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84" r:id="rId4"/>
    <p:sldId id="285" r:id="rId5"/>
    <p:sldId id="286" r:id="rId6"/>
    <p:sldId id="287" r:id="rId7"/>
    <p:sldId id="288" r:id="rId8"/>
    <p:sldId id="297" r:id="rId9"/>
    <p:sldId id="289" r:id="rId10"/>
    <p:sldId id="290" r:id="rId11"/>
    <p:sldId id="291" r:id="rId12"/>
    <p:sldId id="292" r:id="rId13"/>
    <p:sldId id="298" r:id="rId14"/>
    <p:sldId id="304" r:id="rId15"/>
    <p:sldId id="293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basics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124200"/>
          </a:xfrm>
        </p:spPr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 smtClean="0">
                <a:solidFill>
                  <a:srgbClr val="C00000"/>
                </a:solidFill>
              </a:rPr>
              <a:t>station 2</a:t>
            </a:r>
            <a:r>
              <a:rPr lang="en-US" sz="2800" dirty="0" smtClean="0"/>
              <a:t> responds to </a:t>
            </a:r>
            <a:r>
              <a:rPr lang="en-US" sz="2800" dirty="0" smtClean="0">
                <a:solidFill>
                  <a:srgbClr val="C00000"/>
                </a:solidFill>
              </a:rPr>
              <a:t>station 1</a:t>
            </a:r>
            <a:r>
              <a:rPr lang="en-US" sz="2800" dirty="0" smtClean="0"/>
              <a:t> . </a:t>
            </a:r>
          </a:p>
          <a:p>
            <a:pPr lvl="1"/>
            <a:r>
              <a:rPr lang="en-US" sz="2400" dirty="0" smtClean="0"/>
              <a:t>All station on segment 1 including bridge A receive the frame </a:t>
            </a:r>
          </a:p>
          <a:p>
            <a:pPr lvl="1"/>
            <a:r>
              <a:rPr lang="en-US" sz="2400" dirty="0" smtClean="0"/>
              <a:t>Bridge A learns the source address of station 2</a:t>
            </a:r>
          </a:p>
          <a:p>
            <a:pPr lvl="1"/>
            <a:r>
              <a:rPr lang="en-US" sz="2400" dirty="0" smtClean="0"/>
              <a:t>Since bridge knows that station 1 exists on same segment , so it filters the frame 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8" y="4572000"/>
          <a:ext cx="7315202" cy="1200150"/>
        </p:xfrm>
        <a:graphic>
          <a:graphicData uri="http://schemas.openxmlformats.org/drawingml/2006/table">
            <a:tbl>
              <a:tblPr/>
              <a:tblGrid>
                <a:gridCol w="2003022"/>
                <a:gridCol w="684366"/>
                <a:gridCol w="684366"/>
                <a:gridCol w="650982"/>
                <a:gridCol w="650982"/>
                <a:gridCol w="650982"/>
                <a:gridCol w="650982"/>
                <a:gridCol w="650982"/>
                <a:gridCol w="688538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Bridge 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914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station 2</a:t>
            </a:r>
            <a:r>
              <a:rPr lang="en-US" sz="2800" dirty="0" smtClean="0"/>
              <a:t> sends a frame to </a:t>
            </a:r>
            <a:r>
              <a:rPr lang="en-US" sz="2800" dirty="0" smtClean="0">
                <a:solidFill>
                  <a:srgbClr val="C00000"/>
                </a:solidFill>
              </a:rPr>
              <a:t>station 6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Station 6 </a:t>
            </a:r>
            <a:r>
              <a:rPr lang="en-US" sz="2800" dirty="0" smtClean="0"/>
              <a:t>responds back to </a:t>
            </a:r>
            <a:r>
              <a:rPr lang="en-US" sz="2800" dirty="0" smtClean="0">
                <a:solidFill>
                  <a:srgbClr val="C00000"/>
                </a:solidFill>
              </a:rPr>
              <a:t>station 2  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200400"/>
          <a:ext cx="7010398" cy="2247900"/>
        </p:xfrm>
        <a:graphic>
          <a:graphicData uri="http://schemas.openxmlformats.org/drawingml/2006/table">
            <a:tbl>
              <a:tblPr/>
              <a:tblGrid>
                <a:gridCol w="1919563"/>
                <a:gridCol w="655850"/>
                <a:gridCol w="655850"/>
                <a:gridCol w="623857"/>
                <a:gridCol w="623857"/>
                <a:gridCol w="623857"/>
                <a:gridCol w="623857"/>
                <a:gridCol w="623857"/>
                <a:gridCol w="659850"/>
              </a:tblGrid>
              <a:tr h="561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Bridge 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bridge learns a source address, it time stamps the entry </a:t>
            </a:r>
          </a:p>
          <a:p>
            <a:r>
              <a:rPr lang="en-US" dirty="0" smtClean="0"/>
              <a:t>Every time bridge sees a frame from the source, it updates the time stamp</a:t>
            </a:r>
          </a:p>
          <a:p>
            <a:r>
              <a:rPr lang="en-US" dirty="0" smtClean="0"/>
              <a:t>If bridge does not hear from the source before expiry of aging timer, it removes the entry </a:t>
            </a:r>
          </a:p>
          <a:p>
            <a:r>
              <a:rPr lang="en-US" dirty="0" smtClean="0"/>
              <a:t>The network admin can modify aging timer default of 5 minute ( </a:t>
            </a:r>
            <a:r>
              <a:rPr lang="en-US" dirty="0" err="1" smtClean="0"/>
              <a:t>cisco</a:t>
            </a:r>
            <a:r>
              <a:rPr lang="en-US" dirty="0" smtClean="0"/>
              <a:t> equipments)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Why we remove bridge entry when bridge does not listens from a machine for long time ?</a:t>
            </a:r>
          </a:p>
          <a:p>
            <a:pPr lvl="1"/>
            <a:r>
              <a:rPr lang="en-US" dirty="0" smtClean="0"/>
              <a:t>Bridges have finite size of bridge table </a:t>
            </a:r>
          </a:p>
          <a:p>
            <a:pPr lvl="1"/>
            <a:r>
              <a:rPr lang="en-US" dirty="0" smtClean="0"/>
              <a:t>Once bridge table is full, bridges flood all frame from new machine .</a:t>
            </a:r>
          </a:p>
          <a:p>
            <a:pPr lvl="1"/>
            <a:r>
              <a:rPr lang="en-US" dirty="0" smtClean="0"/>
              <a:t>Aging timer helps to limit flooding by remembering  Mac address of new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Repeaters, Hubs and bridges  are currently termed as legacy devices</a:t>
            </a:r>
          </a:p>
          <a:p>
            <a:r>
              <a:rPr lang="en-US" dirty="0" smtClean="0"/>
              <a:t>They were used in early 1990s for creating LAN</a:t>
            </a:r>
          </a:p>
          <a:p>
            <a:r>
              <a:rPr lang="en-US" dirty="0" err="1" smtClean="0"/>
              <a:t>Kalpana</a:t>
            </a:r>
            <a:r>
              <a:rPr lang="en-US" dirty="0" smtClean="0"/>
              <a:t> introduced a LAN switch device </a:t>
            </a:r>
          </a:p>
          <a:p>
            <a:r>
              <a:rPr lang="en-US" dirty="0" smtClean="0"/>
              <a:t>It offered many ports to connect end points  rather than connecting segments</a:t>
            </a:r>
          </a:p>
          <a:p>
            <a:r>
              <a:rPr lang="en-US" dirty="0" smtClean="0"/>
              <a:t>Each port defined separate collision domain providing maximum media bandwidth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Store &amp; forward</a:t>
            </a:r>
          </a:p>
          <a:p>
            <a:r>
              <a:rPr lang="en-US" dirty="0" smtClean="0"/>
              <a:t>Cut through</a:t>
            </a:r>
          </a:p>
          <a:p>
            <a:r>
              <a:rPr lang="en-US" dirty="0" smtClean="0"/>
              <a:t>Fragment free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052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&amp; forward 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&amp; forward switches drop the errored frame </a:t>
            </a:r>
          </a:p>
          <a:p>
            <a:r>
              <a:rPr lang="en-US" dirty="0" smtClean="0"/>
              <a:t>It has a variable latency </a:t>
            </a:r>
          </a:p>
          <a:p>
            <a:r>
              <a:rPr lang="en-US" dirty="0" smtClean="0"/>
              <a:t>PPS= 1second/ ( IFG + Preamble + frame time )</a:t>
            </a:r>
          </a:p>
          <a:p>
            <a:pPr lvl="1"/>
            <a:r>
              <a:rPr lang="en-US" dirty="0" smtClean="0"/>
              <a:t>IFG 12 Byte ,Preamble 8 byte  , frame  64 byte or 1518 byte </a:t>
            </a:r>
          </a:p>
          <a:p>
            <a:pPr lvl="1"/>
            <a:r>
              <a:rPr lang="en-US" dirty="0" smtClean="0"/>
              <a:t>PPS ( 64 byte frame )= 14880</a:t>
            </a:r>
          </a:p>
          <a:p>
            <a:pPr lvl="1"/>
            <a:r>
              <a:rPr lang="en-US" dirty="0" smtClean="0"/>
              <a:t>PPS (1518 </a:t>
            </a:r>
            <a:r>
              <a:rPr lang="en-US" dirty="0" err="1" smtClean="0"/>
              <a:t>byteframe</a:t>
            </a:r>
            <a:r>
              <a:rPr lang="en-US" dirty="0" smtClean="0"/>
              <a:t> ) = 812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only waits for getting the destination  address</a:t>
            </a:r>
          </a:p>
          <a:p>
            <a:r>
              <a:rPr lang="en-US" dirty="0" smtClean="0"/>
              <a:t>This reduces latency ( time to receive 6 octet 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ARP ( Address Resolution Protocol 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1"/>
            <a:ext cx="72389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14800"/>
            <a:ext cx="708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bridging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802.1d defines five bridging processes </a:t>
            </a:r>
          </a:p>
          <a:p>
            <a:pPr lvl="1"/>
            <a:r>
              <a:rPr lang="en-US" dirty="0" smtClean="0"/>
              <a:t>Learning </a:t>
            </a:r>
          </a:p>
          <a:p>
            <a:pPr lvl="1"/>
            <a:r>
              <a:rPr lang="en-US" dirty="0" smtClean="0"/>
              <a:t>Flooding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Forwarding</a:t>
            </a:r>
          </a:p>
          <a:p>
            <a:pPr lvl="1"/>
            <a:r>
              <a:rPr lang="en-US" dirty="0" smtClean="0"/>
              <a:t>Aging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Transparent bridging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frame enters the bridge</a:t>
            </a:r>
          </a:p>
          <a:p>
            <a:pPr lvl="1"/>
            <a:r>
              <a:rPr lang="en-US" dirty="0" smtClean="0"/>
              <a:t>Bridge adds the source MAC &amp; source port to its bridge table </a:t>
            </a:r>
          </a:p>
          <a:p>
            <a:pPr lvl="1"/>
            <a:r>
              <a:rPr lang="en-US" dirty="0" smtClean="0"/>
              <a:t>If source address already exists in the table, Bridge updates the aging timer </a:t>
            </a:r>
          </a:p>
          <a:p>
            <a:pPr lvl="1"/>
            <a:r>
              <a:rPr lang="en-US" dirty="0" smtClean="0"/>
              <a:t>The bridge examines the destination  MAC address (DA). </a:t>
            </a:r>
          </a:p>
          <a:p>
            <a:pPr lvl="2"/>
            <a:r>
              <a:rPr lang="en-US" dirty="0" smtClean="0"/>
              <a:t>If the destination  Mac address is unknown . The frame received is known as unknown </a:t>
            </a:r>
            <a:r>
              <a:rPr lang="en-US" dirty="0" err="1" smtClean="0"/>
              <a:t>unicast</a:t>
            </a:r>
            <a:endParaRPr lang="en-US" dirty="0" smtClean="0"/>
          </a:p>
          <a:p>
            <a:pPr lvl="1"/>
            <a:r>
              <a:rPr lang="en-US" dirty="0" smtClean="0"/>
              <a:t>If  frame received is unknown </a:t>
            </a:r>
            <a:r>
              <a:rPr lang="en-US" dirty="0" err="1" smtClean="0"/>
              <a:t>unicast</a:t>
            </a:r>
            <a:r>
              <a:rPr lang="en-US" dirty="0" smtClean="0"/>
              <a:t> or broadcast  or multicast , it floods, </a:t>
            </a:r>
          </a:p>
          <a:p>
            <a:pPr lvl="1"/>
            <a:r>
              <a:rPr lang="en-US" dirty="0" smtClean="0"/>
              <a:t>if destination and source are on same interface, it filters otherwise it forwards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01700"/>
            <a:ext cx="71628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04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Transparent bridging flow chart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bridge network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90738"/>
            <a:ext cx="8001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bridge has a table that  stores the source MAC address &amp; source port </a:t>
            </a:r>
          </a:p>
          <a:p>
            <a:r>
              <a:rPr lang="en-US" dirty="0" smtClean="0"/>
              <a:t>Bridge learns only </a:t>
            </a:r>
            <a:r>
              <a:rPr lang="en-US" dirty="0" err="1" smtClean="0"/>
              <a:t>unicast</a:t>
            </a:r>
            <a:r>
              <a:rPr lang="en-US" dirty="0" smtClean="0"/>
              <a:t> source address</a:t>
            </a:r>
          </a:p>
          <a:p>
            <a:r>
              <a:rPr lang="en-US" dirty="0" smtClean="0"/>
              <a:t>When bridge is switched on for the first time, it contains no entry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bridge network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90738"/>
            <a:ext cx="80010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Station 1 </a:t>
            </a:r>
            <a:r>
              <a:rPr lang="en-US" dirty="0" smtClean="0"/>
              <a:t>transmits a uncast frame to </a:t>
            </a:r>
            <a:r>
              <a:rPr lang="en-US" dirty="0" smtClean="0">
                <a:solidFill>
                  <a:srgbClr val="C00000"/>
                </a:solidFill>
              </a:rPr>
              <a:t>station 2</a:t>
            </a:r>
          </a:p>
          <a:p>
            <a:r>
              <a:rPr lang="en-US" dirty="0" smtClean="0"/>
              <a:t>Bridge A learns the MAC address of machine 1 at port A.1</a:t>
            </a:r>
          </a:p>
          <a:p>
            <a:r>
              <a:rPr lang="en-US" dirty="0" smtClean="0"/>
              <a:t>Now bridge checks for destination address, it does not find the entry in bridge table. This frame is unknown </a:t>
            </a:r>
            <a:r>
              <a:rPr lang="en-US" dirty="0" err="1" smtClean="0"/>
              <a:t>unicast</a:t>
            </a:r>
            <a:r>
              <a:rPr lang="en-US" dirty="0" smtClean="0"/>
              <a:t> so it floods the frame on all remaining port </a:t>
            </a:r>
          </a:p>
          <a:p>
            <a:r>
              <a:rPr lang="en-US" dirty="0" smtClean="0"/>
              <a:t>This causes all bridges to learn about machine 1  </a:t>
            </a:r>
          </a:p>
          <a:p>
            <a:r>
              <a:rPr lang="en-US" dirty="0" smtClean="0"/>
              <a:t>Bridge table indicates the relative location of the port </a:t>
            </a:r>
          </a:p>
          <a:p>
            <a:r>
              <a:rPr lang="en-US" dirty="0" smtClean="0"/>
              <a:t>Bridges also flood broadcast &amp; multicast frame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5257800"/>
          <a:ext cx="5562598" cy="800100"/>
        </p:xfrm>
        <a:graphic>
          <a:graphicData uri="http://schemas.openxmlformats.org/drawingml/2006/table">
            <a:tbl>
              <a:tblPr/>
              <a:tblGrid>
                <a:gridCol w="1523131"/>
                <a:gridCol w="520403"/>
                <a:gridCol w="520403"/>
                <a:gridCol w="495017"/>
                <a:gridCol w="495017"/>
                <a:gridCol w="495017"/>
                <a:gridCol w="495017"/>
                <a:gridCol w="495017"/>
                <a:gridCol w="523576"/>
              </a:tblGrid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Bridge 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595</Words>
  <Application>Microsoft Office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Network basics </vt:lpstr>
      <vt:lpstr>ARP ( Address Resolution Protocol )</vt:lpstr>
      <vt:lpstr>Transparent bridging </vt:lpstr>
      <vt:lpstr>Transparent bridging </vt:lpstr>
      <vt:lpstr>Slide 5</vt:lpstr>
      <vt:lpstr>Sample bridge network </vt:lpstr>
      <vt:lpstr>Learning </vt:lpstr>
      <vt:lpstr>Sample bridge network </vt:lpstr>
      <vt:lpstr>Learning </vt:lpstr>
      <vt:lpstr>learning</vt:lpstr>
      <vt:lpstr>learning</vt:lpstr>
      <vt:lpstr>Aging </vt:lpstr>
      <vt:lpstr>Aging timer</vt:lpstr>
      <vt:lpstr>Legacy devices</vt:lpstr>
      <vt:lpstr>Switching mode </vt:lpstr>
      <vt:lpstr>Store &amp; forward  mode</vt:lpstr>
      <vt:lpstr>Cut through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</dc:creator>
  <cp:lastModifiedBy>JPM</cp:lastModifiedBy>
  <cp:revision>53</cp:revision>
  <dcterms:created xsi:type="dcterms:W3CDTF">2006-08-16T00:00:00Z</dcterms:created>
  <dcterms:modified xsi:type="dcterms:W3CDTF">2020-01-24T04:18:24Z</dcterms:modified>
</cp:coreProperties>
</file>