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71429"/>
  </p:normalViewPr>
  <p:slideViewPr>
    <p:cSldViewPr snapToGrid="0" snapToObjects="1">
      <p:cViewPr varScale="1">
        <p:scale>
          <a:sx n="77" d="100"/>
          <a:sy n="77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-8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78728-3E6F-4345-A1D2-D8DEC8F34299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AE529-E295-304E-A2A7-4442996F3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you can see we have implemented the </a:t>
            </a:r>
            <a:r>
              <a:rPr lang="en-US" dirty="0" err="1"/>
              <a:t>backedn</a:t>
            </a:r>
            <a:r>
              <a:rPr lang="en-US" dirty="0"/>
              <a:t> functionality in spring boot, java. </a:t>
            </a:r>
          </a:p>
          <a:p>
            <a:r>
              <a:rPr lang="en-US" dirty="0"/>
              <a:t>We have 3 main APIs that is Rescuer, User and Admin. All together there were around 17 APIS that were implemented.</a:t>
            </a:r>
          </a:p>
          <a:p>
            <a:r>
              <a:rPr lang="en-US" dirty="0"/>
              <a:t>The data transfer between the Front end and </a:t>
            </a:r>
            <a:r>
              <a:rPr lang="en-US" dirty="0" err="1"/>
              <a:t>backedn</a:t>
            </a:r>
            <a:r>
              <a:rPr lang="en-US" dirty="0"/>
              <a:t> happens in JSON format,</a:t>
            </a:r>
          </a:p>
          <a:p>
            <a:r>
              <a:rPr lang="en-US" dirty="0"/>
              <a:t>All our data is being stored in the database named H2 database.</a:t>
            </a:r>
          </a:p>
          <a:p>
            <a:r>
              <a:rPr lang="en-US" dirty="0"/>
              <a:t>We have used 2 main protocols for communication that are HTTP and </a:t>
            </a:r>
            <a:r>
              <a:rPr lang="en-US" dirty="0" err="1"/>
              <a:t>webscocket</a:t>
            </a:r>
            <a:r>
              <a:rPr lang="en-US" dirty="0"/>
              <a:t> (is used for full duplex communication)</a:t>
            </a:r>
          </a:p>
          <a:p>
            <a:r>
              <a:rPr lang="en-US" dirty="0"/>
              <a:t>To accomplish all of this we have used latest high end technologies. </a:t>
            </a:r>
          </a:p>
          <a:p>
            <a:r>
              <a:rPr lang="en-US" dirty="0"/>
              <a:t>For the source code management we have used git hub. As you can see we have 2 </a:t>
            </a:r>
            <a:r>
              <a:rPr lang="en-US" dirty="0" err="1"/>
              <a:t>repostioties</a:t>
            </a:r>
            <a:r>
              <a:rPr lang="en-US" dirty="0"/>
              <a:t> as we are 2 </a:t>
            </a:r>
            <a:r>
              <a:rPr lang="en-US" dirty="0" err="1"/>
              <a:t>develoeprs</a:t>
            </a:r>
            <a:r>
              <a:rPr lang="en-US" dirty="0"/>
              <a:t>.</a:t>
            </a:r>
          </a:p>
          <a:p>
            <a:r>
              <a:rPr lang="en-US" dirty="0"/>
              <a:t>This helped us to avoid code conflicts and work </a:t>
            </a:r>
            <a:r>
              <a:rPr lang="en-US" dirty="0" err="1"/>
              <a:t>professonaly</a:t>
            </a:r>
            <a:endParaRPr lang="en-US" dirty="0"/>
          </a:p>
          <a:p>
            <a:r>
              <a:rPr lang="en-US" dirty="0"/>
              <a:t>We have used docker hub to publish  our containers</a:t>
            </a:r>
          </a:p>
          <a:p>
            <a:r>
              <a:rPr lang="en-US" dirty="0"/>
              <a:t>All together we have written 1000 lines of code in both front end and backend combined.</a:t>
            </a:r>
          </a:p>
          <a:p>
            <a:r>
              <a:rPr lang="en-US" dirty="0"/>
              <a:t>There are around 5 module in front end and 17 rest </a:t>
            </a:r>
            <a:r>
              <a:rPr lang="en-US" dirty="0" err="1"/>
              <a:t>apis</a:t>
            </a:r>
            <a:r>
              <a:rPr lang="en-US" dirty="0"/>
              <a:t> have been successfully implemented and tested in backed.</a:t>
            </a:r>
          </a:p>
          <a:p>
            <a:r>
              <a:rPr lang="en-US" dirty="0"/>
              <a:t>To make the website more interactive we have used customized exceptions as well. That will help the user to identify an error in backend if any</a:t>
            </a:r>
          </a:p>
          <a:p>
            <a:r>
              <a:rPr lang="en-US" dirty="0"/>
              <a:t>Talking about the </a:t>
            </a:r>
            <a:r>
              <a:rPr lang="en-US" dirty="0" err="1"/>
              <a:t>requiremetns</a:t>
            </a:r>
            <a:r>
              <a:rPr lang="en-US" dirty="0"/>
              <a:t> we have successfully completed all of them:</a:t>
            </a:r>
          </a:p>
          <a:p>
            <a:r>
              <a:rPr lang="en-US" dirty="0"/>
              <a:t>Firstly We have a user friendly and interactive website.</a:t>
            </a:r>
          </a:p>
          <a:p>
            <a:r>
              <a:rPr lang="en-US" dirty="0"/>
              <a:t>The code we have written is highly scalable</a:t>
            </a:r>
          </a:p>
          <a:p>
            <a:r>
              <a:rPr lang="en-US" dirty="0"/>
              <a:t>Our website can be accessed from any web browsers namely chrome, </a:t>
            </a:r>
            <a:r>
              <a:rPr lang="en-US" dirty="0" err="1"/>
              <a:t>firefox</a:t>
            </a:r>
            <a:r>
              <a:rPr lang="en-US" dirty="0"/>
              <a:t> and internet explorer</a:t>
            </a:r>
          </a:p>
          <a:p>
            <a:r>
              <a:rPr lang="en-US" dirty="0"/>
              <a:t>It is based on WMN based network.</a:t>
            </a:r>
          </a:p>
          <a:p>
            <a:r>
              <a:rPr lang="en-US" dirty="0"/>
              <a:t>As mentioned before all components are containerized and pushed on docker hub</a:t>
            </a:r>
          </a:p>
          <a:p>
            <a:r>
              <a:rPr lang="en-US" dirty="0"/>
              <a:t>Backend as required has been implemented in java. </a:t>
            </a:r>
          </a:p>
          <a:p>
            <a:endParaRPr lang="en-US" dirty="0"/>
          </a:p>
          <a:p>
            <a:r>
              <a:rPr lang="en-US" dirty="0"/>
              <a:t>Lets move forward with the demo.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AE529-E295-304E-A2A7-4442996F3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7DBE-CE57-6B44-A075-A61A0B850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191E-8445-E54D-B366-792FF7A8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3899-2F05-BA44-85FD-F10E70D8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6368-2193-1A4E-B75D-ACE50622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AF73-2F4E-8948-A3F1-E80D4C16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028E-F57C-E541-B80A-406DFC9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248E0-C661-9547-A26D-F1092F27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C1DE-DE8F-F14C-99B6-AB830F2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71A8-86DF-494C-8E54-7F4B4C5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1F9D-2197-7E41-B388-43D85278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C871-F351-9D40-A6CA-4A74A149A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16F0-56D0-9949-A5F5-8542708D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4113-C9BB-8549-8B11-19CCB48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B4DD-FF82-8D41-B754-44250CCD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C3DE-FC06-A849-8F70-3E5A9AB7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CEB-389B-4841-B954-5C37AB4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02AF-CBA5-3242-AB53-4A7A1C99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915F-E074-E340-9675-2BA501DF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6EC6-6797-5146-877F-43D62E8E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8FD5-8176-2F49-8D20-124866F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D276-35C1-A34A-BCD7-9E106346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0594-388F-4A43-B98E-E9B343F4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1086-C75E-5F4B-87AD-8FC96CB0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B28D-2277-7646-843E-71067D28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1588-A184-8346-8125-BE1C803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BED5-6012-6C41-8E20-0DAFEEE1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065E-D8CA-5E47-AE59-52071304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D6F8-40BB-144E-9F09-5A377A4B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D07B-83FE-5445-9D97-9E0C6044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6E5-1AE4-2F40-A284-E6FCBAE7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F369-FD03-0549-81DE-E1BDBE0B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1DDD-86D6-4B4A-9897-F23743C4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F914-0036-7947-A14D-2BFC2300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91512-8ADE-6B49-B48E-2BA45A93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F96D-E8BD-F542-AAA0-1AD58FB1B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EFF5C-3D00-C34E-8625-F4311CE7F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771DF-B7E5-6D4C-8F3C-657A20E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BA2FF-8E60-1C43-9B95-F0BBC2BB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10120-209F-784F-B7AB-C1E07845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EFB0-987D-2F45-BC29-4449E80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B558A-161B-2D43-93A4-311A332B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F7379-AE16-B54F-A6F2-6A1C7FB9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97A8F-8232-FE48-8EC9-303EC05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B1A2-032A-5A45-8F49-FDD0740D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13F54-4383-1241-8A2A-C9FA49E0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06A76-1EC4-4D4B-9510-BF86E75C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9B99-FE44-DF49-A67B-5ACBD4DD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D51D-03DC-D343-97C8-F65E219F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CD0D2-DC6A-0A42-9D00-C94EF8D4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94765-57A7-5B45-9BCD-084855A0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D1D49-7B9F-004E-8B45-8FDCD412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3AA79-A18F-3248-8DFB-C0BF272B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D54-D401-E14B-9FA3-36A54E47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93C85-C4D6-F148-8F07-EF13F106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9604D-EDA6-574E-9C3B-CDF0C252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794F-6294-0646-9DAB-63D04D37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8698-AFB2-E647-A9FA-EB89F510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374F-AEEA-044E-8CE6-92003349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20E9D-1F5D-A448-BF07-4EEF812E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93A-4413-E042-840E-DED4786F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35D5-D4A0-644A-8038-396D595F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71B9-B19F-914B-A265-AC5E3478F9D2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C0E0-9EC9-A24B-A945-2A0EF3F34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F68F-E4BB-8847-940D-E186BCBB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hub.docker.com/repository/docker/chetanchadha/mobilecomputing" TargetMode="External"/><Relationship Id="rId18" Type="http://schemas.openxmlformats.org/officeDocument/2006/relationships/image" Target="../media/image12.sv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hyperlink" Target="https://hub.docker.com/repository/docker/chetanchadha/mobile-computing-front-end" TargetMode="Externa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gif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github.com/chetan2510/MCProject" TargetMode="External"/><Relationship Id="rId24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hyperlink" Target="https://github.com/chetan2510/mobilecomputing-frontend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9.png"/><Relationship Id="rId22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1B847-25A9-BE4F-9BFD-5614CBC3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Disaster Management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28D71-6E8E-5E44-8FD2-96340ABCBA80}"/>
              </a:ext>
            </a:extLst>
          </p:cNvPr>
          <p:cNvSpPr txBox="1"/>
          <p:nvPr/>
        </p:nvSpPr>
        <p:spPr>
          <a:xfrm>
            <a:off x="4810259" y="649480"/>
            <a:ext cx="6555347" cy="2047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0F862F0-94A7-8F4D-9F85-03CD0F31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09" y="347241"/>
            <a:ext cx="7755038" cy="2518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CC506-DFF6-ED45-AA27-448BD794E138}"/>
              </a:ext>
            </a:extLst>
          </p:cNvPr>
          <p:cNvSpPr/>
          <p:nvPr/>
        </p:nvSpPr>
        <p:spPr>
          <a:xfrm>
            <a:off x="5604988" y="4161100"/>
            <a:ext cx="6096000" cy="116647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Mubashir Ali Khan 1324099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Chetan Chadha 1324510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2DB63-9A63-E345-A9CD-425A95B2EC86}"/>
              </a:ext>
            </a:extLst>
          </p:cNvPr>
          <p:cNvSpPr/>
          <p:nvPr/>
        </p:nvSpPr>
        <p:spPr>
          <a:xfrm>
            <a:off x="7207815" y="6324642"/>
            <a:ext cx="498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NewRomanPS"/>
              </a:rPr>
              <a:t>Guidance of</a:t>
            </a:r>
            <a:r>
              <a:rPr lang="en-IN" sz="2800" dirty="0">
                <a:latin typeface="TimesNewRomanPSMT"/>
              </a:rPr>
              <a:t> Prof. Ulrich Trick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22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682A9-6097-E144-B415-58AE33759298}"/>
              </a:ext>
            </a:extLst>
          </p:cNvPr>
          <p:cNvSpPr/>
          <p:nvPr/>
        </p:nvSpPr>
        <p:spPr>
          <a:xfrm>
            <a:off x="1896687" y="1542742"/>
            <a:ext cx="2085975" cy="24560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AF07E-87C4-0C49-94F5-FDEAE0A7B72B}"/>
              </a:ext>
            </a:extLst>
          </p:cNvPr>
          <p:cNvSpPr txBox="1"/>
          <p:nvPr/>
        </p:nvSpPr>
        <p:spPr>
          <a:xfrm>
            <a:off x="2220280" y="1491800"/>
            <a:ext cx="1371600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VIEW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028C1-D592-8D4E-8C94-DA2CEF431CE1}"/>
              </a:ext>
            </a:extLst>
          </p:cNvPr>
          <p:cNvSpPr txBox="1"/>
          <p:nvPr/>
        </p:nvSpPr>
        <p:spPr>
          <a:xfrm>
            <a:off x="2220280" y="2428696"/>
            <a:ext cx="1371600" cy="30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755EF-CC68-3544-A96C-A4D92DE5CBAD}"/>
              </a:ext>
            </a:extLst>
          </p:cNvPr>
          <p:cNvSpPr txBox="1"/>
          <p:nvPr/>
        </p:nvSpPr>
        <p:spPr>
          <a:xfrm>
            <a:off x="2220280" y="2812486"/>
            <a:ext cx="1371600" cy="30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37F9E-6ADF-8940-BC1C-E7C6F56C0B9F}"/>
              </a:ext>
            </a:extLst>
          </p:cNvPr>
          <p:cNvSpPr txBox="1"/>
          <p:nvPr/>
        </p:nvSpPr>
        <p:spPr>
          <a:xfrm>
            <a:off x="2220280" y="3205564"/>
            <a:ext cx="1371600" cy="30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AC2D5-F70A-C542-9C83-1D28F1F88D67}"/>
              </a:ext>
            </a:extLst>
          </p:cNvPr>
          <p:cNvSpPr/>
          <p:nvPr/>
        </p:nvSpPr>
        <p:spPr>
          <a:xfrm>
            <a:off x="6193938" y="1533570"/>
            <a:ext cx="2085975" cy="24560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B86A8-93A7-AF4A-9E2D-03E2F072F87B}"/>
              </a:ext>
            </a:extLst>
          </p:cNvPr>
          <p:cNvSpPr txBox="1"/>
          <p:nvPr/>
        </p:nvSpPr>
        <p:spPr>
          <a:xfrm>
            <a:off x="6517531" y="1482628"/>
            <a:ext cx="1371600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Controller</a:t>
            </a:r>
            <a:endParaRPr lang="en-US" u="sng" dirty="0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0705F665-56B9-8246-91C0-CAB4DA3B7A37}"/>
              </a:ext>
            </a:extLst>
          </p:cNvPr>
          <p:cNvSpPr/>
          <p:nvPr/>
        </p:nvSpPr>
        <p:spPr>
          <a:xfrm>
            <a:off x="6193937" y="843323"/>
            <a:ext cx="2085975" cy="39127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42238-11F1-1242-99AF-345B178D6CB7}"/>
              </a:ext>
            </a:extLst>
          </p:cNvPr>
          <p:cNvSpPr txBox="1"/>
          <p:nvPr/>
        </p:nvSpPr>
        <p:spPr>
          <a:xfrm>
            <a:off x="6250829" y="897145"/>
            <a:ext cx="1972189" cy="3052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53146-CF79-1A46-B6AE-713134456D34}"/>
              </a:ext>
            </a:extLst>
          </p:cNvPr>
          <p:cNvSpPr txBox="1"/>
          <p:nvPr/>
        </p:nvSpPr>
        <p:spPr>
          <a:xfrm>
            <a:off x="6742979" y="2168144"/>
            <a:ext cx="1451082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RescuerAPI.java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614B4BD-05B8-E94C-ADDD-8639856724AB}"/>
              </a:ext>
            </a:extLst>
          </p:cNvPr>
          <p:cNvSpPr/>
          <p:nvPr/>
        </p:nvSpPr>
        <p:spPr>
          <a:xfrm rot="5400000">
            <a:off x="2730815" y="-401217"/>
            <a:ext cx="400050" cy="19540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69584D1-A68B-BF43-8505-C99A143652FF}"/>
              </a:ext>
            </a:extLst>
          </p:cNvPr>
          <p:cNvSpPr/>
          <p:nvPr/>
        </p:nvSpPr>
        <p:spPr>
          <a:xfrm rot="5400000">
            <a:off x="7003306" y="-443254"/>
            <a:ext cx="400050" cy="19540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74EC2-C014-0849-9C3D-6A06FAA9F61D}"/>
              </a:ext>
            </a:extLst>
          </p:cNvPr>
          <p:cNvSpPr txBox="1"/>
          <p:nvPr/>
        </p:nvSpPr>
        <p:spPr>
          <a:xfrm>
            <a:off x="2463709" y="97130"/>
            <a:ext cx="130580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D188C3-1389-2743-BF17-9E8650AEF062}"/>
              </a:ext>
            </a:extLst>
          </p:cNvPr>
          <p:cNvSpPr txBox="1"/>
          <p:nvPr/>
        </p:nvSpPr>
        <p:spPr>
          <a:xfrm>
            <a:off x="6669162" y="9732"/>
            <a:ext cx="113552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27" name="Round Same-side Corner of Rectangle 26">
            <a:extLst>
              <a:ext uri="{FF2B5EF4-FFF2-40B4-BE49-F238E27FC236}">
                <a16:creationId xmlns:a16="http://schemas.microsoft.com/office/drawing/2014/main" id="{0088F414-A0FC-5848-9F23-07627FCB30C9}"/>
              </a:ext>
            </a:extLst>
          </p:cNvPr>
          <p:cNvSpPr/>
          <p:nvPr/>
        </p:nvSpPr>
        <p:spPr>
          <a:xfrm>
            <a:off x="1879020" y="851620"/>
            <a:ext cx="2103642" cy="391279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ED10D-9B7D-8244-84A1-9B5B5A171666}"/>
              </a:ext>
            </a:extLst>
          </p:cNvPr>
          <p:cNvSpPr txBox="1"/>
          <p:nvPr/>
        </p:nvSpPr>
        <p:spPr>
          <a:xfrm>
            <a:off x="1935912" y="905442"/>
            <a:ext cx="1972189" cy="3052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Presentation Layer</a:t>
            </a:r>
          </a:p>
        </p:txBody>
      </p:sp>
      <p:pic>
        <p:nvPicPr>
          <p:cNvPr id="41" name="Picture 40" descr="A picture containing white&#10;&#10;Description automatically generated">
            <a:extLst>
              <a:ext uri="{FF2B5EF4-FFF2-40B4-BE49-F238E27FC236}">
                <a16:creationId xmlns:a16="http://schemas.microsoft.com/office/drawing/2014/main" id="{C612E701-DBF8-8647-9EDB-6FC6B807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5" y="1954129"/>
            <a:ext cx="704853" cy="704853"/>
          </a:xfrm>
          <a:prstGeom prst="rect">
            <a:avLst/>
          </a:prstGeom>
        </p:spPr>
      </p:pic>
      <p:pic>
        <p:nvPicPr>
          <p:cNvPr id="42" name="Picture 41" descr="A picture containing white&#10;&#10;Description automatically generated">
            <a:extLst>
              <a:ext uri="{FF2B5EF4-FFF2-40B4-BE49-F238E27FC236}">
                <a16:creationId xmlns:a16="http://schemas.microsoft.com/office/drawing/2014/main" id="{EB5FFC60-69FA-3B44-8A7B-E11BE8E7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02" y="2724604"/>
            <a:ext cx="608257" cy="608257"/>
          </a:xfrm>
          <a:prstGeom prst="rect">
            <a:avLst/>
          </a:prstGeom>
        </p:spPr>
      </p:pic>
      <p:pic>
        <p:nvPicPr>
          <p:cNvPr id="43" name="Picture 42" descr="A picture containing white&#10;&#10;Description automatically generated">
            <a:extLst>
              <a:ext uri="{FF2B5EF4-FFF2-40B4-BE49-F238E27FC236}">
                <a16:creationId xmlns:a16="http://schemas.microsoft.com/office/drawing/2014/main" id="{1BF4BC2D-439A-904C-81FF-62DF079A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37" y="3398483"/>
            <a:ext cx="658708" cy="65870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BB51F52-A899-2446-9ECC-2DBC47C0D335}"/>
              </a:ext>
            </a:extLst>
          </p:cNvPr>
          <p:cNvSpPr txBox="1"/>
          <p:nvPr/>
        </p:nvSpPr>
        <p:spPr>
          <a:xfrm>
            <a:off x="10133829" y="1442889"/>
            <a:ext cx="1218945" cy="305233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Layer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EC7046-C916-6A43-A507-2334C9D0369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118530" y="2306556"/>
            <a:ext cx="2046575" cy="7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8A4BC9-8180-C340-B432-69673280FE8E}"/>
              </a:ext>
            </a:extLst>
          </p:cNvPr>
          <p:cNvSpPr txBox="1"/>
          <p:nvPr/>
        </p:nvSpPr>
        <p:spPr>
          <a:xfrm>
            <a:off x="6771936" y="2846939"/>
            <a:ext cx="1451082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UserAPI.java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2EA2D-E3DA-4B47-8638-FAC1021B201C}"/>
              </a:ext>
            </a:extLst>
          </p:cNvPr>
          <p:cNvSpPr txBox="1"/>
          <p:nvPr/>
        </p:nvSpPr>
        <p:spPr>
          <a:xfrm>
            <a:off x="6771936" y="3601558"/>
            <a:ext cx="145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AdminAPI.java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321E6C-9AD6-AC4A-A982-0CE7FA3DCD4D}"/>
              </a:ext>
            </a:extLst>
          </p:cNvPr>
          <p:cNvCxnSpPr>
            <a:cxnSpLocks/>
          </p:cNvCxnSpPr>
          <p:nvPr/>
        </p:nvCxnSpPr>
        <p:spPr>
          <a:xfrm flipV="1">
            <a:off x="4103021" y="3118130"/>
            <a:ext cx="1972565" cy="6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0E4C9D-9C59-FB4C-B9D0-9E6497950A86}"/>
              </a:ext>
            </a:extLst>
          </p:cNvPr>
          <p:cNvCxnSpPr>
            <a:cxnSpLocks/>
          </p:cNvCxnSpPr>
          <p:nvPr/>
        </p:nvCxnSpPr>
        <p:spPr>
          <a:xfrm flipV="1">
            <a:off x="4116787" y="3938446"/>
            <a:ext cx="1972565" cy="6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Cylinder outline">
            <a:extLst>
              <a:ext uri="{FF2B5EF4-FFF2-40B4-BE49-F238E27FC236}">
                <a16:creationId xmlns:a16="http://schemas.microsoft.com/office/drawing/2014/main" id="{51353936-9546-9349-8FA9-8AFA74969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5609" y="1706981"/>
            <a:ext cx="1904001" cy="19040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F630C49-F240-F546-83A1-96B5FA8FC53C}"/>
              </a:ext>
            </a:extLst>
          </p:cNvPr>
          <p:cNvSpPr txBox="1"/>
          <p:nvPr/>
        </p:nvSpPr>
        <p:spPr>
          <a:xfrm>
            <a:off x="9985834" y="3431809"/>
            <a:ext cx="166606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H2 Database</a:t>
            </a:r>
            <a:endParaRPr lang="en-US" u="sng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F38FE3-89FF-9F48-8CC1-67E70DA87F4D}"/>
              </a:ext>
            </a:extLst>
          </p:cNvPr>
          <p:cNvCxnSpPr>
            <a:cxnSpLocks/>
          </p:cNvCxnSpPr>
          <p:nvPr/>
        </p:nvCxnSpPr>
        <p:spPr>
          <a:xfrm>
            <a:off x="8382756" y="2768157"/>
            <a:ext cx="1640936" cy="1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18A409-C0F3-E941-B3E8-80470300B8D7}"/>
              </a:ext>
            </a:extLst>
          </p:cNvPr>
          <p:cNvSpPr txBox="1"/>
          <p:nvPr/>
        </p:nvSpPr>
        <p:spPr>
          <a:xfrm>
            <a:off x="4218702" y="1925078"/>
            <a:ext cx="1888863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 POST, 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29E128-C778-2C46-87C6-6BCAF0E9C024}"/>
              </a:ext>
            </a:extLst>
          </p:cNvPr>
          <p:cNvSpPr txBox="1"/>
          <p:nvPr/>
        </p:nvSpPr>
        <p:spPr>
          <a:xfrm>
            <a:off x="4176648" y="2788329"/>
            <a:ext cx="1888863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 POST, 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7ADA19-A843-FC4C-B175-7BB7D8D743C3}"/>
              </a:ext>
            </a:extLst>
          </p:cNvPr>
          <p:cNvSpPr txBox="1"/>
          <p:nvPr/>
        </p:nvSpPr>
        <p:spPr>
          <a:xfrm>
            <a:off x="4200489" y="3596682"/>
            <a:ext cx="1888863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 POST, GET</a:t>
            </a:r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71E0F19A-9E9F-B548-BAA8-1DD00943A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850" y="2692316"/>
            <a:ext cx="631980" cy="6319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95703E-5587-2245-AAA6-6B9EE104A18B}"/>
              </a:ext>
            </a:extLst>
          </p:cNvPr>
          <p:cNvCxnSpPr>
            <a:cxnSpLocks/>
          </p:cNvCxnSpPr>
          <p:nvPr/>
        </p:nvCxnSpPr>
        <p:spPr>
          <a:xfrm>
            <a:off x="1047823" y="2179855"/>
            <a:ext cx="62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F5A28-AE6E-A646-8792-CB14B0CFAC5E}"/>
              </a:ext>
            </a:extLst>
          </p:cNvPr>
          <p:cNvCxnSpPr>
            <a:cxnSpLocks/>
          </p:cNvCxnSpPr>
          <p:nvPr/>
        </p:nvCxnSpPr>
        <p:spPr>
          <a:xfrm flipH="1">
            <a:off x="1069294" y="3601615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ECB33F11-59E4-1343-B2C0-DB4CDF81E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28437" y="4908779"/>
            <a:ext cx="1189578" cy="704287"/>
          </a:xfrm>
          <a:prstGeom prst="rect">
            <a:avLst/>
          </a:prstGeom>
        </p:spPr>
      </p:pic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59105CF3-0CD5-E340-BCFA-7A82572E11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5158" y="4917933"/>
            <a:ext cx="1216802" cy="684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3A7035-50A4-8149-82CA-CF7F066C6283}"/>
              </a:ext>
            </a:extLst>
          </p:cNvPr>
          <p:cNvSpPr txBox="1"/>
          <p:nvPr/>
        </p:nvSpPr>
        <p:spPr>
          <a:xfrm>
            <a:off x="241076" y="5711797"/>
            <a:ext cx="197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git hub repositories</a:t>
            </a:r>
          </a:p>
          <a:p>
            <a:r>
              <a:rPr lang="en-US" sz="1400" dirty="0">
                <a:hlinkClick r:id="rId10"/>
              </a:rPr>
              <a:t>Front-end</a:t>
            </a:r>
            <a:r>
              <a:rPr lang="en-US" sz="1400" dirty="0"/>
              <a:t>  &amp; </a:t>
            </a:r>
            <a:r>
              <a:rPr lang="en-US" sz="1400" dirty="0">
                <a:hlinkClick r:id="rId11"/>
              </a:rPr>
              <a:t>Back-end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DDA279-0041-4947-B572-BF1F2ADFE971}"/>
              </a:ext>
            </a:extLst>
          </p:cNvPr>
          <p:cNvSpPr txBox="1"/>
          <p:nvPr/>
        </p:nvSpPr>
        <p:spPr>
          <a:xfrm>
            <a:off x="2275765" y="5700913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docker hub repositories</a:t>
            </a:r>
          </a:p>
          <a:p>
            <a:r>
              <a:rPr lang="en-US" sz="1400" dirty="0">
                <a:hlinkClick r:id="rId12"/>
              </a:rPr>
              <a:t>Front-end</a:t>
            </a:r>
            <a:r>
              <a:rPr lang="en-US" sz="1400" dirty="0"/>
              <a:t> &amp; </a:t>
            </a:r>
            <a:r>
              <a:rPr lang="en-US" sz="1400" dirty="0">
                <a:hlinkClick r:id="rId13"/>
              </a:rPr>
              <a:t>Back-end</a:t>
            </a:r>
            <a:endParaRPr lang="en-US" sz="1400" dirty="0"/>
          </a:p>
        </p:txBody>
      </p:sp>
      <p:pic>
        <p:nvPicPr>
          <p:cNvPr id="19" name="Picture 1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9DE2170-1EDE-BF45-A657-EFBC8BA693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1190" y="3714073"/>
            <a:ext cx="856968" cy="4257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9DD77D-78C9-E64D-85CD-4F35F84465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76648" y="691099"/>
            <a:ext cx="1592812" cy="8432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3EA1AE-04A8-9846-845E-2D56C147A4DC}"/>
              </a:ext>
            </a:extLst>
          </p:cNvPr>
          <p:cNvSpPr txBox="1"/>
          <p:nvPr/>
        </p:nvSpPr>
        <p:spPr>
          <a:xfrm>
            <a:off x="4618474" y="4758762"/>
            <a:ext cx="264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1K LOC (line of code)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5 front-end modules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17 REST API’s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Customized Exceptions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0C799A8-DF24-ED49-B3D6-8D274E13129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 flipH="1" flipV="1">
            <a:off x="6062329" y="393352"/>
            <a:ext cx="51725" cy="2230277"/>
          </a:xfrm>
          <a:prstGeom prst="curvedConnector5">
            <a:avLst>
              <a:gd name="adj1" fmla="val -441953"/>
              <a:gd name="adj2" fmla="val 52480"/>
              <a:gd name="adj3" fmla="val 54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4ADADF2-185F-F04C-A471-AF1E3D014681}"/>
              </a:ext>
            </a:extLst>
          </p:cNvPr>
          <p:cNvSpPr/>
          <p:nvPr/>
        </p:nvSpPr>
        <p:spPr>
          <a:xfrm>
            <a:off x="4465648" y="4562015"/>
            <a:ext cx="2930671" cy="1575651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F9DB5-B3F6-DC4C-8353-10CF4ED35A3E}"/>
              </a:ext>
            </a:extLst>
          </p:cNvPr>
          <p:cNvSpPr txBox="1"/>
          <p:nvPr/>
        </p:nvSpPr>
        <p:spPr>
          <a:xfrm>
            <a:off x="11794603" y="6539696"/>
            <a:ext cx="39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B6CEC0-B4B1-954E-8110-9D229FDC9363}"/>
              </a:ext>
            </a:extLst>
          </p:cNvPr>
          <p:cNvSpPr txBox="1"/>
          <p:nvPr/>
        </p:nvSpPr>
        <p:spPr>
          <a:xfrm>
            <a:off x="0" y="6550223"/>
            <a:ext cx="90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FRA-UAS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53121A8-B9D3-0746-957B-9ADDF9A90A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18866" y="0"/>
            <a:ext cx="1373133" cy="585870"/>
          </a:xfrm>
          <a:prstGeom prst="rect">
            <a:avLst/>
          </a:prstGeom>
        </p:spPr>
      </p:pic>
      <p:pic>
        <p:nvPicPr>
          <p:cNvPr id="16" name="Graphic 15" descr="Firefighter male with solid fill">
            <a:extLst>
              <a:ext uri="{FF2B5EF4-FFF2-40B4-BE49-F238E27FC236}">
                <a16:creationId xmlns:a16="http://schemas.microsoft.com/office/drawing/2014/main" id="{9D41F5BD-A992-0945-861F-89D281C844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8845" y="1606768"/>
            <a:ext cx="597108" cy="597108"/>
          </a:xfrm>
          <a:prstGeom prst="rect">
            <a:avLst/>
          </a:prstGeom>
        </p:spPr>
      </p:pic>
      <p:pic>
        <p:nvPicPr>
          <p:cNvPr id="22" name="Graphic 21" descr="Key with solid fill">
            <a:extLst>
              <a:ext uri="{FF2B5EF4-FFF2-40B4-BE49-F238E27FC236}">
                <a16:creationId xmlns:a16="http://schemas.microsoft.com/office/drawing/2014/main" id="{B1F2C32E-CCA9-3C4B-A8A9-AC3A913710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1466" y="3622117"/>
            <a:ext cx="254361" cy="254361"/>
          </a:xfrm>
          <a:prstGeom prst="rect">
            <a:avLst/>
          </a:prstGeom>
        </p:spPr>
      </p:pic>
      <p:pic>
        <p:nvPicPr>
          <p:cNvPr id="32" name="Graphic 31" descr="Male profile with solid fill">
            <a:extLst>
              <a:ext uri="{FF2B5EF4-FFF2-40B4-BE49-F238E27FC236}">
                <a16:creationId xmlns:a16="http://schemas.microsoft.com/office/drawing/2014/main" id="{2240C739-20E0-824E-991C-F165FFAF1D2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76906" y="3501497"/>
            <a:ext cx="640002" cy="640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A09473-E6AF-D541-9B35-A4CD6AA280D3}"/>
              </a:ext>
            </a:extLst>
          </p:cNvPr>
          <p:cNvSpPr/>
          <p:nvPr/>
        </p:nvSpPr>
        <p:spPr>
          <a:xfrm>
            <a:off x="7612577" y="4585244"/>
            <a:ext cx="45794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Interactive website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Accessed by web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Based on WMN based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All components containerized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Backend Part implemented in spring-boot/Java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542ED-4DC4-9047-877E-265D95B4F866}"/>
              </a:ext>
            </a:extLst>
          </p:cNvPr>
          <p:cNvSpPr txBox="1"/>
          <p:nvPr/>
        </p:nvSpPr>
        <p:spPr>
          <a:xfrm>
            <a:off x="8382756" y="4206623"/>
            <a:ext cx="257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Requirements Completed</a:t>
            </a:r>
          </a:p>
        </p:txBody>
      </p:sp>
      <p:pic>
        <p:nvPicPr>
          <p:cNvPr id="78" name="Graphic 77" descr="Badge Tick1 with solid fill">
            <a:extLst>
              <a:ext uri="{FF2B5EF4-FFF2-40B4-BE49-F238E27FC236}">
                <a16:creationId xmlns:a16="http://schemas.microsoft.com/office/drawing/2014/main" id="{2554CBD4-9C37-974F-9E0D-C932790D93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94397" y="4613336"/>
            <a:ext cx="331549" cy="331549"/>
          </a:xfrm>
          <a:prstGeom prst="rect">
            <a:avLst/>
          </a:prstGeom>
        </p:spPr>
      </p:pic>
      <p:pic>
        <p:nvPicPr>
          <p:cNvPr id="79" name="Graphic 78" descr="Badge Tick1 with solid fill">
            <a:extLst>
              <a:ext uri="{FF2B5EF4-FFF2-40B4-BE49-F238E27FC236}">
                <a16:creationId xmlns:a16="http://schemas.microsoft.com/office/drawing/2014/main" id="{33DEC74E-DA1C-D54B-93A8-D0F1134CAA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008482" y="4917933"/>
            <a:ext cx="331549" cy="331549"/>
          </a:xfrm>
          <a:prstGeom prst="rect">
            <a:avLst/>
          </a:prstGeom>
        </p:spPr>
      </p:pic>
      <p:pic>
        <p:nvPicPr>
          <p:cNvPr id="80" name="Graphic 79" descr="Badge Tick1 with solid fill">
            <a:extLst>
              <a:ext uri="{FF2B5EF4-FFF2-40B4-BE49-F238E27FC236}">
                <a16:creationId xmlns:a16="http://schemas.microsoft.com/office/drawing/2014/main" id="{C481404E-0CE8-334F-B0C4-AB159BF3B5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957034" y="5232946"/>
            <a:ext cx="331549" cy="331549"/>
          </a:xfrm>
          <a:prstGeom prst="rect">
            <a:avLst/>
          </a:prstGeom>
        </p:spPr>
      </p:pic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98C5965A-2D03-CB47-9CE3-A2A85CBADE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68534" y="5564495"/>
            <a:ext cx="331549" cy="331549"/>
          </a:xfrm>
          <a:prstGeom prst="rect">
            <a:avLst/>
          </a:prstGeom>
        </p:spPr>
      </p:pic>
      <p:pic>
        <p:nvPicPr>
          <p:cNvPr id="82" name="Graphic 81" descr="Badge Tick1 with solid fill">
            <a:extLst>
              <a:ext uri="{FF2B5EF4-FFF2-40B4-BE49-F238E27FC236}">
                <a16:creationId xmlns:a16="http://schemas.microsoft.com/office/drawing/2014/main" id="{75747397-A8E2-5B4B-B7AA-16C6EFAF31A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87000" y="5828587"/>
            <a:ext cx="331549" cy="331549"/>
          </a:xfrm>
          <a:prstGeom prst="rect">
            <a:avLst/>
          </a:prstGeom>
        </p:spPr>
      </p:pic>
      <p:pic>
        <p:nvPicPr>
          <p:cNvPr id="83" name="Graphic 82" descr="Badge Tick1 with solid fill">
            <a:extLst>
              <a:ext uri="{FF2B5EF4-FFF2-40B4-BE49-F238E27FC236}">
                <a16:creationId xmlns:a16="http://schemas.microsoft.com/office/drawing/2014/main" id="{2AEE8045-78BF-3B43-A5BB-5A0B4674C6A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203224" y="6446685"/>
            <a:ext cx="331549" cy="3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3" grpId="0" animBg="1"/>
      <p:bldP spid="14" grpId="0" animBg="1"/>
      <p:bldP spid="20" grpId="0"/>
      <p:bldP spid="21" grpId="0" animBg="1"/>
      <p:bldP spid="23" grpId="0" animBg="1"/>
      <p:bldP spid="24" grpId="0"/>
      <p:bldP spid="26" grpId="0"/>
      <p:bldP spid="27" grpId="0" animBg="1"/>
      <p:bldP spid="28" grpId="0" animBg="1"/>
      <p:bldP spid="45" grpId="0" animBg="1"/>
      <p:bldP spid="49" grpId="0"/>
      <p:bldP spid="50" grpId="0"/>
      <p:bldP spid="59" grpId="0"/>
      <p:bldP spid="62" grpId="0"/>
      <p:bldP spid="65" grpId="0"/>
      <p:bldP spid="66" grpId="0"/>
      <p:bldP spid="17" grpId="0"/>
      <p:bldP spid="48" grpId="0"/>
      <p:bldP spid="29" grpId="0"/>
      <p:bldP spid="61" grpId="0" animBg="1"/>
      <p:bldP spid="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FDAE1-AB0F-BF49-A687-BD90C2942E98}"/>
              </a:ext>
            </a:extLst>
          </p:cNvPr>
          <p:cNvSpPr txBox="1"/>
          <p:nvPr/>
        </p:nvSpPr>
        <p:spPr>
          <a:xfrm>
            <a:off x="4660739" y="1932973"/>
            <a:ext cx="2870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975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FDD04-7557-7B4C-AA53-BC5A04BDF07F}"/>
              </a:ext>
            </a:extLst>
          </p:cNvPr>
          <p:cNvSpPr txBox="1"/>
          <p:nvPr/>
        </p:nvSpPr>
        <p:spPr>
          <a:xfrm>
            <a:off x="4132162" y="1632031"/>
            <a:ext cx="48266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</a:rPr>
              <a:t>Thank You</a:t>
            </a:r>
          </a:p>
          <a:p>
            <a:pPr algn="ctr"/>
            <a:endParaRPr lang="en-US" sz="80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Special Thanks to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Prof. Ulrich Trick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Mobile Computing Team</a:t>
            </a:r>
          </a:p>
        </p:txBody>
      </p:sp>
    </p:spTree>
    <p:extLst>
      <p:ext uri="{BB962C8B-B14F-4D97-AF65-F5344CB8AC3E}">
        <p14:creationId xmlns:p14="http://schemas.microsoft.com/office/powerpoint/2010/main" val="8213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417</Words>
  <Application>Microsoft Macintosh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TimesNewRomanPS</vt:lpstr>
      <vt:lpstr>TimesNewRomanPSMT</vt:lpstr>
      <vt:lpstr>Office Theme</vt:lpstr>
      <vt:lpstr>Disaster Management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dc:creator>chetan chadha</dc:creator>
  <cp:lastModifiedBy>chetan chadha</cp:lastModifiedBy>
  <cp:revision>22</cp:revision>
  <dcterms:created xsi:type="dcterms:W3CDTF">2021-03-15T13:16:49Z</dcterms:created>
  <dcterms:modified xsi:type="dcterms:W3CDTF">2021-03-17T14:01:45Z</dcterms:modified>
</cp:coreProperties>
</file>