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81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7DBE-CE57-6B44-A075-A61A0B850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191E-8445-E54D-B366-792FF7A8F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3899-2F05-BA44-85FD-F10E70D8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71B9-B19F-914B-A265-AC5E3478F9D2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06368-2193-1A4E-B75D-ACE50622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5AF73-2F4E-8948-A3F1-E80D4C16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272-6096-B34E-A022-A24B2CE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028E-F57C-E541-B80A-406DFC9A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248E0-C661-9547-A26D-F1092F270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C1DE-DE8F-F14C-99B6-AB830F23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71B9-B19F-914B-A265-AC5E3478F9D2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471A8-86DF-494C-8E54-7F4B4C5E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C1F9D-2197-7E41-B388-43D85278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272-6096-B34E-A022-A24B2CE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6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EC871-F351-9D40-A6CA-4A74A149A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816F0-56D0-9949-A5F5-8542708D0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A4113-C9BB-8549-8B11-19CCB484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71B9-B19F-914B-A265-AC5E3478F9D2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B4DD-FF82-8D41-B754-44250CCD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7C3DE-FC06-A849-8F70-3E5A9AB7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272-6096-B34E-A022-A24B2CE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8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5CEB-389B-4841-B954-5C37AB4B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02AF-CBA5-3242-AB53-4A7A1C99A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A915F-E074-E340-9675-2BA501DF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71B9-B19F-914B-A265-AC5E3478F9D2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56EC6-6797-5146-877F-43D62E8E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28FD5-8176-2F49-8D20-124866FC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272-6096-B34E-A022-A24B2CE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1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D276-35C1-A34A-BCD7-9E106346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F0594-388F-4A43-B98E-E9B343F48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C1086-C75E-5F4B-87AD-8FC96CB0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71B9-B19F-914B-A265-AC5E3478F9D2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B28D-2277-7646-843E-71067D28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11588-A184-8346-8125-BE1C8035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272-6096-B34E-A022-A24B2CE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BED5-6012-6C41-8E20-0DAFEEE1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2065E-D8CA-5E47-AE59-52071304D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AD6F8-40BB-144E-9F09-5A377A4B6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FD07B-83FE-5445-9D97-9E0C6044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71B9-B19F-914B-A265-AC5E3478F9D2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746E5-1AE4-2F40-A284-E6FCBAE7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DF369-FD03-0549-81DE-E1BDBE0B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272-6096-B34E-A022-A24B2CE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4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1DDD-86D6-4B4A-9897-F23743C4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9F914-0036-7947-A14D-2BFC2300F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91512-8ADE-6B49-B48E-2BA45A930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EF96D-E8BD-F542-AAA0-1AD58FB1B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EFF5C-3D00-C34E-8625-F4311CE7F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771DF-B7E5-6D4C-8F3C-657A20E2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71B9-B19F-914B-A265-AC5E3478F9D2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BA2FF-8E60-1C43-9B95-F0BBC2BB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10120-209F-784F-B7AB-C1E07845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272-6096-B34E-A022-A24B2CE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3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EFB0-987D-2F45-BC29-4449E80F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B558A-161B-2D43-93A4-311A332B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71B9-B19F-914B-A265-AC5E3478F9D2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F7379-AE16-B54F-A6F2-6A1C7FB9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97A8F-8232-FE48-8EC9-303EC055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272-6096-B34E-A022-A24B2CE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2B1A2-032A-5A45-8F49-FDD0740D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71B9-B19F-914B-A265-AC5E3478F9D2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13F54-4383-1241-8A2A-C9FA49E0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06A76-1EC4-4D4B-9510-BF86E75C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272-6096-B34E-A022-A24B2CE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9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9B99-FE44-DF49-A67B-5ACBD4DD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D51D-03DC-D343-97C8-F65E219F0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CD0D2-DC6A-0A42-9D00-C94EF8D4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94765-57A7-5B45-9BCD-084855A0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71B9-B19F-914B-A265-AC5E3478F9D2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D1D49-7B9F-004E-8B45-8FDCD412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3AA79-A18F-3248-8DFB-C0BF272B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272-6096-B34E-A022-A24B2CE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9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5D54-D401-E14B-9FA3-36A54E47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93C85-C4D6-F148-8F07-EF13F1067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9604D-EDA6-574E-9C3B-CDF0C252B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D794F-6294-0646-9DAB-63D04D37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71B9-B19F-914B-A265-AC5E3478F9D2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58698-AFB2-E647-A9FA-EB89F510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D374F-AEEA-044E-8CE6-92003349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E272-6096-B34E-A022-A24B2CE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6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20E9D-1F5D-A448-BF07-4EEF812E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293A-4413-E042-840E-DED4786F9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535D5-D4A0-644A-8038-396D595F9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71B9-B19F-914B-A265-AC5E3478F9D2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7C0E0-9EC9-A24B-A945-2A0EF3F34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7F68F-E4BB-8847-940D-E186BCBB9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9E272-6096-B34E-A022-A24B2CE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4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3.png"/><Relationship Id="rId21" Type="http://schemas.openxmlformats.org/officeDocument/2006/relationships/image" Target="../media/image16.svg"/><Relationship Id="rId7" Type="http://schemas.openxmlformats.org/officeDocument/2006/relationships/image" Target="../media/image7.png"/><Relationship Id="rId12" Type="http://schemas.openxmlformats.org/officeDocument/2006/relationships/hyperlink" Target="https://hub.docker.com/repository/docker/chetanchadha/mobilecomputing" TargetMode="External"/><Relationship Id="rId17" Type="http://schemas.openxmlformats.org/officeDocument/2006/relationships/image" Target="../media/image12.sv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hyperlink" Target="https://hub.docker.com/repository/docker/chetanchadha/mobile-computing-front-end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1.gif"/><Relationship Id="rId10" Type="http://schemas.openxmlformats.org/officeDocument/2006/relationships/hyperlink" Target="https://github.com/chetan2510/MCProject" TargetMode="External"/><Relationship Id="rId19" Type="http://schemas.openxmlformats.org/officeDocument/2006/relationships/image" Target="../media/image14.svg"/><Relationship Id="rId4" Type="http://schemas.openxmlformats.org/officeDocument/2006/relationships/image" Target="../media/image4.svg"/><Relationship Id="rId9" Type="http://schemas.openxmlformats.org/officeDocument/2006/relationships/hyperlink" Target="https://github.com/chetan2510/mobilecomputing-frontend" TargetMode="Externa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1B847-25A9-BE4F-9BFD-5614CBC3E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Disaster Management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28D71-6E8E-5E44-8FD2-96340ABCBA80}"/>
              </a:ext>
            </a:extLst>
          </p:cNvPr>
          <p:cNvSpPr txBox="1"/>
          <p:nvPr/>
        </p:nvSpPr>
        <p:spPr>
          <a:xfrm>
            <a:off x="4810259" y="649480"/>
            <a:ext cx="6555347" cy="2047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B0F862F0-94A7-8F4D-9F85-03CD0F319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909" y="347241"/>
            <a:ext cx="7755038" cy="2518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4CC506-DFF6-ED45-AA27-448BD794E138}"/>
              </a:ext>
            </a:extLst>
          </p:cNvPr>
          <p:cNvSpPr/>
          <p:nvPr/>
        </p:nvSpPr>
        <p:spPr>
          <a:xfrm>
            <a:off x="5604988" y="4161100"/>
            <a:ext cx="6096000" cy="116647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Mubashir Ali Khan 1324099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Chetan Chadha 1324510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2DB63-9A63-E345-A9CD-425A95B2EC86}"/>
              </a:ext>
            </a:extLst>
          </p:cNvPr>
          <p:cNvSpPr/>
          <p:nvPr/>
        </p:nvSpPr>
        <p:spPr>
          <a:xfrm>
            <a:off x="7207815" y="6324642"/>
            <a:ext cx="4984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TimesNewRomanPS"/>
              </a:rPr>
              <a:t>Guidance of</a:t>
            </a:r>
            <a:r>
              <a:rPr lang="en-IN" sz="2800" dirty="0">
                <a:latin typeface="TimesNewRomanPSMT"/>
              </a:rPr>
              <a:t> Prof. Ulrich Trick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6228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4">
            <a:extLst>
              <a:ext uri="{FF2B5EF4-FFF2-40B4-BE49-F238E27FC236}">
                <a16:creationId xmlns:a16="http://schemas.microsoft.com/office/drawing/2014/main" id="{6DE2912A-1DB4-3048-ABBA-13AC8C1CC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767" y="2154086"/>
            <a:ext cx="9086127" cy="1591057"/>
          </a:xfrm>
          <a:custGeom>
            <a:avLst/>
            <a:gdLst>
              <a:gd name="T0" fmla="*/ 2444934 w 6840"/>
              <a:gd name="T1" fmla="*/ 407871 h 2529"/>
              <a:gd name="T2" fmla="*/ 2236870 w 6840"/>
              <a:gd name="T3" fmla="*/ 47561 h 2529"/>
              <a:gd name="T4" fmla="*/ 2236870 w 6840"/>
              <a:gd name="T5" fmla="*/ 47561 h 2529"/>
              <a:gd name="T6" fmla="*/ 2154436 w 6840"/>
              <a:gd name="T7" fmla="*/ 0 h 2529"/>
              <a:gd name="T8" fmla="*/ 1847740 w 6840"/>
              <a:gd name="T9" fmla="*/ 0 h 2529"/>
              <a:gd name="T10" fmla="*/ 1738668 w 6840"/>
              <a:gd name="T11" fmla="*/ 0 h 2529"/>
              <a:gd name="T12" fmla="*/ 44277 w 6840"/>
              <a:gd name="T13" fmla="*/ 0 h 2529"/>
              <a:gd name="T14" fmla="*/ 44277 w 6840"/>
              <a:gd name="T15" fmla="*/ 0 h 2529"/>
              <a:gd name="T16" fmla="*/ 0 w 6840"/>
              <a:gd name="T17" fmla="*/ 43958 h 2529"/>
              <a:gd name="T18" fmla="*/ 0 w 6840"/>
              <a:gd name="T19" fmla="*/ 866907 h 2529"/>
              <a:gd name="T20" fmla="*/ 0 w 6840"/>
              <a:gd name="T21" fmla="*/ 866907 h 2529"/>
              <a:gd name="T22" fmla="*/ 44277 w 6840"/>
              <a:gd name="T23" fmla="*/ 910865 h 2529"/>
              <a:gd name="T24" fmla="*/ 1738668 w 6840"/>
              <a:gd name="T25" fmla="*/ 910865 h 2529"/>
              <a:gd name="T26" fmla="*/ 1847740 w 6840"/>
              <a:gd name="T27" fmla="*/ 910865 h 2529"/>
              <a:gd name="T28" fmla="*/ 2154436 w 6840"/>
              <a:gd name="T29" fmla="*/ 910865 h 2529"/>
              <a:gd name="T30" fmla="*/ 2154436 w 6840"/>
              <a:gd name="T31" fmla="*/ 910865 h 2529"/>
              <a:gd name="T32" fmla="*/ 2236870 w 6840"/>
              <a:gd name="T33" fmla="*/ 863304 h 2529"/>
              <a:gd name="T34" fmla="*/ 2444934 w 6840"/>
              <a:gd name="T35" fmla="*/ 503354 h 2529"/>
              <a:gd name="T36" fmla="*/ 2444934 w 6840"/>
              <a:gd name="T37" fmla="*/ 503354 h 2529"/>
              <a:gd name="T38" fmla="*/ 2444934 w 6840"/>
              <a:gd name="T39" fmla="*/ 407871 h 252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840" h="2529">
                <a:moveTo>
                  <a:pt x="6792" y="1132"/>
                </a:moveTo>
                <a:lnTo>
                  <a:pt x="6214" y="132"/>
                </a:lnTo>
                <a:cubicBezTo>
                  <a:pt x="6167" y="50"/>
                  <a:pt x="6080" y="0"/>
                  <a:pt x="5985" y="0"/>
                </a:cubicBezTo>
                <a:lnTo>
                  <a:pt x="5133" y="0"/>
                </a:lnTo>
                <a:lnTo>
                  <a:pt x="4830" y="0"/>
                </a:lnTo>
                <a:lnTo>
                  <a:pt x="123" y="0"/>
                </a:lnTo>
                <a:cubicBezTo>
                  <a:pt x="55" y="0"/>
                  <a:pt x="0" y="54"/>
                  <a:pt x="0" y="122"/>
                </a:cubicBezTo>
                <a:lnTo>
                  <a:pt x="0" y="2406"/>
                </a:lnTo>
                <a:cubicBezTo>
                  <a:pt x="0" y="2473"/>
                  <a:pt x="55" y="2528"/>
                  <a:pt x="123" y="2528"/>
                </a:cubicBezTo>
                <a:lnTo>
                  <a:pt x="4830" y="2528"/>
                </a:lnTo>
                <a:lnTo>
                  <a:pt x="5133" y="2528"/>
                </a:lnTo>
                <a:lnTo>
                  <a:pt x="5985" y="2528"/>
                </a:lnTo>
                <a:cubicBezTo>
                  <a:pt x="6080" y="2528"/>
                  <a:pt x="6167" y="2478"/>
                  <a:pt x="6214" y="2396"/>
                </a:cubicBezTo>
                <a:lnTo>
                  <a:pt x="6792" y="1397"/>
                </a:lnTo>
                <a:cubicBezTo>
                  <a:pt x="6839" y="1315"/>
                  <a:pt x="6839" y="1214"/>
                  <a:pt x="6792" y="11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1"/>
              </a:solidFill>
              <a:latin typeface="Lato Light" panose="020F0502020204030203" pitchFamily="34" charset="0"/>
            </a:endParaRPr>
          </a:p>
        </p:txBody>
      </p:sp>
      <p:sp>
        <p:nvSpPr>
          <p:cNvPr id="11" name="Line 92">
            <a:extLst>
              <a:ext uri="{FF2B5EF4-FFF2-40B4-BE49-F238E27FC236}">
                <a16:creationId xmlns:a16="http://schemas.microsoft.com/office/drawing/2014/main" id="{98A1624A-8242-B049-B16F-DD49E8149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8942" y="2331647"/>
            <a:ext cx="0" cy="1235936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0F300C-7ECB-F144-B29D-17BDCF578B85}"/>
              </a:ext>
            </a:extLst>
          </p:cNvPr>
          <p:cNvSpPr txBox="1"/>
          <p:nvPr/>
        </p:nvSpPr>
        <p:spPr>
          <a:xfrm>
            <a:off x="1103016" y="2367254"/>
            <a:ext cx="6925180" cy="120032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Application Architecture &amp;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Achievements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8F1585-9ECC-4B4F-B607-A94E54439254}"/>
              </a:ext>
            </a:extLst>
          </p:cNvPr>
          <p:cNvSpPr txBox="1"/>
          <p:nvPr/>
        </p:nvSpPr>
        <p:spPr>
          <a:xfrm>
            <a:off x="8697448" y="2659845"/>
            <a:ext cx="5758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8D75CB-AC52-C844-A7F1-9FB5D1948EED}"/>
              </a:ext>
            </a:extLst>
          </p:cNvPr>
          <p:cNvSpPr txBox="1"/>
          <p:nvPr/>
        </p:nvSpPr>
        <p:spPr>
          <a:xfrm>
            <a:off x="11794603" y="6539696"/>
            <a:ext cx="39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D61DE-02B9-E043-A042-371AC85341BF}"/>
              </a:ext>
            </a:extLst>
          </p:cNvPr>
          <p:cNvSpPr txBox="1"/>
          <p:nvPr/>
        </p:nvSpPr>
        <p:spPr>
          <a:xfrm>
            <a:off x="0" y="6550223"/>
            <a:ext cx="902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FRA-UAS</a:t>
            </a:r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D2F184E6-1A45-A040-B6DC-802C90BCD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866" y="0"/>
            <a:ext cx="1373133" cy="58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3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C682A9-6097-E144-B415-58AE33759298}"/>
              </a:ext>
            </a:extLst>
          </p:cNvPr>
          <p:cNvSpPr/>
          <p:nvPr/>
        </p:nvSpPr>
        <p:spPr>
          <a:xfrm>
            <a:off x="1896687" y="1494927"/>
            <a:ext cx="2085975" cy="297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AF07E-87C4-0C49-94F5-FDEAE0A7B72B}"/>
              </a:ext>
            </a:extLst>
          </p:cNvPr>
          <p:cNvSpPr txBox="1"/>
          <p:nvPr/>
        </p:nvSpPr>
        <p:spPr>
          <a:xfrm>
            <a:off x="2220280" y="1667148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VIEW</a:t>
            </a: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028C1-D592-8D4E-8C94-DA2CEF431CE1}"/>
              </a:ext>
            </a:extLst>
          </p:cNvPr>
          <p:cNvSpPr txBox="1"/>
          <p:nvPr/>
        </p:nvSpPr>
        <p:spPr>
          <a:xfrm>
            <a:off x="2220280" y="2606262"/>
            <a:ext cx="1371600" cy="37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755EF-CC68-3544-A96C-A4D92DE5CBAD}"/>
              </a:ext>
            </a:extLst>
          </p:cNvPr>
          <p:cNvSpPr txBox="1"/>
          <p:nvPr/>
        </p:nvSpPr>
        <p:spPr>
          <a:xfrm>
            <a:off x="2220280" y="2990052"/>
            <a:ext cx="1371600" cy="37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637F9E-6ADF-8940-BC1C-E7C6F56C0B9F}"/>
              </a:ext>
            </a:extLst>
          </p:cNvPr>
          <p:cNvSpPr txBox="1"/>
          <p:nvPr/>
        </p:nvSpPr>
        <p:spPr>
          <a:xfrm>
            <a:off x="2220280" y="3383130"/>
            <a:ext cx="1371600" cy="37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TYPESCRIPT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3AC2D5-F70A-C542-9C83-1D28F1F88D67}"/>
              </a:ext>
            </a:extLst>
          </p:cNvPr>
          <p:cNvSpPr/>
          <p:nvPr/>
        </p:nvSpPr>
        <p:spPr>
          <a:xfrm>
            <a:off x="6193938" y="1485755"/>
            <a:ext cx="2085975" cy="2971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B86A8-93A7-AF4A-9E2D-03E2F072F87B}"/>
              </a:ext>
            </a:extLst>
          </p:cNvPr>
          <p:cNvSpPr txBox="1"/>
          <p:nvPr/>
        </p:nvSpPr>
        <p:spPr>
          <a:xfrm>
            <a:off x="6517531" y="1657976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Controller</a:t>
            </a:r>
            <a:endParaRPr lang="en-US" u="sng" dirty="0"/>
          </a:p>
        </p:txBody>
      </p:sp>
      <p:sp>
        <p:nvSpPr>
          <p:cNvPr id="13" name="Round Same-side Corner of Rectangle 12">
            <a:extLst>
              <a:ext uri="{FF2B5EF4-FFF2-40B4-BE49-F238E27FC236}">
                <a16:creationId xmlns:a16="http://schemas.microsoft.com/office/drawing/2014/main" id="{0705F665-56B9-8246-91C0-CAB4DA3B7A37}"/>
              </a:ext>
            </a:extLst>
          </p:cNvPr>
          <p:cNvSpPr/>
          <p:nvPr/>
        </p:nvSpPr>
        <p:spPr>
          <a:xfrm>
            <a:off x="6193937" y="1012307"/>
            <a:ext cx="2085975" cy="473448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42238-11F1-1242-99AF-345B178D6CB7}"/>
              </a:ext>
            </a:extLst>
          </p:cNvPr>
          <p:cNvSpPr txBox="1"/>
          <p:nvPr/>
        </p:nvSpPr>
        <p:spPr>
          <a:xfrm>
            <a:off x="6250829" y="1075164"/>
            <a:ext cx="1972189" cy="36933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Application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53146-CF79-1A46-B6AE-713134456D34}"/>
              </a:ext>
            </a:extLst>
          </p:cNvPr>
          <p:cNvSpPr txBox="1"/>
          <p:nvPr/>
        </p:nvSpPr>
        <p:spPr>
          <a:xfrm>
            <a:off x="6742979" y="2332810"/>
            <a:ext cx="1451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RescuerAPI.java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7614B4BD-05B8-E94C-ADDD-8639856724AB}"/>
              </a:ext>
            </a:extLst>
          </p:cNvPr>
          <p:cNvSpPr/>
          <p:nvPr/>
        </p:nvSpPr>
        <p:spPr>
          <a:xfrm rot="5400000">
            <a:off x="2730815" y="-396327"/>
            <a:ext cx="400050" cy="236444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69584D1-A68B-BF43-8505-C99A143652FF}"/>
              </a:ext>
            </a:extLst>
          </p:cNvPr>
          <p:cNvSpPr/>
          <p:nvPr/>
        </p:nvSpPr>
        <p:spPr>
          <a:xfrm rot="5400000">
            <a:off x="7003306" y="-438364"/>
            <a:ext cx="400050" cy="236444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474EC2-C014-0849-9C3D-6A06FAA9F61D}"/>
              </a:ext>
            </a:extLst>
          </p:cNvPr>
          <p:cNvSpPr txBox="1"/>
          <p:nvPr/>
        </p:nvSpPr>
        <p:spPr>
          <a:xfrm>
            <a:off x="2463709" y="275149"/>
            <a:ext cx="13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D188C3-1389-2743-BF17-9E8650AEF062}"/>
              </a:ext>
            </a:extLst>
          </p:cNvPr>
          <p:cNvSpPr txBox="1"/>
          <p:nvPr/>
        </p:nvSpPr>
        <p:spPr>
          <a:xfrm>
            <a:off x="6669162" y="187751"/>
            <a:ext cx="113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27" name="Round Same-side Corner of Rectangle 26">
            <a:extLst>
              <a:ext uri="{FF2B5EF4-FFF2-40B4-BE49-F238E27FC236}">
                <a16:creationId xmlns:a16="http://schemas.microsoft.com/office/drawing/2014/main" id="{0088F414-A0FC-5848-9F23-07627FCB30C9}"/>
              </a:ext>
            </a:extLst>
          </p:cNvPr>
          <p:cNvSpPr/>
          <p:nvPr/>
        </p:nvSpPr>
        <p:spPr>
          <a:xfrm>
            <a:off x="1879020" y="1020604"/>
            <a:ext cx="2103642" cy="473448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5ED10D-9B7D-8244-84A1-9B5B5A171666}"/>
              </a:ext>
            </a:extLst>
          </p:cNvPr>
          <p:cNvSpPr txBox="1"/>
          <p:nvPr/>
        </p:nvSpPr>
        <p:spPr>
          <a:xfrm>
            <a:off x="1935912" y="1083461"/>
            <a:ext cx="1972189" cy="36933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Presentation Layer</a:t>
            </a:r>
          </a:p>
        </p:txBody>
      </p:sp>
      <p:pic>
        <p:nvPicPr>
          <p:cNvPr id="41" name="Picture 40" descr="A picture containing white&#10;&#10;Description automatically generated">
            <a:extLst>
              <a:ext uri="{FF2B5EF4-FFF2-40B4-BE49-F238E27FC236}">
                <a16:creationId xmlns:a16="http://schemas.microsoft.com/office/drawing/2014/main" id="{C612E701-DBF8-8647-9EDB-6FC6B807B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95" y="2090188"/>
            <a:ext cx="852872" cy="852872"/>
          </a:xfrm>
          <a:prstGeom prst="rect">
            <a:avLst/>
          </a:prstGeom>
        </p:spPr>
      </p:pic>
      <p:pic>
        <p:nvPicPr>
          <p:cNvPr id="42" name="Picture 41" descr="A picture containing white&#10;&#10;Description automatically generated">
            <a:extLst>
              <a:ext uri="{FF2B5EF4-FFF2-40B4-BE49-F238E27FC236}">
                <a16:creationId xmlns:a16="http://schemas.microsoft.com/office/drawing/2014/main" id="{EB5FFC60-69FA-3B44-8A7B-E11BE8E76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535" y="2971655"/>
            <a:ext cx="735991" cy="735991"/>
          </a:xfrm>
          <a:prstGeom prst="rect">
            <a:avLst/>
          </a:prstGeom>
        </p:spPr>
      </p:pic>
      <p:pic>
        <p:nvPicPr>
          <p:cNvPr id="43" name="Picture 42" descr="A picture containing white&#10;&#10;Description automatically generated">
            <a:extLst>
              <a:ext uri="{FF2B5EF4-FFF2-40B4-BE49-F238E27FC236}">
                <a16:creationId xmlns:a16="http://schemas.microsoft.com/office/drawing/2014/main" id="{1BF4BC2D-439A-904C-81FF-62DF079A0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534" y="3779809"/>
            <a:ext cx="735991" cy="73599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BB51F52-A899-2446-9ECC-2DBC47C0D335}"/>
              </a:ext>
            </a:extLst>
          </p:cNvPr>
          <p:cNvSpPr txBox="1"/>
          <p:nvPr/>
        </p:nvSpPr>
        <p:spPr>
          <a:xfrm>
            <a:off x="10247250" y="1135480"/>
            <a:ext cx="1218945" cy="36933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Layer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5EC7046-C916-6A43-A507-2334C9D03698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4118530" y="2516624"/>
            <a:ext cx="1972565" cy="81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B8A4BC9-8180-C340-B432-69673280FE8E}"/>
              </a:ext>
            </a:extLst>
          </p:cNvPr>
          <p:cNvSpPr txBox="1"/>
          <p:nvPr/>
        </p:nvSpPr>
        <p:spPr>
          <a:xfrm>
            <a:off x="6742979" y="3171921"/>
            <a:ext cx="1451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UserAPI.java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32EA2D-E3DA-4B47-8638-FAC1021B201C}"/>
              </a:ext>
            </a:extLst>
          </p:cNvPr>
          <p:cNvSpPr txBox="1"/>
          <p:nvPr/>
        </p:nvSpPr>
        <p:spPr>
          <a:xfrm>
            <a:off x="6669162" y="4023537"/>
            <a:ext cx="1451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AdminAPI.java</a:t>
            </a:r>
            <a:endParaRPr lang="en-US" sz="1400" dirty="0"/>
          </a:p>
          <a:p>
            <a:endParaRPr lang="en-US" sz="14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321E6C-9AD6-AC4A-A982-0CE7FA3DCD4D}"/>
              </a:ext>
            </a:extLst>
          </p:cNvPr>
          <p:cNvCxnSpPr>
            <a:cxnSpLocks/>
          </p:cNvCxnSpPr>
          <p:nvPr/>
        </p:nvCxnSpPr>
        <p:spPr>
          <a:xfrm flipV="1">
            <a:off x="4103021" y="3327488"/>
            <a:ext cx="1972565" cy="81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30E4C9D-9C59-FB4C-B9D0-9E6497950A86}"/>
              </a:ext>
            </a:extLst>
          </p:cNvPr>
          <p:cNvCxnSpPr>
            <a:cxnSpLocks/>
          </p:cNvCxnSpPr>
          <p:nvPr/>
        </p:nvCxnSpPr>
        <p:spPr>
          <a:xfrm flipV="1">
            <a:off x="4116787" y="4147804"/>
            <a:ext cx="1972565" cy="81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Graphic 57" descr="Cylinder outline">
            <a:extLst>
              <a:ext uri="{FF2B5EF4-FFF2-40B4-BE49-F238E27FC236}">
                <a16:creationId xmlns:a16="http://schemas.microsoft.com/office/drawing/2014/main" id="{51353936-9546-9349-8FA9-8AFA74969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4804" y="1866622"/>
            <a:ext cx="2303841" cy="230384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F630C49-F240-F546-83A1-96B5FA8FC53C}"/>
              </a:ext>
            </a:extLst>
          </p:cNvPr>
          <p:cNvSpPr txBox="1"/>
          <p:nvPr/>
        </p:nvSpPr>
        <p:spPr>
          <a:xfrm>
            <a:off x="10023692" y="3996582"/>
            <a:ext cx="1666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H2 Database</a:t>
            </a:r>
            <a:endParaRPr lang="en-US" u="sng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2F38FE3-89FF-9F48-8CC1-67E70DA87F4D}"/>
              </a:ext>
            </a:extLst>
          </p:cNvPr>
          <p:cNvCxnSpPr>
            <a:cxnSpLocks/>
          </p:cNvCxnSpPr>
          <p:nvPr/>
        </p:nvCxnSpPr>
        <p:spPr>
          <a:xfrm>
            <a:off x="8382756" y="2977102"/>
            <a:ext cx="1640936" cy="12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A18A409-C0F3-E941-B3E8-80470300B8D7}"/>
              </a:ext>
            </a:extLst>
          </p:cNvPr>
          <p:cNvSpPr txBox="1"/>
          <p:nvPr/>
        </p:nvSpPr>
        <p:spPr>
          <a:xfrm>
            <a:off x="4218702" y="2103097"/>
            <a:ext cx="188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 POST, 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29E128-C778-2C46-87C6-6BCAF0E9C024}"/>
              </a:ext>
            </a:extLst>
          </p:cNvPr>
          <p:cNvSpPr txBox="1"/>
          <p:nvPr/>
        </p:nvSpPr>
        <p:spPr>
          <a:xfrm>
            <a:off x="4176648" y="2966348"/>
            <a:ext cx="188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 POST, 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7ADA19-A843-FC4C-B175-7BB7D8D743C3}"/>
              </a:ext>
            </a:extLst>
          </p:cNvPr>
          <p:cNvSpPr txBox="1"/>
          <p:nvPr/>
        </p:nvSpPr>
        <p:spPr>
          <a:xfrm>
            <a:off x="4200489" y="3774701"/>
            <a:ext cx="188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 POST, GET</a:t>
            </a:r>
          </a:p>
        </p:txBody>
      </p:sp>
      <p:pic>
        <p:nvPicPr>
          <p:cNvPr id="33" name="Graphic 32" descr="Users with solid fill">
            <a:extLst>
              <a:ext uri="{FF2B5EF4-FFF2-40B4-BE49-F238E27FC236}">
                <a16:creationId xmlns:a16="http://schemas.microsoft.com/office/drawing/2014/main" id="{71E0F19A-9E9F-B548-BAA8-1DD00943A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492" y="2836027"/>
            <a:ext cx="764696" cy="76469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95703E-5587-2245-AAA6-6B9EE104A18B}"/>
              </a:ext>
            </a:extLst>
          </p:cNvPr>
          <p:cNvCxnSpPr>
            <a:cxnSpLocks/>
          </p:cNvCxnSpPr>
          <p:nvPr/>
        </p:nvCxnSpPr>
        <p:spPr>
          <a:xfrm>
            <a:off x="1047823" y="2389924"/>
            <a:ext cx="626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8F5A28-AE6E-A646-8792-CB14B0CFAC5E}"/>
              </a:ext>
            </a:extLst>
          </p:cNvPr>
          <p:cNvCxnSpPr>
            <a:cxnSpLocks/>
          </p:cNvCxnSpPr>
          <p:nvPr/>
        </p:nvCxnSpPr>
        <p:spPr>
          <a:xfrm flipH="1">
            <a:off x="1069294" y="3811684"/>
            <a:ext cx="58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ECB33F11-59E4-1343-B2C0-DB4CDF81E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652594" y="5123586"/>
            <a:ext cx="1494285" cy="884688"/>
          </a:xfrm>
          <a:prstGeom prst="rect">
            <a:avLst/>
          </a:prstGeom>
        </p:spPr>
      </p:pic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59105CF3-0CD5-E340-BCFA-7A82572E11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5357" y="5096345"/>
            <a:ext cx="1360388" cy="7654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3A7035-50A4-8149-82CA-CF7F066C6283}"/>
              </a:ext>
            </a:extLst>
          </p:cNvPr>
          <p:cNvSpPr txBox="1"/>
          <p:nvPr/>
        </p:nvSpPr>
        <p:spPr>
          <a:xfrm>
            <a:off x="1568016" y="6008274"/>
            <a:ext cx="197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git hub repositories</a:t>
            </a:r>
          </a:p>
          <a:p>
            <a:r>
              <a:rPr lang="en-US" sz="1400" dirty="0">
                <a:hlinkClick r:id="rId9"/>
              </a:rPr>
              <a:t>Front-end</a:t>
            </a:r>
            <a:r>
              <a:rPr lang="en-US" sz="1400" dirty="0"/>
              <a:t>  &amp; </a:t>
            </a:r>
            <a:r>
              <a:rPr lang="en-US" sz="1400" dirty="0">
                <a:hlinkClick r:id="rId10"/>
              </a:rPr>
              <a:t>Back-end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DDA279-0041-4947-B572-BF1F2ADFE971}"/>
              </a:ext>
            </a:extLst>
          </p:cNvPr>
          <p:cNvSpPr txBox="1"/>
          <p:nvPr/>
        </p:nvSpPr>
        <p:spPr>
          <a:xfrm>
            <a:off x="4085645" y="6060108"/>
            <a:ext cx="2085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docker hub repositories</a:t>
            </a:r>
          </a:p>
          <a:p>
            <a:r>
              <a:rPr lang="en-US" sz="1400" dirty="0">
                <a:hlinkClick r:id="rId11"/>
              </a:rPr>
              <a:t>Front-end</a:t>
            </a:r>
            <a:r>
              <a:rPr lang="en-US" sz="1400" dirty="0"/>
              <a:t> &amp; </a:t>
            </a:r>
            <a:r>
              <a:rPr lang="en-US" sz="1400" dirty="0">
                <a:hlinkClick r:id="rId12"/>
              </a:rPr>
              <a:t>Back-end</a:t>
            </a:r>
            <a:endParaRPr lang="en-US" sz="1400" dirty="0"/>
          </a:p>
        </p:txBody>
      </p:sp>
      <p:pic>
        <p:nvPicPr>
          <p:cNvPr id="19" name="Picture 18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D9DE2170-1EDE-BF45-A657-EFBC8BA6935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21208" y="3879434"/>
            <a:ext cx="1036932" cy="5152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D9DD77D-78C9-E64D-85CD-4F35F844659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65357" y="139449"/>
            <a:ext cx="1360388" cy="7202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33EA1AE-04A8-9846-845E-2D56C147A4DC}"/>
              </a:ext>
            </a:extLst>
          </p:cNvPr>
          <p:cNvSpPr txBox="1"/>
          <p:nvPr/>
        </p:nvSpPr>
        <p:spPr>
          <a:xfrm>
            <a:off x="7376111" y="5121116"/>
            <a:ext cx="2603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1K LOC (line of code)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</a:rPr>
              <a:t>5 front-end modules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</a:rPr>
              <a:t>17 REST API’s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</a:rPr>
              <a:t>Customized Exceptions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60C799A8-DF24-ED49-B3D6-8D274E131294}"/>
              </a:ext>
            </a:extLst>
          </p:cNvPr>
          <p:cNvCxnSpPr>
            <a:cxnSpLocks/>
            <a:stCxn id="25" idx="2"/>
            <a:endCxn id="13" idx="3"/>
          </p:cNvCxnSpPr>
          <p:nvPr/>
        </p:nvCxnSpPr>
        <p:spPr>
          <a:xfrm rot="16200000" flipH="1">
            <a:off x="6164912" y="-59707"/>
            <a:ext cx="152653" cy="19913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4ADADF2-185F-F04C-A471-AF1E3D014681}"/>
              </a:ext>
            </a:extLst>
          </p:cNvPr>
          <p:cNvSpPr/>
          <p:nvPr/>
        </p:nvSpPr>
        <p:spPr>
          <a:xfrm>
            <a:off x="6861899" y="4795893"/>
            <a:ext cx="3565766" cy="1973884"/>
          </a:xfrm>
          <a:prstGeom prst="ellipse">
            <a:avLst/>
          </a:prstGeom>
          <a:solidFill>
            <a:srgbClr val="FFFFFF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4F9DB5-B3F6-DC4C-8353-10CF4ED35A3E}"/>
              </a:ext>
            </a:extLst>
          </p:cNvPr>
          <p:cNvSpPr txBox="1"/>
          <p:nvPr/>
        </p:nvSpPr>
        <p:spPr>
          <a:xfrm>
            <a:off x="11794603" y="6539696"/>
            <a:ext cx="39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2B6CEC0-B4B1-954E-8110-9D229FDC9363}"/>
              </a:ext>
            </a:extLst>
          </p:cNvPr>
          <p:cNvSpPr txBox="1"/>
          <p:nvPr/>
        </p:nvSpPr>
        <p:spPr>
          <a:xfrm>
            <a:off x="0" y="6550223"/>
            <a:ext cx="902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FRA-UAS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253121A8-B9D3-0746-957B-9ADDF9A90A8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18866" y="0"/>
            <a:ext cx="1373133" cy="585870"/>
          </a:xfrm>
          <a:prstGeom prst="rect">
            <a:avLst/>
          </a:prstGeom>
        </p:spPr>
      </p:pic>
      <p:pic>
        <p:nvPicPr>
          <p:cNvPr id="16" name="Graphic 15" descr="Firefighter male with solid fill">
            <a:extLst>
              <a:ext uri="{FF2B5EF4-FFF2-40B4-BE49-F238E27FC236}">
                <a16:creationId xmlns:a16="http://schemas.microsoft.com/office/drawing/2014/main" id="{9D41F5BD-A992-0945-861F-89D281C844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6149" y="1754141"/>
            <a:ext cx="722501" cy="722501"/>
          </a:xfrm>
          <a:prstGeom prst="rect">
            <a:avLst/>
          </a:prstGeom>
        </p:spPr>
      </p:pic>
      <p:pic>
        <p:nvPicPr>
          <p:cNvPr id="22" name="Graphic 21" descr="Key with solid fill">
            <a:extLst>
              <a:ext uri="{FF2B5EF4-FFF2-40B4-BE49-F238E27FC236}">
                <a16:creationId xmlns:a16="http://schemas.microsoft.com/office/drawing/2014/main" id="{B1F2C32E-CCA9-3C4B-A8A9-AC3A913710A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1412" y="4255275"/>
            <a:ext cx="675334" cy="675334"/>
          </a:xfrm>
          <a:prstGeom prst="rect">
            <a:avLst/>
          </a:prstGeom>
        </p:spPr>
      </p:pic>
      <p:pic>
        <p:nvPicPr>
          <p:cNvPr id="32" name="Graphic 31" descr="Male profile with solid fill">
            <a:extLst>
              <a:ext uri="{FF2B5EF4-FFF2-40B4-BE49-F238E27FC236}">
                <a16:creationId xmlns:a16="http://schemas.microsoft.com/office/drawing/2014/main" id="{2240C739-20E0-824E-991C-F165FFAF1D2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4712" y="3752231"/>
            <a:ext cx="901605" cy="90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3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 animBg="1"/>
      <p:bldP spid="10" grpId="0"/>
      <p:bldP spid="13" grpId="0" animBg="1"/>
      <p:bldP spid="14" grpId="0" animBg="1"/>
      <p:bldP spid="20" grpId="0"/>
      <p:bldP spid="21" grpId="0" animBg="1"/>
      <p:bldP spid="23" grpId="0" animBg="1"/>
      <p:bldP spid="24" grpId="0"/>
      <p:bldP spid="26" grpId="0"/>
      <p:bldP spid="27" grpId="0" animBg="1"/>
      <p:bldP spid="28" grpId="0" animBg="1"/>
      <p:bldP spid="45" grpId="0" animBg="1"/>
      <p:bldP spid="49" grpId="0"/>
      <p:bldP spid="50" grpId="0"/>
      <p:bldP spid="59" grpId="0"/>
      <p:bldP spid="62" grpId="0"/>
      <p:bldP spid="65" grpId="0"/>
      <p:bldP spid="66" grpId="0"/>
      <p:bldP spid="17" grpId="0"/>
      <p:bldP spid="48" grpId="0"/>
      <p:bldP spid="29" grpId="0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1461ED-345C-C24C-8782-F4ABFC0434B4}"/>
              </a:ext>
            </a:extLst>
          </p:cNvPr>
          <p:cNvSpPr txBox="1"/>
          <p:nvPr/>
        </p:nvSpPr>
        <p:spPr>
          <a:xfrm>
            <a:off x="902825" y="1218812"/>
            <a:ext cx="103130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Interactive website</a:t>
            </a:r>
          </a:p>
          <a:p>
            <a:r>
              <a:rPr lang="en-US" sz="3200" dirty="0"/>
              <a:t>Scalable</a:t>
            </a:r>
          </a:p>
          <a:p>
            <a:r>
              <a:rPr lang="en-US" sz="3200" dirty="0"/>
              <a:t>Accessed by web browsers</a:t>
            </a:r>
          </a:p>
          <a:p>
            <a:r>
              <a:rPr lang="en-US" sz="3200" dirty="0"/>
              <a:t>Based on WMN based network</a:t>
            </a:r>
          </a:p>
          <a:p>
            <a:r>
              <a:rPr lang="en-US" sz="3200" dirty="0"/>
              <a:t>All components containerized</a:t>
            </a:r>
          </a:p>
          <a:p>
            <a:r>
              <a:rPr lang="en-US" sz="3200" dirty="0"/>
              <a:t>Backend Part implemented in spring-boot/ JAVA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6" name="Graphic 5" descr="Badge Tick1 with solid fill">
            <a:extLst>
              <a:ext uri="{FF2B5EF4-FFF2-40B4-BE49-F238E27FC236}">
                <a16:creationId xmlns:a16="http://schemas.microsoft.com/office/drawing/2014/main" id="{6E6999B8-104C-014D-8321-B745C1564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062" y="1218812"/>
            <a:ext cx="581413" cy="581413"/>
          </a:xfrm>
          <a:prstGeom prst="rect">
            <a:avLst/>
          </a:prstGeom>
        </p:spPr>
      </p:pic>
      <p:pic>
        <p:nvPicPr>
          <p:cNvPr id="7" name="Graphic 6" descr="Badge Tick1 with solid fill">
            <a:extLst>
              <a:ext uri="{FF2B5EF4-FFF2-40B4-BE49-F238E27FC236}">
                <a16:creationId xmlns:a16="http://schemas.microsoft.com/office/drawing/2014/main" id="{AAD240FC-B24D-734B-971D-B4E7830AC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7937" y="1750190"/>
            <a:ext cx="581413" cy="581413"/>
          </a:xfrm>
          <a:prstGeom prst="rect">
            <a:avLst/>
          </a:prstGeom>
        </p:spPr>
      </p:pic>
      <p:pic>
        <p:nvPicPr>
          <p:cNvPr id="8" name="Graphic 7" descr="Badge Tick1 with solid fill">
            <a:extLst>
              <a:ext uri="{FF2B5EF4-FFF2-40B4-BE49-F238E27FC236}">
                <a16:creationId xmlns:a16="http://schemas.microsoft.com/office/drawing/2014/main" id="{0756897C-9F07-BC44-B1A2-0CC87BAC8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7933" y="2174053"/>
            <a:ext cx="581413" cy="581413"/>
          </a:xfrm>
          <a:prstGeom prst="rect">
            <a:avLst/>
          </a:prstGeom>
        </p:spPr>
      </p:pic>
      <p:pic>
        <p:nvPicPr>
          <p:cNvPr id="9" name="Graphic 8" descr="Badge Tick1 with solid fill">
            <a:extLst>
              <a:ext uri="{FF2B5EF4-FFF2-40B4-BE49-F238E27FC236}">
                <a16:creationId xmlns:a16="http://schemas.microsoft.com/office/drawing/2014/main" id="{7B514962-DE6B-2C42-8FB2-EB591A213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0051" y="2656173"/>
            <a:ext cx="581413" cy="581413"/>
          </a:xfrm>
          <a:prstGeom prst="rect">
            <a:avLst/>
          </a:prstGeom>
        </p:spPr>
      </p:pic>
      <p:pic>
        <p:nvPicPr>
          <p:cNvPr id="10" name="Graphic 9" descr="Badge Tick1 with solid fill">
            <a:extLst>
              <a:ext uri="{FF2B5EF4-FFF2-40B4-BE49-F238E27FC236}">
                <a16:creationId xmlns:a16="http://schemas.microsoft.com/office/drawing/2014/main" id="{4F39680C-2D78-FD41-9FA3-8E179BEB1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3992" y="3179767"/>
            <a:ext cx="581413" cy="581413"/>
          </a:xfrm>
          <a:prstGeom prst="rect">
            <a:avLst/>
          </a:prstGeom>
        </p:spPr>
      </p:pic>
      <p:pic>
        <p:nvPicPr>
          <p:cNvPr id="11" name="Graphic 10" descr="Badge Tick1 with solid fill">
            <a:extLst>
              <a:ext uri="{FF2B5EF4-FFF2-40B4-BE49-F238E27FC236}">
                <a16:creationId xmlns:a16="http://schemas.microsoft.com/office/drawing/2014/main" id="{B721935F-9727-B840-BCED-E190C46F4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9233" y="3715330"/>
            <a:ext cx="581413" cy="581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295C4D-DEC2-AB48-B91E-6B080D63896C}"/>
              </a:ext>
            </a:extLst>
          </p:cNvPr>
          <p:cNvSpPr txBox="1"/>
          <p:nvPr/>
        </p:nvSpPr>
        <p:spPr>
          <a:xfrm>
            <a:off x="11794603" y="6539696"/>
            <a:ext cx="39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AC93B-43CB-AE41-9219-3474FE326612}"/>
              </a:ext>
            </a:extLst>
          </p:cNvPr>
          <p:cNvSpPr txBox="1"/>
          <p:nvPr/>
        </p:nvSpPr>
        <p:spPr>
          <a:xfrm>
            <a:off x="0" y="6550223"/>
            <a:ext cx="902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FRA-UAS</a:t>
            </a:r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8781BBBC-9607-274D-A776-BB7A7E58F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8866" y="0"/>
            <a:ext cx="1373133" cy="5858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1AF5C1-F9E3-BE44-B6CB-C1DF553E885F}"/>
              </a:ext>
            </a:extLst>
          </p:cNvPr>
          <p:cNvSpPr txBox="1"/>
          <p:nvPr/>
        </p:nvSpPr>
        <p:spPr>
          <a:xfrm>
            <a:off x="3429584" y="114179"/>
            <a:ext cx="584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Requirements Successfully Completed</a:t>
            </a:r>
          </a:p>
        </p:txBody>
      </p:sp>
    </p:spTree>
    <p:extLst>
      <p:ext uri="{BB962C8B-B14F-4D97-AF65-F5344CB8AC3E}">
        <p14:creationId xmlns:p14="http://schemas.microsoft.com/office/powerpoint/2010/main" val="326141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DFDAE1-AB0F-BF49-A687-BD90C2942E98}"/>
              </a:ext>
            </a:extLst>
          </p:cNvPr>
          <p:cNvSpPr txBox="1"/>
          <p:nvPr/>
        </p:nvSpPr>
        <p:spPr>
          <a:xfrm>
            <a:off x="4660739" y="1932973"/>
            <a:ext cx="2870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2975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0FDD04-7557-7B4C-AA53-BC5A04BDF07F}"/>
              </a:ext>
            </a:extLst>
          </p:cNvPr>
          <p:cNvSpPr txBox="1"/>
          <p:nvPr/>
        </p:nvSpPr>
        <p:spPr>
          <a:xfrm>
            <a:off x="4132162" y="1632031"/>
            <a:ext cx="482664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1"/>
                </a:solidFill>
              </a:rPr>
              <a:t>Thank You</a:t>
            </a:r>
          </a:p>
          <a:p>
            <a:pPr algn="ctr"/>
            <a:endParaRPr lang="en-US" sz="8000" dirty="0">
              <a:solidFill>
                <a:schemeClr val="accent1"/>
              </a:solidFill>
            </a:endParaRPr>
          </a:p>
          <a:p>
            <a:pPr algn="ctr"/>
            <a:r>
              <a:rPr lang="en-US" sz="3600" dirty="0">
                <a:solidFill>
                  <a:schemeClr val="accent1"/>
                </a:solidFill>
              </a:rPr>
              <a:t>Special Thanks to 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</a:rPr>
              <a:t>Prof. Ulrich Trick </a:t>
            </a:r>
          </a:p>
          <a:p>
            <a:pPr algn="ctr"/>
            <a:r>
              <a:rPr lang="en-US" sz="3600" dirty="0">
                <a:solidFill>
                  <a:schemeClr val="accent1"/>
                </a:solidFill>
              </a:rPr>
              <a:t>Mobile Computing Team</a:t>
            </a:r>
          </a:p>
        </p:txBody>
      </p:sp>
    </p:spTree>
    <p:extLst>
      <p:ext uri="{BB962C8B-B14F-4D97-AF65-F5344CB8AC3E}">
        <p14:creationId xmlns:p14="http://schemas.microsoft.com/office/powerpoint/2010/main" val="82131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133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Lato Light</vt:lpstr>
      <vt:lpstr>Poppins</vt:lpstr>
      <vt:lpstr>TimesNewRomanPS</vt:lpstr>
      <vt:lpstr>TimesNewRomanPSMT</vt:lpstr>
      <vt:lpstr>Office Theme</vt:lpstr>
      <vt:lpstr>Disaster Management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Management</dc:title>
  <dc:creator>chetan chadha</dc:creator>
  <cp:lastModifiedBy>chetan chadha</cp:lastModifiedBy>
  <cp:revision>8</cp:revision>
  <dcterms:created xsi:type="dcterms:W3CDTF">2021-03-15T13:16:49Z</dcterms:created>
  <dcterms:modified xsi:type="dcterms:W3CDTF">2021-03-15T23:21:26Z</dcterms:modified>
</cp:coreProperties>
</file>