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3"/>
  </p:normalViewPr>
  <p:slideViewPr>
    <p:cSldViewPr snapToGrid="0">
      <p:cViewPr varScale="1">
        <p:scale>
          <a:sx n="118" d="100"/>
          <a:sy n="118" d="100"/>
        </p:scale>
        <p:origin x="9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E3CF-566F-2649-1443-AA79D26089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4A3DC1E-2639-CB49-4711-1894FC552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50315A4-200F-D2E8-38E8-1DC553989873}"/>
              </a:ext>
            </a:extLst>
          </p:cNvPr>
          <p:cNvSpPr>
            <a:spLocks noGrp="1"/>
          </p:cNvSpPr>
          <p:nvPr>
            <p:ph type="dt" sz="half" idx="10"/>
          </p:nvPr>
        </p:nvSpPr>
        <p:spPr/>
        <p:txBody>
          <a:bodyPr/>
          <a:lstStyle/>
          <a:p>
            <a:fld id="{EBB709F5-A5F0-4A44-AEC8-C714FB756E03}" type="datetimeFigureOut">
              <a:rPr lang="en-US" smtClean="0"/>
              <a:t>8/16/24</a:t>
            </a:fld>
            <a:endParaRPr lang="en-US"/>
          </a:p>
        </p:txBody>
      </p:sp>
      <p:sp>
        <p:nvSpPr>
          <p:cNvPr id="5" name="Footer Placeholder 4">
            <a:extLst>
              <a:ext uri="{FF2B5EF4-FFF2-40B4-BE49-F238E27FC236}">
                <a16:creationId xmlns:a16="http://schemas.microsoft.com/office/drawing/2014/main" id="{99E6A57B-8013-3587-E50C-4D5E4F481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5812E-1C3C-3021-47C6-C4A73CB9E9F7}"/>
              </a:ext>
            </a:extLst>
          </p:cNvPr>
          <p:cNvSpPr>
            <a:spLocks noGrp="1"/>
          </p:cNvSpPr>
          <p:nvPr>
            <p:ph type="sldNum" sz="quarter" idx="12"/>
          </p:nvPr>
        </p:nvSpPr>
        <p:spPr/>
        <p:txBody>
          <a:bodyPr/>
          <a:lstStyle/>
          <a:p>
            <a:fld id="{31533DCC-531F-DA4A-A900-7ACEBFB55563}" type="slidenum">
              <a:rPr lang="en-US" smtClean="0"/>
              <a:t>‹#›</a:t>
            </a:fld>
            <a:endParaRPr lang="en-US"/>
          </a:p>
        </p:txBody>
      </p:sp>
    </p:spTree>
    <p:extLst>
      <p:ext uri="{BB962C8B-B14F-4D97-AF65-F5344CB8AC3E}">
        <p14:creationId xmlns:p14="http://schemas.microsoft.com/office/powerpoint/2010/main" val="3911954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787E-CCA0-A29B-86CB-4A11B700EA6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9585350-6029-E6E3-EFA6-4598F5B86A2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BA7CF7-5F60-3650-6C71-3B3AD2DE6C83}"/>
              </a:ext>
            </a:extLst>
          </p:cNvPr>
          <p:cNvSpPr>
            <a:spLocks noGrp="1"/>
          </p:cNvSpPr>
          <p:nvPr>
            <p:ph type="dt" sz="half" idx="10"/>
          </p:nvPr>
        </p:nvSpPr>
        <p:spPr/>
        <p:txBody>
          <a:bodyPr/>
          <a:lstStyle/>
          <a:p>
            <a:fld id="{EBB709F5-A5F0-4A44-AEC8-C714FB756E03}" type="datetimeFigureOut">
              <a:rPr lang="en-US" smtClean="0"/>
              <a:t>8/16/24</a:t>
            </a:fld>
            <a:endParaRPr lang="en-US"/>
          </a:p>
        </p:txBody>
      </p:sp>
      <p:sp>
        <p:nvSpPr>
          <p:cNvPr id="5" name="Footer Placeholder 4">
            <a:extLst>
              <a:ext uri="{FF2B5EF4-FFF2-40B4-BE49-F238E27FC236}">
                <a16:creationId xmlns:a16="http://schemas.microsoft.com/office/drawing/2014/main" id="{5EF72C33-8AC8-9DC6-5FA9-90067EBD7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4615C-8001-537C-1C61-ABCA1AF43E27}"/>
              </a:ext>
            </a:extLst>
          </p:cNvPr>
          <p:cNvSpPr>
            <a:spLocks noGrp="1"/>
          </p:cNvSpPr>
          <p:nvPr>
            <p:ph type="sldNum" sz="quarter" idx="12"/>
          </p:nvPr>
        </p:nvSpPr>
        <p:spPr/>
        <p:txBody>
          <a:bodyPr/>
          <a:lstStyle/>
          <a:p>
            <a:fld id="{31533DCC-531F-DA4A-A900-7ACEBFB55563}" type="slidenum">
              <a:rPr lang="en-US" smtClean="0"/>
              <a:t>‹#›</a:t>
            </a:fld>
            <a:endParaRPr lang="en-US"/>
          </a:p>
        </p:txBody>
      </p:sp>
    </p:spTree>
    <p:extLst>
      <p:ext uri="{BB962C8B-B14F-4D97-AF65-F5344CB8AC3E}">
        <p14:creationId xmlns:p14="http://schemas.microsoft.com/office/powerpoint/2010/main" val="105391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079888-9095-5A26-EC9E-62CF6A5C2D5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DF05624-526D-C411-151A-DA30957D1C0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15C8EA-090D-0C70-53FA-E0C1DCC9547F}"/>
              </a:ext>
            </a:extLst>
          </p:cNvPr>
          <p:cNvSpPr>
            <a:spLocks noGrp="1"/>
          </p:cNvSpPr>
          <p:nvPr>
            <p:ph type="dt" sz="half" idx="10"/>
          </p:nvPr>
        </p:nvSpPr>
        <p:spPr/>
        <p:txBody>
          <a:bodyPr/>
          <a:lstStyle/>
          <a:p>
            <a:fld id="{EBB709F5-A5F0-4A44-AEC8-C714FB756E03}" type="datetimeFigureOut">
              <a:rPr lang="en-US" smtClean="0"/>
              <a:t>8/16/24</a:t>
            </a:fld>
            <a:endParaRPr lang="en-US"/>
          </a:p>
        </p:txBody>
      </p:sp>
      <p:sp>
        <p:nvSpPr>
          <p:cNvPr id="5" name="Footer Placeholder 4">
            <a:extLst>
              <a:ext uri="{FF2B5EF4-FFF2-40B4-BE49-F238E27FC236}">
                <a16:creationId xmlns:a16="http://schemas.microsoft.com/office/drawing/2014/main" id="{7DC3916F-FDD3-E624-9C31-FE1B7FD3A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E6763-1DE7-386F-64D5-7B4A632FE174}"/>
              </a:ext>
            </a:extLst>
          </p:cNvPr>
          <p:cNvSpPr>
            <a:spLocks noGrp="1"/>
          </p:cNvSpPr>
          <p:nvPr>
            <p:ph type="sldNum" sz="quarter" idx="12"/>
          </p:nvPr>
        </p:nvSpPr>
        <p:spPr/>
        <p:txBody>
          <a:bodyPr/>
          <a:lstStyle/>
          <a:p>
            <a:fld id="{31533DCC-531F-DA4A-A900-7ACEBFB55563}" type="slidenum">
              <a:rPr lang="en-US" smtClean="0"/>
              <a:t>‹#›</a:t>
            </a:fld>
            <a:endParaRPr lang="en-US"/>
          </a:p>
        </p:txBody>
      </p:sp>
    </p:spTree>
    <p:extLst>
      <p:ext uri="{BB962C8B-B14F-4D97-AF65-F5344CB8AC3E}">
        <p14:creationId xmlns:p14="http://schemas.microsoft.com/office/powerpoint/2010/main" val="332446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660B0-0521-54A3-4CDE-691F878FEA5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234302-3449-7015-0790-435B20DA810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6E8F13-DCBE-D6C4-43C8-39A2DA0D5399}"/>
              </a:ext>
            </a:extLst>
          </p:cNvPr>
          <p:cNvSpPr>
            <a:spLocks noGrp="1"/>
          </p:cNvSpPr>
          <p:nvPr>
            <p:ph type="dt" sz="half" idx="10"/>
          </p:nvPr>
        </p:nvSpPr>
        <p:spPr/>
        <p:txBody>
          <a:bodyPr/>
          <a:lstStyle/>
          <a:p>
            <a:fld id="{EBB709F5-A5F0-4A44-AEC8-C714FB756E03}" type="datetimeFigureOut">
              <a:rPr lang="en-US" smtClean="0"/>
              <a:t>8/16/24</a:t>
            </a:fld>
            <a:endParaRPr lang="en-US"/>
          </a:p>
        </p:txBody>
      </p:sp>
      <p:sp>
        <p:nvSpPr>
          <p:cNvPr id="5" name="Footer Placeholder 4">
            <a:extLst>
              <a:ext uri="{FF2B5EF4-FFF2-40B4-BE49-F238E27FC236}">
                <a16:creationId xmlns:a16="http://schemas.microsoft.com/office/drawing/2014/main" id="{CB53DEB0-AF07-C4BA-DE21-6648A78DC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17ACE-8C9E-7663-F618-466E3D9595BE}"/>
              </a:ext>
            </a:extLst>
          </p:cNvPr>
          <p:cNvSpPr>
            <a:spLocks noGrp="1"/>
          </p:cNvSpPr>
          <p:nvPr>
            <p:ph type="sldNum" sz="quarter" idx="12"/>
          </p:nvPr>
        </p:nvSpPr>
        <p:spPr/>
        <p:txBody>
          <a:bodyPr/>
          <a:lstStyle/>
          <a:p>
            <a:fld id="{31533DCC-531F-DA4A-A900-7ACEBFB55563}" type="slidenum">
              <a:rPr lang="en-US" smtClean="0"/>
              <a:t>‹#›</a:t>
            </a:fld>
            <a:endParaRPr lang="en-US"/>
          </a:p>
        </p:txBody>
      </p:sp>
    </p:spTree>
    <p:extLst>
      <p:ext uri="{BB962C8B-B14F-4D97-AF65-F5344CB8AC3E}">
        <p14:creationId xmlns:p14="http://schemas.microsoft.com/office/powerpoint/2010/main" val="949147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0B09-3636-7E80-8BB3-3D212876565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9787F87-0538-82D1-EAA9-00DC1DDABC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AA6254D-45F9-EB10-5EF2-A813958EB767}"/>
              </a:ext>
            </a:extLst>
          </p:cNvPr>
          <p:cNvSpPr>
            <a:spLocks noGrp="1"/>
          </p:cNvSpPr>
          <p:nvPr>
            <p:ph type="dt" sz="half" idx="10"/>
          </p:nvPr>
        </p:nvSpPr>
        <p:spPr/>
        <p:txBody>
          <a:bodyPr/>
          <a:lstStyle/>
          <a:p>
            <a:fld id="{EBB709F5-A5F0-4A44-AEC8-C714FB756E03}" type="datetimeFigureOut">
              <a:rPr lang="en-US" smtClean="0"/>
              <a:t>8/16/24</a:t>
            </a:fld>
            <a:endParaRPr lang="en-US"/>
          </a:p>
        </p:txBody>
      </p:sp>
      <p:sp>
        <p:nvSpPr>
          <p:cNvPr id="5" name="Footer Placeholder 4">
            <a:extLst>
              <a:ext uri="{FF2B5EF4-FFF2-40B4-BE49-F238E27FC236}">
                <a16:creationId xmlns:a16="http://schemas.microsoft.com/office/drawing/2014/main" id="{6169A409-4E91-2BB5-5BD6-275EB2A80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EFB41-D9CD-AA54-A814-33FD21742717}"/>
              </a:ext>
            </a:extLst>
          </p:cNvPr>
          <p:cNvSpPr>
            <a:spLocks noGrp="1"/>
          </p:cNvSpPr>
          <p:nvPr>
            <p:ph type="sldNum" sz="quarter" idx="12"/>
          </p:nvPr>
        </p:nvSpPr>
        <p:spPr/>
        <p:txBody>
          <a:bodyPr/>
          <a:lstStyle/>
          <a:p>
            <a:fld id="{31533DCC-531F-DA4A-A900-7ACEBFB55563}" type="slidenum">
              <a:rPr lang="en-US" smtClean="0"/>
              <a:t>‹#›</a:t>
            </a:fld>
            <a:endParaRPr lang="en-US"/>
          </a:p>
        </p:txBody>
      </p:sp>
    </p:spTree>
    <p:extLst>
      <p:ext uri="{BB962C8B-B14F-4D97-AF65-F5344CB8AC3E}">
        <p14:creationId xmlns:p14="http://schemas.microsoft.com/office/powerpoint/2010/main" val="269001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B743B-D340-EE5F-7AD9-FEE3B7B0810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99DDCAA-2469-9887-212C-851AD54C49C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9EC8C6C-849E-FF1A-5F9C-DCDFACFEAB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D2E4D7F-40D7-906E-1480-500D3BD8E0B0}"/>
              </a:ext>
            </a:extLst>
          </p:cNvPr>
          <p:cNvSpPr>
            <a:spLocks noGrp="1"/>
          </p:cNvSpPr>
          <p:nvPr>
            <p:ph type="dt" sz="half" idx="10"/>
          </p:nvPr>
        </p:nvSpPr>
        <p:spPr/>
        <p:txBody>
          <a:bodyPr/>
          <a:lstStyle/>
          <a:p>
            <a:fld id="{EBB709F5-A5F0-4A44-AEC8-C714FB756E03}" type="datetimeFigureOut">
              <a:rPr lang="en-US" smtClean="0"/>
              <a:t>8/16/24</a:t>
            </a:fld>
            <a:endParaRPr lang="en-US"/>
          </a:p>
        </p:txBody>
      </p:sp>
      <p:sp>
        <p:nvSpPr>
          <p:cNvPr id="6" name="Footer Placeholder 5">
            <a:extLst>
              <a:ext uri="{FF2B5EF4-FFF2-40B4-BE49-F238E27FC236}">
                <a16:creationId xmlns:a16="http://schemas.microsoft.com/office/drawing/2014/main" id="{E71BB0A4-1D0D-E3AE-B4E0-1C1B46029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CA8A5-9479-24E7-04A8-11776C288B4B}"/>
              </a:ext>
            </a:extLst>
          </p:cNvPr>
          <p:cNvSpPr>
            <a:spLocks noGrp="1"/>
          </p:cNvSpPr>
          <p:nvPr>
            <p:ph type="sldNum" sz="quarter" idx="12"/>
          </p:nvPr>
        </p:nvSpPr>
        <p:spPr/>
        <p:txBody>
          <a:bodyPr/>
          <a:lstStyle/>
          <a:p>
            <a:fld id="{31533DCC-531F-DA4A-A900-7ACEBFB55563}" type="slidenum">
              <a:rPr lang="en-US" smtClean="0"/>
              <a:t>‹#›</a:t>
            </a:fld>
            <a:endParaRPr lang="en-US"/>
          </a:p>
        </p:txBody>
      </p:sp>
    </p:spTree>
    <p:extLst>
      <p:ext uri="{BB962C8B-B14F-4D97-AF65-F5344CB8AC3E}">
        <p14:creationId xmlns:p14="http://schemas.microsoft.com/office/powerpoint/2010/main" val="344045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E3A4-5F26-1D4F-15BE-DC897F451F1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15C53C0-382A-43F0-3095-6EABD94233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1E9DAA-4FA4-BFA6-D74A-52963FDDEE7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DE38057-1947-EDD5-49E5-F22C519183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33984FE-8D39-41CC-F08A-437B557B683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924D833-ECC7-E4B3-4EA1-4583C6730E19}"/>
              </a:ext>
            </a:extLst>
          </p:cNvPr>
          <p:cNvSpPr>
            <a:spLocks noGrp="1"/>
          </p:cNvSpPr>
          <p:nvPr>
            <p:ph type="dt" sz="half" idx="10"/>
          </p:nvPr>
        </p:nvSpPr>
        <p:spPr/>
        <p:txBody>
          <a:bodyPr/>
          <a:lstStyle/>
          <a:p>
            <a:fld id="{EBB709F5-A5F0-4A44-AEC8-C714FB756E03}" type="datetimeFigureOut">
              <a:rPr lang="en-US" smtClean="0"/>
              <a:t>8/16/24</a:t>
            </a:fld>
            <a:endParaRPr lang="en-US"/>
          </a:p>
        </p:txBody>
      </p:sp>
      <p:sp>
        <p:nvSpPr>
          <p:cNvPr id="8" name="Footer Placeholder 7">
            <a:extLst>
              <a:ext uri="{FF2B5EF4-FFF2-40B4-BE49-F238E27FC236}">
                <a16:creationId xmlns:a16="http://schemas.microsoft.com/office/drawing/2014/main" id="{C21FB9FD-3453-3E88-D099-0039EF03D1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BB5C4C-3829-BD24-B5E8-A5F41A3B0DB0}"/>
              </a:ext>
            </a:extLst>
          </p:cNvPr>
          <p:cNvSpPr>
            <a:spLocks noGrp="1"/>
          </p:cNvSpPr>
          <p:nvPr>
            <p:ph type="sldNum" sz="quarter" idx="12"/>
          </p:nvPr>
        </p:nvSpPr>
        <p:spPr/>
        <p:txBody>
          <a:bodyPr/>
          <a:lstStyle/>
          <a:p>
            <a:fld id="{31533DCC-531F-DA4A-A900-7ACEBFB55563}" type="slidenum">
              <a:rPr lang="en-US" smtClean="0"/>
              <a:t>‹#›</a:t>
            </a:fld>
            <a:endParaRPr lang="en-US"/>
          </a:p>
        </p:txBody>
      </p:sp>
    </p:spTree>
    <p:extLst>
      <p:ext uri="{BB962C8B-B14F-4D97-AF65-F5344CB8AC3E}">
        <p14:creationId xmlns:p14="http://schemas.microsoft.com/office/powerpoint/2010/main" val="113636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0E03-CA01-6292-F9B4-0F793024646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879F7B8-BC41-D2AC-0136-E64D2D1C7D64}"/>
              </a:ext>
            </a:extLst>
          </p:cNvPr>
          <p:cNvSpPr>
            <a:spLocks noGrp="1"/>
          </p:cNvSpPr>
          <p:nvPr>
            <p:ph type="dt" sz="half" idx="10"/>
          </p:nvPr>
        </p:nvSpPr>
        <p:spPr/>
        <p:txBody>
          <a:bodyPr/>
          <a:lstStyle/>
          <a:p>
            <a:fld id="{EBB709F5-A5F0-4A44-AEC8-C714FB756E03}" type="datetimeFigureOut">
              <a:rPr lang="en-US" smtClean="0"/>
              <a:t>8/16/24</a:t>
            </a:fld>
            <a:endParaRPr lang="en-US"/>
          </a:p>
        </p:txBody>
      </p:sp>
      <p:sp>
        <p:nvSpPr>
          <p:cNvPr id="4" name="Footer Placeholder 3">
            <a:extLst>
              <a:ext uri="{FF2B5EF4-FFF2-40B4-BE49-F238E27FC236}">
                <a16:creationId xmlns:a16="http://schemas.microsoft.com/office/drawing/2014/main" id="{3150668D-A05C-B5DB-3746-C98B436112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7C26DA-6A31-FD40-2055-6D86DA064009}"/>
              </a:ext>
            </a:extLst>
          </p:cNvPr>
          <p:cNvSpPr>
            <a:spLocks noGrp="1"/>
          </p:cNvSpPr>
          <p:nvPr>
            <p:ph type="sldNum" sz="quarter" idx="12"/>
          </p:nvPr>
        </p:nvSpPr>
        <p:spPr/>
        <p:txBody>
          <a:bodyPr/>
          <a:lstStyle/>
          <a:p>
            <a:fld id="{31533DCC-531F-DA4A-A900-7ACEBFB55563}" type="slidenum">
              <a:rPr lang="en-US" smtClean="0"/>
              <a:t>‹#›</a:t>
            </a:fld>
            <a:endParaRPr lang="en-US"/>
          </a:p>
        </p:txBody>
      </p:sp>
    </p:spTree>
    <p:extLst>
      <p:ext uri="{BB962C8B-B14F-4D97-AF65-F5344CB8AC3E}">
        <p14:creationId xmlns:p14="http://schemas.microsoft.com/office/powerpoint/2010/main" val="400407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EFB183-3CD4-5D9A-44FE-EF6A8517064F}"/>
              </a:ext>
            </a:extLst>
          </p:cNvPr>
          <p:cNvSpPr>
            <a:spLocks noGrp="1"/>
          </p:cNvSpPr>
          <p:nvPr>
            <p:ph type="dt" sz="half" idx="10"/>
          </p:nvPr>
        </p:nvSpPr>
        <p:spPr/>
        <p:txBody>
          <a:bodyPr/>
          <a:lstStyle/>
          <a:p>
            <a:fld id="{EBB709F5-A5F0-4A44-AEC8-C714FB756E03}" type="datetimeFigureOut">
              <a:rPr lang="en-US" smtClean="0"/>
              <a:t>8/16/24</a:t>
            </a:fld>
            <a:endParaRPr lang="en-US"/>
          </a:p>
        </p:txBody>
      </p:sp>
      <p:sp>
        <p:nvSpPr>
          <p:cNvPr id="3" name="Footer Placeholder 2">
            <a:extLst>
              <a:ext uri="{FF2B5EF4-FFF2-40B4-BE49-F238E27FC236}">
                <a16:creationId xmlns:a16="http://schemas.microsoft.com/office/drawing/2014/main" id="{043588E5-1739-BC9D-2BB8-1690824DDB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1A4FA2-25DB-A482-86C5-F945D702A7F7}"/>
              </a:ext>
            </a:extLst>
          </p:cNvPr>
          <p:cNvSpPr>
            <a:spLocks noGrp="1"/>
          </p:cNvSpPr>
          <p:nvPr>
            <p:ph type="sldNum" sz="quarter" idx="12"/>
          </p:nvPr>
        </p:nvSpPr>
        <p:spPr/>
        <p:txBody>
          <a:bodyPr/>
          <a:lstStyle/>
          <a:p>
            <a:fld id="{31533DCC-531F-DA4A-A900-7ACEBFB55563}" type="slidenum">
              <a:rPr lang="en-US" smtClean="0"/>
              <a:t>‹#›</a:t>
            </a:fld>
            <a:endParaRPr lang="en-US"/>
          </a:p>
        </p:txBody>
      </p:sp>
    </p:spTree>
    <p:extLst>
      <p:ext uri="{BB962C8B-B14F-4D97-AF65-F5344CB8AC3E}">
        <p14:creationId xmlns:p14="http://schemas.microsoft.com/office/powerpoint/2010/main" val="377078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88BE-A7DD-CD6A-5A6A-518BEB3939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9A6A251-E8B9-1785-5A87-35ADC26C33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AECBCA8-6571-B3E2-9D65-59CA8AA33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B226A3F-0B7D-4B33-043B-BD84FE4D4BEA}"/>
              </a:ext>
            </a:extLst>
          </p:cNvPr>
          <p:cNvSpPr>
            <a:spLocks noGrp="1"/>
          </p:cNvSpPr>
          <p:nvPr>
            <p:ph type="dt" sz="half" idx="10"/>
          </p:nvPr>
        </p:nvSpPr>
        <p:spPr/>
        <p:txBody>
          <a:bodyPr/>
          <a:lstStyle/>
          <a:p>
            <a:fld id="{EBB709F5-A5F0-4A44-AEC8-C714FB756E03}" type="datetimeFigureOut">
              <a:rPr lang="en-US" smtClean="0"/>
              <a:t>8/16/24</a:t>
            </a:fld>
            <a:endParaRPr lang="en-US"/>
          </a:p>
        </p:txBody>
      </p:sp>
      <p:sp>
        <p:nvSpPr>
          <p:cNvPr id="6" name="Footer Placeholder 5">
            <a:extLst>
              <a:ext uri="{FF2B5EF4-FFF2-40B4-BE49-F238E27FC236}">
                <a16:creationId xmlns:a16="http://schemas.microsoft.com/office/drawing/2014/main" id="{5302933D-D298-C181-357C-CAB92226C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0D2DF-BECB-5B7E-A437-BB0DA187E00D}"/>
              </a:ext>
            </a:extLst>
          </p:cNvPr>
          <p:cNvSpPr>
            <a:spLocks noGrp="1"/>
          </p:cNvSpPr>
          <p:nvPr>
            <p:ph type="sldNum" sz="quarter" idx="12"/>
          </p:nvPr>
        </p:nvSpPr>
        <p:spPr/>
        <p:txBody>
          <a:bodyPr/>
          <a:lstStyle/>
          <a:p>
            <a:fld id="{31533DCC-531F-DA4A-A900-7ACEBFB55563}" type="slidenum">
              <a:rPr lang="en-US" smtClean="0"/>
              <a:t>‹#›</a:t>
            </a:fld>
            <a:endParaRPr lang="en-US"/>
          </a:p>
        </p:txBody>
      </p:sp>
    </p:spTree>
    <p:extLst>
      <p:ext uri="{BB962C8B-B14F-4D97-AF65-F5344CB8AC3E}">
        <p14:creationId xmlns:p14="http://schemas.microsoft.com/office/powerpoint/2010/main" val="286312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87FE-FA80-7E6A-6A40-545B0674D7E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FA2C217-114F-DB81-F822-104C2793DC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4A5DC-3E12-B534-FECE-533289E6D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DC24E3-8C72-EC86-5995-3D92623F2EC1}"/>
              </a:ext>
            </a:extLst>
          </p:cNvPr>
          <p:cNvSpPr>
            <a:spLocks noGrp="1"/>
          </p:cNvSpPr>
          <p:nvPr>
            <p:ph type="dt" sz="half" idx="10"/>
          </p:nvPr>
        </p:nvSpPr>
        <p:spPr/>
        <p:txBody>
          <a:bodyPr/>
          <a:lstStyle/>
          <a:p>
            <a:fld id="{EBB709F5-A5F0-4A44-AEC8-C714FB756E03}" type="datetimeFigureOut">
              <a:rPr lang="en-US" smtClean="0"/>
              <a:t>8/16/24</a:t>
            </a:fld>
            <a:endParaRPr lang="en-US"/>
          </a:p>
        </p:txBody>
      </p:sp>
      <p:sp>
        <p:nvSpPr>
          <p:cNvPr id="6" name="Footer Placeholder 5">
            <a:extLst>
              <a:ext uri="{FF2B5EF4-FFF2-40B4-BE49-F238E27FC236}">
                <a16:creationId xmlns:a16="http://schemas.microsoft.com/office/drawing/2014/main" id="{E419BA86-B400-C1F5-DAB0-A20F95039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315726-32D2-46C2-8682-F543D7CE7E5D}"/>
              </a:ext>
            </a:extLst>
          </p:cNvPr>
          <p:cNvSpPr>
            <a:spLocks noGrp="1"/>
          </p:cNvSpPr>
          <p:nvPr>
            <p:ph type="sldNum" sz="quarter" idx="12"/>
          </p:nvPr>
        </p:nvSpPr>
        <p:spPr/>
        <p:txBody>
          <a:bodyPr/>
          <a:lstStyle/>
          <a:p>
            <a:fld id="{31533DCC-531F-DA4A-A900-7ACEBFB55563}" type="slidenum">
              <a:rPr lang="en-US" smtClean="0"/>
              <a:t>‹#›</a:t>
            </a:fld>
            <a:endParaRPr lang="en-US"/>
          </a:p>
        </p:txBody>
      </p:sp>
    </p:spTree>
    <p:extLst>
      <p:ext uri="{BB962C8B-B14F-4D97-AF65-F5344CB8AC3E}">
        <p14:creationId xmlns:p14="http://schemas.microsoft.com/office/powerpoint/2010/main" val="45801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B6254-379D-21BA-01CE-A3312CCD18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7A5B062-33A7-4F45-3390-DDDBBDFE3A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4774A1B-76B1-9CBC-BD59-4C5116B90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709F5-A5F0-4A44-AEC8-C714FB756E03}" type="datetimeFigureOut">
              <a:rPr lang="en-US" smtClean="0"/>
              <a:t>8/16/24</a:t>
            </a:fld>
            <a:endParaRPr lang="en-US"/>
          </a:p>
        </p:txBody>
      </p:sp>
      <p:sp>
        <p:nvSpPr>
          <p:cNvPr id="5" name="Footer Placeholder 4">
            <a:extLst>
              <a:ext uri="{FF2B5EF4-FFF2-40B4-BE49-F238E27FC236}">
                <a16:creationId xmlns:a16="http://schemas.microsoft.com/office/drawing/2014/main" id="{DEB67461-094C-845D-8639-1F0C3CC348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D18BCD-CAED-BC9F-7DB9-3EF0B76B8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33DCC-531F-DA4A-A900-7ACEBFB55563}" type="slidenum">
              <a:rPr lang="en-US" smtClean="0"/>
              <a:t>‹#›</a:t>
            </a:fld>
            <a:endParaRPr lang="en-US"/>
          </a:p>
        </p:txBody>
      </p:sp>
    </p:spTree>
    <p:extLst>
      <p:ext uri="{BB962C8B-B14F-4D97-AF65-F5344CB8AC3E}">
        <p14:creationId xmlns:p14="http://schemas.microsoft.com/office/powerpoint/2010/main" val="2131640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4288-8DE3-F325-29ED-125BB5572E7F}"/>
              </a:ext>
            </a:extLst>
          </p:cNvPr>
          <p:cNvSpPr>
            <a:spLocks noGrp="1"/>
          </p:cNvSpPr>
          <p:nvPr>
            <p:ph type="ctrTitle"/>
          </p:nvPr>
        </p:nvSpPr>
        <p:spPr>
          <a:xfrm>
            <a:off x="1382486" y="75495"/>
            <a:ext cx="9144000" cy="1517877"/>
          </a:xfrm>
        </p:spPr>
        <p:txBody>
          <a:bodyPr>
            <a:normAutofit/>
          </a:bodyPr>
          <a:lstStyle/>
          <a:p>
            <a:r>
              <a:rPr lang="en-US" sz="9600" b="1" dirty="0"/>
              <a:t>RETAIL ANALYSIS</a:t>
            </a:r>
          </a:p>
        </p:txBody>
      </p:sp>
      <p:sp>
        <p:nvSpPr>
          <p:cNvPr id="3" name="Subtitle 2">
            <a:extLst>
              <a:ext uri="{FF2B5EF4-FFF2-40B4-BE49-F238E27FC236}">
                <a16:creationId xmlns:a16="http://schemas.microsoft.com/office/drawing/2014/main" id="{6ED28FA4-7371-7731-FF6B-08B859A6AE90}"/>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7F358A44-43B1-F08D-A033-6488F7390659}"/>
              </a:ext>
            </a:extLst>
          </p:cNvPr>
          <p:cNvPicPr>
            <a:picLocks noChangeAspect="1"/>
          </p:cNvPicPr>
          <p:nvPr/>
        </p:nvPicPr>
        <p:blipFill>
          <a:blip r:embed="rId2"/>
          <a:stretch>
            <a:fillRect/>
          </a:stretch>
        </p:blipFill>
        <p:spPr>
          <a:xfrm>
            <a:off x="-2" y="1600200"/>
            <a:ext cx="12192001" cy="5257800"/>
          </a:xfrm>
          <a:prstGeom prst="rect">
            <a:avLst/>
          </a:prstGeom>
        </p:spPr>
      </p:pic>
    </p:spTree>
    <p:extLst>
      <p:ext uri="{BB962C8B-B14F-4D97-AF65-F5344CB8AC3E}">
        <p14:creationId xmlns:p14="http://schemas.microsoft.com/office/powerpoint/2010/main" val="3936948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3E48-8974-1FA1-FDEF-E3F6B0447533}"/>
              </a:ext>
            </a:extLst>
          </p:cNvPr>
          <p:cNvSpPr>
            <a:spLocks noGrp="1"/>
          </p:cNvSpPr>
          <p:nvPr>
            <p:ph type="title"/>
          </p:nvPr>
        </p:nvSpPr>
        <p:spPr>
          <a:xfrm>
            <a:off x="0" y="108857"/>
            <a:ext cx="12050486" cy="1491343"/>
          </a:xfrm>
        </p:spPr>
        <p:txBody>
          <a:bodyPr>
            <a:noAutofit/>
          </a:bodyPr>
          <a:lstStyle/>
          <a:p>
            <a:r>
              <a:rPr lang="en-US" sz="3200" b="1" dirty="0"/>
              <a:t>8.Write a SQL query to understand the month on month growth rate of sales of the company which will help understand the growth trend of the company.</a:t>
            </a:r>
          </a:p>
        </p:txBody>
      </p:sp>
      <p:sp>
        <p:nvSpPr>
          <p:cNvPr id="3" name="Content Placeholder 2">
            <a:extLst>
              <a:ext uri="{FF2B5EF4-FFF2-40B4-BE49-F238E27FC236}">
                <a16:creationId xmlns:a16="http://schemas.microsoft.com/office/drawing/2014/main" id="{1482D2E8-C69B-EAD9-63DC-7E06A1008D56}"/>
              </a:ext>
            </a:extLst>
          </p:cNvPr>
          <p:cNvSpPr>
            <a:spLocks noGrp="1"/>
          </p:cNvSpPr>
          <p:nvPr>
            <p:ph idx="1"/>
          </p:nvPr>
        </p:nvSpPr>
        <p:spPr>
          <a:xfrm>
            <a:off x="70757" y="1817913"/>
            <a:ext cx="11908972" cy="5148943"/>
          </a:xfrm>
        </p:spPr>
        <p:txBody>
          <a:bodyPr/>
          <a:lstStyle/>
          <a:p>
            <a:pPr marL="0" indent="0">
              <a:buNone/>
            </a:pPr>
            <a:r>
              <a:rPr lang="en-US" dirty="0">
                <a:solidFill>
                  <a:srgbClr val="FF0000"/>
                </a:solidFill>
              </a:rPr>
              <a:t>with </a:t>
            </a:r>
            <a:r>
              <a:rPr lang="en-US" dirty="0" err="1">
                <a:solidFill>
                  <a:srgbClr val="FF0000"/>
                </a:solidFill>
              </a:rPr>
              <a:t>cte</a:t>
            </a:r>
            <a:r>
              <a:rPr lang="en-US" dirty="0">
                <a:solidFill>
                  <a:srgbClr val="FF0000"/>
                </a:solidFill>
              </a:rPr>
              <a:t> as (select month(</a:t>
            </a:r>
            <a:r>
              <a:rPr lang="en-US" dirty="0" err="1">
                <a:solidFill>
                  <a:srgbClr val="FF0000"/>
                </a:solidFill>
              </a:rPr>
              <a:t>transactionDate</a:t>
            </a:r>
            <a:r>
              <a:rPr lang="en-US" dirty="0">
                <a:solidFill>
                  <a:srgbClr val="FF0000"/>
                </a:solidFill>
              </a:rPr>
              <a:t>) as </a:t>
            </a:r>
            <a:r>
              <a:rPr lang="en-US" dirty="0" err="1">
                <a:solidFill>
                  <a:srgbClr val="FF0000"/>
                </a:solidFill>
              </a:rPr>
              <a:t>month,sum</a:t>
            </a:r>
            <a:r>
              <a:rPr lang="en-US" dirty="0">
                <a:solidFill>
                  <a:srgbClr val="FF0000"/>
                </a:solidFill>
              </a:rPr>
              <a:t>(price*</a:t>
            </a:r>
            <a:r>
              <a:rPr lang="en-US" dirty="0" err="1">
                <a:solidFill>
                  <a:srgbClr val="FF0000"/>
                </a:solidFill>
              </a:rPr>
              <a:t>QuantityPurchased</a:t>
            </a:r>
            <a:r>
              <a:rPr lang="en-US" dirty="0">
                <a:solidFill>
                  <a:srgbClr val="FF0000"/>
                </a:solidFill>
              </a:rPr>
              <a:t>)  </a:t>
            </a:r>
          </a:p>
          <a:p>
            <a:pPr marL="0" indent="0">
              <a:buNone/>
            </a:pPr>
            <a:r>
              <a:rPr lang="en-US" dirty="0">
                <a:solidFill>
                  <a:srgbClr val="FF0000"/>
                </a:solidFill>
              </a:rPr>
              <a:t>as </a:t>
            </a:r>
            <a:r>
              <a:rPr lang="en-US" dirty="0" err="1">
                <a:solidFill>
                  <a:srgbClr val="FF0000"/>
                </a:solidFill>
              </a:rPr>
              <a:t>Total_sales</a:t>
            </a:r>
            <a:r>
              <a:rPr lang="en-US" dirty="0">
                <a:solidFill>
                  <a:srgbClr val="FF0000"/>
                </a:solidFill>
              </a:rPr>
              <a:t> ,  </a:t>
            </a:r>
          </a:p>
          <a:p>
            <a:pPr marL="0" indent="0">
              <a:buNone/>
            </a:pPr>
            <a:r>
              <a:rPr lang="en-US" dirty="0">
                <a:solidFill>
                  <a:srgbClr val="FF0000"/>
                </a:solidFill>
              </a:rPr>
              <a:t>lag(sum(price*</a:t>
            </a:r>
            <a:r>
              <a:rPr lang="en-US" dirty="0" err="1">
                <a:solidFill>
                  <a:srgbClr val="FF0000"/>
                </a:solidFill>
              </a:rPr>
              <a:t>QuantityPurchased</a:t>
            </a:r>
            <a:r>
              <a:rPr lang="en-US" dirty="0">
                <a:solidFill>
                  <a:srgbClr val="FF0000"/>
                </a:solidFill>
              </a:rPr>
              <a:t>)) </a:t>
            </a:r>
          </a:p>
          <a:p>
            <a:pPr marL="0" indent="0">
              <a:buNone/>
            </a:pPr>
            <a:r>
              <a:rPr lang="en-US" dirty="0">
                <a:solidFill>
                  <a:srgbClr val="FF0000"/>
                </a:solidFill>
              </a:rPr>
              <a:t>over (order by month(</a:t>
            </a:r>
            <a:r>
              <a:rPr lang="en-US" dirty="0" err="1">
                <a:solidFill>
                  <a:srgbClr val="FF0000"/>
                </a:solidFill>
              </a:rPr>
              <a:t>transactionDate</a:t>
            </a:r>
            <a:r>
              <a:rPr lang="en-US" dirty="0">
                <a:solidFill>
                  <a:srgbClr val="FF0000"/>
                </a:solidFill>
              </a:rPr>
              <a:t>)) </a:t>
            </a:r>
          </a:p>
          <a:p>
            <a:pPr marL="0" indent="0">
              <a:buNone/>
            </a:pPr>
            <a:r>
              <a:rPr lang="en-US" dirty="0">
                <a:solidFill>
                  <a:srgbClr val="FF0000"/>
                </a:solidFill>
              </a:rPr>
              <a:t>as </a:t>
            </a:r>
            <a:r>
              <a:rPr lang="en-US" dirty="0" err="1">
                <a:solidFill>
                  <a:srgbClr val="FF0000"/>
                </a:solidFill>
              </a:rPr>
              <a:t>previous_month_sales</a:t>
            </a:r>
            <a:r>
              <a:rPr lang="en-US" dirty="0">
                <a:solidFill>
                  <a:srgbClr val="FF0000"/>
                </a:solidFill>
              </a:rPr>
              <a:t> from </a:t>
            </a:r>
            <a:r>
              <a:rPr lang="en-US" dirty="0" err="1">
                <a:solidFill>
                  <a:srgbClr val="FF0000"/>
                </a:solidFill>
              </a:rPr>
              <a:t>sales_transaction</a:t>
            </a:r>
            <a:endParaRPr lang="en-US" dirty="0">
              <a:solidFill>
                <a:srgbClr val="FF0000"/>
              </a:solidFill>
            </a:endParaRPr>
          </a:p>
          <a:p>
            <a:pPr marL="0" indent="0">
              <a:buNone/>
            </a:pPr>
            <a:r>
              <a:rPr lang="en-US" dirty="0">
                <a:solidFill>
                  <a:srgbClr val="FF0000"/>
                </a:solidFill>
              </a:rPr>
              <a:t>group by month)</a:t>
            </a:r>
          </a:p>
          <a:p>
            <a:pPr marL="0" indent="0">
              <a:buNone/>
            </a:pPr>
            <a:r>
              <a:rPr lang="en-US" dirty="0">
                <a:solidFill>
                  <a:srgbClr val="FF0000"/>
                </a:solidFill>
              </a:rPr>
              <a:t>select *, ((</a:t>
            </a:r>
            <a:r>
              <a:rPr lang="en-US" dirty="0" err="1">
                <a:solidFill>
                  <a:srgbClr val="FF0000"/>
                </a:solidFill>
              </a:rPr>
              <a:t>Total_sales</a:t>
            </a:r>
            <a:r>
              <a:rPr lang="en-US" dirty="0">
                <a:solidFill>
                  <a:srgbClr val="FF0000"/>
                </a:solidFill>
              </a:rPr>
              <a:t> - </a:t>
            </a:r>
            <a:r>
              <a:rPr lang="en-US" dirty="0" err="1">
                <a:solidFill>
                  <a:srgbClr val="FF0000"/>
                </a:solidFill>
              </a:rPr>
              <a:t>previous_month_sales</a:t>
            </a:r>
            <a:r>
              <a:rPr lang="en-US" dirty="0">
                <a:solidFill>
                  <a:srgbClr val="FF0000"/>
                </a:solidFill>
              </a:rPr>
              <a:t>)/</a:t>
            </a:r>
            <a:r>
              <a:rPr lang="en-US" dirty="0" err="1">
                <a:solidFill>
                  <a:srgbClr val="FF0000"/>
                </a:solidFill>
              </a:rPr>
              <a:t>previous_month_sales</a:t>
            </a:r>
            <a:r>
              <a:rPr lang="en-US" dirty="0">
                <a:solidFill>
                  <a:srgbClr val="FF0000"/>
                </a:solidFill>
              </a:rPr>
              <a:t>) * 100 as </a:t>
            </a:r>
            <a:r>
              <a:rPr lang="en-US" dirty="0" err="1">
                <a:solidFill>
                  <a:srgbClr val="FF0000"/>
                </a:solidFill>
              </a:rPr>
              <a:t>mom_growth_percentage</a:t>
            </a:r>
            <a:r>
              <a:rPr lang="en-US" dirty="0">
                <a:solidFill>
                  <a:srgbClr val="FF0000"/>
                </a:solidFill>
              </a:rPr>
              <a:t> from </a:t>
            </a:r>
            <a:r>
              <a:rPr lang="en-US" dirty="0" err="1">
                <a:solidFill>
                  <a:srgbClr val="FF0000"/>
                </a:solidFill>
              </a:rPr>
              <a:t>cte</a:t>
            </a:r>
            <a:r>
              <a:rPr lang="en-US" dirty="0">
                <a:solidFill>
                  <a:srgbClr val="FF0000"/>
                </a:solidFill>
              </a:rPr>
              <a:t>;</a:t>
            </a:r>
          </a:p>
        </p:txBody>
      </p:sp>
      <p:pic>
        <p:nvPicPr>
          <p:cNvPr id="5" name="Picture 4">
            <a:extLst>
              <a:ext uri="{FF2B5EF4-FFF2-40B4-BE49-F238E27FC236}">
                <a16:creationId xmlns:a16="http://schemas.microsoft.com/office/drawing/2014/main" id="{E8A4D4B8-FA65-E3FF-3BE5-D3207892BDBB}"/>
              </a:ext>
            </a:extLst>
          </p:cNvPr>
          <p:cNvPicPr>
            <a:picLocks noChangeAspect="1"/>
          </p:cNvPicPr>
          <p:nvPr/>
        </p:nvPicPr>
        <p:blipFill>
          <a:blip r:embed="rId2"/>
          <a:stretch>
            <a:fillRect/>
          </a:stretch>
        </p:blipFill>
        <p:spPr>
          <a:xfrm>
            <a:off x="6801755" y="1107066"/>
            <a:ext cx="5177973" cy="3141639"/>
          </a:xfrm>
          <a:prstGeom prst="rect">
            <a:avLst/>
          </a:prstGeom>
        </p:spPr>
      </p:pic>
    </p:spTree>
    <p:extLst>
      <p:ext uri="{BB962C8B-B14F-4D97-AF65-F5344CB8AC3E}">
        <p14:creationId xmlns:p14="http://schemas.microsoft.com/office/powerpoint/2010/main" val="225341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5990-8A3D-3A40-C23B-2CC38977B166}"/>
              </a:ext>
            </a:extLst>
          </p:cNvPr>
          <p:cNvSpPr>
            <a:spLocks noGrp="1"/>
          </p:cNvSpPr>
          <p:nvPr>
            <p:ph type="title"/>
          </p:nvPr>
        </p:nvSpPr>
        <p:spPr>
          <a:xfrm>
            <a:off x="0" y="-1"/>
            <a:ext cx="11800114" cy="2645229"/>
          </a:xfrm>
        </p:spPr>
        <p:txBody>
          <a:bodyPr>
            <a:noAutofit/>
          </a:bodyPr>
          <a:lstStyle/>
          <a:p>
            <a:r>
              <a:rPr lang="en-IN" sz="2800" i="0" dirty="0">
                <a:solidFill>
                  <a:srgbClr val="141414"/>
                </a:solidFill>
                <a:effectLst/>
                <a:latin typeface="Calibri" panose="020F0502020204030204" pitchFamily="34" charset="0"/>
                <a:cs typeface="Calibri" panose="020F0502020204030204" pitchFamily="34" charset="0"/>
              </a:rPr>
              <a:t>9. Write a SQL query that describes the number of transaction along with the total amount spent by each customer which are on the higher side and will help us understand the customers who are the high frequency purchase customers in the company.</a:t>
            </a:r>
            <a:br>
              <a:rPr lang="en-IN" sz="2800" b="0" i="0" dirty="0">
                <a:solidFill>
                  <a:srgbClr val="141414"/>
                </a:solidFill>
                <a:effectLst/>
                <a:latin typeface="Muli"/>
              </a:rPr>
            </a:br>
            <a:br>
              <a:rPr lang="en-IN" sz="2800" dirty="0"/>
            </a:br>
            <a:endParaRPr lang="en-US" sz="2800" dirty="0"/>
          </a:p>
        </p:txBody>
      </p:sp>
      <p:sp>
        <p:nvSpPr>
          <p:cNvPr id="3" name="Content Placeholder 2">
            <a:extLst>
              <a:ext uri="{FF2B5EF4-FFF2-40B4-BE49-F238E27FC236}">
                <a16:creationId xmlns:a16="http://schemas.microsoft.com/office/drawing/2014/main" id="{0956A2EF-3729-AC1C-59BA-71A1A81C8F12}"/>
              </a:ext>
            </a:extLst>
          </p:cNvPr>
          <p:cNvSpPr>
            <a:spLocks noGrp="1"/>
          </p:cNvSpPr>
          <p:nvPr>
            <p:ph idx="1"/>
          </p:nvPr>
        </p:nvSpPr>
        <p:spPr>
          <a:xfrm>
            <a:off x="0" y="1749425"/>
            <a:ext cx="10515600" cy="4351338"/>
          </a:xfrm>
        </p:spPr>
        <p:txBody>
          <a:bodyPr/>
          <a:lstStyle/>
          <a:p>
            <a:pPr marL="0" indent="0">
              <a:buNone/>
            </a:pPr>
            <a:r>
              <a:rPr lang="en-US" dirty="0">
                <a:solidFill>
                  <a:srgbClr val="FF0000"/>
                </a:solidFill>
              </a:rPr>
              <a:t>select </a:t>
            </a:r>
            <a:r>
              <a:rPr lang="en-US" dirty="0" err="1">
                <a:solidFill>
                  <a:srgbClr val="FF0000"/>
                </a:solidFill>
              </a:rPr>
              <a:t>customerID</a:t>
            </a:r>
            <a:r>
              <a:rPr lang="en-US" dirty="0">
                <a:solidFill>
                  <a:srgbClr val="FF0000"/>
                </a:solidFill>
              </a:rPr>
              <a:t>, count(</a:t>
            </a:r>
            <a:r>
              <a:rPr lang="en-US" dirty="0" err="1">
                <a:solidFill>
                  <a:srgbClr val="FF0000"/>
                </a:solidFill>
              </a:rPr>
              <a:t>TransactionID</a:t>
            </a:r>
            <a:r>
              <a:rPr lang="en-US" dirty="0">
                <a:solidFill>
                  <a:srgbClr val="FF0000"/>
                </a:solidFill>
              </a:rPr>
              <a:t>) </a:t>
            </a:r>
          </a:p>
          <a:p>
            <a:pPr marL="0" indent="0">
              <a:buNone/>
            </a:pPr>
            <a:r>
              <a:rPr lang="en-US" dirty="0">
                <a:solidFill>
                  <a:srgbClr val="FF0000"/>
                </a:solidFill>
              </a:rPr>
              <a:t>as </a:t>
            </a:r>
            <a:r>
              <a:rPr lang="en-US" dirty="0" err="1">
                <a:solidFill>
                  <a:srgbClr val="FF0000"/>
                </a:solidFill>
              </a:rPr>
              <a:t>NumberofTransactions</a:t>
            </a:r>
            <a:r>
              <a:rPr lang="en-US" dirty="0">
                <a:solidFill>
                  <a:srgbClr val="FF0000"/>
                </a:solidFill>
              </a:rPr>
              <a:t>, </a:t>
            </a:r>
          </a:p>
          <a:p>
            <a:pPr marL="0" indent="0">
              <a:buNone/>
            </a:pPr>
            <a:r>
              <a:rPr lang="en-US" dirty="0">
                <a:solidFill>
                  <a:srgbClr val="FF0000"/>
                </a:solidFill>
              </a:rPr>
              <a:t>sum(Price*</a:t>
            </a:r>
            <a:r>
              <a:rPr lang="en-US" dirty="0" err="1">
                <a:solidFill>
                  <a:srgbClr val="FF0000"/>
                </a:solidFill>
              </a:rPr>
              <a:t>QuantityPurchased</a:t>
            </a:r>
            <a:r>
              <a:rPr lang="en-US" dirty="0">
                <a:solidFill>
                  <a:srgbClr val="FF0000"/>
                </a:solidFill>
              </a:rPr>
              <a:t>) as </a:t>
            </a:r>
            <a:r>
              <a:rPr lang="en-US" dirty="0" err="1">
                <a:solidFill>
                  <a:srgbClr val="FF0000"/>
                </a:solidFill>
              </a:rPr>
              <a:t>TotalSpent</a:t>
            </a:r>
            <a:r>
              <a:rPr lang="en-US" dirty="0">
                <a:solidFill>
                  <a:srgbClr val="FF0000"/>
                </a:solidFill>
              </a:rPr>
              <a:t> </a:t>
            </a:r>
          </a:p>
          <a:p>
            <a:pPr marL="0" indent="0">
              <a:buNone/>
            </a:pPr>
            <a:r>
              <a:rPr lang="en-US" dirty="0">
                <a:solidFill>
                  <a:srgbClr val="FF0000"/>
                </a:solidFill>
              </a:rPr>
              <a:t>from </a:t>
            </a:r>
            <a:r>
              <a:rPr lang="en-US" dirty="0" err="1">
                <a:solidFill>
                  <a:srgbClr val="FF0000"/>
                </a:solidFill>
              </a:rPr>
              <a:t>sales_transaction</a:t>
            </a:r>
            <a:endParaRPr lang="en-US" dirty="0">
              <a:solidFill>
                <a:srgbClr val="FF0000"/>
              </a:solidFill>
            </a:endParaRPr>
          </a:p>
          <a:p>
            <a:pPr marL="0" indent="0">
              <a:buNone/>
            </a:pPr>
            <a:r>
              <a:rPr lang="en-US" dirty="0">
                <a:solidFill>
                  <a:srgbClr val="FF0000"/>
                </a:solidFill>
              </a:rPr>
              <a:t>group by </a:t>
            </a:r>
            <a:r>
              <a:rPr lang="en-US" dirty="0" err="1">
                <a:solidFill>
                  <a:srgbClr val="FF0000"/>
                </a:solidFill>
              </a:rPr>
              <a:t>customerID</a:t>
            </a:r>
            <a:endParaRPr lang="en-US" dirty="0">
              <a:solidFill>
                <a:srgbClr val="FF0000"/>
              </a:solidFill>
            </a:endParaRPr>
          </a:p>
          <a:p>
            <a:pPr marL="0" indent="0">
              <a:buNone/>
            </a:pPr>
            <a:r>
              <a:rPr lang="en-US" dirty="0">
                <a:solidFill>
                  <a:srgbClr val="FF0000"/>
                </a:solidFill>
              </a:rPr>
              <a:t>having count(</a:t>
            </a:r>
            <a:r>
              <a:rPr lang="en-US" dirty="0" err="1">
                <a:solidFill>
                  <a:srgbClr val="FF0000"/>
                </a:solidFill>
              </a:rPr>
              <a:t>TransactionID</a:t>
            </a:r>
            <a:r>
              <a:rPr lang="en-US" dirty="0">
                <a:solidFill>
                  <a:srgbClr val="FF0000"/>
                </a:solidFill>
              </a:rPr>
              <a:t>)&gt;10 </a:t>
            </a:r>
          </a:p>
          <a:p>
            <a:pPr marL="0" indent="0">
              <a:buNone/>
            </a:pPr>
            <a:r>
              <a:rPr lang="en-US" dirty="0">
                <a:solidFill>
                  <a:srgbClr val="FF0000"/>
                </a:solidFill>
              </a:rPr>
              <a:t>and </a:t>
            </a:r>
            <a:r>
              <a:rPr lang="en-US" dirty="0" err="1">
                <a:solidFill>
                  <a:srgbClr val="FF0000"/>
                </a:solidFill>
              </a:rPr>
              <a:t>TotalSpent</a:t>
            </a:r>
            <a:r>
              <a:rPr lang="en-US" dirty="0">
                <a:solidFill>
                  <a:srgbClr val="FF0000"/>
                </a:solidFill>
              </a:rPr>
              <a:t> &gt; 1000</a:t>
            </a:r>
          </a:p>
          <a:p>
            <a:pPr marL="0" indent="0">
              <a:buNone/>
            </a:pPr>
            <a:r>
              <a:rPr lang="en-US" dirty="0">
                <a:solidFill>
                  <a:srgbClr val="FF0000"/>
                </a:solidFill>
              </a:rPr>
              <a:t>order by </a:t>
            </a:r>
            <a:r>
              <a:rPr lang="en-US" dirty="0" err="1">
                <a:solidFill>
                  <a:srgbClr val="FF0000"/>
                </a:solidFill>
              </a:rPr>
              <a:t>TotalSpent</a:t>
            </a:r>
            <a:r>
              <a:rPr lang="en-US" dirty="0">
                <a:solidFill>
                  <a:srgbClr val="FF0000"/>
                </a:solidFill>
              </a:rPr>
              <a:t> desc ;</a:t>
            </a:r>
          </a:p>
        </p:txBody>
      </p:sp>
      <p:pic>
        <p:nvPicPr>
          <p:cNvPr id="5" name="Picture 4">
            <a:extLst>
              <a:ext uri="{FF2B5EF4-FFF2-40B4-BE49-F238E27FC236}">
                <a16:creationId xmlns:a16="http://schemas.microsoft.com/office/drawing/2014/main" id="{09896A26-7CA7-D102-0F03-879804A0935B}"/>
              </a:ext>
            </a:extLst>
          </p:cNvPr>
          <p:cNvPicPr>
            <a:picLocks noChangeAspect="1"/>
          </p:cNvPicPr>
          <p:nvPr/>
        </p:nvPicPr>
        <p:blipFill>
          <a:blip r:embed="rId2"/>
          <a:stretch>
            <a:fillRect/>
          </a:stretch>
        </p:blipFill>
        <p:spPr>
          <a:xfrm>
            <a:off x="6775470" y="1567663"/>
            <a:ext cx="5275016" cy="3940508"/>
          </a:xfrm>
          <a:prstGeom prst="rect">
            <a:avLst/>
          </a:prstGeom>
        </p:spPr>
      </p:pic>
    </p:spTree>
    <p:extLst>
      <p:ext uri="{BB962C8B-B14F-4D97-AF65-F5344CB8AC3E}">
        <p14:creationId xmlns:p14="http://schemas.microsoft.com/office/powerpoint/2010/main" val="3829872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5AB4F-5D33-D3CA-CEDF-531D2FC771AC}"/>
              </a:ext>
            </a:extLst>
          </p:cNvPr>
          <p:cNvSpPr>
            <a:spLocks noGrp="1"/>
          </p:cNvSpPr>
          <p:nvPr>
            <p:ph type="title"/>
          </p:nvPr>
        </p:nvSpPr>
        <p:spPr>
          <a:xfrm>
            <a:off x="0" y="82323"/>
            <a:ext cx="12115800" cy="1931534"/>
          </a:xfrm>
        </p:spPr>
        <p:txBody>
          <a:bodyPr>
            <a:noAutofit/>
          </a:bodyPr>
          <a:lstStyle/>
          <a:p>
            <a:r>
              <a:rPr lang="en-IN" sz="3200" b="0" i="0" dirty="0">
                <a:solidFill>
                  <a:srgbClr val="141414"/>
                </a:solidFill>
                <a:effectLst/>
                <a:latin typeface="Calibri" panose="020F0502020204030204" pitchFamily="34" charset="0"/>
                <a:cs typeface="Calibri" panose="020F0502020204030204" pitchFamily="34" charset="0"/>
              </a:rPr>
              <a:t>10. Write a SQL query that describes the number of transaction along with the total amount spent by each customer, which will help us understand the customers who are occasional customers or have low purchase frequency in the company.</a:t>
            </a:r>
            <a:endParaRPr lang="en-US"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7412497-6436-39A7-16BC-412C5B8CA253}"/>
              </a:ext>
            </a:extLst>
          </p:cNvPr>
          <p:cNvSpPr>
            <a:spLocks noGrp="1"/>
          </p:cNvSpPr>
          <p:nvPr>
            <p:ph idx="1"/>
          </p:nvPr>
        </p:nvSpPr>
        <p:spPr>
          <a:xfrm>
            <a:off x="76199" y="2013857"/>
            <a:ext cx="11908971" cy="4761820"/>
          </a:xfrm>
        </p:spPr>
        <p:txBody>
          <a:bodyPr/>
          <a:lstStyle/>
          <a:p>
            <a:pPr marL="0" indent="0">
              <a:buNone/>
            </a:pPr>
            <a:r>
              <a:rPr lang="en-US" dirty="0">
                <a:solidFill>
                  <a:srgbClr val="FF0000"/>
                </a:solidFill>
              </a:rPr>
              <a:t>select </a:t>
            </a:r>
            <a:r>
              <a:rPr lang="en-US" dirty="0" err="1">
                <a:solidFill>
                  <a:srgbClr val="FF0000"/>
                </a:solidFill>
              </a:rPr>
              <a:t>CustomerID,count</a:t>
            </a:r>
            <a:r>
              <a:rPr lang="en-US" dirty="0">
                <a:solidFill>
                  <a:srgbClr val="FF0000"/>
                </a:solidFill>
              </a:rPr>
              <a:t>(</a:t>
            </a:r>
            <a:r>
              <a:rPr lang="en-US" dirty="0" err="1">
                <a:solidFill>
                  <a:srgbClr val="FF0000"/>
                </a:solidFill>
              </a:rPr>
              <a:t>transactionID</a:t>
            </a:r>
            <a:r>
              <a:rPr lang="en-US" dirty="0">
                <a:solidFill>
                  <a:srgbClr val="FF0000"/>
                </a:solidFill>
              </a:rPr>
              <a:t>) as</a:t>
            </a:r>
          </a:p>
          <a:p>
            <a:pPr marL="0" indent="0">
              <a:buNone/>
            </a:pPr>
            <a:r>
              <a:rPr lang="en-US" dirty="0">
                <a:solidFill>
                  <a:srgbClr val="FF0000"/>
                </a:solidFill>
              </a:rPr>
              <a:t> </a:t>
            </a:r>
            <a:r>
              <a:rPr lang="en-US" dirty="0" err="1">
                <a:solidFill>
                  <a:srgbClr val="FF0000"/>
                </a:solidFill>
              </a:rPr>
              <a:t>NumberofTransactions</a:t>
            </a:r>
            <a:r>
              <a:rPr lang="en-US" dirty="0">
                <a:solidFill>
                  <a:srgbClr val="FF0000"/>
                </a:solidFill>
              </a:rPr>
              <a:t> , </a:t>
            </a:r>
          </a:p>
          <a:p>
            <a:pPr marL="0" indent="0">
              <a:buNone/>
            </a:pPr>
            <a:r>
              <a:rPr lang="en-US" dirty="0">
                <a:solidFill>
                  <a:srgbClr val="FF0000"/>
                </a:solidFill>
              </a:rPr>
              <a:t>sum(price*</a:t>
            </a:r>
            <a:r>
              <a:rPr lang="en-US" dirty="0" err="1">
                <a:solidFill>
                  <a:srgbClr val="FF0000"/>
                </a:solidFill>
              </a:rPr>
              <a:t>QuantityPurchased</a:t>
            </a:r>
            <a:r>
              <a:rPr lang="en-US" dirty="0">
                <a:solidFill>
                  <a:srgbClr val="FF0000"/>
                </a:solidFill>
              </a:rPr>
              <a:t>) as </a:t>
            </a:r>
          </a:p>
          <a:p>
            <a:pPr marL="0" indent="0">
              <a:buNone/>
            </a:pPr>
            <a:r>
              <a:rPr lang="en-US" dirty="0" err="1">
                <a:solidFill>
                  <a:srgbClr val="FF0000"/>
                </a:solidFill>
              </a:rPr>
              <a:t>TotalSpent</a:t>
            </a:r>
            <a:r>
              <a:rPr lang="en-US" dirty="0">
                <a:solidFill>
                  <a:srgbClr val="FF0000"/>
                </a:solidFill>
              </a:rPr>
              <a:t> from </a:t>
            </a:r>
            <a:r>
              <a:rPr lang="en-US" dirty="0" err="1">
                <a:solidFill>
                  <a:srgbClr val="FF0000"/>
                </a:solidFill>
              </a:rPr>
              <a:t>sales_transaction</a:t>
            </a:r>
            <a:endParaRPr lang="en-US" dirty="0">
              <a:solidFill>
                <a:srgbClr val="FF0000"/>
              </a:solidFill>
            </a:endParaRPr>
          </a:p>
          <a:p>
            <a:pPr marL="0" indent="0">
              <a:buNone/>
            </a:pPr>
            <a:r>
              <a:rPr lang="en-US" dirty="0">
                <a:solidFill>
                  <a:srgbClr val="FF0000"/>
                </a:solidFill>
              </a:rPr>
              <a:t>group by </a:t>
            </a:r>
            <a:r>
              <a:rPr lang="en-US" dirty="0" err="1">
                <a:solidFill>
                  <a:srgbClr val="FF0000"/>
                </a:solidFill>
              </a:rPr>
              <a:t>CustomerID</a:t>
            </a:r>
            <a:endParaRPr lang="en-US" dirty="0">
              <a:solidFill>
                <a:srgbClr val="FF0000"/>
              </a:solidFill>
            </a:endParaRPr>
          </a:p>
          <a:p>
            <a:pPr marL="0" indent="0">
              <a:buNone/>
            </a:pPr>
            <a:r>
              <a:rPr lang="en-US" dirty="0">
                <a:solidFill>
                  <a:srgbClr val="FF0000"/>
                </a:solidFill>
              </a:rPr>
              <a:t>having </a:t>
            </a:r>
            <a:r>
              <a:rPr lang="en-US" dirty="0" err="1">
                <a:solidFill>
                  <a:srgbClr val="FF0000"/>
                </a:solidFill>
              </a:rPr>
              <a:t>NumberofTransactions</a:t>
            </a:r>
            <a:r>
              <a:rPr lang="en-US" dirty="0">
                <a:solidFill>
                  <a:srgbClr val="FF0000"/>
                </a:solidFill>
              </a:rPr>
              <a:t> &lt;= 2 </a:t>
            </a:r>
          </a:p>
          <a:p>
            <a:pPr marL="0" indent="0">
              <a:buNone/>
            </a:pPr>
            <a:r>
              <a:rPr lang="en-US" dirty="0">
                <a:solidFill>
                  <a:srgbClr val="FF0000"/>
                </a:solidFill>
              </a:rPr>
              <a:t>order by </a:t>
            </a:r>
            <a:r>
              <a:rPr lang="en-US" dirty="0" err="1">
                <a:solidFill>
                  <a:srgbClr val="FF0000"/>
                </a:solidFill>
              </a:rPr>
              <a:t>NumberofTransactions</a:t>
            </a:r>
            <a:r>
              <a:rPr lang="en-US" dirty="0">
                <a:solidFill>
                  <a:srgbClr val="FF0000"/>
                </a:solidFill>
              </a:rPr>
              <a:t> , </a:t>
            </a:r>
            <a:r>
              <a:rPr lang="en-US" dirty="0" err="1">
                <a:solidFill>
                  <a:srgbClr val="FF0000"/>
                </a:solidFill>
              </a:rPr>
              <a:t>TotalSpent</a:t>
            </a:r>
            <a:r>
              <a:rPr lang="en-US" dirty="0">
                <a:solidFill>
                  <a:srgbClr val="FF0000"/>
                </a:solidFill>
              </a:rPr>
              <a:t> desc;</a:t>
            </a:r>
          </a:p>
        </p:txBody>
      </p:sp>
      <p:pic>
        <p:nvPicPr>
          <p:cNvPr id="5" name="Picture 4">
            <a:extLst>
              <a:ext uri="{FF2B5EF4-FFF2-40B4-BE49-F238E27FC236}">
                <a16:creationId xmlns:a16="http://schemas.microsoft.com/office/drawing/2014/main" id="{BFAD5A62-E049-B471-393E-F6B85C744946}"/>
              </a:ext>
            </a:extLst>
          </p:cNvPr>
          <p:cNvPicPr>
            <a:picLocks noChangeAspect="1"/>
          </p:cNvPicPr>
          <p:nvPr/>
        </p:nvPicPr>
        <p:blipFill>
          <a:blip r:embed="rId2"/>
          <a:stretch>
            <a:fillRect/>
          </a:stretch>
        </p:blipFill>
        <p:spPr>
          <a:xfrm>
            <a:off x="6711043" y="1513114"/>
            <a:ext cx="5132614" cy="3587750"/>
          </a:xfrm>
          <a:prstGeom prst="rect">
            <a:avLst/>
          </a:prstGeom>
        </p:spPr>
      </p:pic>
    </p:spTree>
    <p:extLst>
      <p:ext uri="{BB962C8B-B14F-4D97-AF65-F5344CB8AC3E}">
        <p14:creationId xmlns:p14="http://schemas.microsoft.com/office/powerpoint/2010/main" val="2673505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5AC67-C06C-1B14-9A2A-C3C35F7A4502}"/>
              </a:ext>
            </a:extLst>
          </p:cNvPr>
          <p:cNvSpPr>
            <a:spLocks noGrp="1"/>
          </p:cNvSpPr>
          <p:nvPr>
            <p:ph type="title"/>
          </p:nvPr>
        </p:nvSpPr>
        <p:spPr>
          <a:xfrm>
            <a:off x="0" y="1"/>
            <a:ext cx="12192000" cy="1393370"/>
          </a:xfrm>
        </p:spPr>
        <p:txBody>
          <a:bodyPr>
            <a:normAutofit/>
          </a:bodyPr>
          <a:lstStyle/>
          <a:p>
            <a:r>
              <a:rPr lang="en-US" sz="2800" b="1" dirty="0"/>
              <a:t>11. Write a SQL query that describes the total number of purchases made by each customer against each </a:t>
            </a:r>
            <a:r>
              <a:rPr lang="en-US" sz="2800" b="1" dirty="0" err="1"/>
              <a:t>productID</a:t>
            </a:r>
            <a:r>
              <a:rPr lang="en-US" sz="2800" b="1" dirty="0"/>
              <a:t> to understand the repeat customers in the company.</a:t>
            </a:r>
          </a:p>
        </p:txBody>
      </p:sp>
      <p:sp>
        <p:nvSpPr>
          <p:cNvPr id="3" name="Content Placeholder 2">
            <a:extLst>
              <a:ext uri="{FF2B5EF4-FFF2-40B4-BE49-F238E27FC236}">
                <a16:creationId xmlns:a16="http://schemas.microsoft.com/office/drawing/2014/main" id="{50E98788-3EEC-772B-631F-6AAD4A673123}"/>
              </a:ext>
            </a:extLst>
          </p:cNvPr>
          <p:cNvSpPr>
            <a:spLocks noGrp="1"/>
          </p:cNvSpPr>
          <p:nvPr>
            <p:ph idx="1"/>
          </p:nvPr>
        </p:nvSpPr>
        <p:spPr>
          <a:xfrm>
            <a:off x="195943" y="1393370"/>
            <a:ext cx="11723914" cy="5301343"/>
          </a:xfrm>
        </p:spPr>
        <p:txBody>
          <a:bodyPr/>
          <a:lstStyle/>
          <a:p>
            <a:pPr marL="0" indent="0">
              <a:buNone/>
            </a:pPr>
            <a:r>
              <a:rPr lang="en-US" dirty="0">
                <a:solidFill>
                  <a:srgbClr val="FF0000"/>
                </a:solidFill>
              </a:rPr>
              <a:t>select </a:t>
            </a:r>
            <a:r>
              <a:rPr lang="en-US" dirty="0" err="1">
                <a:solidFill>
                  <a:srgbClr val="FF0000"/>
                </a:solidFill>
              </a:rPr>
              <a:t>CustomerID</a:t>
            </a:r>
            <a:r>
              <a:rPr lang="en-US" dirty="0">
                <a:solidFill>
                  <a:srgbClr val="FF0000"/>
                </a:solidFill>
              </a:rPr>
              <a:t>, </a:t>
            </a:r>
            <a:r>
              <a:rPr lang="en-US" dirty="0" err="1">
                <a:solidFill>
                  <a:srgbClr val="FF0000"/>
                </a:solidFill>
              </a:rPr>
              <a:t>ProductID</a:t>
            </a:r>
            <a:r>
              <a:rPr lang="en-US" dirty="0">
                <a:solidFill>
                  <a:srgbClr val="FF0000"/>
                </a:solidFill>
              </a:rPr>
              <a:t>, </a:t>
            </a:r>
          </a:p>
          <a:p>
            <a:pPr marL="0" indent="0">
              <a:buNone/>
            </a:pPr>
            <a:r>
              <a:rPr lang="en-US" dirty="0">
                <a:solidFill>
                  <a:srgbClr val="FF0000"/>
                </a:solidFill>
              </a:rPr>
              <a:t>count(</a:t>
            </a:r>
            <a:r>
              <a:rPr lang="en-US" dirty="0" err="1">
                <a:solidFill>
                  <a:srgbClr val="FF0000"/>
                </a:solidFill>
              </a:rPr>
              <a:t>TransactionID</a:t>
            </a:r>
            <a:r>
              <a:rPr lang="en-US" dirty="0">
                <a:solidFill>
                  <a:srgbClr val="FF0000"/>
                </a:solidFill>
              </a:rPr>
              <a:t>) </a:t>
            </a:r>
          </a:p>
          <a:p>
            <a:pPr marL="0" indent="0">
              <a:buNone/>
            </a:pPr>
            <a:r>
              <a:rPr lang="en-US" dirty="0">
                <a:solidFill>
                  <a:srgbClr val="FF0000"/>
                </a:solidFill>
              </a:rPr>
              <a:t>as </a:t>
            </a:r>
            <a:r>
              <a:rPr lang="en-US" dirty="0" err="1">
                <a:solidFill>
                  <a:srgbClr val="FF0000"/>
                </a:solidFill>
              </a:rPr>
              <a:t>TimesPurchased</a:t>
            </a:r>
            <a:r>
              <a:rPr lang="en-US" dirty="0">
                <a:solidFill>
                  <a:srgbClr val="FF0000"/>
                </a:solidFill>
              </a:rPr>
              <a:t> from </a:t>
            </a:r>
            <a:r>
              <a:rPr lang="en-US" dirty="0" err="1">
                <a:solidFill>
                  <a:srgbClr val="FF0000"/>
                </a:solidFill>
              </a:rPr>
              <a:t>sales_transaction</a:t>
            </a:r>
            <a:endParaRPr lang="en-US" dirty="0">
              <a:solidFill>
                <a:srgbClr val="FF0000"/>
              </a:solidFill>
            </a:endParaRPr>
          </a:p>
          <a:p>
            <a:pPr marL="0" indent="0">
              <a:buNone/>
            </a:pPr>
            <a:r>
              <a:rPr lang="en-US" dirty="0">
                <a:solidFill>
                  <a:srgbClr val="FF0000"/>
                </a:solidFill>
              </a:rPr>
              <a:t>group by </a:t>
            </a:r>
            <a:r>
              <a:rPr lang="en-US" dirty="0" err="1">
                <a:solidFill>
                  <a:srgbClr val="FF0000"/>
                </a:solidFill>
              </a:rPr>
              <a:t>CustomerID,productID</a:t>
            </a:r>
            <a:endParaRPr lang="en-US" dirty="0">
              <a:solidFill>
                <a:srgbClr val="FF0000"/>
              </a:solidFill>
            </a:endParaRPr>
          </a:p>
          <a:p>
            <a:pPr marL="0" indent="0">
              <a:buNone/>
            </a:pPr>
            <a:r>
              <a:rPr lang="en-US" dirty="0">
                <a:solidFill>
                  <a:srgbClr val="FF0000"/>
                </a:solidFill>
              </a:rPr>
              <a:t>having </a:t>
            </a:r>
            <a:r>
              <a:rPr lang="en-US" dirty="0" err="1">
                <a:solidFill>
                  <a:srgbClr val="FF0000"/>
                </a:solidFill>
              </a:rPr>
              <a:t>TimesPurchased</a:t>
            </a:r>
            <a:r>
              <a:rPr lang="en-US" dirty="0">
                <a:solidFill>
                  <a:srgbClr val="FF0000"/>
                </a:solidFill>
              </a:rPr>
              <a:t>&gt;1</a:t>
            </a:r>
          </a:p>
          <a:p>
            <a:pPr marL="0" indent="0">
              <a:buNone/>
            </a:pPr>
            <a:r>
              <a:rPr lang="en-US" dirty="0">
                <a:solidFill>
                  <a:srgbClr val="FF0000"/>
                </a:solidFill>
              </a:rPr>
              <a:t>order by 3 desc;</a:t>
            </a:r>
          </a:p>
        </p:txBody>
      </p:sp>
      <p:pic>
        <p:nvPicPr>
          <p:cNvPr id="5" name="Picture 4">
            <a:extLst>
              <a:ext uri="{FF2B5EF4-FFF2-40B4-BE49-F238E27FC236}">
                <a16:creationId xmlns:a16="http://schemas.microsoft.com/office/drawing/2014/main" id="{E8EDEFAC-68B2-6460-087C-38CAC83C47F1}"/>
              </a:ext>
            </a:extLst>
          </p:cNvPr>
          <p:cNvPicPr>
            <a:picLocks noChangeAspect="1"/>
          </p:cNvPicPr>
          <p:nvPr/>
        </p:nvPicPr>
        <p:blipFill>
          <a:blip r:embed="rId2"/>
          <a:stretch>
            <a:fillRect/>
          </a:stretch>
        </p:blipFill>
        <p:spPr>
          <a:xfrm>
            <a:off x="6999514" y="1393369"/>
            <a:ext cx="5056415" cy="4581026"/>
          </a:xfrm>
          <a:prstGeom prst="rect">
            <a:avLst/>
          </a:prstGeom>
        </p:spPr>
      </p:pic>
    </p:spTree>
    <p:extLst>
      <p:ext uri="{BB962C8B-B14F-4D97-AF65-F5344CB8AC3E}">
        <p14:creationId xmlns:p14="http://schemas.microsoft.com/office/powerpoint/2010/main" val="316119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C1B4-4777-587B-AB50-BDA19ED8D6DD}"/>
              </a:ext>
            </a:extLst>
          </p:cNvPr>
          <p:cNvSpPr>
            <a:spLocks noGrp="1"/>
          </p:cNvSpPr>
          <p:nvPr>
            <p:ph type="title"/>
          </p:nvPr>
        </p:nvSpPr>
        <p:spPr>
          <a:xfrm>
            <a:off x="-1" y="0"/>
            <a:ext cx="12094029" cy="1502229"/>
          </a:xfrm>
        </p:spPr>
        <p:txBody>
          <a:bodyPr>
            <a:noAutofit/>
          </a:bodyPr>
          <a:lstStyle/>
          <a:p>
            <a:r>
              <a:rPr lang="en-US" sz="3200" b="1" dirty="0"/>
              <a:t>12. Write a SQL query that describes the duration between the first and the last purchase of the customer in that particular company to understand the loyalty of the customer.</a:t>
            </a:r>
          </a:p>
        </p:txBody>
      </p:sp>
      <p:sp>
        <p:nvSpPr>
          <p:cNvPr id="3" name="Content Placeholder 2">
            <a:extLst>
              <a:ext uri="{FF2B5EF4-FFF2-40B4-BE49-F238E27FC236}">
                <a16:creationId xmlns:a16="http://schemas.microsoft.com/office/drawing/2014/main" id="{400CEA5A-6422-7CB9-ACFE-D0D61E5C2427}"/>
              </a:ext>
            </a:extLst>
          </p:cNvPr>
          <p:cNvSpPr>
            <a:spLocks noGrp="1"/>
          </p:cNvSpPr>
          <p:nvPr>
            <p:ph idx="1"/>
          </p:nvPr>
        </p:nvSpPr>
        <p:spPr>
          <a:xfrm>
            <a:off x="-1" y="1586138"/>
            <a:ext cx="11691257" cy="5184775"/>
          </a:xfrm>
        </p:spPr>
        <p:txBody>
          <a:bodyPr/>
          <a:lstStyle/>
          <a:p>
            <a:pPr marL="0" indent="0">
              <a:buNone/>
            </a:pPr>
            <a:r>
              <a:rPr lang="en-US" dirty="0">
                <a:solidFill>
                  <a:srgbClr val="FF0000"/>
                </a:solidFill>
              </a:rPr>
              <a:t>select </a:t>
            </a:r>
            <a:r>
              <a:rPr lang="en-US" dirty="0" err="1">
                <a:solidFill>
                  <a:srgbClr val="FF0000"/>
                </a:solidFill>
              </a:rPr>
              <a:t>CustomerID</a:t>
            </a:r>
            <a:r>
              <a:rPr lang="en-US" dirty="0">
                <a:solidFill>
                  <a:srgbClr val="FF0000"/>
                </a:solidFill>
              </a:rPr>
              <a:t>, min(</a:t>
            </a:r>
            <a:r>
              <a:rPr lang="en-US" dirty="0" err="1">
                <a:solidFill>
                  <a:srgbClr val="FF0000"/>
                </a:solidFill>
              </a:rPr>
              <a:t>TransactionDate</a:t>
            </a:r>
            <a:r>
              <a:rPr lang="en-US" dirty="0">
                <a:solidFill>
                  <a:srgbClr val="FF0000"/>
                </a:solidFill>
              </a:rPr>
              <a:t>) as </a:t>
            </a:r>
            <a:r>
              <a:rPr lang="en-US" dirty="0" err="1">
                <a:solidFill>
                  <a:srgbClr val="FF0000"/>
                </a:solidFill>
              </a:rPr>
              <a:t>FirstPurchase</a:t>
            </a:r>
            <a:r>
              <a:rPr lang="en-US" dirty="0">
                <a:solidFill>
                  <a:srgbClr val="FF0000"/>
                </a:solidFill>
              </a:rPr>
              <a:t> , max(</a:t>
            </a:r>
            <a:r>
              <a:rPr lang="en-US" dirty="0" err="1">
                <a:solidFill>
                  <a:srgbClr val="FF0000"/>
                </a:solidFill>
              </a:rPr>
              <a:t>TransactionDate</a:t>
            </a:r>
            <a:r>
              <a:rPr lang="en-US" dirty="0">
                <a:solidFill>
                  <a:srgbClr val="FF0000"/>
                </a:solidFill>
              </a:rPr>
              <a:t>) as </a:t>
            </a:r>
            <a:r>
              <a:rPr lang="en-US" dirty="0" err="1">
                <a:solidFill>
                  <a:srgbClr val="FF0000"/>
                </a:solidFill>
              </a:rPr>
              <a:t>LastPurchase</a:t>
            </a:r>
            <a:r>
              <a:rPr lang="en-US" dirty="0">
                <a:solidFill>
                  <a:srgbClr val="FF0000"/>
                </a:solidFill>
              </a:rPr>
              <a:t>,</a:t>
            </a:r>
          </a:p>
          <a:p>
            <a:pPr marL="0" indent="0">
              <a:buNone/>
            </a:pPr>
            <a:r>
              <a:rPr lang="en-US" dirty="0" err="1">
                <a:solidFill>
                  <a:srgbClr val="FF0000"/>
                </a:solidFill>
              </a:rPr>
              <a:t>Datediff</a:t>
            </a:r>
            <a:r>
              <a:rPr lang="en-US" dirty="0">
                <a:solidFill>
                  <a:srgbClr val="FF0000"/>
                </a:solidFill>
              </a:rPr>
              <a:t>(max(</a:t>
            </a:r>
            <a:r>
              <a:rPr lang="en-US" dirty="0" err="1">
                <a:solidFill>
                  <a:srgbClr val="FF0000"/>
                </a:solidFill>
              </a:rPr>
              <a:t>TransactionDate</a:t>
            </a:r>
            <a:r>
              <a:rPr lang="en-US" dirty="0">
                <a:solidFill>
                  <a:srgbClr val="FF0000"/>
                </a:solidFill>
              </a:rPr>
              <a:t>),</a:t>
            </a:r>
          </a:p>
          <a:p>
            <a:pPr marL="0" indent="0">
              <a:buNone/>
            </a:pPr>
            <a:r>
              <a:rPr lang="en-US" dirty="0">
                <a:solidFill>
                  <a:srgbClr val="FF0000"/>
                </a:solidFill>
              </a:rPr>
              <a:t>min(</a:t>
            </a:r>
            <a:r>
              <a:rPr lang="en-US" dirty="0" err="1">
                <a:solidFill>
                  <a:srgbClr val="FF0000"/>
                </a:solidFill>
              </a:rPr>
              <a:t>TransactionDate</a:t>
            </a:r>
            <a:r>
              <a:rPr lang="en-US" dirty="0">
                <a:solidFill>
                  <a:srgbClr val="FF0000"/>
                </a:solidFill>
              </a:rPr>
              <a:t>)) as </a:t>
            </a:r>
          </a:p>
          <a:p>
            <a:pPr marL="0" indent="0">
              <a:buNone/>
            </a:pPr>
            <a:r>
              <a:rPr lang="en-US" dirty="0" err="1">
                <a:solidFill>
                  <a:srgbClr val="FF0000"/>
                </a:solidFill>
              </a:rPr>
              <a:t>DaysBetweenPurchases</a:t>
            </a:r>
            <a:r>
              <a:rPr lang="en-US" dirty="0">
                <a:solidFill>
                  <a:srgbClr val="FF0000"/>
                </a:solidFill>
              </a:rPr>
              <a:t> from </a:t>
            </a:r>
            <a:r>
              <a:rPr lang="en-US" dirty="0" err="1">
                <a:solidFill>
                  <a:srgbClr val="FF0000"/>
                </a:solidFill>
              </a:rPr>
              <a:t>sales_transaction</a:t>
            </a:r>
            <a:endParaRPr lang="en-US" dirty="0">
              <a:solidFill>
                <a:srgbClr val="FF0000"/>
              </a:solidFill>
            </a:endParaRPr>
          </a:p>
          <a:p>
            <a:pPr marL="0" indent="0">
              <a:buNone/>
            </a:pPr>
            <a:r>
              <a:rPr lang="en-US" dirty="0">
                <a:solidFill>
                  <a:srgbClr val="FF0000"/>
                </a:solidFill>
              </a:rPr>
              <a:t>group by </a:t>
            </a:r>
            <a:r>
              <a:rPr lang="en-US" dirty="0" err="1">
                <a:solidFill>
                  <a:srgbClr val="FF0000"/>
                </a:solidFill>
              </a:rPr>
              <a:t>CustomerID</a:t>
            </a:r>
            <a:endParaRPr lang="en-US" dirty="0">
              <a:solidFill>
                <a:srgbClr val="FF0000"/>
              </a:solidFill>
            </a:endParaRPr>
          </a:p>
          <a:p>
            <a:pPr marL="0" indent="0">
              <a:buNone/>
            </a:pPr>
            <a:r>
              <a:rPr lang="en-US" dirty="0">
                <a:solidFill>
                  <a:srgbClr val="FF0000"/>
                </a:solidFill>
              </a:rPr>
              <a:t>having </a:t>
            </a:r>
            <a:r>
              <a:rPr lang="en-US" dirty="0" err="1">
                <a:solidFill>
                  <a:srgbClr val="FF0000"/>
                </a:solidFill>
              </a:rPr>
              <a:t>DaysBetweenPurchases</a:t>
            </a:r>
            <a:r>
              <a:rPr lang="en-US" dirty="0">
                <a:solidFill>
                  <a:srgbClr val="FF0000"/>
                </a:solidFill>
              </a:rPr>
              <a:t> &gt; 0</a:t>
            </a:r>
          </a:p>
          <a:p>
            <a:pPr marL="0" indent="0">
              <a:buNone/>
            </a:pPr>
            <a:r>
              <a:rPr lang="en-US" dirty="0">
                <a:solidFill>
                  <a:srgbClr val="FF0000"/>
                </a:solidFill>
              </a:rPr>
              <a:t>order by </a:t>
            </a:r>
            <a:r>
              <a:rPr lang="en-US" dirty="0" err="1">
                <a:solidFill>
                  <a:srgbClr val="FF0000"/>
                </a:solidFill>
              </a:rPr>
              <a:t>DaysBetweenPurchases</a:t>
            </a:r>
            <a:r>
              <a:rPr lang="en-US" dirty="0">
                <a:solidFill>
                  <a:srgbClr val="FF0000"/>
                </a:solidFill>
              </a:rPr>
              <a:t> desc;</a:t>
            </a:r>
          </a:p>
        </p:txBody>
      </p:sp>
      <p:pic>
        <p:nvPicPr>
          <p:cNvPr id="5" name="Picture 4">
            <a:extLst>
              <a:ext uri="{FF2B5EF4-FFF2-40B4-BE49-F238E27FC236}">
                <a16:creationId xmlns:a16="http://schemas.microsoft.com/office/drawing/2014/main" id="{B00A85B9-E4DD-9D36-84FA-777C5714D0E2}"/>
              </a:ext>
            </a:extLst>
          </p:cNvPr>
          <p:cNvPicPr>
            <a:picLocks noChangeAspect="1"/>
          </p:cNvPicPr>
          <p:nvPr/>
        </p:nvPicPr>
        <p:blipFill>
          <a:blip r:embed="rId2"/>
          <a:stretch>
            <a:fillRect/>
          </a:stretch>
        </p:blipFill>
        <p:spPr>
          <a:xfrm>
            <a:off x="7010400" y="2135415"/>
            <a:ext cx="5181600" cy="4241800"/>
          </a:xfrm>
          <a:prstGeom prst="rect">
            <a:avLst/>
          </a:prstGeom>
        </p:spPr>
      </p:pic>
    </p:spTree>
    <p:extLst>
      <p:ext uri="{BB962C8B-B14F-4D97-AF65-F5344CB8AC3E}">
        <p14:creationId xmlns:p14="http://schemas.microsoft.com/office/powerpoint/2010/main" val="408680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2F88-45D2-0BCC-1113-ABA163B989A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86CAC22-1E27-9B67-F8A2-01D26FDFE3A3}"/>
              </a:ext>
            </a:extLst>
          </p:cNvPr>
          <p:cNvPicPr>
            <a:picLocks noGrp="1" noChangeAspect="1"/>
          </p:cNvPicPr>
          <p:nvPr>
            <p:ph idx="1"/>
          </p:nvPr>
        </p:nvPicPr>
        <p:blipFill>
          <a:blip r:embed="rId2"/>
          <a:stretch>
            <a:fillRect/>
          </a:stretch>
        </p:blipFill>
        <p:spPr>
          <a:xfrm>
            <a:off x="1421493" y="1517536"/>
            <a:ext cx="9907966" cy="4197464"/>
          </a:xfrm>
        </p:spPr>
      </p:pic>
    </p:spTree>
    <p:extLst>
      <p:ext uri="{BB962C8B-B14F-4D97-AF65-F5344CB8AC3E}">
        <p14:creationId xmlns:p14="http://schemas.microsoft.com/office/powerpoint/2010/main" val="409806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D9679-8AFE-CF55-4226-D5BC945C2222}"/>
              </a:ext>
            </a:extLst>
          </p:cNvPr>
          <p:cNvSpPr>
            <a:spLocks noGrp="1"/>
          </p:cNvSpPr>
          <p:nvPr>
            <p:ph idx="1"/>
          </p:nvPr>
        </p:nvSpPr>
        <p:spPr>
          <a:xfrm>
            <a:off x="838199" y="457200"/>
            <a:ext cx="10689771" cy="6106886"/>
          </a:xfrm>
        </p:spPr>
        <p:txBody>
          <a:bodyPr>
            <a:normAutofit fontScale="92500" lnSpcReduction="10000"/>
          </a:bodyPr>
          <a:lstStyle/>
          <a:p>
            <a:r>
              <a:rPr lang="en-IN" b="0" i="0" dirty="0">
                <a:solidFill>
                  <a:srgbClr val="1F2328"/>
                </a:solidFill>
                <a:effectLst/>
                <a:latin typeface="-apple-system"/>
              </a:rPr>
              <a:t>The retail company has observed stagnant growth and declining customer engagement metrics over the past quarters. Initial assessments indicate potential issues in product performance variability, ineffective customer segmentation, and lack of insights into customer purchasing behaviour. The company seeks to leverage its sales transaction data, customer profiles, and product inventory Information to address the following key business problems:</a:t>
            </a:r>
          </a:p>
          <a:p>
            <a:endParaRPr lang="en-IN" dirty="0">
              <a:solidFill>
                <a:srgbClr val="1F2328"/>
              </a:solidFill>
              <a:latin typeface="-apple-system"/>
            </a:endParaRPr>
          </a:p>
          <a:p>
            <a:pPr algn="l"/>
            <a:r>
              <a:rPr lang="en-IN" b="0" i="0" dirty="0">
                <a:solidFill>
                  <a:srgbClr val="1F2328"/>
                </a:solidFill>
                <a:effectLst/>
                <a:latin typeface="-apple-system"/>
              </a:rPr>
              <a:t>Product Performance </a:t>
            </a:r>
            <a:r>
              <a:rPr lang="en-IN" b="0" i="0" dirty="0" err="1">
                <a:solidFill>
                  <a:srgbClr val="1F2328"/>
                </a:solidFill>
                <a:effectLst/>
                <a:latin typeface="-apple-system"/>
              </a:rPr>
              <a:t>Varibility</a:t>
            </a:r>
            <a:r>
              <a:rPr lang="en-IN" b="0" i="0" dirty="0">
                <a:solidFill>
                  <a:srgbClr val="1F2328"/>
                </a:solidFill>
                <a:effectLst/>
                <a:latin typeface="-apple-system"/>
              </a:rPr>
              <a:t>: Identifying which products are performing well in terms of sales and which are not. This insight is crucial for inventory management and marketing focus</a:t>
            </a:r>
          </a:p>
          <a:p>
            <a:pPr algn="l"/>
            <a:r>
              <a:rPr lang="en-IN" b="0" i="0" dirty="0">
                <a:solidFill>
                  <a:srgbClr val="1F2328"/>
                </a:solidFill>
                <a:effectLst/>
                <a:latin typeface="-apple-system"/>
              </a:rPr>
              <a:t>Customer Segmentation: The company locks a clear understanding of its customer base segmentation. Effective segmentation is essential for targeted marketing and enhancing customer satisfaction,</a:t>
            </a:r>
          </a:p>
          <a:p>
            <a:pPr algn="l"/>
            <a:r>
              <a:rPr lang="en-IN" b="0" i="0" dirty="0">
                <a:solidFill>
                  <a:srgbClr val="1F2328"/>
                </a:solidFill>
                <a:effectLst/>
                <a:latin typeface="-apple-system"/>
              </a:rPr>
              <a:t>Customer Behaviour Analysis: Understanding patterns in customer </a:t>
            </a:r>
            <a:r>
              <a:rPr lang="en-IN" b="0" i="0" dirty="0" err="1">
                <a:solidFill>
                  <a:srgbClr val="1F2328"/>
                </a:solidFill>
                <a:effectLst/>
                <a:latin typeface="-apple-system"/>
              </a:rPr>
              <a:t>behavior</a:t>
            </a:r>
            <a:r>
              <a:rPr lang="en-IN" b="0" i="0" dirty="0">
                <a:solidFill>
                  <a:srgbClr val="1F2328"/>
                </a:solidFill>
                <a:effectLst/>
                <a:latin typeface="-apple-system"/>
              </a:rPr>
              <a:t>, including repeat purchases and loyalty indicators, is critical for tailoring customer engagement strategies and improving retention rates.</a:t>
            </a:r>
          </a:p>
        </p:txBody>
      </p:sp>
    </p:spTree>
    <p:extLst>
      <p:ext uri="{BB962C8B-B14F-4D97-AF65-F5344CB8AC3E}">
        <p14:creationId xmlns:p14="http://schemas.microsoft.com/office/powerpoint/2010/main" val="132432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FFA9-2AAA-CF69-DCAD-A925249FD504}"/>
              </a:ext>
            </a:extLst>
          </p:cNvPr>
          <p:cNvSpPr>
            <a:spLocks noGrp="1"/>
          </p:cNvSpPr>
          <p:nvPr>
            <p:ph type="title"/>
          </p:nvPr>
        </p:nvSpPr>
        <p:spPr>
          <a:xfrm>
            <a:off x="130627" y="0"/>
            <a:ext cx="11517085" cy="1948542"/>
          </a:xfrm>
        </p:spPr>
        <p:txBody>
          <a:bodyPr>
            <a:normAutofit/>
          </a:bodyPr>
          <a:lstStyle/>
          <a:p>
            <a:r>
              <a:rPr lang="en-IN" sz="2800" b="0" i="0" dirty="0">
                <a:solidFill>
                  <a:srgbClr val="141414"/>
                </a:solidFill>
                <a:effectLst/>
                <a:latin typeface="Muli"/>
              </a:rPr>
              <a:t>1. Write a query to identify the number of duplicates in "</a:t>
            </a:r>
            <a:r>
              <a:rPr lang="en-IN" sz="2800" b="0" i="0" dirty="0" err="1">
                <a:solidFill>
                  <a:srgbClr val="141414"/>
                </a:solidFill>
                <a:effectLst/>
                <a:latin typeface="Muli"/>
              </a:rPr>
              <a:t>sales_transaction</a:t>
            </a:r>
            <a:r>
              <a:rPr lang="en-IN" sz="2800" b="0" i="0" dirty="0">
                <a:solidFill>
                  <a:srgbClr val="141414"/>
                </a:solidFill>
                <a:effectLst/>
                <a:latin typeface="Muli"/>
              </a:rPr>
              <a:t>" table. Also, create a separate table containing the unique values and remove the the original table from the databases and replace the name of the new table with the original name.</a:t>
            </a:r>
            <a:endParaRPr lang="en-US" sz="2800" dirty="0"/>
          </a:p>
        </p:txBody>
      </p:sp>
      <p:sp>
        <p:nvSpPr>
          <p:cNvPr id="3" name="Content Placeholder 2">
            <a:extLst>
              <a:ext uri="{FF2B5EF4-FFF2-40B4-BE49-F238E27FC236}">
                <a16:creationId xmlns:a16="http://schemas.microsoft.com/office/drawing/2014/main" id="{30208667-04DA-2280-4711-BCE1D41B9797}"/>
              </a:ext>
            </a:extLst>
          </p:cNvPr>
          <p:cNvSpPr>
            <a:spLocks noGrp="1"/>
          </p:cNvSpPr>
          <p:nvPr>
            <p:ph idx="1"/>
          </p:nvPr>
        </p:nvSpPr>
        <p:spPr>
          <a:xfrm>
            <a:off x="228599" y="1839686"/>
            <a:ext cx="10515600" cy="4789713"/>
          </a:xfrm>
        </p:spPr>
        <p:txBody>
          <a:bodyPr>
            <a:normAutofit fontScale="85000" lnSpcReduction="20000"/>
          </a:bodyPr>
          <a:lstStyle/>
          <a:p>
            <a:pPr marL="0" indent="0">
              <a:buNone/>
            </a:pPr>
            <a:r>
              <a:rPr lang="en-US" dirty="0">
                <a:solidFill>
                  <a:srgbClr val="FF0000"/>
                </a:solidFill>
              </a:rPr>
              <a:t>select </a:t>
            </a:r>
            <a:r>
              <a:rPr lang="en-US" dirty="0" err="1">
                <a:solidFill>
                  <a:srgbClr val="FF0000"/>
                </a:solidFill>
              </a:rPr>
              <a:t>transactionID</a:t>
            </a:r>
            <a:r>
              <a:rPr lang="en-US" dirty="0">
                <a:solidFill>
                  <a:srgbClr val="FF0000"/>
                </a:solidFill>
              </a:rPr>
              <a:t> , count(*) from </a:t>
            </a:r>
            <a:r>
              <a:rPr lang="en-US" dirty="0" err="1">
                <a:solidFill>
                  <a:srgbClr val="FF0000"/>
                </a:solidFill>
              </a:rPr>
              <a:t>Sales_transaction</a:t>
            </a:r>
            <a:endParaRPr lang="en-US" dirty="0">
              <a:solidFill>
                <a:srgbClr val="FF0000"/>
              </a:solidFill>
            </a:endParaRPr>
          </a:p>
          <a:p>
            <a:pPr marL="0" indent="0">
              <a:buNone/>
            </a:pPr>
            <a:r>
              <a:rPr lang="en-US" dirty="0">
                <a:solidFill>
                  <a:srgbClr val="FF0000"/>
                </a:solidFill>
              </a:rPr>
              <a:t>group by </a:t>
            </a:r>
            <a:r>
              <a:rPr lang="en-US" dirty="0" err="1">
                <a:solidFill>
                  <a:srgbClr val="FF0000"/>
                </a:solidFill>
              </a:rPr>
              <a:t>transactionID</a:t>
            </a:r>
            <a:endParaRPr lang="en-US" dirty="0">
              <a:solidFill>
                <a:srgbClr val="FF0000"/>
              </a:solidFill>
            </a:endParaRPr>
          </a:p>
          <a:p>
            <a:pPr marL="0" indent="0">
              <a:buNone/>
            </a:pPr>
            <a:r>
              <a:rPr lang="en-US" dirty="0">
                <a:solidFill>
                  <a:srgbClr val="FF0000"/>
                </a:solidFill>
              </a:rPr>
              <a:t>having count(*)&gt;1;</a:t>
            </a:r>
          </a:p>
          <a:p>
            <a:pPr marL="0" indent="0">
              <a:buNone/>
            </a:pPr>
            <a:endParaRPr lang="en-US" dirty="0">
              <a:solidFill>
                <a:srgbClr val="FF0000"/>
              </a:solidFill>
            </a:endParaRPr>
          </a:p>
          <a:p>
            <a:pPr marL="0" indent="0">
              <a:buNone/>
            </a:pPr>
            <a:r>
              <a:rPr lang="en-US" dirty="0">
                <a:solidFill>
                  <a:srgbClr val="FF0000"/>
                </a:solidFill>
              </a:rPr>
              <a:t>create table sales_transaction1 as</a:t>
            </a:r>
          </a:p>
          <a:p>
            <a:pPr marL="0" indent="0">
              <a:buNone/>
            </a:pPr>
            <a:r>
              <a:rPr lang="en-US" dirty="0">
                <a:solidFill>
                  <a:srgbClr val="FF0000"/>
                </a:solidFill>
              </a:rPr>
              <a:t>select distinct * from </a:t>
            </a:r>
            <a:r>
              <a:rPr lang="en-US" dirty="0" err="1">
                <a:solidFill>
                  <a:srgbClr val="FF0000"/>
                </a:solidFill>
              </a:rPr>
              <a:t>sales_transaction</a:t>
            </a:r>
            <a:r>
              <a:rPr lang="en-US" dirty="0">
                <a:solidFill>
                  <a:srgbClr val="FF0000"/>
                </a:solidFill>
              </a:rPr>
              <a:t>;</a:t>
            </a:r>
          </a:p>
          <a:p>
            <a:pPr marL="0" indent="0">
              <a:buNone/>
            </a:pPr>
            <a:endParaRPr lang="en-US" dirty="0">
              <a:solidFill>
                <a:srgbClr val="FF0000"/>
              </a:solidFill>
            </a:endParaRPr>
          </a:p>
          <a:p>
            <a:pPr marL="0" indent="0">
              <a:buNone/>
            </a:pPr>
            <a:r>
              <a:rPr lang="en-US" dirty="0">
                <a:solidFill>
                  <a:srgbClr val="FF0000"/>
                </a:solidFill>
              </a:rPr>
              <a:t>drop table </a:t>
            </a:r>
            <a:r>
              <a:rPr lang="en-US" dirty="0" err="1">
                <a:solidFill>
                  <a:srgbClr val="FF0000"/>
                </a:solidFill>
              </a:rPr>
              <a:t>Sales_transaction</a:t>
            </a:r>
            <a:r>
              <a:rPr lang="en-US" dirty="0">
                <a:solidFill>
                  <a:srgbClr val="FF0000"/>
                </a:solidFill>
              </a:rPr>
              <a:t>;</a:t>
            </a:r>
          </a:p>
          <a:p>
            <a:pPr marL="0" indent="0">
              <a:buNone/>
            </a:pPr>
            <a:endParaRPr lang="en-US" dirty="0">
              <a:solidFill>
                <a:srgbClr val="FF0000"/>
              </a:solidFill>
            </a:endParaRPr>
          </a:p>
          <a:p>
            <a:pPr marL="0" indent="0">
              <a:buNone/>
            </a:pPr>
            <a:r>
              <a:rPr lang="en-US" dirty="0">
                <a:solidFill>
                  <a:srgbClr val="FF0000"/>
                </a:solidFill>
              </a:rPr>
              <a:t>alter table sales_transaction1 rename to </a:t>
            </a:r>
            <a:r>
              <a:rPr lang="en-US" dirty="0" err="1">
                <a:solidFill>
                  <a:srgbClr val="FF0000"/>
                </a:solidFill>
              </a:rPr>
              <a:t>sales_transaction</a:t>
            </a:r>
            <a:r>
              <a:rPr lang="en-US" dirty="0">
                <a:solidFill>
                  <a:srgbClr val="FF0000"/>
                </a:solidFill>
              </a:rPr>
              <a:t>;</a:t>
            </a:r>
          </a:p>
          <a:p>
            <a:pPr marL="0" indent="0">
              <a:buNone/>
            </a:pPr>
            <a:endParaRPr lang="en-US" dirty="0">
              <a:solidFill>
                <a:srgbClr val="FF0000"/>
              </a:solidFill>
            </a:endParaRPr>
          </a:p>
          <a:p>
            <a:pPr marL="0" indent="0">
              <a:buNone/>
            </a:pPr>
            <a:r>
              <a:rPr lang="en-US" dirty="0">
                <a:solidFill>
                  <a:srgbClr val="FF0000"/>
                </a:solidFill>
              </a:rPr>
              <a:t>select * from </a:t>
            </a:r>
            <a:r>
              <a:rPr lang="en-US" dirty="0" err="1">
                <a:solidFill>
                  <a:srgbClr val="FF0000"/>
                </a:solidFill>
              </a:rPr>
              <a:t>sales_transaction</a:t>
            </a:r>
            <a:r>
              <a:rPr lang="en-US" dirty="0">
                <a:solidFill>
                  <a:srgbClr val="FF0000"/>
                </a:solidFill>
              </a:rPr>
              <a:t>;</a:t>
            </a:r>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AA035C26-0830-885A-ABF6-29171CF78E3C}"/>
              </a:ext>
            </a:extLst>
          </p:cNvPr>
          <p:cNvPicPr>
            <a:picLocks noChangeAspect="1"/>
          </p:cNvPicPr>
          <p:nvPr/>
        </p:nvPicPr>
        <p:blipFill>
          <a:blip r:embed="rId2"/>
          <a:stretch>
            <a:fillRect/>
          </a:stretch>
        </p:blipFill>
        <p:spPr>
          <a:xfrm>
            <a:off x="7014841" y="1480457"/>
            <a:ext cx="4948560" cy="3733799"/>
          </a:xfrm>
          <a:prstGeom prst="rect">
            <a:avLst/>
          </a:prstGeom>
        </p:spPr>
      </p:pic>
    </p:spTree>
    <p:extLst>
      <p:ext uri="{BB962C8B-B14F-4D97-AF65-F5344CB8AC3E}">
        <p14:creationId xmlns:p14="http://schemas.microsoft.com/office/powerpoint/2010/main" val="1261472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1FB7-3E2D-36C2-3590-1BC898D114A4}"/>
              </a:ext>
            </a:extLst>
          </p:cNvPr>
          <p:cNvSpPr>
            <a:spLocks noGrp="1"/>
          </p:cNvSpPr>
          <p:nvPr>
            <p:ph type="title"/>
          </p:nvPr>
        </p:nvSpPr>
        <p:spPr>
          <a:xfrm>
            <a:off x="0" y="97972"/>
            <a:ext cx="12192000" cy="1295400"/>
          </a:xfrm>
        </p:spPr>
        <p:txBody>
          <a:bodyPr>
            <a:noAutofit/>
          </a:bodyPr>
          <a:lstStyle/>
          <a:p>
            <a:r>
              <a:rPr lang="en-IN" sz="2800" b="0" i="0" dirty="0">
                <a:solidFill>
                  <a:srgbClr val="141414"/>
                </a:solidFill>
                <a:effectLst/>
                <a:latin typeface="Muli"/>
              </a:rPr>
              <a:t>2. Write a query to identify the discrepancies in the price of the same product in "</a:t>
            </a:r>
            <a:r>
              <a:rPr lang="en-IN" sz="2800" b="0" i="0" dirty="0" err="1">
                <a:solidFill>
                  <a:srgbClr val="141414"/>
                </a:solidFill>
                <a:effectLst/>
                <a:latin typeface="Muli"/>
              </a:rPr>
              <a:t>sales_transaction</a:t>
            </a:r>
            <a:r>
              <a:rPr lang="en-IN" sz="2800" b="0" i="0" dirty="0">
                <a:solidFill>
                  <a:srgbClr val="141414"/>
                </a:solidFill>
                <a:effectLst/>
                <a:latin typeface="Muli"/>
              </a:rPr>
              <a:t>" and "</a:t>
            </a:r>
            <a:r>
              <a:rPr lang="en-IN" sz="2800" b="0" i="0" dirty="0" err="1">
                <a:solidFill>
                  <a:srgbClr val="141414"/>
                </a:solidFill>
                <a:effectLst/>
                <a:latin typeface="Muli"/>
              </a:rPr>
              <a:t>product_inventory</a:t>
            </a:r>
            <a:r>
              <a:rPr lang="en-IN" sz="2800" b="0" i="0" dirty="0">
                <a:solidFill>
                  <a:srgbClr val="141414"/>
                </a:solidFill>
                <a:effectLst/>
                <a:latin typeface="Muli"/>
              </a:rPr>
              <a:t>" tables. Also, update those discrepancies to match the price in both the tables.</a:t>
            </a:r>
            <a:endParaRPr lang="en-US" sz="2800" dirty="0"/>
          </a:p>
        </p:txBody>
      </p:sp>
      <p:pic>
        <p:nvPicPr>
          <p:cNvPr id="5" name="Content Placeholder 4">
            <a:extLst>
              <a:ext uri="{FF2B5EF4-FFF2-40B4-BE49-F238E27FC236}">
                <a16:creationId xmlns:a16="http://schemas.microsoft.com/office/drawing/2014/main" id="{77BAC2D6-E371-2A39-8850-B5B53FB094A1}"/>
              </a:ext>
            </a:extLst>
          </p:cNvPr>
          <p:cNvPicPr>
            <a:picLocks noGrp="1" noChangeAspect="1"/>
          </p:cNvPicPr>
          <p:nvPr>
            <p:ph idx="1"/>
          </p:nvPr>
        </p:nvPicPr>
        <p:blipFill>
          <a:blip r:embed="rId2"/>
          <a:stretch>
            <a:fillRect/>
          </a:stretch>
        </p:blipFill>
        <p:spPr>
          <a:xfrm>
            <a:off x="7470100" y="1393372"/>
            <a:ext cx="4721900" cy="3428999"/>
          </a:xfrm>
        </p:spPr>
      </p:pic>
      <p:sp>
        <p:nvSpPr>
          <p:cNvPr id="6" name="TextBox 5">
            <a:extLst>
              <a:ext uri="{FF2B5EF4-FFF2-40B4-BE49-F238E27FC236}">
                <a16:creationId xmlns:a16="http://schemas.microsoft.com/office/drawing/2014/main" id="{9847BEFC-3107-988C-8C07-A2EC4B2DC388}"/>
              </a:ext>
            </a:extLst>
          </p:cNvPr>
          <p:cNvSpPr txBox="1"/>
          <p:nvPr/>
        </p:nvSpPr>
        <p:spPr>
          <a:xfrm>
            <a:off x="0" y="1393372"/>
            <a:ext cx="7854150" cy="5262979"/>
          </a:xfrm>
          <a:prstGeom prst="rect">
            <a:avLst/>
          </a:prstGeom>
          <a:noFill/>
        </p:spPr>
        <p:txBody>
          <a:bodyPr wrap="square" rtlCol="0">
            <a:spAutoFit/>
          </a:bodyPr>
          <a:lstStyle/>
          <a:p>
            <a:r>
              <a:rPr lang="en-US" sz="2400" dirty="0">
                <a:solidFill>
                  <a:srgbClr val="FF0000"/>
                </a:solidFill>
              </a:rPr>
              <a:t>select </a:t>
            </a:r>
            <a:r>
              <a:rPr lang="en-US" sz="2400" dirty="0" err="1">
                <a:solidFill>
                  <a:srgbClr val="FF0000"/>
                </a:solidFill>
              </a:rPr>
              <a:t>s.transactionId,s.price</a:t>
            </a:r>
            <a:r>
              <a:rPr lang="en-US" sz="2400" dirty="0">
                <a:solidFill>
                  <a:srgbClr val="FF0000"/>
                </a:solidFill>
              </a:rPr>
              <a:t> as </a:t>
            </a:r>
            <a:r>
              <a:rPr lang="en-US" sz="2400" dirty="0" err="1">
                <a:solidFill>
                  <a:srgbClr val="FF0000"/>
                </a:solidFill>
              </a:rPr>
              <a:t>transaction_price,p.price</a:t>
            </a:r>
            <a:r>
              <a:rPr lang="en-US" sz="2400" dirty="0">
                <a:solidFill>
                  <a:srgbClr val="FF0000"/>
                </a:solidFill>
              </a:rPr>
              <a:t> as </a:t>
            </a:r>
            <a:r>
              <a:rPr lang="en-US" sz="2400" dirty="0" err="1">
                <a:solidFill>
                  <a:srgbClr val="FF0000"/>
                </a:solidFill>
              </a:rPr>
              <a:t>inventory_price</a:t>
            </a:r>
            <a:endParaRPr lang="en-US" sz="2400" dirty="0">
              <a:solidFill>
                <a:srgbClr val="FF0000"/>
              </a:solidFill>
            </a:endParaRPr>
          </a:p>
          <a:p>
            <a:r>
              <a:rPr lang="en-US" sz="2400" dirty="0">
                <a:solidFill>
                  <a:srgbClr val="FF0000"/>
                </a:solidFill>
              </a:rPr>
              <a:t>from </a:t>
            </a:r>
            <a:r>
              <a:rPr lang="en-US" sz="2400" dirty="0" err="1">
                <a:solidFill>
                  <a:srgbClr val="FF0000"/>
                </a:solidFill>
              </a:rPr>
              <a:t>sales_transaction</a:t>
            </a:r>
            <a:r>
              <a:rPr lang="en-US" sz="2400" dirty="0">
                <a:solidFill>
                  <a:srgbClr val="FF0000"/>
                </a:solidFill>
              </a:rPr>
              <a:t> s</a:t>
            </a:r>
          </a:p>
          <a:p>
            <a:r>
              <a:rPr lang="en-US" sz="2400" dirty="0">
                <a:solidFill>
                  <a:srgbClr val="FF0000"/>
                </a:solidFill>
              </a:rPr>
              <a:t>left join </a:t>
            </a:r>
            <a:r>
              <a:rPr lang="en-US" sz="2400" dirty="0" err="1">
                <a:solidFill>
                  <a:srgbClr val="FF0000"/>
                </a:solidFill>
              </a:rPr>
              <a:t>product_inventory</a:t>
            </a:r>
            <a:r>
              <a:rPr lang="en-US" sz="2400" dirty="0">
                <a:solidFill>
                  <a:srgbClr val="FF0000"/>
                </a:solidFill>
              </a:rPr>
              <a:t> p </a:t>
            </a:r>
          </a:p>
          <a:p>
            <a:r>
              <a:rPr lang="en-US" sz="2400" dirty="0">
                <a:solidFill>
                  <a:srgbClr val="FF0000"/>
                </a:solidFill>
              </a:rPr>
              <a:t>on </a:t>
            </a:r>
            <a:r>
              <a:rPr lang="en-US" sz="2400" dirty="0" err="1">
                <a:solidFill>
                  <a:srgbClr val="FF0000"/>
                </a:solidFill>
              </a:rPr>
              <a:t>s.productid</a:t>
            </a:r>
            <a:r>
              <a:rPr lang="en-US" sz="2400" dirty="0">
                <a:solidFill>
                  <a:srgbClr val="FF0000"/>
                </a:solidFill>
              </a:rPr>
              <a:t>=</a:t>
            </a:r>
            <a:r>
              <a:rPr lang="en-US" sz="2400" dirty="0" err="1">
                <a:solidFill>
                  <a:srgbClr val="FF0000"/>
                </a:solidFill>
              </a:rPr>
              <a:t>p.productid</a:t>
            </a:r>
            <a:endParaRPr lang="en-US" sz="2400" dirty="0">
              <a:solidFill>
                <a:srgbClr val="FF0000"/>
              </a:solidFill>
            </a:endParaRPr>
          </a:p>
          <a:p>
            <a:r>
              <a:rPr lang="en-US" sz="2400" dirty="0">
                <a:solidFill>
                  <a:srgbClr val="FF0000"/>
                </a:solidFill>
              </a:rPr>
              <a:t>where </a:t>
            </a:r>
            <a:r>
              <a:rPr lang="en-US" sz="2400" dirty="0" err="1">
                <a:solidFill>
                  <a:srgbClr val="FF0000"/>
                </a:solidFill>
              </a:rPr>
              <a:t>s.price</a:t>
            </a:r>
            <a:r>
              <a:rPr lang="en-US" sz="2400" dirty="0">
                <a:solidFill>
                  <a:srgbClr val="FF0000"/>
                </a:solidFill>
              </a:rPr>
              <a:t> != </a:t>
            </a:r>
            <a:r>
              <a:rPr lang="en-US" sz="2400" dirty="0" err="1">
                <a:solidFill>
                  <a:srgbClr val="FF0000"/>
                </a:solidFill>
              </a:rPr>
              <a:t>p.price</a:t>
            </a:r>
            <a:r>
              <a:rPr lang="en-US" sz="2400" dirty="0">
                <a:solidFill>
                  <a:srgbClr val="FF0000"/>
                </a:solidFill>
              </a:rPr>
              <a:t>;</a:t>
            </a:r>
          </a:p>
          <a:p>
            <a:endParaRPr lang="en-US" sz="2400" dirty="0">
              <a:solidFill>
                <a:srgbClr val="FF0000"/>
              </a:solidFill>
            </a:endParaRPr>
          </a:p>
          <a:p>
            <a:r>
              <a:rPr lang="en-US" sz="2400" dirty="0">
                <a:solidFill>
                  <a:srgbClr val="FF0000"/>
                </a:solidFill>
              </a:rPr>
              <a:t>update </a:t>
            </a:r>
            <a:r>
              <a:rPr lang="en-US" sz="2400" dirty="0" err="1">
                <a:solidFill>
                  <a:srgbClr val="FF0000"/>
                </a:solidFill>
              </a:rPr>
              <a:t>sales_transaction</a:t>
            </a:r>
            <a:r>
              <a:rPr lang="en-US" sz="2400" dirty="0">
                <a:solidFill>
                  <a:srgbClr val="FF0000"/>
                </a:solidFill>
              </a:rPr>
              <a:t> s</a:t>
            </a:r>
          </a:p>
          <a:p>
            <a:r>
              <a:rPr lang="en-US" sz="2400" dirty="0">
                <a:solidFill>
                  <a:srgbClr val="FF0000"/>
                </a:solidFill>
              </a:rPr>
              <a:t>set price = (select </a:t>
            </a:r>
            <a:r>
              <a:rPr lang="en-US" sz="2400" dirty="0" err="1">
                <a:solidFill>
                  <a:srgbClr val="FF0000"/>
                </a:solidFill>
              </a:rPr>
              <a:t>p.price</a:t>
            </a:r>
            <a:r>
              <a:rPr lang="en-US" sz="2400" dirty="0">
                <a:solidFill>
                  <a:srgbClr val="FF0000"/>
                </a:solidFill>
              </a:rPr>
              <a:t> from </a:t>
            </a:r>
            <a:r>
              <a:rPr lang="en-US" sz="2400" dirty="0" err="1">
                <a:solidFill>
                  <a:srgbClr val="FF0000"/>
                </a:solidFill>
              </a:rPr>
              <a:t>product_inventory</a:t>
            </a:r>
            <a:r>
              <a:rPr lang="en-US" sz="2400" dirty="0">
                <a:solidFill>
                  <a:srgbClr val="FF0000"/>
                </a:solidFill>
              </a:rPr>
              <a:t> p where </a:t>
            </a:r>
            <a:r>
              <a:rPr lang="en-US" sz="2400" dirty="0" err="1">
                <a:solidFill>
                  <a:srgbClr val="FF0000"/>
                </a:solidFill>
              </a:rPr>
              <a:t>s.productid</a:t>
            </a:r>
            <a:r>
              <a:rPr lang="en-US" sz="2400" dirty="0">
                <a:solidFill>
                  <a:srgbClr val="FF0000"/>
                </a:solidFill>
              </a:rPr>
              <a:t> = </a:t>
            </a:r>
            <a:r>
              <a:rPr lang="en-US" sz="2400" dirty="0" err="1">
                <a:solidFill>
                  <a:srgbClr val="FF0000"/>
                </a:solidFill>
              </a:rPr>
              <a:t>p.productid</a:t>
            </a:r>
            <a:r>
              <a:rPr lang="en-US" sz="2400" dirty="0">
                <a:solidFill>
                  <a:srgbClr val="FF0000"/>
                </a:solidFill>
              </a:rPr>
              <a:t>)</a:t>
            </a:r>
          </a:p>
          <a:p>
            <a:r>
              <a:rPr lang="en-US" sz="2400" dirty="0">
                <a:solidFill>
                  <a:srgbClr val="FF0000"/>
                </a:solidFill>
              </a:rPr>
              <a:t>where </a:t>
            </a:r>
            <a:r>
              <a:rPr lang="en-US" sz="2400" dirty="0" err="1">
                <a:solidFill>
                  <a:srgbClr val="FF0000"/>
                </a:solidFill>
              </a:rPr>
              <a:t>s.productid</a:t>
            </a:r>
            <a:r>
              <a:rPr lang="en-US" sz="2400" dirty="0">
                <a:solidFill>
                  <a:srgbClr val="FF0000"/>
                </a:solidFill>
              </a:rPr>
              <a:t> in (select </a:t>
            </a:r>
            <a:r>
              <a:rPr lang="en-US" sz="2400" dirty="0" err="1">
                <a:solidFill>
                  <a:srgbClr val="FF0000"/>
                </a:solidFill>
              </a:rPr>
              <a:t>p.productid</a:t>
            </a:r>
            <a:r>
              <a:rPr lang="en-US" sz="2400" dirty="0">
                <a:solidFill>
                  <a:srgbClr val="FF0000"/>
                </a:solidFill>
              </a:rPr>
              <a:t> from </a:t>
            </a:r>
            <a:r>
              <a:rPr lang="en-US" sz="2400" dirty="0" err="1">
                <a:solidFill>
                  <a:srgbClr val="FF0000"/>
                </a:solidFill>
              </a:rPr>
              <a:t>product_inventory</a:t>
            </a:r>
            <a:r>
              <a:rPr lang="en-US" sz="2400" dirty="0">
                <a:solidFill>
                  <a:srgbClr val="FF0000"/>
                </a:solidFill>
              </a:rPr>
              <a:t> p where </a:t>
            </a:r>
            <a:r>
              <a:rPr lang="en-US" sz="2400" dirty="0" err="1">
                <a:solidFill>
                  <a:srgbClr val="FF0000"/>
                </a:solidFill>
              </a:rPr>
              <a:t>s.price</a:t>
            </a:r>
            <a:r>
              <a:rPr lang="en-US" sz="2400" dirty="0">
                <a:solidFill>
                  <a:srgbClr val="FF0000"/>
                </a:solidFill>
              </a:rPr>
              <a:t>!=</a:t>
            </a:r>
            <a:r>
              <a:rPr lang="en-US" sz="2400" dirty="0" err="1">
                <a:solidFill>
                  <a:srgbClr val="FF0000"/>
                </a:solidFill>
              </a:rPr>
              <a:t>p.price</a:t>
            </a:r>
            <a:r>
              <a:rPr lang="en-US" sz="2400" dirty="0">
                <a:solidFill>
                  <a:srgbClr val="FF0000"/>
                </a:solidFill>
              </a:rPr>
              <a:t>);</a:t>
            </a:r>
          </a:p>
          <a:p>
            <a:endParaRPr lang="en-US" sz="2400" dirty="0">
              <a:solidFill>
                <a:srgbClr val="FF0000"/>
              </a:solidFill>
            </a:endParaRPr>
          </a:p>
          <a:p>
            <a:r>
              <a:rPr lang="en-US" sz="2400" dirty="0">
                <a:solidFill>
                  <a:srgbClr val="FF0000"/>
                </a:solidFill>
              </a:rPr>
              <a:t> select * from </a:t>
            </a:r>
            <a:r>
              <a:rPr lang="en-US" sz="2400" dirty="0" err="1">
                <a:solidFill>
                  <a:srgbClr val="FF0000"/>
                </a:solidFill>
              </a:rPr>
              <a:t>sales_transaction</a:t>
            </a:r>
            <a:r>
              <a:rPr lang="en-US" sz="2400" dirty="0">
                <a:solidFill>
                  <a:srgbClr val="FF0000"/>
                </a:solidFill>
              </a:rPr>
              <a:t>;</a:t>
            </a:r>
          </a:p>
        </p:txBody>
      </p:sp>
    </p:spTree>
    <p:extLst>
      <p:ext uri="{BB962C8B-B14F-4D97-AF65-F5344CB8AC3E}">
        <p14:creationId xmlns:p14="http://schemas.microsoft.com/office/powerpoint/2010/main" val="175490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B3EA-9B1B-51B4-5EE0-B5533D3E21AC}"/>
              </a:ext>
            </a:extLst>
          </p:cNvPr>
          <p:cNvSpPr>
            <a:spLocks noGrp="1"/>
          </p:cNvSpPr>
          <p:nvPr>
            <p:ph type="title"/>
          </p:nvPr>
        </p:nvSpPr>
        <p:spPr>
          <a:xfrm>
            <a:off x="217714" y="136525"/>
            <a:ext cx="11440885" cy="1420132"/>
          </a:xfrm>
        </p:spPr>
        <p:txBody>
          <a:bodyPr>
            <a:normAutofit/>
          </a:bodyPr>
          <a:lstStyle/>
          <a:p>
            <a:r>
              <a:rPr lang="en-US" sz="3600" b="1" dirty="0"/>
              <a:t>3.Write a SQL query to summarize the total sales and quantities sold per product by the company.</a:t>
            </a:r>
          </a:p>
        </p:txBody>
      </p:sp>
      <p:sp>
        <p:nvSpPr>
          <p:cNvPr id="3" name="Content Placeholder 2">
            <a:extLst>
              <a:ext uri="{FF2B5EF4-FFF2-40B4-BE49-F238E27FC236}">
                <a16:creationId xmlns:a16="http://schemas.microsoft.com/office/drawing/2014/main" id="{DE0A9151-BF90-365F-FAE8-235ED038870C}"/>
              </a:ext>
            </a:extLst>
          </p:cNvPr>
          <p:cNvSpPr>
            <a:spLocks noGrp="1"/>
          </p:cNvSpPr>
          <p:nvPr>
            <p:ph idx="1"/>
          </p:nvPr>
        </p:nvSpPr>
        <p:spPr>
          <a:xfrm>
            <a:off x="217714" y="1556656"/>
            <a:ext cx="11070772" cy="5007429"/>
          </a:xfrm>
        </p:spPr>
        <p:txBody>
          <a:bodyPr/>
          <a:lstStyle/>
          <a:p>
            <a:pPr marL="0" indent="0">
              <a:buNone/>
            </a:pPr>
            <a:r>
              <a:rPr lang="en-US" dirty="0">
                <a:solidFill>
                  <a:srgbClr val="FF0000"/>
                </a:solidFill>
              </a:rPr>
              <a:t>select </a:t>
            </a:r>
            <a:r>
              <a:rPr lang="en-US" dirty="0" err="1">
                <a:solidFill>
                  <a:srgbClr val="FF0000"/>
                </a:solidFill>
              </a:rPr>
              <a:t>productID</a:t>
            </a:r>
            <a:r>
              <a:rPr lang="en-US" dirty="0">
                <a:solidFill>
                  <a:srgbClr val="FF0000"/>
                </a:solidFill>
              </a:rPr>
              <a:t>, sum(</a:t>
            </a:r>
            <a:r>
              <a:rPr lang="en-US" dirty="0" err="1">
                <a:solidFill>
                  <a:srgbClr val="FF0000"/>
                </a:solidFill>
              </a:rPr>
              <a:t>QuantityPurchased</a:t>
            </a:r>
            <a:r>
              <a:rPr lang="en-US" dirty="0">
                <a:solidFill>
                  <a:srgbClr val="FF0000"/>
                </a:solidFill>
              </a:rPr>
              <a:t>) as </a:t>
            </a:r>
            <a:r>
              <a:rPr lang="en-US" dirty="0" err="1">
                <a:solidFill>
                  <a:srgbClr val="FF0000"/>
                </a:solidFill>
              </a:rPr>
              <a:t>TotalUnitsSold,sum</a:t>
            </a:r>
            <a:r>
              <a:rPr lang="en-US" dirty="0">
                <a:solidFill>
                  <a:srgbClr val="FF0000"/>
                </a:solidFill>
              </a:rPr>
              <a:t>(Price*</a:t>
            </a:r>
            <a:r>
              <a:rPr lang="en-US" dirty="0" err="1">
                <a:solidFill>
                  <a:srgbClr val="FF0000"/>
                </a:solidFill>
              </a:rPr>
              <a:t>QuantityPurchased</a:t>
            </a:r>
            <a:r>
              <a:rPr lang="en-US" dirty="0">
                <a:solidFill>
                  <a:srgbClr val="FF0000"/>
                </a:solidFill>
              </a:rPr>
              <a:t>) as </a:t>
            </a:r>
            <a:r>
              <a:rPr lang="en-US" dirty="0" err="1">
                <a:solidFill>
                  <a:srgbClr val="FF0000"/>
                </a:solidFill>
              </a:rPr>
              <a:t>TotalSales</a:t>
            </a:r>
            <a:endParaRPr lang="en-US" dirty="0">
              <a:solidFill>
                <a:srgbClr val="FF0000"/>
              </a:solidFill>
            </a:endParaRPr>
          </a:p>
          <a:p>
            <a:pPr marL="0" indent="0">
              <a:buNone/>
            </a:pPr>
            <a:r>
              <a:rPr lang="en-US" dirty="0">
                <a:solidFill>
                  <a:srgbClr val="FF0000"/>
                </a:solidFill>
              </a:rPr>
              <a:t>from </a:t>
            </a:r>
            <a:r>
              <a:rPr lang="en-US" dirty="0" err="1">
                <a:solidFill>
                  <a:srgbClr val="FF0000"/>
                </a:solidFill>
              </a:rPr>
              <a:t>sales_transaction</a:t>
            </a:r>
            <a:endParaRPr lang="en-US" dirty="0">
              <a:solidFill>
                <a:srgbClr val="FF0000"/>
              </a:solidFill>
            </a:endParaRPr>
          </a:p>
          <a:p>
            <a:pPr marL="0" indent="0">
              <a:buNone/>
            </a:pPr>
            <a:r>
              <a:rPr lang="en-US" dirty="0">
                <a:solidFill>
                  <a:srgbClr val="FF0000"/>
                </a:solidFill>
              </a:rPr>
              <a:t>group by </a:t>
            </a:r>
            <a:r>
              <a:rPr lang="en-US" dirty="0" err="1">
                <a:solidFill>
                  <a:srgbClr val="FF0000"/>
                </a:solidFill>
              </a:rPr>
              <a:t>productID</a:t>
            </a:r>
            <a:endParaRPr lang="en-US" dirty="0">
              <a:solidFill>
                <a:srgbClr val="FF0000"/>
              </a:solidFill>
            </a:endParaRPr>
          </a:p>
          <a:p>
            <a:pPr marL="0" indent="0">
              <a:buNone/>
            </a:pPr>
            <a:r>
              <a:rPr lang="en-US" dirty="0">
                <a:solidFill>
                  <a:srgbClr val="FF0000"/>
                </a:solidFill>
              </a:rPr>
              <a:t>order by </a:t>
            </a:r>
            <a:r>
              <a:rPr lang="en-US" dirty="0" err="1">
                <a:solidFill>
                  <a:srgbClr val="FF0000"/>
                </a:solidFill>
              </a:rPr>
              <a:t>TotalSales</a:t>
            </a:r>
            <a:r>
              <a:rPr lang="en-US" dirty="0">
                <a:solidFill>
                  <a:srgbClr val="FF0000"/>
                </a:solidFill>
              </a:rPr>
              <a:t> desc;</a:t>
            </a:r>
          </a:p>
        </p:txBody>
      </p:sp>
      <p:pic>
        <p:nvPicPr>
          <p:cNvPr id="5" name="Picture 4">
            <a:extLst>
              <a:ext uri="{FF2B5EF4-FFF2-40B4-BE49-F238E27FC236}">
                <a16:creationId xmlns:a16="http://schemas.microsoft.com/office/drawing/2014/main" id="{90EDB485-45C9-D5F7-32F1-941C97764669}"/>
              </a:ext>
            </a:extLst>
          </p:cNvPr>
          <p:cNvPicPr>
            <a:picLocks noChangeAspect="1"/>
          </p:cNvPicPr>
          <p:nvPr/>
        </p:nvPicPr>
        <p:blipFill>
          <a:blip r:embed="rId2"/>
          <a:stretch>
            <a:fillRect/>
          </a:stretch>
        </p:blipFill>
        <p:spPr>
          <a:xfrm>
            <a:off x="7224063" y="2498269"/>
            <a:ext cx="4750223" cy="3184073"/>
          </a:xfrm>
          <a:prstGeom prst="rect">
            <a:avLst/>
          </a:prstGeom>
        </p:spPr>
      </p:pic>
    </p:spTree>
    <p:extLst>
      <p:ext uri="{BB962C8B-B14F-4D97-AF65-F5344CB8AC3E}">
        <p14:creationId xmlns:p14="http://schemas.microsoft.com/office/powerpoint/2010/main" val="245506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8F7B-310F-35CC-8A7B-3B8E0007B6BE}"/>
              </a:ext>
            </a:extLst>
          </p:cNvPr>
          <p:cNvSpPr>
            <a:spLocks noGrp="1"/>
          </p:cNvSpPr>
          <p:nvPr>
            <p:ph type="title"/>
          </p:nvPr>
        </p:nvSpPr>
        <p:spPr>
          <a:xfrm>
            <a:off x="119743" y="125639"/>
            <a:ext cx="11941628" cy="1431018"/>
          </a:xfrm>
        </p:spPr>
        <p:txBody>
          <a:bodyPr>
            <a:noAutofit/>
          </a:bodyPr>
          <a:lstStyle/>
          <a:p>
            <a:r>
              <a:rPr lang="en-US" sz="3600" b="1" dirty="0"/>
              <a:t>4.Write a SQL query to count the number of transactions per customer to understand purchase frequency.</a:t>
            </a:r>
          </a:p>
        </p:txBody>
      </p:sp>
      <p:sp>
        <p:nvSpPr>
          <p:cNvPr id="3" name="Content Placeholder 2">
            <a:extLst>
              <a:ext uri="{FF2B5EF4-FFF2-40B4-BE49-F238E27FC236}">
                <a16:creationId xmlns:a16="http://schemas.microsoft.com/office/drawing/2014/main" id="{350B4356-31AE-BBDC-7CDE-42E12B2495B4}"/>
              </a:ext>
            </a:extLst>
          </p:cNvPr>
          <p:cNvSpPr>
            <a:spLocks noGrp="1"/>
          </p:cNvSpPr>
          <p:nvPr>
            <p:ph idx="1"/>
          </p:nvPr>
        </p:nvSpPr>
        <p:spPr>
          <a:xfrm>
            <a:off x="119743" y="1455511"/>
            <a:ext cx="10515600" cy="4351338"/>
          </a:xfrm>
        </p:spPr>
        <p:txBody>
          <a:bodyPr/>
          <a:lstStyle/>
          <a:p>
            <a:pPr marL="0" indent="0">
              <a:buNone/>
            </a:pPr>
            <a:r>
              <a:rPr lang="en-US" dirty="0">
                <a:solidFill>
                  <a:srgbClr val="FF0000"/>
                </a:solidFill>
              </a:rPr>
              <a:t>select </a:t>
            </a:r>
            <a:r>
              <a:rPr lang="en-US" dirty="0" err="1">
                <a:solidFill>
                  <a:srgbClr val="FF0000"/>
                </a:solidFill>
              </a:rPr>
              <a:t>CustomerID</a:t>
            </a:r>
            <a:r>
              <a:rPr lang="en-US" dirty="0">
                <a:solidFill>
                  <a:srgbClr val="FF0000"/>
                </a:solidFill>
              </a:rPr>
              <a:t>, count(</a:t>
            </a:r>
            <a:r>
              <a:rPr lang="en-US" dirty="0" err="1">
                <a:solidFill>
                  <a:srgbClr val="FF0000"/>
                </a:solidFill>
              </a:rPr>
              <a:t>TransactionID</a:t>
            </a:r>
            <a:r>
              <a:rPr lang="en-US" dirty="0">
                <a:solidFill>
                  <a:srgbClr val="FF0000"/>
                </a:solidFill>
              </a:rPr>
              <a:t>) as </a:t>
            </a:r>
            <a:r>
              <a:rPr lang="en-US" dirty="0" err="1">
                <a:solidFill>
                  <a:srgbClr val="FF0000"/>
                </a:solidFill>
              </a:rPr>
              <a:t>NumberofTransactions</a:t>
            </a:r>
            <a:r>
              <a:rPr lang="en-US" dirty="0">
                <a:solidFill>
                  <a:srgbClr val="FF0000"/>
                </a:solidFill>
              </a:rPr>
              <a:t> from </a:t>
            </a:r>
            <a:r>
              <a:rPr lang="en-US" dirty="0" err="1">
                <a:solidFill>
                  <a:srgbClr val="FF0000"/>
                </a:solidFill>
              </a:rPr>
              <a:t>sales_transaction</a:t>
            </a:r>
            <a:endParaRPr lang="en-US" dirty="0">
              <a:solidFill>
                <a:srgbClr val="FF0000"/>
              </a:solidFill>
            </a:endParaRPr>
          </a:p>
          <a:p>
            <a:pPr marL="0" indent="0">
              <a:buNone/>
            </a:pPr>
            <a:r>
              <a:rPr lang="en-US" dirty="0">
                <a:solidFill>
                  <a:srgbClr val="FF0000"/>
                </a:solidFill>
              </a:rPr>
              <a:t>group by 1</a:t>
            </a:r>
          </a:p>
          <a:p>
            <a:pPr marL="0" indent="0">
              <a:buNone/>
            </a:pPr>
            <a:r>
              <a:rPr lang="en-US" dirty="0">
                <a:solidFill>
                  <a:srgbClr val="FF0000"/>
                </a:solidFill>
              </a:rPr>
              <a:t>order by 2 desc;</a:t>
            </a:r>
          </a:p>
          <a:p>
            <a:pPr marL="0" indent="0">
              <a:buNone/>
            </a:pPr>
            <a:endParaRPr lang="en-US" dirty="0">
              <a:solidFill>
                <a:srgbClr val="FF0000"/>
              </a:solidFill>
            </a:endParaRPr>
          </a:p>
        </p:txBody>
      </p:sp>
      <p:pic>
        <p:nvPicPr>
          <p:cNvPr id="5" name="Picture 4">
            <a:extLst>
              <a:ext uri="{FF2B5EF4-FFF2-40B4-BE49-F238E27FC236}">
                <a16:creationId xmlns:a16="http://schemas.microsoft.com/office/drawing/2014/main" id="{2078E226-186C-D82A-68D8-8B822A49E833}"/>
              </a:ext>
            </a:extLst>
          </p:cNvPr>
          <p:cNvPicPr>
            <a:picLocks noChangeAspect="1"/>
          </p:cNvPicPr>
          <p:nvPr/>
        </p:nvPicPr>
        <p:blipFill>
          <a:blip r:embed="rId2"/>
          <a:stretch>
            <a:fillRect/>
          </a:stretch>
        </p:blipFill>
        <p:spPr>
          <a:xfrm>
            <a:off x="7546522" y="2043793"/>
            <a:ext cx="4305300" cy="3619500"/>
          </a:xfrm>
          <a:prstGeom prst="rect">
            <a:avLst/>
          </a:prstGeom>
        </p:spPr>
      </p:pic>
    </p:spTree>
    <p:extLst>
      <p:ext uri="{BB962C8B-B14F-4D97-AF65-F5344CB8AC3E}">
        <p14:creationId xmlns:p14="http://schemas.microsoft.com/office/powerpoint/2010/main" val="301713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EBED-17AE-24D2-B647-05158569FABC}"/>
              </a:ext>
            </a:extLst>
          </p:cNvPr>
          <p:cNvSpPr>
            <a:spLocks noGrp="1"/>
          </p:cNvSpPr>
          <p:nvPr>
            <p:ph type="title"/>
          </p:nvPr>
        </p:nvSpPr>
        <p:spPr>
          <a:xfrm>
            <a:off x="-1" y="1"/>
            <a:ext cx="11451771" cy="2155370"/>
          </a:xfrm>
        </p:spPr>
        <p:txBody>
          <a:bodyPr>
            <a:noAutofit/>
          </a:bodyPr>
          <a:lstStyle/>
          <a:p>
            <a:r>
              <a:rPr lang="en-IN" sz="3200" b="0" i="0" dirty="0">
                <a:solidFill>
                  <a:srgbClr val="141414"/>
                </a:solidFill>
                <a:effectLst/>
                <a:latin typeface="Calibri" panose="020F0502020204030204" pitchFamily="34" charset="0"/>
                <a:cs typeface="Calibri" panose="020F0502020204030204" pitchFamily="34" charset="0"/>
              </a:rPr>
              <a:t>5. Write a SQL query to evaluate the performance of the product categories based on the total sales which help us understand the product categories which needs to be promoted in the marketing campaigns.</a:t>
            </a:r>
            <a:endParaRPr lang="en-US" sz="32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5426AF80-2A9F-E0E3-4477-DD7141B27B0F}"/>
              </a:ext>
            </a:extLst>
          </p:cNvPr>
          <p:cNvPicPr>
            <a:picLocks noGrp="1" noChangeAspect="1"/>
          </p:cNvPicPr>
          <p:nvPr>
            <p:ph idx="1"/>
          </p:nvPr>
        </p:nvPicPr>
        <p:blipFill>
          <a:blip r:embed="rId2"/>
          <a:stretch>
            <a:fillRect/>
          </a:stretch>
        </p:blipFill>
        <p:spPr>
          <a:xfrm>
            <a:off x="6578600" y="2991984"/>
            <a:ext cx="5613400" cy="2133600"/>
          </a:xfrm>
        </p:spPr>
      </p:pic>
      <p:sp>
        <p:nvSpPr>
          <p:cNvPr id="6" name="TextBox 5">
            <a:extLst>
              <a:ext uri="{FF2B5EF4-FFF2-40B4-BE49-F238E27FC236}">
                <a16:creationId xmlns:a16="http://schemas.microsoft.com/office/drawing/2014/main" id="{471E37A4-60D0-5F8A-9645-56C7560133D8}"/>
              </a:ext>
            </a:extLst>
          </p:cNvPr>
          <p:cNvSpPr txBox="1"/>
          <p:nvPr/>
        </p:nvSpPr>
        <p:spPr>
          <a:xfrm>
            <a:off x="0" y="2155371"/>
            <a:ext cx="9383486" cy="4031873"/>
          </a:xfrm>
          <a:prstGeom prst="rect">
            <a:avLst/>
          </a:prstGeom>
          <a:noFill/>
        </p:spPr>
        <p:txBody>
          <a:bodyPr wrap="square" rtlCol="0">
            <a:spAutoFit/>
          </a:bodyPr>
          <a:lstStyle/>
          <a:p>
            <a:r>
              <a:rPr lang="en-US" sz="3200" dirty="0">
                <a:solidFill>
                  <a:srgbClr val="FF0000"/>
                </a:solidFill>
              </a:rPr>
              <a:t>select </a:t>
            </a:r>
            <a:r>
              <a:rPr lang="en-US" sz="3200" dirty="0" err="1">
                <a:solidFill>
                  <a:srgbClr val="FF0000"/>
                </a:solidFill>
              </a:rPr>
              <a:t>p.category</a:t>
            </a:r>
            <a:r>
              <a:rPr lang="en-US" sz="3200" dirty="0">
                <a:solidFill>
                  <a:srgbClr val="FF0000"/>
                </a:solidFill>
              </a:rPr>
              <a:t>, sum(</a:t>
            </a:r>
            <a:r>
              <a:rPr lang="en-US" sz="3200" dirty="0" err="1">
                <a:solidFill>
                  <a:srgbClr val="FF0000"/>
                </a:solidFill>
              </a:rPr>
              <a:t>QuantityPurchased</a:t>
            </a:r>
            <a:r>
              <a:rPr lang="en-US" sz="3200" dirty="0">
                <a:solidFill>
                  <a:srgbClr val="FF0000"/>
                </a:solidFill>
              </a:rPr>
              <a:t>) as </a:t>
            </a:r>
          </a:p>
          <a:p>
            <a:r>
              <a:rPr lang="en-US" sz="3200" dirty="0" err="1">
                <a:solidFill>
                  <a:srgbClr val="FF0000"/>
                </a:solidFill>
              </a:rPr>
              <a:t>TotalUnitsSold</a:t>
            </a:r>
            <a:r>
              <a:rPr lang="en-US" sz="3200" dirty="0">
                <a:solidFill>
                  <a:srgbClr val="FF0000"/>
                </a:solidFill>
              </a:rPr>
              <a:t>,</a:t>
            </a:r>
          </a:p>
          <a:p>
            <a:r>
              <a:rPr lang="en-US" sz="3200" dirty="0">
                <a:solidFill>
                  <a:srgbClr val="FF0000"/>
                </a:solidFill>
              </a:rPr>
              <a:t>sum(</a:t>
            </a:r>
            <a:r>
              <a:rPr lang="en-US" sz="3200" dirty="0" err="1">
                <a:solidFill>
                  <a:srgbClr val="FF0000"/>
                </a:solidFill>
              </a:rPr>
              <a:t>s.price</a:t>
            </a:r>
            <a:r>
              <a:rPr lang="en-US" sz="3200" dirty="0">
                <a:solidFill>
                  <a:srgbClr val="FF0000"/>
                </a:solidFill>
              </a:rPr>
              <a:t>*</a:t>
            </a:r>
            <a:r>
              <a:rPr lang="en-US" sz="3200" dirty="0" err="1">
                <a:solidFill>
                  <a:srgbClr val="FF0000"/>
                </a:solidFill>
              </a:rPr>
              <a:t>QuantityPurchased</a:t>
            </a:r>
            <a:r>
              <a:rPr lang="en-US" sz="3200" dirty="0">
                <a:solidFill>
                  <a:srgbClr val="FF0000"/>
                </a:solidFill>
              </a:rPr>
              <a:t>) as </a:t>
            </a:r>
          </a:p>
          <a:p>
            <a:r>
              <a:rPr lang="en-US" sz="3200" dirty="0" err="1">
                <a:solidFill>
                  <a:srgbClr val="FF0000"/>
                </a:solidFill>
              </a:rPr>
              <a:t>TotalSales</a:t>
            </a:r>
            <a:r>
              <a:rPr lang="en-US" sz="3200" dirty="0">
                <a:solidFill>
                  <a:srgbClr val="FF0000"/>
                </a:solidFill>
              </a:rPr>
              <a:t> from </a:t>
            </a:r>
            <a:r>
              <a:rPr lang="en-US" sz="3200" dirty="0" err="1">
                <a:solidFill>
                  <a:srgbClr val="FF0000"/>
                </a:solidFill>
              </a:rPr>
              <a:t>sales_transaction</a:t>
            </a:r>
            <a:r>
              <a:rPr lang="en-US" sz="3200" dirty="0">
                <a:solidFill>
                  <a:srgbClr val="FF0000"/>
                </a:solidFill>
              </a:rPr>
              <a:t> s </a:t>
            </a:r>
          </a:p>
          <a:p>
            <a:r>
              <a:rPr lang="en-US" sz="3200" dirty="0">
                <a:solidFill>
                  <a:srgbClr val="FF0000"/>
                </a:solidFill>
              </a:rPr>
              <a:t>join </a:t>
            </a:r>
            <a:r>
              <a:rPr lang="en-US" sz="3200" dirty="0" err="1">
                <a:solidFill>
                  <a:srgbClr val="FF0000"/>
                </a:solidFill>
              </a:rPr>
              <a:t>product_inventory</a:t>
            </a:r>
            <a:r>
              <a:rPr lang="en-US" sz="3200" dirty="0">
                <a:solidFill>
                  <a:srgbClr val="FF0000"/>
                </a:solidFill>
              </a:rPr>
              <a:t> p</a:t>
            </a:r>
          </a:p>
          <a:p>
            <a:r>
              <a:rPr lang="en-US" sz="3200" dirty="0">
                <a:solidFill>
                  <a:srgbClr val="FF0000"/>
                </a:solidFill>
              </a:rPr>
              <a:t>on </a:t>
            </a:r>
            <a:r>
              <a:rPr lang="en-US" sz="3200" dirty="0" err="1">
                <a:solidFill>
                  <a:srgbClr val="FF0000"/>
                </a:solidFill>
              </a:rPr>
              <a:t>s.productID</a:t>
            </a:r>
            <a:r>
              <a:rPr lang="en-US" sz="3200" dirty="0">
                <a:solidFill>
                  <a:srgbClr val="FF0000"/>
                </a:solidFill>
              </a:rPr>
              <a:t> = </a:t>
            </a:r>
            <a:r>
              <a:rPr lang="en-US" sz="3200" dirty="0" err="1">
                <a:solidFill>
                  <a:srgbClr val="FF0000"/>
                </a:solidFill>
              </a:rPr>
              <a:t>p.productID</a:t>
            </a:r>
            <a:endParaRPr lang="en-US" sz="3200" dirty="0">
              <a:solidFill>
                <a:srgbClr val="FF0000"/>
              </a:solidFill>
            </a:endParaRPr>
          </a:p>
          <a:p>
            <a:r>
              <a:rPr lang="en-US" sz="3200" dirty="0">
                <a:solidFill>
                  <a:srgbClr val="FF0000"/>
                </a:solidFill>
              </a:rPr>
              <a:t>group by </a:t>
            </a:r>
            <a:r>
              <a:rPr lang="en-US" sz="3200" dirty="0" err="1">
                <a:solidFill>
                  <a:srgbClr val="FF0000"/>
                </a:solidFill>
              </a:rPr>
              <a:t>p.category</a:t>
            </a:r>
            <a:endParaRPr lang="en-US" sz="3200" dirty="0">
              <a:solidFill>
                <a:srgbClr val="FF0000"/>
              </a:solidFill>
            </a:endParaRPr>
          </a:p>
          <a:p>
            <a:r>
              <a:rPr lang="en-US" sz="3200" dirty="0">
                <a:solidFill>
                  <a:srgbClr val="FF0000"/>
                </a:solidFill>
              </a:rPr>
              <a:t>order by </a:t>
            </a:r>
            <a:r>
              <a:rPr lang="en-US" sz="3200" dirty="0" err="1">
                <a:solidFill>
                  <a:srgbClr val="FF0000"/>
                </a:solidFill>
              </a:rPr>
              <a:t>TotalSales</a:t>
            </a:r>
            <a:r>
              <a:rPr lang="en-US" sz="3200" dirty="0">
                <a:solidFill>
                  <a:srgbClr val="FF0000"/>
                </a:solidFill>
              </a:rPr>
              <a:t> desc;</a:t>
            </a:r>
          </a:p>
        </p:txBody>
      </p:sp>
    </p:spTree>
    <p:extLst>
      <p:ext uri="{BB962C8B-B14F-4D97-AF65-F5344CB8AC3E}">
        <p14:creationId xmlns:p14="http://schemas.microsoft.com/office/powerpoint/2010/main" val="122470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BCE7-CAEB-2347-120B-CB7DE6605969}"/>
              </a:ext>
            </a:extLst>
          </p:cNvPr>
          <p:cNvSpPr>
            <a:spLocks noGrp="1"/>
          </p:cNvSpPr>
          <p:nvPr>
            <p:ph type="title"/>
          </p:nvPr>
        </p:nvSpPr>
        <p:spPr>
          <a:xfrm>
            <a:off x="76200" y="1"/>
            <a:ext cx="11898086" cy="2046513"/>
          </a:xfrm>
        </p:spPr>
        <p:txBody>
          <a:bodyPr>
            <a:noAutofit/>
          </a:bodyPr>
          <a:lstStyle/>
          <a:p>
            <a:r>
              <a:rPr lang="en-IN" sz="3200" b="0" i="0" dirty="0">
                <a:solidFill>
                  <a:srgbClr val="141414"/>
                </a:solidFill>
                <a:effectLst/>
                <a:latin typeface="Muli"/>
              </a:rPr>
              <a:t>6. Write a SQL query to find the top 10 products with the highest total sales revenue from the sales transactions. This will help the company to identify the High sales products which needs to be focused to increase the revenue of the company.</a:t>
            </a:r>
            <a:endParaRPr lang="en-US" sz="3200" dirty="0"/>
          </a:p>
        </p:txBody>
      </p:sp>
      <p:sp>
        <p:nvSpPr>
          <p:cNvPr id="3" name="Content Placeholder 2">
            <a:extLst>
              <a:ext uri="{FF2B5EF4-FFF2-40B4-BE49-F238E27FC236}">
                <a16:creationId xmlns:a16="http://schemas.microsoft.com/office/drawing/2014/main" id="{308D03C6-583E-1F91-A8D9-141177D47ABA}"/>
              </a:ext>
            </a:extLst>
          </p:cNvPr>
          <p:cNvSpPr>
            <a:spLocks noGrp="1"/>
          </p:cNvSpPr>
          <p:nvPr>
            <p:ph idx="1"/>
          </p:nvPr>
        </p:nvSpPr>
        <p:spPr>
          <a:xfrm>
            <a:off x="76200" y="2195740"/>
            <a:ext cx="9688286" cy="3856717"/>
          </a:xfrm>
        </p:spPr>
        <p:txBody>
          <a:bodyPr/>
          <a:lstStyle/>
          <a:p>
            <a:pPr marL="0" indent="0">
              <a:buNone/>
            </a:pPr>
            <a:r>
              <a:rPr lang="en-US" dirty="0">
                <a:solidFill>
                  <a:srgbClr val="FF0000"/>
                </a:solidFill>
              </a:rPr>
              <a:t>select </a:t>
            </a:r>
            <a:r>
              <a:rPr lang="en-US" dirty="0" err="1">
                <a:solidFill>
                  <a:srgbClr val="FF0000"/>
                </a:solidFill>
              </a:rPr>
              <a:t>ProductID</a:t>
            </a:r>
            <a:r>
              <a:rPr lang="en-US" dirty="0">
                <a:solidFill>
                  <a:srgbClr val="FF0000"/>
                </a:solidFill>
              </a:rPr>
              <a:t>, sum(Price * </a:t>
            </a:r>
            <a:r>
              <a:rPr lang="en-US" dirty="0" err="1">
                <a:solidFill>
                  <a:srgbClr val="FF0000"/>
                </a:solidFill>
              </a:rPr>
              <a:t>QuantityPurchased</a:t>
            </a:r>
            <a:r>
              <a:rPr lang="en-US" dirty="0">
                <a:solidFill>
                  <a:srgbClr val="FF0000"/>
                </a:solidFill>
              </a:rPr>
              <a:t>) as </a:t>
            </a:r>
            <a:r>
              <a:rPr lang="en-US" dirty="0" err="1">
                <a:solidFill>
                  <a:srgbClr val="FF0000"/>
                </a:solidFill>
              </a:rPr>
              <a:t>TotalRevenue</a:t>
            </a:r>
            <a:r>
              <a:rPr lang="en-US" dirty="0">
                <a:solidFill>
                  <a:srgbClr val="FF0000"/>
                </a:solidFill>
              </a:rPr>
              <a:t> from </a:t>
            </a:r>
            <a:r>
              <a:rPr lang="en-US" dirty="0" err="1">
                <a:solidFill>
                  <a:srgbClr val="FF0000"/>
                </a:solidFill>
              </a:rPr>
              <a:t>Sales_transaction</a:t>
            </a:r>
            <a:endParaRPr lang="en-US" dirty="0">
              <a:solidFill>
                <a:srgbClr val="FF0000"/>
              </a:solidFill>
            </a:endParaRPr>
          </a:p>
          <a:p>
            <a:pPr marL="0" indent="0">
              <a:buNone/>
            </a:pPr>
            <a:r>
              <a:rPr lang="en-US" dirty="0">
                <a:solidFill>
                  <a:srgbClr val="FF0000"/>
                </a:solidFill>
              </a:rPr>
              <a:t>group by </a:t>
            </a:r>
            <a:r>
              <a:rPr lang="en-US" dirty="0" err="1">
                <a:solidFill>
                  <a:srgbClr val="FF0000"/>
                </a:solidFill>
              </a:rPr>
              <a:t>productID</a:t>
            </a:r>
            <a:endParaRPr lang="en-US" dirty="0">
              <a:solidFill>
                <a:srgbClr val="FF0000"/>
              </a:solidFill>
            </a:endParaRPr>
          </a:p>
          <a:p>
            <a:pPr marL="0" indent="0">
              <a:buNone/>
            </a:pPr>
            <a:r>
              <a:rPr lang="en-US" dirty="0">
                <a:solidFill>
                  <a:srgbClr val="FF0000"/>
                </a:solidFill>
              </a:rPr>
              <a:t>order by </a:t>
            </a:r>
            <a:r>
              <a:rPr lang="en-US" dirty="0" err="1">
                <a:solidFill>
                  <a:srgbClr val="FF0000"/>
                </a:solidFill>
              </a:rPr>
              <a:t>TotalRevenue</a:t>
            </a:r>
            <a:r>
              <a:rPr lang="en-US" dirty="0">
                <a:solidFill>
                  <a:srgbClr val="FF0000"/>
                </a:solidFill>
              </a:rPr>
              <a:t> desc limit 10;</a:t>
            </a:r>
          </a:p>
        </p:txBody>
      </p:sp>
      <p:pic>
        <p:nvPicPr>
          <p:cNvPr id="5" name="Picture 4">
            <a:extLst>
              <a:ext uri="{FF2B5EF4-FFF2-40B4-BE49-F238E27FC236}">
                <a16:creationId xmlns:a16="http://schemas.microsoft.com/office/drawing/2014/main" id="{846270A9-2C99-8E70-8BC7-6B63F40D1477}"/>
              </a:ext>
            </a:extLst>
          </p:cNvPr>
          <p:cNvPicPr>
            <a:picLocks noChangeAspect="1"/>
          </p:cNvPicPr>
          <p:nvPr/>
        </p:nvPicPr>
        <p:blipFill>
          <a:blip r:embed="rId2"/>
          <a:stretch>
            <a:fillRect/>
          </a:stretch>
        </p:blipFill>
        <p:spPr>
          <a:xfrm>
            <a:off x="7834086" y="2046514"/>
            <a:ext cx="4140200" cy="3771900"/>
          </a:xfrm>
          <a:prstGeom prst="rect">
            <a:avLst/>
          </a:prstGeom>
        </p:spPr>
      </p:pic>
    </p:spTree>
    <p:extLst>
      <p:ext uri="{BB962C8B-B14F-4D97-AF65-F5344CB8AC3E}">
        <p14:creationId xmlns:p14="http://schemas.microsoft.com/office/powerpoint/2010/main" val="1551011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EB40-29BE-5CDA-8C98-6024647B78B0}"/>
              </a:ext>
            </a:extLst>
          </p:cNvPr>
          <p:cNvSpPr>
            <a:spLocks noGrp="1"/>
          </p:cNvSpPr>
          <p:nvPr>
            <p:ph type="title"/>
          </p:nvPr>
        </p:nvSpPr>
        <p:spPr>
          <a:xfrm>
            <a:off x="-1" y="76201"/>
            <a:ext cx="11789229" cy="1415142"/>
          </a:xfrm>
        </p:spPr>
        <p:txBody>
          <a:bodyPr>
            <a:noAutofit/>
          </a:bodyPr>
          <a:lstStyle/>
          <a:p>
            <a:r>
              <a:rPr lang="en-US" sz="3200" b="1" dirty="0"/>
              <a:t>7.Write a SQL query to find the ten products with the least amount of units sold from the sales transactions, provided that at least one unit was sold for those products.</a:t>
            </a:r>
          </a:p>
        </p:txBody>
      </p:sp>
      <p:sp>
        <p:nvSpPr>
          <p:cNvPr id="3" name="Content Placeholder 2">
            <a:extLst>
              <a:ext uri="{FF2B5EF4-FFF2-40B4-BE49-F238E27FC236}">
                <a16:creationId xmlns:a16="http://schemas.microsoft.com/office/drawing/2014/main" id="{A95738B2-F77B-66C0-FA93-53CAEDFE56C7}"/>
              </a:ext>
            </a:extLst>
          </p:cNvPr>
          <p:cNvSpPr>
            <a:spLocks noGrp="1"/>
          </p:cNvSpPr>
          <p:nvPr>
            <p:ph idx="1"/>
          </p:nvPr>
        </p:nvSpPr>
        <p:spPr>
          <a:xfrm>
            <a:off x="130628" y="1565841"/>
            <a:ext cx="11658600" cy="5107102"/>
          </a:xfrm>
        </p:spPr>
        <p:txBody>
          <a:bodyPr/>
          <a:lstStyle/>
          <a:p>
            <a:pPr marL="0" indent="0">
              <a:buNone/>
            </a:pPr>
            <a:r>
              <a:rPr lang="en-US" dirty="0">
                <a:solidFill>
                  <a:srgbClr val="FF0000"/>
                </a:solidFill>
              </a:rPr>
              <a:t>select </a:t>
            </a:r>
            <a:r>
              <a:rPr lang="en-US" dirty="0" err="1">
                <a:solidFill>
                  <a:srgbClr val="FF0000"/>
                </a:solidFill>
              </a:rPr>
              <a:t>ProductID</a:t>
            </a:r>
            <a:r>
              <a:rPr lang="en-US" dirty="0">
                <a:solidFill>
                  <a:srgbClr val="FF0000"/>
                </a:solidFill>
              </a:rPr>
              <a:t>, sum(</a:t>
            </a:r>
            <a:r>
              <a:rPr lang="en-US" dirty="0" err="1">
                <a:solidFill>
                  <a:srgbClr val="FF0000"/>
                </a:solidFill>
              </a:rPr>
              <a:t>QuantityPurchased</a:t>
            </a:r>
            <a:r>
              <a:rPr lang="en-US" dirty="0">
                <a:solidFill>
                  <a:srgbClr val="FF0000"/>
                </a:solidFill>
              </a:rPr>
              <a:t>) as </a:t>
            </a:r>
            <a:r>
              <a:rPr lang="en-US" dirty="0" err="1">
                <a:solidFill>
                  <a:srgbClr val="FF0000"/>
                </a:solidFill>
              </a:rPr>
              <a:t>TotalUnitsSold</a:t>
            </a:r>
            <a:r>
              <a:rPr lang="en-US" dirty="0">
                <a:solidFill>
                  <a:srgbClr val="FF0000"/>
                </a:solidFill>
              </a:rPr>
              <a:t> from </a:t>
            </a:r>
            <a:r>
              <a:rPr lang="en-US" dirty="0" err="1">
                <a:solidFill>
                  <a:srgbClr val="FF0000"/>
                </a:solidFill>
              </a:rPr>
              <a:t>sales_transaction</a:t>
            </a:r>
            <a:endParaRPr lang="en-US" dirty="0">
              <a:solidFill>
                <a:srgbClr val="FF0000"/>
              </a:solidFill>
            </a:endParaRPr>
          </a:p>
          <a:p>
            <a:pPr marL="0" indent="0">
              <a:buNone/>
            </a:pPr>
            <a:r>
              <a:rPr lang="en-US" dirty="0">
                <a:solidFill>
                  <a:srgbClr val="FF0000"/>
                </a:solidFill>
              </a:rPr>
              <a:t>group by </a:t>
            </a:r>
            <a:r>
              <a:rPr lang="en-US" dirty="0" err="1">
                <a:solidFill>
                  <a:srgbClr val="FF0000"/>
                </a:solidFill>
              </a:rPr>
              <a:t>ProductID</a:t>
            </a:r>
            <a:endParaRPr lang="en-US" dirty="0">
              <a:solidFill>
                <a:srgbClr val="FF0000"/>
              </a:solidFill>
            </a:endParaRPr>
          </a:p>
          <a:p>
            <a:pPr marL="0" indent="0">
              <a:buNone/>
            </a:pPr>
            <a:r>
              <a:rPr lang="en-US" dirty="0">
                <a:solidFill>
                  <a:srgbClr val="FF0000"/>
                </a:solidFill>
              </a:rPr>
              <a:t>having </a:t>
            </a:r>
            <a:r>
              <a:rPr lang="en-US" dirty="0" err="1">
                <a:solidFill>
                  <a:srgbClr val="FF0000"/>
                </a:solidFill>
              </a:rPr>
              <a:t>TotalUnitsSold</a:t>
            </a:r>
            <a:r>
              <a:rPr lang="en-US" dirty="0">
                <a:solidFill>
                  <a:srgbClr val="FF0000"/>
                </a:solidFill>
              </a:rPr>
              <a:t>&gt;=1</a:t>
            </a:r>
          </a:p>
          <a:p>
            <a:pPr marL="0" indent="0">
              <a:buNone/>
            </a:pPr>
            <a:r>
              <a:rPr lang="en-US" dirty="0">
                <a:solidFill>
                  <a:srgbClr val="FF0000"/>
                </a:solidFill>
              </a:rPr>
              <a:t>order by </a:t>
            </a:r>
            <a:r>
              <a:rPr lang="en-US" dirty="0" err="1">
                <a:solidFill>
                  <a:srgbClr val="FF0000"/>
                </a:solidFill>
              </a:rPr>
              <a:t>TotalUnitsSold</a:t>
            </a:r>
            <a:r>
              <a:rPr lang="en-US" dirty="0">
                <a:solidFill>
                  <a:srgbClr val="FF0000"/>
                </a:solidFill>
              </a:rPr>
              <a:t> </a:t>
            </a:r>
            <a:r>
              <a:rPr lang="en-US" dirty="0" err="1">
                <a:solidFill>
                  <a:srgbClr val="FF0000"/>
                </a:solidFill>
              </a:rPr>
              <a:t>asc</a:t>
            </a:r>
            <a:r>
              <a:rPr lang="en-US" dirty="0">
                <a:solidFill>
                  <a:srgbClr val="FF0000"/>
                </a:solidFill>
              </a:rPr>
              <a:t> limit 10;</a:t>
            </a:r>
          </a:p>
        </p:txBody>
      </p:sp>
      <p:pic>
        <p:nvPicPr>
          <p:cNvPr id="5" name="Picture 4">
            <a:extLst>
              <a:ext uri="{FF2B5EF4-FFF2-40B4-BE49-F238E27FC236}">
                <a16:creationId xmlns:a16="http://schemas.microsoft.com/office/drawing/2014/main" id="{24DD7E1D-671D-2BEE-C569-610C823E61A6}"/>
              </a:ext>
            </a:extLst>
          </p:cNvPr>
          <p:cNvPicPr>
            <a:picLocks noChangeAspect="1"/>
          </p:cNvPicPr>
          <p:nvPr/>
        </p:nvPicPr>
        <p:blipFill>
          <a:blip r:embed="rId2"/>
          <a:stretch>
            <a:fillRect/>
          </a:stretch>
        </p:blipFill>
        <p:spPr>
          <a:xfrm>
            <a:off x="6874328" y="2412092"/>
            <a:ext cx="4914900" cy="3644900"/>
          </a:xfrm>
          <a:prstGeom prst="rect">
            <a:avLst/>
          </a:prstGeom>
        </p:spPr>
      </p:pic>
    </p:spTree>
    <p:extLst>
      <p:ext uri="{BB962C8B-B14F-4D97-AF65-F5344CB8AC3E}">
        <p14:creationId xmlns:p14="http://schemas.microsoft.com/office/powerpoint/2010/main" val="111403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1133</Words>
  <Application>Microsoft Macintosh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Calibri Light</vt:lpstr>
      <vt:lpstr>Muli</vt:lpstr>
      <vt:lpstr>Office Theme</vt:lpstr>
      <vt:lpstr>RETAIL ANALYSIS</vt:lpstr>
      <vt:lpstr>PowerPoint Presentation</vt:lpstr>
      <vt:lpstr>1. Write a query to identify the number of duplicates in "sales_transaction" table. Also, create a separate table containing the unique values and remove the the original table from the databases and replace the name of the new table with the original name.</vt:lpstr>
      <vt:lpstr>2. Write a query to identify the discrepancies in the price of the same product in "sales_transaction" and "product_inventory" tables. Also, update those discrepancies to match the price in both the tables.</vt:lpstr>
      <vt:lpstr>3.Write a SQL query to summarize the total sales and quantities sold per product by the company.</vt:lpstr>
      <vt:lpstr>4.Write a SQL query to count the number of transactions per customer to understand purchase frequency.</vt:lpstr>
      <vt:lpstr>5. Write a SQL query to evaluate the performance of the product categories based on the total sales which help us understand the product categories which needs to be promoted in the marketing campaigns.</vt:lpstr>
      <vt:lpstr>6. Write a SQL query to find the top 10 products with the highest total sales revenue from the sales transactions. This will help the company to identify the High sales products which needs to be focused to increase the revenue of the company.</vt:lpstr>
      <vt:lpstr>7.Write a SQL query to find the ten products with the least amount of units sold from the sales transactions, provided that at least one unit was sold for those products.</vt:lpstr>
      <vt:lpstr>8.Write a SQL query to understand the month on month growth rate of sales of the company which will help understand the growth trend of the company.</vt:lpstr>
      <vt:lpstr>9. Write a SQL query that describes the number of transaction along with the total amount spent by each customer which are on the higher side and will help us understand the customers who are the high frequency purchase customers in the company.  </vt:lpstr>
      <vt:lpstr>10. Write a SQL query that describes the number of transaction along with the total amount spent by each customer, which will help us understand the customers who are occasional customers or have low purchase frequency in the company.</vt:lpstr>
      <vt:lpstr>11. Write a SQL query that describes the total number of purchases made by each customer against each productID to understand the repeat customers in the company.</vt:lpstr>
      <vt:lpstr>12. Write a SQL query that describes the duration between the first and the last purchase of the customer in that particular company to understand the loyalty of the customer.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ANALYSIS</dc:title>
  <dc:creator>chetan goudar</dc:creator>
  <cp:lastModifiedBy>chetan goudar</cp:lastModifiedBy>
  <cp:revision>8</cp:revision>
  <dcterms:created xsi:type="dcterms:W3CDTF">2024-08-16T10:28:29Z</dcterms:created>
  <dcterms:modified xsi:type="dcterms:W3CDTF">2024-08-16T11:12:41Z</dcterms:modified>
</cp:coreProperties>
</file>