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8" r:id="rId12"/>
    <p:sldId id="269" r:id="rId13"/>
    <p:sldId id="265" r:id="rId14"/>
    <p:sldId id="266"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34"/>
    <p:restoredTop sz="94660"/>
  </p:normalViewPr>
  <p:slideViewPr>
    <p:cSldViewPr snapToGrid="0">
      <p:cViewPr>
        <p:scale>
          <a:sx n="121" d="100"/>
          <a:sy n="121" d="100"/>
        </p:scale>
        <p:origin x="1512" y="8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A28C5-D498-8151-F282-3ADD87ECDEC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5FA0910-FB2E-0C5F-9E77-0B373567ED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B000050-3018-6240-9DEA-CD0F98965AEB}"/>
              </a:ext>
            </a:extLst>
          </p:cNvPr>
          <p:cNvSpPr>
            <a:spLocks noGrp="1"/>
          </p:cNvSpPr>
          <p:nvPr>
            <p:ph type="dt" sz="half" idx="10"/>
          </p:nvPr>
        </p:nvSpPr>
        <p:spPr/>
        <p:txBody>
          <a:bodyPr/>
          <a:lstStyle/>
          <a:p>
            <a:fld id="{82CF6FBD-4B41-0D43-9CFE-1093286D7C5A}" type="datetimeFigureOut">
              <a:rPr lang="en-US" smtClean="0"/>
              <a:t>9/13/24</a:t>
            </a:fld>
            <a:endParaRPr lang="en-US"/>
          </a:p>
        </p:txBody>
      </p:sp>
      <p:sp>
        <p:nvSpPr>
          <p:cNvPr id="5" name="Footer Placeholder 4">
            <a:extLst>
              <a:ext uri="{FF2B5EF4-FFF2-40B4-BE49-F238E27FC236}">
                <a16:creationId xmlns:a16="http://schemas.microsoft.com/office/drawing/2014/main" id="{68C675B9-9FE9-E491-B542-472662CBDB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45B968-1032-9F47-059C-BC97E34F95E0}"/>
              </a:ext>
            </a:extLst>
          </p:cNvPr>
          <p:cNvSpPr>
            <a:spLocks noGrp="1"/>
          </p:cNvSpPr>
          <p:nvPr>
            <p:ph type="sldNum" sz="quarter" idx="12"/>
          </p:nvPr>
        </p:nvSpPr>
        <p:spPr/>
        <p:txBody>
          <a:bodyPr/>
          <a:lstStyle/>
          <a:p>
            <a:fld id="{4E0E8921-F474-CA41-B7BB-E20CDACD99C2}" type="slidenum">
              <a:rPr lang="en-US" smtClean="0"/>
              <a:t>‹#›</a:t>
            </a:fld>
            <a:endParaRPr lang="en-US"/>
          </a:p>
        </p:txBody>
      </p:sp>
    </p:spTree>
    <p:extLst>
      <p:ext uri="{BB962C8B-B14F-4D97-AF65-F5344CB8AC3E}">
        <p14:creationId xmlns:p14="http://schemas.microsoft.com/office/powerpoint/2010/main" val="3973518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8FB6-8F4C-23EA-0167-C37FC588ABD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96B7DA8-1FEF-782C-21B4-2612DC23071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36CF203-917B-35A3-FF34-30E67B4B76A2}"/>
              </a:ext>
            </a:extLst>
          </p:cNvPr>
          <p:cNvSpPr>
            <a:spLocks noGrp="1"/>
          </p:cNvSpPr>
          <p:nvPr>
            <p:ph type="dt" sz="half" idx="10"/>
          </p:nvPr>
        </p:nvSpPr>
        <p:spPr/>
        <p:txBody>
          <a:bodyPr/>
          <a:lstStyle/>
          <a:p>
            <a:fld id="{82CF6FBD-4B41-0D43-9CFE-1093286D7C5A}" type="datetimeFigureOut">
              <a:rPr lang="en-US" smtClean="0"/>
              <a:t>9/13/24</a:t>
            </a:fld>
            <a:endParaRPr lang="en-US"/>
          </a:p>
        </p:txBody>
      </p:sp>
      <p:sp>
        <p:nvSpPr>
          <p:cNvPr id="5" name="Footer Placeholder 4">
            <a:extLst>
              <a:ext uri="{FF2B5EF4-FFF2-40B4-BE49-F238E27FC236}">
                <a16:creationId xmlns:a16="http://schemas.microsoft.com/office/drawing/2014/main" id="{D476E3CC-F9BB-A837-8298-E43EB7A1AC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287CE2-6B4A-8202-15B9-CDDDFE11D3A7}"/>
              </a:ext>
            </a:extLst>
          </p:cNvPr>
          <p:cNvSpPr>
            <a:spLocks noGrp="1"/>
          </p:cNvSpPr>
          <p:nvPr>
            <p:ph type="sldNum" sz="quarter" idx="12"/>
          </p:nvPr>
        </p:nvSpPr>
        <p:spPr/>
        <p:txBody>
          <a:bodyPr/>
          <a:lstStyle/>
          <a:p>
            <a:fld id="{4E0E8921-F474-CA41-B7BB-E20CDACD99C2}" type="slidenum">
              <a:rPr lang="en-US" smtClean="0"/>
              <a:t>‹#›</a:t>
            </a:fld>
            <a:endParaRPr lang="en-US"/>
          </a:p>
        </p:txBody>
      </p:sp>
    </p:spTree>
    <p:extLst>
      <p:ext uri="{BB962C8B-B14F-4D97-AF65-F5344CB8AC3E}">
        <p14:creationId xmlns:p14="http://schemas.microsoft.com/office/powerpoint/2010/main" val="3128350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72B904-2030-826C-25C6-334B78DD4BE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CB69DA1-F09B-1FCD-098D-020162FC6D6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5233877-8965-BF0D-6581-1BC8669B9FA2}"/>
              </a:ext>
            </a:extLst>
          </p:cNvPr>
          <p:cNvSpPr>
            <a:spLocks noGrp="1"/>
          </p:cNvSpPr>
          <p:nvPr>
            <p:ph type="dt" sz="half" idx="10"/>
          </p:nvPr>
        </p:nvSpPr>
        <p:spPr/>
        <p:txBody>
          <a:bodyPr/>
          <a:lstStyle/>
          <a:p>
            <a:fld id="{82CF6FBD-4B41-0D43-9CFE-1093286D7C5A}" type="datetimeFigureOut">
              <a:rPr lang="en-US" smtClean="0"/>
              <a:t>9/13/24</a:t>
            </a:fld>
            <a:endParaRPr lang="en-US"/>
          </a:p>
        </p:txBody>
      </p:sp>
      <p:sp>
        <p:nvSpPr>
          <p:cNvPr id="5" name="Footer Placeholder 4">
            <a:extLst>
              <a:ext uri="{FF2B5EF4-FFF2-40B4-BE49-F238E27FC236}">
                <a16:creationId xmlns:a16="http://schemas.microsoft.com/office/drawing/2014/main" id="{14A02EE5-EB59-EDE9-C2FF-2C77426A28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6244DE-02A0-C265-54C6-A778A9B6D231}"/>
              </a:ext>
            </a:extLst>
          </p:cNvPr>
          <p:cNvSpPr>
            <a:spLocks noGrp="1"/>
          </p:cNvSpPr>
          <p:nvPr>
            <p:ph type="sldNum" sz="quarter" idx="12"/>
          </p:nvPr>
        </p:nvSpPr>
        <p:spPr/>
        <p:txBody>
          <a:bodyPr/>
          <a:lstStyle/>
          <a:p>
            <a:fld id="{4E0E8921-F474-CA41-B7BB-E20CDACD99C2}" type="slidenum">
              <a:rPr lang="en-US" smtClean="0"/>
              <a:t>‹#›</a:t>
            </a:fld>
            <a:endParaRPr lang="en-US"/>
          </a:p>
        </p:txBody>
      </p:sp>
    </p:spTree>
    <p:extLst>
      <p:ext uri="{BB962C8B-B14F-4D97-AF65-F5344CB8AC3E}">
        <p14:creationId xmlns:p14="http://schemas.microsoft.com/office/powerpoint/2010/main" val="1668554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7031C-E5E2-F884-B091-6B7C9AEE0F8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EF1CA57-101D-A20A-C508-0368FBAD7BA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E9D831A-4D65-DCD3-3F70-E027312BC61F}"/>
              </a:ext>
            </a:extLst>
          </p:cNvPr>
          <p:cNvSpPr>
            <a:spLocks noGrp="1"/>
          </p:cNvSpPr>
          <p:nvPr>
            <p:ph type="dt" sz="half" idx="10"/>
          </p:nvPr>
        </p:nvSpPr>
        <p:spPr/>
        <p:txBody>
          <a:bodyPr/>
          <a:lstStyle/>
          <a:p>
            <a:fld id="{82CF6FBD-4B41-0D43-9CFE-1093286D7C5A}" type="datetimeFigureOut">
              <a:rPr lang="en-US" smtClean="0"/>
              <a:t>9/13/24</a:t>
            </a:fld>
            <a:endParaRPr lang="en-US"/>
          </a:p>
        </p:txBody>
      </p:sp>
      <p:sp>
        <p:nvSpPr>
          <p:cNvPr id="5" name="Footer Placeholder 4">
            <a:extLst>
              <a:ext uri="{FF2B5EF4-FFF2-40B4-BE49-F238E27FC236}">
                <a16:creationId xmlns:a16="http://schemas.microsoft.com/office/drawing/2014/main" id="{11FB2A3B-7193-D793-F82A-1CA6A7A17E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F9D9AA-0285-FF3C-F7B9-9BFDF4355A35}"/>
              </a:ext>
            </a:extLst>
          </p:cNvPr>
          <p:cNvSpPr>
            <a:spLocks noGrp="1"/>
          </p:cNvSpPr>
          <p:nvPr>
            <p:ph type="sldNum" sz="quarter" idx="12"/>
          </p:nvPr>
        </p:nvSpPr>
        <p:spPr/>
        <p:txBody>
          <a:bodyPr/>
          <a:lstStyle/>
          <a:p>
            <a:fld id="{4E0E8921-F474-CA41-B7BB-E20CDACD99C2}" type="slidenum">
              <a:rPr lang="en-US" smtClean="0"/>
              <a:t>‹#›</a:t>
            </a:fld>
            <a:endParaRPr lang="en-US"/>
          </a:p>
        </p:txBody>
      </p:sp>
    </p:spTree>
    <p:extLst>
      <p:ext uri="{BB962C8B-B14F-4D97-AF65-F5344CB8AC3E}">
        <p14:creationId xmlns:p14="http://schemas.microsoft.com/office/powerpoint/2010/main" val="437912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51949-872F-10AB-FA02-CDF10D73B57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8EFC57B-1EF7-B060-37A9-B3FAD99277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90897FB-0F9B-7E57-CEB6-4092C954B5BD}"/>
              </a:ext>
            </a:extLst>
          </p:cNvPr>
          <p:cNvSpPr>
            <a:spLocks noGrp="1"/>
          </p:cNvSpPr>
          <p:nvPr>
            <p:ph type="dt" sz="half" idx="10"/>
          </p:nvPr>
        </p:nvSpPr>
        <p:spPr/>
        <p:txBody>
          <a:bodyPr/>
          <a:lstStyle/>
          <a:p>
            <a:fld id="{82CF6FBD-4B41-0D43-9CFE-1093286D7C5A}" type="datetimeFigureOut">
              <a:rPr lang="en-US" smtClean="0"/>
              <a:t>9/13/24</a:t>
            </a:fld>
            <a:endParaRPr lang="en-US"/>
          </a:p>
        </p:txBody>
      </p:sp>
      <p:sp>
        <p:nvSpPr>
          <p:cNvPr id="5" name="Footer Placeholder 4">
            <a:extLst>
              <a:ext uri="{FF2B5EF4-FFF2-40B4-BE49-F238E27FC236}">
                <a16:creationId xmlns:a16="http://schemas.microsoft.com/office/drawing/2014/main" id="{FA3F4B57-8E19-4433-0D45-71811E443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E77D57-7255-66FA-040B-12E4BE14A54A}"/>
              </a:ext>
            </a:extLst>
          </p:cNvPr>
          <p:cNvSpPr>
            <a:spLocks noGrp="1"/>
          </p:cNvSpPr>
          <p:nvPr>
            <p:ph type="sldNum" sz="quarter" idx="12"/>
          </p:nvPr>
        </p:nvSpPr>
        <p:spPr/>
        <p:txBody>
          <a:bodyPr/>
          <a:lstStyle/>
          <a:p>
            <a:fld id="{4E0E8921-F474-CA41-B7BB-E20CDACD99C2}" type="slidenum">
              <a:rPr lang="en-US" smtClean="0"/>
              <a:t>‹#›</a:t>
            </a:fld>
            <a:endParaRPr lang="en-US"/>
          </a:p>
        </p:txBody>
      </p:sp>
    </p:spTree>
    <p:extLst>
      <p:ext uri="{BB962C8B-B14F-4D97-AF65-F5344CB8AC3E}">
        <p14:creationId xmlns:p14="http://schemas.microsoft.com/office/powerpoint/2010/main" val="2543492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17789-4964-ECA6-637E-DCBF92BC9AD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D2B328F-5F1A-5E88-0118-344FEE60418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43AB677-83F7-6093-1548-26845003ACD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785DE94-8B2D-DA7C-BC4F-E51C51102291}"/>
              </a:ext>
            </a:extLst>
          </p:cNvPr>
          <p:cNvSpPr>
            <a:spLocks noGrp="1"/>
          </p:cNvSpPr>
          <p:nvPr>
            <p:ph type="dt" sz="half" idx="10"/>
          </p:nvPr>
        </p:nvSpPr>
        <p:spPr/>
        <p:txBody>
          <a:bodyPr/>
          <a:lstStyle/>
          <a:p>
            <a:fld id="{82CF6FBD-4B41-0D43-9CFE-1093286D7C5A}" type="datetimeFigureOut">
              <a:rPr lang="en-US" smtClean="0"/>
              <a:t>9/13/24</a:t>
            </a:fld>
            <a:endParaRPr lang="en-US"/>
          </a:p>
        </p:txBody>
      </p:sp>
      <p:sp>
        <p:nvSpPr>
          <p:cNvPr id="6" name="Footer Placeholder 5">
            <a:extLst>
              <a:ext uri="{FF2B5EF4-FFF2-40B4-BE49-F238E27FC236}">
                <a16:creationId xmlns:a16="http://schemas.microsoft.com/office/drawing/2014/main" id="{E83DDA73-148E-6C31-E3CE-4BE81ED94B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43867B-D813-97D9-CA79-ABE35DFF0FDA}"/>
              </a:ext>
            </a:extLst>
          </p:cNvPr>
          <p:cNvSpPr>
            <a:spLocks noGrp="1"/>
          </p:cNvSpPr>
          <p:nvPr>
            <p:ph type="sldNum" sz="quarter" idx="12"/>
          </p:nvPr>
        </p:nvSpPr>
        <p:spPr/>
        <p:txBody>
          <a:bodyPr/>
          <a:lstStyle/>
          <a:p>
            <a:fld id="{4E0E8921-F474-CA41-B7BB-E20CDACD99C2}" type="slidenum">
              <a:rPr lang="en-US" smtClean="0"/>
              <a:t>‹#›</a:t>
            </a:fld>
            <a:endParaRPr lang="en-US"/>
          </a:p>
        </p:txBody>
      </p:sp>
    </p:spTree>
    <p:extLst>
      <p:ext uri="{BB962C8B-B14F-4D97-AF65-F5344CB8AC3E}">
        <p14:creationId xmlns:p14="http://schemas.microsoft.com/office/powerpoint/2010/main" val="166186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0F459-02C2-6892-DB81-32213B3DAFF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B2531DD-F3AB-A52D-2C77-A537232922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F98244B-2A5C-541E-A09E-5C39016DF82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22C65025-2BD1-7984-25F1-FA806EFFE6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8DB2FE8-5BC5-D6BD-F74F-D87F0FDB395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333E342-B7C0-BAA4-4363-7A73AB218461}"/>
              </a:ext>
            </a:extLst>
          </p:cNvPr>
          <p:cNvSpPr>
            <a:spLocks noGrp="1"/>
          </p:cNvSpPr>
          <p:nvPr>
            <p:ph type="dt" sz="half" idx="10"/>
          </p:nvPr>
        </p:nvSpPr>
        <p:spPr/>
        <p:txBody>
          <a:bodyPr/>
          <a:lstStyle/>
          <a:p>
            <a:fld id="{82CF6FBD-4B41-0D43-9CFE-1093286D7C5A}" type="datetimeFigureOut">
              <a:rPr lang="en-US" smtClean="0"/>
              <a:t>9/13/24</a:t>
            </a:fld>
            <a:endParaRPr lang="en-US"/>
          </a:p>
        </p:txBody>
      </p:sp>
      <p:sp>
        <p:nvSpPr>
          <p:cNvPr id="8" name="Footer Placeholder 7">
            <a:extLst>
              <a:ext uri="{FF2B5EF4-FFF2-40B4-BE49-F238E27FC236}">
                <a16:creationId xmlns:a16="http://schemas.microsoft.com/office/drawing/2014/main" id="{352B6531-E917-108E-66E5-A48C423B14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3EA474-A1C1-E134-C992-6A83760989D3}"/>
              </a:ext>
            </a:extLst>
          </p:cNvPr>
          <p:cNvSpPr>
            <a:spLocks noGrp="1"/>
          </p:cNvSpPr>
          <p:nvPr>
            <p:ph type="sldNum" sz="quarter" idx="12"/>
          </p:nvPr>
        </p:nvSpPr>
        <p:spPr/>
        <p:txBody>
          <a:bodyPr/>
          <a:lstStyle/>
          <a:p>
            <a:fld id="{4E0E8921-F474-CA41-B7BB-E20CDACD99C2}" type="slidenum">
              <a:rPr lang="en-US" smtClean="0"/>
              <a:t>‹#›</a:t>
            </a:fld>
            <a:endParaRPr lang="en-US"/>
          </a:p>
        </p:txBody>
      </p:sp>
    </p:spTree>
    <p:extLst>
      <p:ext uri="{BB962C8B-B14F-4D97-AF65-F5344CB8AC3E}">
        <p14:creationId xmlns:p14="http://schemas.microsoft.com/office/powerpoint/2010/main" val="1124874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F8C20-634C-44CF-7F7E-8C517D46322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8E7FA5F-A52E-80BE-06E9-AA00A40FE73A}"/>
              </a:ext>
            </a:extLst>
          </p:cNvPr>
          <p:cNvSpPr>
            <a:spLocks noGrp="1"/>
          </p:cNvSpPr>
          <p:nvPr>
            <p:ph type="dt" sz="half" idx="10"/>
          </p:nvPr>
        </p:nvSpPr>
        <p:spPr/>
        <p:txBody>
          <a:bodyPr/>
          <a:lstStyle/>
          <a:p>
            <a:fld id="{82CF6FBD-4B41-0D43-9CFE-1093286D7C5A}" type="datetimeFigureOut">
              <a:rPr lang="en-US" smtClean="0"/>
              <a:t>9/13/24</a:t>
            </a:fld>
            <a:endParaRPr lang="en-US"/>
          </a:p>
        </p:txBody>
      </p:sp>
      <p:sp>
        <p:nvSpPr>
          <p:cNvPr id="4" name="Footer Placeholder 3">
            <a:extLst>
              <a:ext uri="{FF2B5EF4-FFF2-40B4-BE49-F238E27FC236}">
                <a16:creationId xmlns:a16="http://schemas.microsoft.com/office/drawing/2014/main" id="{EEC1F54F-A37A-3909-6CDE-B01F600C76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EC7201-4C18-BB25-513A-8680F19FBA47}"/>
              </a:ext>
            </a:extLst>
          </p:cNvPr>
          <p:cNvSpPr>
            <a:spLocks noGrp="1"/>
          </p:cNvSpPr>
          <p:nvPr>
            <p:ph type="sldNum" sz="quarter" idx="12"/>
          </p:nvPr>
        </p:nvSpPr>
        <p:spPr/>
        <p:txBody>
          <a:bodyPr/>
          <a:lstStyle/>
          <a:p>
            <a:fld id="{4E0E8921-F474-CA41-B7BB-E20CDACD99C2}" type="slidenum">
              <a:rPr lang="en-US" smtClean="0"/>
              <a:t>‹#›</a:t>
            </a:fld>
            <a:endParaRPr lang="en-US"/>
          </a:p>
        </p:txBody>
      </p:sp>
    </p:spTree>
    <p:extLst>
      <p:ext uri="{BB962C8B-B14F-4D97-AF65-F5344CB8AC3E}">
        <p14:creationId xmlns:p14="http://schemas.microsoft.com/office/powerpoint/2010/main" val="1680575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8CF326-84BA-5845-A04E-82A4CD72A818}"/>
              </a:ext>
            </a:extLst>
          </p:cNvPr>
          <p:cNvSpPr>
            <a:spLocks noGrp="1"/>
          </p:cNvSpPr>
          <p:nvPr>
            <p:ph type="dt" sz="half" idx="10"/>
          </p:nvPr>
        </p:nvSpPr>
        <p:spPr/>
        <p:txBody>
          <a:bodyPr/>
          <a:lstStyle/>
          <a:p>
            <a:fld id="{82CF6FBD-4B41-0D43-9CFE-1093286D7C5A}" type="datetimeFigureOut">
              <a:rPr lang="en-US" smtClean="0"/>
              <a:t>9/13/24</a:t>
            </a:fld>
            <a:endParaRPr lang="en-US"/>
          </a:p>
        </p:txBody>
      </p:sp>
      <p:sp>
        <p:nvSpPr>
          <p:cNvPr id="3" name="Footer Placeholder 2">
            <a:extLst>
              <a:ext uri="{FF2B5EF4-FFF2-40B4-BE49-F238E27FC236}">
                <a16:creationId xmlns:a16="http://schemas.microsoft.com/office/drawing/2014/main" id="{80128174-C2F0-08C9-624A-12E393AB74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9700D4-8AD5-E498-4940-C6B5CF25864E}"/>
              </a:ext>
            </a:extLst>
          </p:cNvPr>
          <p:cNvSpPr>
            <a:spLocks noGrp="1"/>
          </p:cNvSpPr>
          <p:nvPr>
            <p:ph type="sldNum" sz="quarter" idx="12"/>
          </p:nvPr>
        </p:nvSpPr>
        <p:spPr/>
        <p:txBody>
          <a:bodyPr/>
          <a:lstStyle/>
          <a:p>
            <a:fld id="{4E0E8921-F474-CA41-B7BB-E20CDACD99C2}" type="slidenum">
              <a:rPr lang="en-US" smtClean="0"/>
              <a:t>‹#›</a:t>
            </a:fld>
            <a:endParaRPr lang="en-US"/>
          </a:p>
        </p:txBody>
      </p:sp>
    </p:spTree>
    <p:extLst>
      <p:ext uri="{BB962C8B-B14F-4D97-AF65-F5344CB8AC3E}">
        <p14:creationId xmlns:p14="http://schemas.microsoft.com/office/powerpoint/2010/main" val="3568239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F569E-07DC-09CB-09B7-AFDDAECA66F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A2D3336-E573-D0BB-DE6C-88AFBEFE19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B3DC678-4DB0-9ABB-120D-CE5A589F2C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124732F-6737-6D40-5178-BB140BB22AA1}"/>
              </a:ext>
            </a:extLst>
          </p:cNvPr>
          <p:cNvSpPr>
            <a:spLocks noGrp="1"/>
          </p:cNvSpPr>
          <p:nvPr>
            <p:ph type="dt" sz="half" idx="10"/>
          </p:nvPr>
        </p:nvSpPr>
        <p:spPr/>
        <p:txBody>
          <a:bodyPr/>
          <a:lstStyle/>
          <a:p>
            <a:fld id="{82CF6FBD-4B41-0D43-9CFE-1093286D7C5A}" type="datetimeFigureOut">
              <a:rPr lang="en-US" smtClean="0"/>
              <a:t>9/13/24</a:t>
            </a:fld>
            <a:endParaRPr lang="en-US"/>
          </a:p>
        </p:txBody>
      </p:sp>
      <p:sp>
        <p:nvSpPr>
          <p:cNvPr id="6" name="Footer Placeholder 5">
            <a:extLst>
              <a:ext uri="{FF2B5EF4-FFF2-40B4-BE49-F238E27FC236}">
                <a16:creationId xmlns:a16="http://schemas.microsoft.com/office/drawing/2014/main" id="{0CAE8941-63F2-7D49-4148-04D0CBEE4B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4378C0-D467-A99D-8E3A-1B10B73E36A6}"/>
              </a:ext>
            </a:extLst>
          </p:cNvPr>
          <p:cNvSpPr>
            <a:spLocks noGrp="1"/>
          </p:cNvSpPr>
          <p:nvPr>
            <p:ph type="sldNum" sz="quarter" idx="12"/>
          </p:nvPr>
        </p:nvSpPr>
        <p:spPr/>
        <p:txBody>
          <a:bodyPr/>
          <a:lstStyle/>
          <a:p>
            <a:fld id="{4E0E8921-F474-CA41-B7BB-E20CDACD99C2}" type="slidenum">
              <a:rPr lang="en-US" smtClean="0"/>
              <a:t>‹#›</a:t>
            </a:fld>
            <a:endParaRPr lang="en-US"/>
          </a:p>
        </p:txBody>
      </p:sp>
    </p:spTree>
    <p:extLst>
      <p:ext uri="{BB962C8B-B14F-4D97-AF65-F5344CB8AC3E}">
        <p14:creationId xmlns:p14="http://schemas.microsoft.com/office/powerpoint/2010/main" val="2081025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170F5-F62F-61C0-62EE-0CE23B3F7E2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7284070-CA15-3C31-3629-27DA951C75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1F104F-F476-2D3C-ED2C-5D5A4E59A2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EEAEC46-3394-743A-1150-0E8C9ACB83BE}"/>
              </a:ext>
            </a:extLst>
          </p:cNvPr>
          <p:cNvSpPr>
            <a:spLocks noGrp="1"/>
          </p:cNvSpPr>
          <p:nvPr>
            <p:ph type="dt" sz="half" idx="10"/>
          </p:nvPr>
        </p:nvSpPr>
        <p:spPr/>
        <p:txBody>
          <a:bodyPr/>
          <a:lstStyle/>
          <a:p>
            <a:fld id="{82CF6FBD-4B41-0D43-9CFE-1093286D7C5A}" type="datetimeFigureOut">
              <a:rPr lang="en-US" smtClean="0"/>
              <a:t>9/13/24</a:t>
            </a:fld>
            <a:endParaRPr lang="en-US"/>
          </a:p>
        </p:txBody>
      </p:sp>
      <p:sp>
        <p:nvSpPr>
          <p:cNvPr id="6" name="Footer Placeholder 5">
            <a:extLst>
              <a:ext uri="{FF2B5EF4-FFF2-40B4-BE49-F238E27FC236}">
                <a16:creationId xmlns:a16="http://schemas.microsoft.com/office/drawing/2014/main" id="{147F3B4F-2542-56B8-26EA-5FAC167503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DDC49E-DBD2-A480-5BF2-F29F5EA95AAA}"/>
              </a:ext>
            </a:extLst>
          </p:cNvPr>
          <p:cNvSpPr>
            <a:spLocks noGrp="1"/>
          </p:cNvSpPr>
          <p:nvPr>
            <p:ph type="sldNum" sz="quarter" idx="12"/>
          </p:nvPr>
        </p:nvSpPr>
        <p:spPr/>
        <p:txBody>
          <a:bodyPr/>
          <a:lstStyle/>
          <a:p>
            <a:fld id="{4E0E8921-F474-CA41-B7BB-E20CDACD99C2}" type="slidenum">
              <a:rPr lang="en-US" smtClean="0"/>
              <a:t>‹#›</a:t>
            </a:fld>
            <a:endParaRPr lang="en-US"/>
          </a:p>
        </p:txBody>
      </p:sp>
    </p:spTree>
    <p:extLst>
      <p:ext uri="{BB962C8B-B14F-4D97-AF65-F5344CB8AC3E}">
        <p14:creationId xmlns:p14="http://schemas.microsoft.com/office/powerpoint/2010/main" val="1985623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893F7B-1A73-1D90-37A3-02BCE1D960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2DC35CD-533C-D46F-E59A-EB2D76FD13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E73BCE3-D74C-6F04-612A-917D61B9C1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CF6FBD-4B41-0D43-9CFE-1093286D7C5A}" type="datetimeFigureOut">
              <a:rPr lang="en-US" smtClean="0"/>
              <a:t>9/13/24</a:t>
            </a:fld>
            <a:endParaRPr lang="en-US"/>
          </a:p>
        </p:txBody>
      </p:sp>
      <p:sp>
        <p:nvSpPr>
          <p:cNvPr id="5" name="Footer Placeholder 4">
            <a:extLst>
              <a:ext uri="{FF2B5EF4-FFF2-40B4-BE49-F238E27FC236}">
                <a16:creationId xmlns:a16="http://schemas.microsoft.com/office/drawing/2014/main" id="{8B758E4B-BC34-0026-D13E-E04DB25441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AD2AB4-0713-8B88-B3DE-194448ADED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0E8921-F474-CA41-B7BB-E20CDACD99C2}" type="slidenum">
              <a:rPr lang="en-US" smtClean="0"/>
              <a:t>‹#›</a:t>
            </a:fld>
            <a:endParaRPr lang="en-US"/>
          </a:p>
        </p:txBody>
      </p:sp>
    </p:spTree>
    <p:extLst>
      <p:ext uri="{BB962C8B-B14F-4D97-AF65-F5344CB8AC3E}">
        <p14:creationId xmlns:p14="http://schemas.microsoft.com/office/powerpoint/2010/main" val="4118225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B8DC6-CA38-D3F8-CDAF-85E4C89C53D6}"/>
              </a:ext>
            </a:extLst>
          </p:cNvPr>
          <p:cNvSpPr>
            <a:spLocks noGrp="1"/>
          </p:cNvSpPr>
          <p:nvPr>
            <p:ph type="ctrTitle"/>
          </p:nvPr>
        </p:nvSpPr>
        <p:spPr>
          <a:xfrm>
            <a:off x="794657" y="391886"/>
            <a:ext cx="9873343" cy="3118077"/>
          </a:xfrm>
        </p:spPr>
        <p:txBody>
          <a:bodyPr>
            <a:normAutofit/>
          </a:bodyPr>
          <a:lstStyle/>
          <a:p>
            <a:r>
              <a:rPr lang="en-US" sz="6600" b="1" dirty="0">
                <a:latin typeface="AkayaKanadaka" panose="02010502080401010103" pitchFamily="2" charset="77"/>
                <a:cs typeface="AkayaKanadaka" panose="02010502080401010103" pitchFamily="2" charset="77"/>
              </a:rPr>
              <a:t>SWIGGY FOOD</a:t>
            </a:r>
            <a:br>
              <a:rPr lang="en-US" sz="6600" b="1" dirty="0">
                <a:latin typeface="AkayaKanadaka" panose="02010502080401010103" pitchFamily="2" charset="77"/>
                <a:cs typeface="AkayaKanadaka" panose="02010502080401010103" pitchFamily="2" charset="77"/>
              </a:rPr>
            </a:br>
            <a:r>
              <a:rPr lang="en-US" sz="6600" b="1" dirty="0">
                <a:latin typeface="AkayaKanadaka" panose="02010502080401010103" pitchFamily="2" charset="77"/>
                <a:cs typeface="AkayaKanadaka" panose="02010502080401010103" pitchFamily="2" charset="77"/>
              </a:rPr>
              <a:t>DELIVERY</a:t>
            </a:r>
            <a:br>
              <a:rPr lang="en-US" sz="6600" b="1" dirty="0">
                <a:latin typeface="AkayaKanadaka" panose="02010502080401010103" pitchFamily="2" charset="77"/>
                <a:cs typeface="AkayaKanadaka" panose="02010502080401010103" pitchFamily="2" charset="77"/>
              </a:rPr>
            </a:br>
            <a:r>
              <a:rPr lang="en-US" sz="6600" b="1" dirty="0">
                <a:latin typeface="AkayaKanadaka" panose="02010502080401010103" pitchFamily="2" charset="77"/>
                <a:cs typeface="AkayaKanadaka" panose="02010502080401010103" pitchFamily="2" charset="77"/>
              </a:rPr>
              <a:t>DATA ANALYSIS</a:t>
            </a:r>
          </a:p>
        </p:txBody>
      </p:sp>
      <p:sp>
        <p:nvSpPr>
          <p:cNvPr id="3" name="Subtitle 2">
            <a:extLst>
              <a:ext uri="{FF2B5EF4-FFF2-40B4-BE49-F238E27FC236}">
                <a16:creationId xmlns:a16="http://schemas.microsoft.com/office/drawing/2014/main" id="{90E3929B-157E-A18C-78E4-447294CEF473}"/>
              </a:ext>
            </a:extLst>
          </p:cNvPr>
          <p:cNvSpPr>
            <a:spLocks noGrp="1"/>
          </p:cNvSpPr>
          <p:nvPr>
            <p:ph type="subTitle" idx="1"/>
          </p:nvPr>
        </p:nvSpPr>
        <p:spPr>
          <a:xfrm>
            <a:off x="2217682" y="5412451"/>
            <a:ext cx="7231117" cy="1053663"/>
          </a:xfrm>
        </p:spPr>
        <p:txBody>
          <a:bodyPr/>
          <a:lstStyle/>
          <a:p>
            <a:r>
              <a:rPr lang="en-US" dirty="0">
                <a:latin typeface="AkayaKanadaka" panose="02010502080401010103" pitchFamily="2" charset="77"/>
                <a:cs typeface="AkayaKanadaka" panose="02010502080401010103" pitchFamily="2" charset="77"/>
              </a:rPr>
              <a:t>BY CHETAN GOUDAR</a:t>
            </a:r>
          </a:p>
        </p:txBody>
      </p:sp>
      <p:pic>
        <p:nvPicPr>
          <p:cNvPr id="1026" name="Picture 2" descr="Swiggy Logo and symbol, meaning, history, PNG">
            <a:extLst>
              <a:ext uri="{FF2B5EF4-FFF2-40B4-BE49-F238E27FC236}">
                <a16:creationId xmlns:a16="http://schemas.microsoft.com/office/drawing/2014/main" id="{950F647B-CFDA-1DCD-8849-DCC517C1E3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187" y="527898"/>
            <a:ext cx="4549812" cy="255926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Swiggy Logo and symbol, meaning, history, PNG">
            <a:extLst>
              <a:ext uri="{FF2B5EF4-FFF2-40B4-BE49-F238E27FC236}">
                <a16:creationId xmlns:a16="http://schemas.microsoft.com/office/drawing/2014/main" id="{113CBBBC-7A1C-CF5F-B5A9-EDDC48236C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9741" y="3596918"/>
            <a:ext cx="4549812" cy="2559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6746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F5F8E-6E9C-46BD-D79C-6FF7B299DCD5}"/>
              </a:ext>
            </a:extLst>
          </p:cNvPr>
          <p:cNvSpPr>
            <a:spLocks noGrp="1"/>
          </p:cNvSpPr>
          <p:nvPr>
            <p:ph type="title"/>
          </p:nvPr>
        </p:nvSpPr>
        <p:spPr/>
        <p:txBody>
          <a:bodyPr/>
          <a:lstStyle/>
          <a:p>
            <a:r>
              <a:rPr lang="en-US" b="1" dirty="0"/>
              <a:t>9. Find the top 3 most ordered dish?</a:t>
            </a:r>
          </a:p>
        </p:txBody>
      </p:sp>
      <p:sp>
        <p:nvSpPr>
          <p:cNvPr id="3" name="Content Placeholder 2">
            <a:extLst>
              <a:ext uri="{FF2B5EF4-FFF2-40B4-BE49-F238E27FC236}">
                <a16:creationId xmlns:a16="http://schemas.microsoft.com/office/drawing/2014/main" id="{8C31B3D5-4FE6-7D35-D118-E02C51D071B8}"/>
              </a:ext>
            </a:extLst>
          </p:cNvPr>
          <p:cNvSpPr>
            <a:spLocks noGrp="1"/>
          </p:cNvSpPr>
          <p:nvPr>
            <p:ph idx="1"/>
          </p:nvPr>
        </p:nvSpPr>
        <p:spPr>
          <a:xfrm>
            <a:off x="168165" y="1415721"/>
            <a:ext cx="11866179" cy="5310899"/>
          </a:xfrm>
        </p:spPr>
        <p:txBody>
          <a:bodyPr>
            <a:normAutofit fontScale="85000" lnSpcReduction="20000"/>
          </a:bodyPr>
          <a:lstStyle/>
          <a:p>
            <a:pPr marL="0" indent="0">
              <a:buNone/>
            </a:pPr>
            <a:r>
              <a:rPr lang="en-US" dirty="0">
                <a:solidFill>
                  <a:srgbClr val="FF0000"/>
                </a:solidFill>
              </a:rPr>
              <a:t>SELECT F_NAME,ORDER_COUNT FROM (</a:t>
            </a:r>
          </a:p>
          <a:p>
            <a:pPr marL="0" indent="0">
              <a:buNone/>
            </a:pPr>
            <a:r>
              <a:rPr lang="en-US" dirty="0">
                <a:solidFill>
                  <a:srgbClr val="FF0000"/>
                </a:solidFill>
              </a:rPr>
              <a:t>SELECT F_NAME,COUNT(*) as ORDER_COUNT, ROW_NUMBER() </a:t>
            </a:r>
          </a:p>
          <a:p>
            <a:pPr marL="0" indent="0">
              <a:buNone/>
            </a:pPr>
            <a:r>
              <a:rPr lang="en-US" dirty="0">
                <a:solidFill>
                  <a:srgbClr val="FF0000"/>
                </a:solidFill>
              </a:rPr>
              <a:t>OVER(ORDER BY COUNT(*) DESC) AS ROWNUM FROM ORDER_DETAILS OD</a:t>
            </a:r>
          </a:p>
          <a:p>
            <a:pPr marL="0" indent="0">
              <a:buNone/>
            </a:pPr>
            <a:r>
              <a:rPr lang="en-US" dirty="0">
                <a:solidFill>
                  <a:srgbClr val="FF0000"/>
                </a:solidFill>
              </a:rPr>
              <a:t>INNER JOIN FOOD F</a:t>
            </a:r>
          </a:p>
          <a:p>
            <a:pPr marL="0" indent="0">
              <a:buNone/>
            </a:pPr>
            <a:r>
              <a:rPr lang="en-US" dirty="0">
                <a:solidFill>
                  <a:srgbClr val="FF0000"/>
                </a:solidFill>
              </a:rPr>
              <a:t>ON F.F_ID = OD.F_ID</a:t>
            </a:r>
          </a:p>
          <a:p>
            <a:pPr marL="0" indent="0">
              <a:buNone/>
            </a:pPr>
            <a:r>
              <a:rPr lang="en-US" dirty="0">
                <a:solidFill>
                  <a:srgbClr val="FF0000"/>
                </a:solidFill>
              </a:rPr>
              <a:t>GROUP BY F_NAME</a:t>
            </a:r>
          </a:p>
          <a:p>
            <a:pPr marL="0" indent="0">
              <a:buNone/>
            </a:pPr>
            <a:r>
              <a:rPr lang="en-US" dirty="0">
                <a:solidFill>
                  <a:srgbClr val="FF0000"/>
                </a:solidFill>
              </a:rPr>
              <a:t>ORDER BY ORDER_COUNT DESC</a:t>
            </a:r>
          </a:p>
          <a:p>
            <a:pPr marL="0" indent="0">
              <a:buNone/>
            </a:pPr>
            <a:r>
              <a:rPr lang="en-US" dirty="0">
                <a:solidFill>
                  <a:srgbClr val="FF0000"/>
                </a:solidFill>
              </a:rPr>
              <a:t>) T</a:t>
            </a:r>
          </a:p>
          <a:p>
            <a:pPr marL="0" indent="0">
              <a:buNone/>
            </a:pPr>
            <a:r>
              <a:rPr lang="en-US" dirty="0">
                <a:solidFill>
                  <a:srgbClr val="FF0000"/>
                </a:solidFill>
              </a:rPr>
              <a:t>WHERE ROWNUM &lt;= 3;</a:t>
            </a:r>
          </a:p>
          <a:p>
            <a:pPr marL="0" indent="0">
              <a:buNone/>
            </a:pPr>
            <a:endParaRPr lang="en-US" dirty="0"/>
          </a:p>
          <a:p>
            <a:pPr marL="0" indent="0">
              <a:buNone/>
            </a:pPr>
            <a:r>
              <a:rPr lang="en-US" i="1" dirty="0"/>
              <a:t>INSIGHTS : </a:t>
            </a:r>
            <a:r>
              <a:rPr lang="en-IN" i="1" dirty="0"/>
              <a:t>The top 3 most ordered dishes can be identified by </a:t>
            </a:r>
            <a:r>
              <a:rPr lang="en-IN" i="1" dirty="0" err="1"/>
              <a:t>analyzing</a:t>
            </a:r>
            <a:r>
              <a:rPr lang="en-IN" i="1" dirty="0"/>
              <a:t> the frequency of orders for each dish. These insights can help </a:t>
            </a:r>
            <a:r>
              <a:rPr lang="en-IN" i="1" dirty="0" err="1"/>
              <a:t>Swiggy</a:t>
            </a:r>
            <a:r>
              <a:rPr lang="en-IN" i="1" dirty="0"/>
              <a:t> in optimizing inventory, featuring popular dishes on their platform, and collaborating with restaurants to ensure availability, thereby improving customer satisfaction and boosting sales.</a:t>
            </a:r>
            <a:endParaRPr lang="en-US" i="1" dirty="0"/>
          </a:p>
        </p:txBody>
      </p:sp>
      <p:pic>
        <p:nvPicPr>
          <p:cNvPr id="5" name="Picture 4">
            <a:extLst>
              <a:ext uri="{FF2B5EF4-FFF2-40B4-BE49-F238E27FC236}">
                <a16:creationId xmlns:a16="http://schemas.microsoft.com/office/drawing/2014/main" id="{640ECA0E-411C-1F83-0D6D-1E4C5B96497A}"/>
              </a:ext>
            </a:extLst>
          </p:cNvPr>
          <p:cNvPicPr>
            <a:picLocks noChangeAspect="1"/>
          </p:cNvPicPr>
          <p:nvPr/>
        </p:nvPicPr>
        <p:blipFill>
          <a:blip r:embed="rId2"/>
          <a:stretch>
            <a:fillRect/>
          </a:stretch>
        </p:blipFill>
        <p:spPr>
          <a:xfrm>
            <a:off x="7403661" y="2650797"/>
            <a:ext cx="3282423" cy="2141920"/>
          </a:xfrm>
          <a:prstGeom prst="rect">
            <a:avLst/>
          </a:prstGeom>
        </p:spPr>
      </p:pic>
    </p:spTree>
    <p:extLst>
      <p:ext uri="{BB962C8B-B14F-4D97-AF65-F5344CB8AC3E}">
        <p14:creationId xmlns:p14="http://schemas.microsoft.com/office/powerpoint/2010/main" val="3760357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A19C6-5577-9AE4-D1DA-A8392EAEE3B7}"/>
              </a:ext>
            </a:extLst>
          </p:cNvPr>
          <p:cNvSpPr>
            <a:spLocks noGrp="1"/>
          </p:cNvSpPr>
          <p:nvPr>
            <p:ph type="title"/>
          </p:nvPr>
        </p:nvSpPr>
        <p:spPr>
          <a:xfrm>
            <a:off x="409903" y="126402"/>
            <a:ext cx="10943897" cy="1280785"/>
          </a:xfrm>
        </p:spPr>
        <p:txBody>
          <a:bodyPr/>
          <a:lstStyle/>
          <a:p>
            <a:r>
              <a:rPr lang="en-US" b="1" dirty="0"/>
              <a:t>10. What is the average order value per user?</a:t>
            </a:r>
          </a:p>
        </p:txBody>
      </p:sp>
      <p:sp>
        <p:nvSpPr>
          <p:cNvPr id="3" name="Content Placeholder 2">
            <a:extLst>
              <a:ext uri="{FF2B5EF4-FFF2-40B4-BE49-F238E27FC236}">
                <a16:creationId xmlns:a16="http://schemas.microsoft.com/office/drawing/2014/main" id="{C7540A7E-DB24-FC1A-C831-FA69967F7E7B}"/>
              </a:ext>
            </a:extLst>
          </p:cNvPr>
          <p:cNvSpPr>
            <a:spLocks noGrp="1"/>
          </p:cNvSpPr>
          <p:nvPr>
            <p:ph idx="1"/>
          </p:nvPr>
        </p:nvSpPr>
        <p:spPr>
          <a:xfrm>
            <a:off x="409902" y="1082566"/>
            <a:ext cx="11550869" cy="5649031"/>
          </a:xfrm>
        </p:spPr>
        <p:txBody>
          <a:bodyPr>
            <a:normAutofit/>
          </a:bodyPr>
          <a:lstStyle/>
          <a:p>
            <a:pPr marL="0" indent="0">
              <a:buNone/>
            </a:pPr>
            <a:r>
              <a:rPr lang="en-US" dirty="0">
                <a:solidFill>
                  <a:srgbClr val="FF0000"/>
                </a:solidFill>
              </a:rPr>
              <a:t>SELECT NAME, ROUND(AVG(AMOUNT),1) AS AVG_ORDER_VALUE</a:t>
            </a:r>
          </a:p>
          <a:p>
            <a:pPr marL="0" indent="0">
              <a:buNone/>
            </a:pPr>
            <a:r>
              <a:rPr lang="en-US" dirty="0">
                <a:solidFill>
                  <a:srgbClr val="FF0000"/>
                </a:solidFill>
              </a:rPr>
              <a:t>FROM ORDERS O JOIN USERS U </a:t>
            </a:r>
          </a:p>
          <a:p>
            <a:pPr marL="0" indent="0">
              <a:buNone/>
            </a:pPr>
            <a:r>
              <a:rPr lang="en-US" dirty="0">
                <a:solidFill>
                  <a:srgbClr val="FF0000"/>
                </a:solidFill>
              </a:rPr>
              <a:t>ON O.USER_ID = U.USER_ID</a:t>
            </a:r>
          </a:p>
          <a:p>
            <a:pPr marL="0" indent="0">
              <a:buNone/>
            </a:pPr>
            <a:r>
              <a:rPr lang="en-US" dirty="0">
                <a:solidFill>
                  <a:srgbClr val="FF0000"/>
                </a:solidFill>
              </a:rPr>
              <a:t>GROUP BY NAME;</a:t>
            </a:r>
          </a:p>
          <a:p>
            <a:pPr marL="0" indent="0">
              <a:buNone/>
            </a:pPr>
            <a:endParaRPr lang="en-US" dirty="0"/>
          </a:p>
          <a:p>
            <a:pPr marL="0" indent="0">
              <a:buNone/>
            </a:pPr>
            <a:endParaRPr lang="en-US" dirty="0"/>
          </a:p>
          <a:p>
            <a:pPr marL="0" indent="0">
              <a:buNone/>
            </a:pPr>
            <a:r>
              <a:rPr lang="en-US" i="1" dirty="0"/>
              <a:t>INSIGHTS : </a:t>
            </a:r>
            <a:r>
              <a:rPr lang="en-IN" i="1" dirty="0"/>
              <a:t>The average order value per user indicates the typical spending </a:t>
            </a:r>
            <a:r>
              <a:rPr lang="en-IN" i="1" dirty="0" err="1"/>
              <a:t>behavior</a:t>
            </a:r>
            <a:r>
              <a:rPr lang="en-IN" i="1" dirty="0"/>
              <a:t> on </a:t>
            </a:r>
            <a:r>
              <a:rPr lang="en-IN" i="1" dirty="0" err="1"/>
              <a:t>Swiggy</a:t>
            </a:r>
            <a:r>
              <a:rPr lang="en-IN" i="1" dirty="0"/>
              <a:t>. This insight helps in assessing customer purchasing power, tailoring promotions, and setting pricing strategies. A higher average order value may suggest a willingness to spend more on premium options, while a lower value could highlight opportunities to upsell or offer value deals.</a:t>
            </a:r>
          </a:p>
          <a:p>
            <a:pPr marL="0" indent="0">
              <a:buNone/>
            </a:pPr>
            <a:endParaRPr lang="en-US" dirty="0"/>
          </a:p>
        </p:txBody>
      </p:sp>
      <p:pic>
        <p:nvPicPr>
          <p:cNvPr id="5" name="Picture 4">
            <a:extLst>
              <a:ext uri="{FF2B5EF4-FFF2-40B4-BE49-F238E27FC236}">
                <a16:creationId xmlns:a16="http://schemas.microsoft.com/office/drawing/2014/main" id="{163975AC-B66A-7356-4B20-E0FB2C5E17BE}"/>
              </a:ext>
            </a:extLst>
          </p:cNvPr>
          <p:cNvPicPr>
            <a:picLocks noChangeAspect="1"/>
          </p:cNvPicPr>
          <p:nvPr/>
        </p:nvPicPr>
        <p:blipFill>
          <a:blip r:embed="rId2"/>
          <a:stretch>
            <a:fillRect/>
          </a:stretch>
        </p:blipFill>
        <p:spPr>
          <a:xfrm>
            <a:off x="7233308" y="1590444"/>
            <a:ext cx="3941817" cy="2480123"/>
          </a:xfrm>
          <a:prstGeom prst="rect">
            <a:avLst/>
          </a:prstGeom>
        </p:spPr>
      </p:pic>
    </p:spTree>
    <p:extLst>
      <p:ext uri="{BB962C8B-B14F-4D97-AF65-F5344CB8AC3E}">
        <p14:creationId xmlns:p14="http://schemas.microsoft.com/office/powerpoint/2010/main" val="2820149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C3639-E028-10C7-D191-678CA8A6090A}"/>
              </a:ext>
            </a:extLst>
          </p:cNvPr>
          <p:cNvSpPr>
            <a:spLocks noGrp="1"/>
          </p:cNvSpPr>
          <p:nvPr>
            <p:ph type="title"/>
          </p:nvPr>
        </p:nvSpPr>
        <p:spPr>
          <a:xfrm>
            <a:off x="168167" y="199696"/>
            <a:ext cx="11876688" cy="1524000"/>
          </a:xfrm>
        </p:spPr>
        <p:txBody>
          <a:bodyPr>
            <a:normAutofit fontScale="90000"/>
          </a:bodyPr>
          <a:lstStyle/>
          <a:p>
            <a:r>
              <a:rPr lang="en-US" b="1" dirty="0"/>
              <a:t>11. What is the average delivery time for each restaurant, and how does it affect customer satisfaction?</a:t>
            </a:r>
          </a:p>
        </p:txBody>
      </p:sp>
      <p:sp>
        <p:nvSpPr>
          <p:cNvPr id="3" name="Content Placeholder 2">
            <a:extLst>
              <a:ext uri="{FF2B5EF4-FFF2-40B4-BE49-F238E27FC236}">
                <a16:creationId xmlns:a16="http://schemas.microsoft.com/office/drawing/2014/main" id="{4BB72EC0-1D12-17E0-D7F0-E4AE9727D742}"/>
              </a:ext>
            </a:extLst>
          </p:cNvPr>
          <p:cNvSpPr>
            <a:spLocks noGrp="1"/>
          </p:cNvSpPr>
          <p:nvPr>
            <p:ph idx="1"/>
          </p:nvPr>
        </p:nvSpPr>
        <p:spPr>
          <a:xfrm>
            <a:off x="241737" y="1723696"/>
            <a:ext cx="11803118" cy="5134303"/>
          </a:xfrm>
        </p:spPr>
        <p:txBody>
          <a:bodyPr>
            <a:normAutofit fontScale="92500" lnSpcReduction="10000"/>
          </a:bodyPr>
          <a:lstStyle/>
          <a:p>
            <a:pPr marL="0" indent="0">
              <a:buNone/>
            </a:pPr>
            <a:r>
              <a:rPr lang="en-US" dirty="0">
                <a:solidFill>
                  <a:srgbClr val="FF0000"/>
                </a:solidFill>
              </a:rPr>
              <a:t>SELECT R.R_NAME, ROUND(AVG(O.DELIVERY_TIME),2) AS AVG_DELIVERY_TIME, ROUND(AVG(O.DELIVERY_RATING),2) AS AVG_DELIVERY_RATING</a:t>
            </a:r>
          </a:p>
          <a:p>
            <a:pPr marL="0" indent="0">
              <a:buNone/>
            </a:pPr>
            <a:r>
              <a:rPr lang="en-US" dirty="0">
                <a:solidFill>
                  <a:srgbClr val="FF0000"/>
                </a:solidFill>
              </a:rPr>
              <a:t>FROM ORDERS O </a:t>
            </a:r>
          </a:p>
          <a:p>
            <a:pPr marL="0" indent="0">
              <a:buNone/>
            </a:pPr>
            <a:r>
              <a:rPr lang="en-US" dirty="0">
                <a:solidFill>
                  <a:srgbClr val="FF0000"/>
                </a:solidFill>
              </a:rPr>
              <a:t>JOIN RESTAURANTS R ON O.R_ID = R.R_ID</a:t>
            </a:r>
          </a:p>
          <a:p>
            <a:pPr marL="0" indent="0">
              <a:buNone/>
            </a:pPr>
            <a:r>
              <a:rPr lang="en-US" dirty="0">
                <a:solidFill>
                  <a:srgbClr val="FF0000"/>
                </a:solidFill>
              </a:rPr>
              <a:t>GROUP BY R.R_NAME;</a:t>
            </a:r>
          </a:p>
          <a:p>
            <a:pPr marL="0" indent="0">
              <a:buNone/>
            </a:pPr>
            <a:endParaRPr lang="en-US" dirty="0"/>
          </a:p>
          <a:p>
            <a:pPr marL="0" indent="0">
              <a:buNone/>
            </a:pPr>
            <a:endParaRPr lang="en-US" i="1" dirty="0"/>
          </a:p>
          <a:p>
            <a:pPr marL="0" indent="0">
              <a:buNone/>
            </a:pPr>
            <a:r>
              <a:rPr lang="en-US" i="1" dirty="0"/>
              <a:t>INSIGHTS : </a:t>
            </a:r>
            <a:r>
              <a:rPr lang="en-IN" i="1" dirty="0"/>
              <a:t>The average delivery time for each restaurant provides insight into operational efficiency and customer experience. Shorter delivery times generally enhance customer satisfaction, leading to better reviews and repeat business. Restaurants with longer delivery times may need to improve their logistics or communicate more effectively with customers about estimated delivery windows to mitigate dissatisfaction.</a:t>
            </a:r>
          </a:p>
          <a:p>
            <a:pPr marL="0" indent="0">
              <a:buNone/>
            </a:pPr>
            <a:endParaRPr lang="en-US" dirty="0"/>
          </a:p>
        </p:txBody>
      </p:sp>
      <p:pic>
        <p:nvPicPr>
          <p:cNvPr id="5" name="Picture 4">
            <a:extLst>
              <a:ext uri="{FF2B5EF4-FFF2-40B4-BE49-F238E27FC236}">
                <a16:creationId xmlns:a16="http://schemas.microsoft.com/office/drawing/2014/main" id="{B224985F-C80B-62CB-40AE-90C69844B5CF}"/>
              </a:ext>
            </a:extLst>
          </p:cNvPr>
          <p:cNvPicPr>
            <a:picLocks noChangeAspect="1"/>
          </p:cNvPicPr>
          <p:nvPr/>
        </p:nvPicPr>
        <p:blipFill>
          <a:blip r:embed="rId2"/>
          <a:stretch>
            <a:fillRect/>
          </a:stretch>
        </p:blipFill>
        <p:spPr>
          <a:xfrm>
            <a:off x="6601373" y="2416284"/>
            <a:ext cx="5054600" cy="2298700"/>
          </a:xfrm>
          <a:prstGeom prst="rect">
            <a:avLst/>
          </a:prstGeom>
        </p:spPr>
      </p:pic>
    </p:spTree>
    <p:extLst>
      <p:ext uri="{BB962C8B-B14F-4D97-AF65-F5344CB8AC3E}">
        <p14:creationId xmlns:p14="http://schemas.microsoft.com/office/powerpoint/2010/main" val="3410428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0179C-A963-BA65-5696-6C2B8A10F4A3}"/>
              </a:ext>
            </a:extLst>
          </p:cNvPr>
          <p:cNvSpPr>
            <a:spLocks noGrp="1"/>
          </p:cNvSpPr>
          <p:nvPr>
            <p:ph type="title"/>
          </p:nvPr>
        </p:nvSpPr>
        <p:spPr>
          <a:xfrm>
            <a:off x="241737" y="189187"/>
            <a:ext cx="11803117" cy="1460937"/>
          </a:xfrm>
        </p:spPr>
        <p:txBody>
          <a:bodyPr/>
          <a:lstStyle/>
          <a:p>
            <a:r>
              <a:rPr lang="en-US" b="1" dirty="0"/>
              <a:t>12. What is the average rating for each restaurant and delivery partner?</a:t>
            </a:r>
          </a:p>
        </p:txBody>
      </p:sp>
      <p:sp>
        <p:nvSpPr>
          <p:cNvPr id="3" name="Content Placeholder 2">
            <a:extLst>
              <a:ext uri="{FF2B5EF4-FFF2-40B4-BE49-F238E27FC236}">
                <a16:creationId xmlns:a16="http://schemas.microsoft.com/office/drawing/2014/main" id="{04DD5AB2-9A3A-9FB7-22AC-2C62DF0308B0}"/>
              </a:ext>
            </a:extLst>
          </p:cNvPr>
          <p:cNvSpPr>
            <a:spLocks noGrp="1"/>
          </p:cNvSpPr>
          <p:nvPr>
            <p:ph idx="1"/>
          </p:nvPr>
        </p:nvSpPr>
        <p:spPr>
          <a:xfrm>
            <a:off x="241737" y="1471448"/>
            <a:ext cx="11803117" cy="5297213"/>
          </a:xfrm>
        </p:spPr>
        <p:txBody>
          <a:bodyPr>
            <a:normAutofit fontScale="77500" lnSpcReduction="20000"/>
          </a:bodyPr>
          <a:lstStyle/>
          <a:p>
            <a:pPr marL="0" indent="0">
              <a:buNone/>
            </a:pPr>
            <a:r>
              <a:rPr lang="en-US" dirty="0">
                <a:solidFill>
                  <a:srgbClr val="FF0000"/>
                </a:solidFill>
              </a:rPr>
              <a:t>SELECT R.R_NAME, ROUND(AVG(O.RESTAURANT_RATING),2) AS AVG_RESTAURANT_RATING</a:t>
            </a:r>
          </a:p>
          <a:p>
            <a:pPr marL="0" indent="0">
              <a:buNone/>
            </a:pPr>
            <a:r>
              <a:rPr lang="en-US" dirty="0">
                <a:solidFill>
                  <a:srgbClr val="FF0000"/>
                </a:solidFill>
              </a:rPr>
              <a:t>FROM ORDERS O </a:t>
            </a:r>
          </a:p>
          <a:p>
            <a:pPr marL="0" indent="0">
              <a:buNone/>
            </a:pPr>
            <a:r>
              <a:rPr lang="en-US" dirty="0">
                <a:solidFill>
                  <a:srgbClr val="FF0000"/>
                </a:solidFill>
              </a:rPr>
              <a:t>JOIN RESTAURANTS R ON O.R_ID = R.R_ID</a:t>
            </a:r>
          </a:p>
          <a:p>
            <a:pPr marL="0" indent="0">
              <a:buNone/>
            </a:pPr>
            <a:r>
              <a:rPr lang="en-US" dirty="0">
                <a:solidFill>
                  <a:srgbClr val="FF0000"/>
                </a:solidFill>
              </a:rPr>
              <a:t>GROUP BY R.R_NAME;</a:t>
            </a:r>
          </a:p>
          <a:p>
            <a:pPr marL="0" indent="0">
              <a:buNone/>
            </a:pPr>
            <a:endParaRPr lang="en-US" dirty="0">
              <a:solidFill>
                <a:srgbClr val="FF0000"/>
              </a:solidFill>
            </a:endParaRPr>
          </a:p>
          <a:p>
            <a:pPr marL="0" indent="0">
              <a:buNone/>
            </a:pPr>
            <a:r>
              <a:rPr lang="en-US" dirty="0">
                <a:solidFill>
                  <a:srgbClr val="FF0000"/>
                </a:solidFill>
              </a:rPr>
              <a:t>SELECT DP.PARTNER_NAME, </a:t>
            </a:r>
          </a:p>
          <a:p>
            <a:pPr marL="0" indent="0">
              <a:buNone/>
            </a:pPr>
            <a:r>
              <a:rPr lang="en-US" dirty="0">
                <a:solidFill>
                  <a:srgbClr val="FF0000"/>
                </a:solidFill>
              </a:rPr>
              <a:t>ROUND(AVG(O.DELIVERY_RATING),2) AS AVG_DELIVERY_RATING</a:t>
            </a:r>
          </a:p>
          <a:p>
            <a:pPr marL="0" indent="0">
              <a:buNone/>
            </a:pPr>
            <a:r>
              <a:rPr lang="en-US" dirty="0">
                <a:solidFill>
                  <a:srgbClr val="FF0000"/>
                </a:solidFill>
              </a:rPr>
              <a:t>FROM ORDERS O</a:t>
            </a:r>
          </a:p>
          <a:p>
            <a:pPr marL="0" indent="0">
              <a:buNone/>
            </a:pPr>
            <a:r>
              <a:rPr lang="en-US" dirty="0">
                <a:solidFill>
                  <a:srgbClr val="FF0000"/>
                </a:solidFill>
              </a:rPr>
              <a:t>JOIN DELIVERY_PARTNER DP ON O.PARTNER_ID = DP.PARTNER_ID</a:t>
            </a:r>
          </a:p>
          <a:p>
            <a:pPr marL="0" indent="0">
              <a:buNone/>
            </a:pPr>
            <a:r>
              <a:rPr lang="en-US" dirty="0">
                <a:solidFill>
                  <a:srgbClr val="FF0000"/>
                </a:solidFill>
              </a:rPr>
              <a:t>GROUP BY DP.PARTNER_NAME;</a:t>
            </a:r>
          </a:p>
          <a:p>
            <a:pPr marL="0" indent="0">
              <a:buNone/>
            </a:pPr>
            <a:endParaRPr lang="en-US" dirty="0"/>
          </a:p>
          <a:p>
            <a:pPr marL="0" indent="0">
              <a:buNone/>
            </a:pPr>
            <a:r>
              <a:rPr lang="en-US" i="1" dirty="0"/>
              <a:t>INSIGHTS: </a:t>
            </a:r>
            <a:r>
              <a:rPr lang="en-IN" i="1" dirty="0"/>
              <a:t> The average rating for each restaurant and delivery partner reflects overall customer satisfaction and service quality. High ratings for restaurants indicate popular menu items and positive dining experiences, while high ratings for delivery partners suggest reliable and efficient service. Conversely, low ratings may highlight areas needing improvement, such as food quality, delivery timeliness, or customer service.</a:t>
            </a:r>
          </a:p>
          <a:p>
            <a:pPr marL="0" indent="0">
              <a:buNone/>
            </a:pPr>
            <a:endParaRPr lang="en-US" dirty="0"/>
          </a:p>
        </p:txBody>
      </p:sp>
      <p:pic>
        <p:nvPicPr>
          <p:cNvPr id="5" name="Picture 4">
            <a:extLst>
              <a:ext uri="{FF2B5EF4-FFF2-40B4-BE49-F238E27FC236}">
                <a16:creationId xmlns:a16="http://schemas.microsoft.com/office/drawing/2014/main" id="{F0185BE2-A417-4841-132A-DD83DC36C559}"/>
              </a:ext>
            </a:extLst>
          </p:cNvPr>
          <p:cNvPicPr>
            <a:picLocks noChangeAspect="1"/>
          </p:cNvPicPr>
          <p:nvPr/>
        </p:nvPicPr>
        <p:blipFill>
          <a:blip r:embed="rId2"/>
          <a:stretch>
            <a:fillRect/>
          </a:stretch>
        </p:blipFill>
        <p:spPr>
          <a:xfrm>
            <a:off x="6288943" y="1966749"/>
            <a:ext cx="2517951" cy="1564727"/>
          </a:xfrm>
          <a:prstGeom prst="rect">
            <a:avLst/>
          </a:prstGeom>
        </p:spPr>
      </p:pic>
      <p:pic>
        <p:nvPicPr>
          <p:cNvPr id="7" name="Picture 6">
            <a:extLst>
              <a:ext uri="{FF2B5EF4-FFF2-40B4-BE49-F238E27FC236}">
                <a16:creationId xmlns:a16="http://schemas.microsoft.com/office/drawing/2014/main" id="{75D2B5C0-77AF-67FC-50C6-EBE7D6FF1C95}"/>
              </a:ext>
            </a:extLst>
          </p:cNvPr>
          <p:cNvPicPr>
            <a:picLocks noChangeAspect="1"/>
          </p:cNvPicPr>
          <p:nvPr/>
        </p:nvPicPr>
        <p:blipFill>
          <a:blip r:embed="rId3"/>
          <a:stretch>
            <a:fillRect/>
          </a:stretch>
        </p:blipFill>
        <p:spPr>
          <a:xfrm>
            <a:off x="8989195" y="1966748"/>
            <a:ext cx="2873358" cy="1564727"/>
          </a:xfrm>
          <a:prstGeom prst="rect">
            <a:avLst/>
          </a:prstGeom>
        </p:spPr>
      </p:pic>
    </p:spTree>
    <p:extLst>
      <p:ext uri="{BB962C8B-B14F-4D97-AF65-F5344CB8AC3E}">
        <p14:creationId xmlns:p14="http://schemas.microsoft.com/office/powerpoint/2010/main" val="2823600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305B0-DD4E-3FF3-C909-E4BF06606B13}"/>
              </a:ext>
            </a:extLst>
          </p:cNvPr>
          <p:cNvSpPr>
            <a:spLocks noGrp="1"/>
          </p:cNvSpPr>
          <p:nvPr>
            <p:ph type="title"/>
          </p:nvPr>
        </p:nvSpPr>
        <p:spPr>
          <a:xfrm>
            <a:off x="105103" y="136635"/>
            <a:ext cx="11529849" cy="1345324"/>
          </a:xfrm>
        </p:spPr>
        <p:txBody>
          <a:bodyPr>
            <a:normAutofit/>
          </a:bodyPr>
          <a:lstStyle/>
          <a:p>
            <a:r>
              <a:rPr lang="en-US" b="1" dirty="0"/>
              <a:t>13. Which days see the highest order volume, and are there any patterns in user behavior?</a:t>
            </a:r>
          </a:p>
        </p:txBody>
      </p:sp>
      <p:sp>
        <p:nvSpPr>
          <p:cNvPr id="3" name="Content Placeholder 2">
            <a:extLst>
              <a:ext uri="{FF2B5EF4-FFF2-40B4-BE49-F238E27FC236}">
                <a16:creationId xmlns:a16="http://schemas.microsoft.com/office/drawing/2014/main" id="{CA089F16-AE01-8B5D-AB30-AC984A30405C}"/>
              </a:ext>
            </a:extLst>
          </p:cNvPr>
          <p:cNvSpPr>
            <a:spLocks noGrp="1"/>
          </p:cNvSpPr>
          <p:nvPr>
            <p:ph idx="1"/>
          </p:nvPr>
        </p:nvSpPr>
        <p:spPr>
          <a:xfrm>
            <a:off x="228599" y="1481959"/>
            <a:ext cx="11648091" cy="5239406"/>
          </a:xfrm>
        </p:spPr>
        <p:txBody>
          <a:bodyPr>
            <a:normAutofit fontScale="92500"/>
          </a:bodyPr>
          <a:lstStyle/>
          <a:p>
            <a:pPr marL="0" indent="0">
              <a:buNone/>
            </a:pPr>
            <a:r>
              <a:rPr lang="en-US" dirty="0">
                <a:solidFill>
                  <a:srgbClr val="FF0000"/>
                </a:solidFill>
              </a:rPr>
              <a:t>SELECT DAYNAME(DATE) AS ORDER_DAY, </a:t>
            </a:r>
          </a:p>
          <a:p>
            <a:pPr marL="0" indent="0">
              <a:buNone/>
            </a:pPr>
            <a:r>
              <a:rPr lang="en-US" dirty="0">
                <a:solidFill>
                  <a:srgbClr val="FF0000"/>
                </a:solidFill>
              </a:rPr>
              <a:t>       COUNT(ORDER_ID) AS ORDER_COUNT</a:t>
            </a:r>
          </a:p>
          <a:p>
            <a:pPr marL="0" indent="0">
              <a:buNone/>
            </a:pPr>
            <a:r>
              <a:rPr lang="en-US" dirty="0">
                <a:solidFill>
                  <a:srgbClr val="FF0000"/>
                </a:solidFill>
              </a:rPr>
              <a:t>FROM ORDERS</a:t>
            </a:r>
          </a:p>
          <a:p>
            <a:pPr marL="0" indent="0">
              <a:buNone/>
            </a:pPr>
            <a:r>
              <a:rPr lang="en-US" dirty="0">
                <a:solidFill>
                  <a:srgbClr val="FF0000"/>
                </a:solidFill>
              </a:rPr>
              <a:t>GROUP BY DAYNAME(DATE)</a:t>
            </a:r>
          </a:p>
          <a:p>
            <a:pPr marL="0" indent="0">
              <a:buNone/>
            </a:pPr>
            <a:r>
              <a:rPr lang="en-US" dirty="0">
                <a:solidFill>
                  <a:srgbClr val="FF0000"/>
                </a:solidFill>
              </a:rPr>
              <a:t>ORDER BY ORDER_COUNT DESC;</a:t>
            </a:r>
          </a:p>
          <a:p>
            <a:pPr marL="0" indent="0">
              <a:buNone/>
            </a:pPr>
            <a:endParaRPr lang="en-US" dirty="0"/>
          </a:p>
          <a:p>
            <a:pPr marL="0" indent="0">
              <a:buNone/>
            </a:pPr>
            <a:r>
              <a:rPr lang="en-US" i="1" dirty="0"/>
              <a:t>INSIGHTS : </a:t>
            </a:r>
            <a:r>
              <a:rPr lang="en-IN" i="1" dirty="0"/>
              <a:t>The days with the highest order volumes typically occur during Thursday and Friday. </a:t>
            </a:r>
            <a:r>
              <a:rPr lang="en-IN" i="1" dirty="0" err="1"/>
              <a:t>Analyzing</a:t>
            </a:r>
            <a:r>
              <a:rPr lang="en-IN" i="1" dirty="0"/>
              <a:t> user </a:t>
            </a:r>
            <a:r>
              <a:rPr lang="en-IN" i="1" dirty="0" err="1"/>
              <a:t>behavior</a:t>
            </a:r>
            <a:r>
              <a:rPr lang="en-IN" i="1" dirty="0"/>
              <a:t> patterns reveals that users often place orders during these peak days, indicating a preference for convenience during busy times. Additionally, promotions or discounts might drive higher order volumes on specific days or times, such as special offers on weekends. Identifying these patterns can help optimize marketing strategies and improve service availability.</a:t>
            </a:r>
          </a:p>
        </p:txBody>
      </p:sp>
      <p:pic>
        <p:nvPicPr>
          <p:cNvPr id="5" name="Picture 4">
            <a:extLst>
              <a:ext uri="{FF2B5EF4-FFF2-40B4-BE49-F238E27FC236}">
                <a16:creationId xmlns:a16="http://schemas.microsoft.com/office/drawing/2014/main" id="{A92E6611-F10B-C81F-2380-39D70DC6078D}"/>
              </a:ext>
            </a:extLst>
          </p:cNvPr>
          <p:cNvPicPr>
            <a:picLocks noChangeAspect="1"/>
          </p:cNvPicPr>
          <p:nvPr/>
        </p:nvPicPr>
        <p:blipFill>
          <a:blip r:embed="rId2"/>
          <a:stretch>
            <a:fillRect/>
          </a:stretch>
        </p:blipFill>
        <p:spPr>
          <a:xfrm>
            <a:off x="8472214" y="1443421"/>
            <a:ext cx="2794000" cy="2540000"/>
          </a:xfrm>
          <a:prstGeom prst="rect">
            <a:avLst/>
          </a:prstGeom>
        </p:spPr>
      </p:pic>
    </p:spTree>
    <p:extLst>
      <p:ext uri="{BB962C8B-B14F-4D97-AF65-F5344CB8AC3E}">
        <p14:creationId xmlns:p14="http://schemas.microsoft.com/office/powerpoint/2010/main" val="2497569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A200B-8493-71AC-053E-B129F3B67CFB}"/>
              </a:ext>
            </a:extLst>
          </p:cNvPr>
          <p:cNvSpPr>
            <a:spLocks noGrp="1"/>
          </p:cNvSpPr>
          <p:nvPr>
            <p:ph type="title"/>
          </p:nvPr>
        </p:nvSpPr>
        <p:spPr>
          <a:xfrm>
            <a:off x="105103" y="136635"/>
            <a:ext cx="11571890" cy="1523999"/>
          </a:xfrm>
        </p:spPr>
        <p:txBody>
          <a:bodyPr>
            <a:normAutofit fontScale="90000"/>
          </a:bodyPr>
          <a:lstStyle/>
          <a:p>
            <a:r>
              <a:rPr lang="en-US" b="1" dirty="0"/>
              <a:t>14. How many orders were delivered by each delivery partner and what is their average delivery rating?</a:t>
            </a:r>
          </a:p>
        </p:txBody>
      </p:sp>
      <p:sp>
        <p:nvSpPr>
          <p:cNvPr id="3" name="Content Placeholder 2">
            <a:extLst>
              <a:ext uri="{FF2B5EF4-FFF2-40B4-BE49-F238E27FC236}">
                <a16:creationId xmlns:a16="http://schemas.microsoft.com/office/drawing/2014/main" id="{5D788A26-B765-A271-676C-F5ECD5A61EAA}"/>
              </a:ext>
            </a:extLst>
          </p:cNvPr>
          <p:cNvSpPr>
            <a:spLocks noGrp="1"/>
          </p:cNvSpPr>
          <p:nvPr>
            <p:ph idx="1"/>
          </p:nvPr>
        </p:nvSpPr>
        <p:spPr>
          <a:xfrm>
            <a:off x="218089" y="1531336"/>
            <a:ext cx="11571890" cy="4932526"/>
          </a:xfrm>
        </p:spPr>
        <p:txBody>
          <a:bodyPr/>
          <a:lstStyle/>
          <a:p>
            <a:pPr marL="0" indent="0">
              <a:buNone/>
            </a:pPr>
            <a:r>
              <a:rPr lang="en-US" dirty="0">
                <a:solidFill>
                  <a:srgbClr val="FF0000"/>
                </a:solidFill>
              </a:rPr>
              <a:t>SELECT DP.PARTNER_ID, DP.PARTNER_NAME, COUNT(*) AS DELIVERY_COUNT, AVG(O.DELIVERY_RATING) AS AVG_DELIVERY_RATING</a:t>
            </a:r>
          </a:p>
          <a:p>
            <a:pPr marL="0" indent="0">
              <a:buNone/>
            </a:pPr>
            <a:r>
              <a:rPr lang="en-US" dirty="0">
                <a:solidFill>
                  <a:srgbClr val="FF0000"/>
                </a:solidFill>
              </a:rPr>
              <a:t>FROM ORDERS O</a:t>
            </a:r>
          </a:p>
          <a:p>
            <a:pPr marL="0" indent="0">
              <a:buNone/>
            </a:pPr>
            <a:r>
              <a:rPr lang="en-US" dirty="0">
                <a:solidFill>
                  <a:srgbClr val="FF0000"/>
                </a:solidFill>
              </a:rPr>
              <a:t>JOIN DELIVERY_PARTNER DP </a:t>
            </a:r>
          </a:p>
          <a:p>
            <a:pPr marL="0" indent="0">
              <a:buNone/>
            </a:pPr>
            <a:r>
              <a:rPr lang="en-US" dirty="0">
                <a:solidFill>
                  <a:srgbClr val="FF0000"/>
                </a:solidFill>
              </a:rPr>
              <a:t>ON O.PARTNER_ID = DP.PARTNER_ID</a:t>
            </a:r>
          </a:p>
          <a:p>
            <a:pPr marL="0" indent="0">
              <a:buNone/>
            </a:pPr>
            <a:r>
              <a:rPr lang="en-US" dirty="0">
                <a:solidFill>
                  <a:srgbClr val="FF0000"/>
                </a:solidFill>
              </a:rPr>
              <a:t>GROUP BY DP.PARTNER_ID, DP.PARTNER_NAME;</a:t>
            </a:r>
          </a:p>
          <a:p>
            <a:pPr marL="0" indent="0">
              <a:buNone/>
            </a:pPr>
            <a:endParaRPr lang="en-US" dirty="0"/>
          </a:p>
          <a:p>
            <a:pPr marL="0" indent="0">
              <a:buNone/>
            </a:pPr>
            <a:r>
              <a:rPr lang="en-US" i="1" dirty="0"/>
              <a:t>INSIGHTS : </a:t>
            </a:r>
            <a:r>
              <a:rPr lang="en-IN" i="1" dirty="0" err="1"/>
              <a:t>Analyze</a:t>
            </a:r>
            <a:r>
              <a:rPr lang="en-IN" i="1" dirty="0"/>
              <a:t> the total number of orders delivered by each delivery partner and calculate their average delivery rating to assess performance and customer satisfaction.</a:t>
            </a:r>
            <a:endParaRPr lang="en-US" i="1" dirty="0"/>
          </a:p>
        </p:txBody>
      </p:sp>
      <p:pic>
        <p:nvPicPr>
          <p:cNvPr id="5" name="Picture 4">
            <a:extLst>
              <a:ext uri="{FF2B5EF4-FFF2-40B4-BE49-F238E27FC236}">
                <a16:creationId xmlns:a16="http://schemas.microsoft.com/office/drawing/2014/main" id="{176BDAEA-6E69-9229-E4D1-22013DD95981}"/>
              </a:ext>
            </a:extLst>
          </p:cNvPr>
          <p:cNvPicPr>
            <a:picLocks noChangeAspect="1"/>
          </p:cNvPicPr>
          <p:nvPr/>
        </p:nvPicPr>
        <p:blipFill>
          <a:blip r:embed="rId2"/>
          <a:stretch>
            <a:fillRect/>
          </a:stretch>
        </p:blipFill>
        <p:spPr>
          <a:xfrm>
            <a:off x="7493876" y="2422633"/>
            <a:ext cx="4183117" cy="1755227"/>
          </a:xfrm>
          <a:prstGeom prst="rect">
            <a:avLst/>
          </a:prstGeom>
        </p:spPr>
      </p:pic>
    </p:spTree>
    <p:extLst>
      <p:ext uri="{BB962C8B-B14F-4D97-AF65-F5344CB8AC3E}">
        <p14:creationId xmlns:p14="http://schemas.microsoft.com/office/powerpoint/2010/main" val="2852481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00E39-D369-D1E0-ED55-74E5EAC60E53}"/>
              </a:ext>
            </a:extLst>
          </p:cNvPr>
          <p:cNvSpPr>
            <a:spLocks noGrp="1"/>
          </p:cNvSpPr>
          <p:nvPr>
            <p:ph type="title"/>
          </p:nvPr>
        </p:nvSpPr>
        <p:spPr/>
        <p:txBody>
          <a:bodyPr/>
          <a:lstStyle/>
          <a:p>
            <a:endParaRPr lang="en-US"/>
          </a:p>
        </p:txBody>
      </p:sp>
      <p:pic>
        <p:nvPicPr>
          <p:cNvPr id="2050" name="Picture 2" descr="Swiggy app redesign :: Behance">
            <a:extLst>
              <a:ext uri="{FF2B5EF4-FFF2-40B4-BE49-F238E27FC236}">
                <a16:creationId xmlns:a16="http://schemas.microsoft.com/office/drawing/2014/main" id="{40B89262-7D7F-F647-7C46-D9AAE9AC482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4350" y="207031"/>
            <a:ext cx="10899450" cy="6134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6363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0806B-EFBF-402B-9AE9-6038F8C9DF07}"/>
              </a:ext>
            </a:extLst>
          </p:cNvPr>
          <p:cNvSpPr>
            <a:spLocks noGrp="1"/>
          </p:cNvSpPr>
          <p:nvPr>
            <p:ph type="title"/>
          </p:nvPr>
        </p:nvSpPr>
        <p:spPr/>
        <p:txBody>
          <a:bodyPr/>
          <a:lstStyle/>
          <a:p>
            <a:r>
              <a:rPr lang="en-US" b="1" dirty="0"/>
              <a:t>1. How many customers have not placed any orders?</a:t>
            </a:r>
          </a:p>
        </p:txBody>
      </p:sp>
      <p:sp>
        <p:nvSpPr>
          <p:cNvPr id="3" name="Content Placeholder 2">
            <a:extLst>
              <a:ext uri="{FF2B5EF4-FFF2-40B4-BE49-F238E27FC236}">
                <a16:creationId xmlns:a16="http://schemas.microsoft.com/office/drawing/2014/main" id="{040D09CD-1E8E-58D9-5487-6C45B20AB19C}"/>
              </a:ext>
            </a:extLst>
          </p:cNvPr>
          <p:cNvSpPr>
            <a:spLocks noGrp="1"/>
          </p:cNvSpPr>
          <p:nvPr>
            <p:ph idx="1"/>
          </p:nvPr>
        </p:nvSpPr>
        <p:spPr/>
        <p:txBody>
          <a:bodyPr>
            <a:normAutofit/>
          </a:bodyPr>
          <a:lstStyle/>
          <a:p>
            <a:pPr marL="0" indent="0">
              <a:buNone/>
            </a:pPr>
            <a:r>
              <a:rPr lang="en-US" dirty="0">
                <a:solidFill>
                  <a:srgbClr val="FF0000"/>
                </a:solidFill>
              </a:rPr>
              <a:t>SELECT NAME FROM USERS WHERE</a:t>
            </a:r>
          </a:p>
          <a:p>
            <a:pPr marL="0" indent="0">
              <a:buNone/>
            </a:pPr>
            <a:r>
              <a:rPr lang="en-US" dirty="0">
                <a:solidFill>
                  <a:srgbClr val="FF0000"/>
                </a:solidFill>
              </a:rPr>
              <a:t>USER_ID NOT IN (SELECT USER_ID FROM ORDERS);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i="1" dirty="0"/>
              <a:t>INSIGHTS : </a:t>
            </a:r>
            <a:r>
              <a:rPr lang="en-IN" i="1" dirty="0" err="1"/>
              <a:t>Swiggy</a:t>
            </a:r>
            <a:r>
              <a:rPr lang="en-IN" i="1" dirty="0"/>
              <a:t> can identify inactive customers by </a:t>
            </a:r>
            <a:r>
              <a:rPr lang="en-IN" i="1" dirty="0" err="1"/>
              <a:t>analyzing</a:t>
            </a:r>
            <a:r>
              <a:rPr lang="en-IN" i="1" dirty="0"/>
              <a:t> those registered but with no order history, offering a key opportunity for re-engagement and targeted marketing.</a:t>
            </a:r>
          </a:p>
          <a:p>
            <a:pPr marL="0" indent="0">
              <a:buNone/>
            </a:pPr>
            <a:endParaRPr lang="en-US" dirty="0"/>
          </a:p>
        </p:txBody>
      </p:sp>
      <p:pic>
        <p:nvPicPr>
          <p:cNvPr id="5" name="Picture 4">
            <a:extLst>
              <a:ext uri="{FF2B5EF4-FFF2-40B4-BE49-F238E27FC236}">
                <a16:creationId xmlns:a16="http://schemas.microsoft.com/office/drawing/2014/main" id="{6E04C675-519E-A5BE-D1C6-DFEBEBBFFE8E}"/>
              </a:ext>
            </a:extLst>
          </p:cNvPr>
          <p:cNvPicPr>
            <a:picLocks noChangeAspect="1"/>
          </p:cNvPicPr>
          <p:nvPr/>
        </p:nvPicPr>
        <p:blipFill>
          <a:blip r:embed="rId2"/>
          <a:stretch>
            <a:fillRect/>
          </a:stretch>
        </p:blipFill>
        <p:spPr>
          <a:xfrm>
            <a:off x="8579944" y="2151992"/>
            <a:ext cx="3244193" cy="2609194"/>
          </a:xfrm>
          <a:prstGeom prst="rect">
            <a:avLst/>
          </a:prstGeom>
        </p:spPr>
      </p:pic>
    </p:spTree>
    <p:extLst>
      <p:ext uri="{BB962C8B-B14F-4D97-AF65-F5344CB8AC3E}">
        <p14:creationId xmlns:p14="http://schemas.microsoft.com/office/powerpoint/2010/main" val="3660906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40ACF-4B08-D6F4-C75D-4953E626C44F}"/>
              </a:ext>
            </a:extLst>
          </p:cNvPr>
          <p:cNvSpPr>
            <a:spLocks noGrp="1"/>
          </p:cNvSpPr>
          <p:nvPr>
            <p:ph type="title"/>
          </p:nvPr>
        </p:nvSpPr>
        <p:spPr/>
        <p:txBody>
          <a:bodyPr/>
          <a:lstStyle/>
          <a:p>
            <a:r>
              <a:rPr lang="en-US" b="1" dirty="0"/>
              <a:t>2. What is the average price for each food?</a:t>
            </a:r>
          </a:p>
        </p:txBody>
      </p:sp>
      <p:sp>
        <p:nvSpPr>
          <p:cNvPr id="3" name="Content Placeholder 2">
            <a:extLst>
              <a:ext uri="{FF2B5EF4-FFF2-40B4-BE49-F238E27FC236}">
                <a16:creationId xmlns:a16="http://schemas.microsoft.com/office/drawing/2014/main" id="{BD9B59B0-CF66-B990-3EDE-F0C525867771}"/>
              </a:ext>
            </a:extLst>
          </p:cNvPr>
          <p:cNvSpPr>
            <a:spLocks noGrp="1"/>
          </p:cNvSpPr>
          <p:nvPr>
            <p:ph idx="1"/>
          </p:nvPr>
        </p:nvSpPr>
        <p:spPr/>
        <p:txBody>
          <a:bodyPr>
            <a:normAutofit fontScale="92500" lnSpcReduction="10000"/>
          </a:bodyPr>
          <a:lstStyle/>
          <a:p>
            <a:pPr marL="0" indent="0">
              <a:buNone/>
            </a:pPr>
            <a:r>
              <a:rPr lang="en-US" dirty="0">
                <a:solidFill>
                  <a:srgbClr val="FF0000"/>
                </a:solidFill>
              </a:rPr>
              <a:t>SELECT F.F_NAME, AVG(PRICE) AS AVG_PRICE </a:t>
            </a:r>
          </a:p>
          <a:p>
            <a:pPr marL="0" indent="0">
              <a:buNone/>
            </a:pPr>
            <a:r>
              <a:rPr lang="en-US" dirty="0">
                <a:solidFill>
                  <a:srgbClr val="FF0000"/>
                </a:solidFill>
              </a:rPr>
              <a:t>FROM MENU M JOIN FOOD F ON M.F_ID=F.F_ID</a:t>
            </a:r>
          </a:p>
          <a:p>
            <a:pPr marL="0" indent="0">
              <a:buNone/>
            </a:pPr>
            <a:r>
              <a:rPr lang="en-US" dirty="0">
                <a:solidFill>
                  <a:srgbClr val="FF0000"/>
                </a:solidFill>
              </a:rPr>
              <a:t>GROUP BY F.F_NAME;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i="1" dirty="0"/>
              <a:t>INSIGHTS : </a:t>
            </a:r>
            <a:r>
              <a:rPr lang="en-IN" i="1" dirty="0"/>
              <a:t>The average price for each food item on </a:t>
            </a:r>
            <a:r>
              <a:rPr lang="en-IN" i="1" dirty="0" err="1"/>
              <a:t>Swiggy</a:t>
            </a:r>
            <a:r>
              <a:rPr lang="en-IN" i="1" dirty="0"/>
              <a:t> provides insights into pricing strategies and customer spending patterns, helping optimize menu offerings.</a:t>
            </a:r>
            <a:endParaRPr lang="en-US" i="1" dirty="0"/>
          </a:p>
        </p:txBody>
      </p:sp>
      <p:pic>
        <p:nvPicPr>
          <p:cNvPr id="5" name="Picture 4">
            <a:extLst>
              <a:ext uri="{FF2B5EF4-FFF2-40B4-BE49-F238E27FC236}">
                <a16:creationId xmlns:a16="http://schemas.microsoft.com/office/drawing/2014/main" id="{EB3E78CC-6BA8-7B91-76C1-55B6898FD01B}"/>
              </a:ext>
            </a:extLst>
          </p:cNvPr>
          <p:cNvPicPr>
            <a:picLocks noChangeAspect="1"/>
          </p:cNvPicPr>
          <p:nvPr/>
        </p:nvPicPr>
        <p:blipFill>
          <a:blip r:embed="rId2"/>
          <a:stretch>
            <a:fillRect/>
          </a:stretch>
        </p:blipFill>
        <p:spPr>
          <a:xfrm>
            <a:off x="8282152" y="1690689"/>
            <a:ext cx="3384331" cy="2935356"/>
          </a:xfrm>
          <a:prstGeom prst="rect">
            <a:avLst/>
          </a:prstGeom>
        </p:spPr>
      </p:pic>
    </p:spTree>
    <p:extLst>
      <p:ext uri="{BB962C8B-B14F-4D97-AF65-F5344CB8AC3E}">
        <p14:creationId xmlns:p14="http://schemas.microsoft.com/office/powerpoint/2010/main" val="1191381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B9A85-7F56-D2ED-3E13-7562E7169C5D}"/>
              </a:ext>
            </a:extLst>
          </p:cNvPr>
          <p:cNvSpPr>
            <a:spLocks noGrp="1"/>
          </p:cNvSpPr>
          <p:nvPr>
            <p:ph type="title"/>
          </p:nvPr>
        </p:nvSpPr>
        <p:spPr/>
        <p:txBody>
          <a:bodyPr/>
          <a:lstStyle/>
          <a:p>
            <a:r>
              <a:rPr lang="en-US" b="1" dirty="0"/>
              <a:t>3.Find the top restaurants in terms of number of orders for the month of June?</a:t>
            </a:r>
          </a:p>
        </p:txBody>
      </p:sp>
      <p:sp>
        <p:nvSpPr>
          <p:cNvPr id="3" name="Content Placeholder 2">
            <a:extLst>
              <a:ext uri="{FF2B5EF4-FFF2-40B4-BE49-F238E27FC236}">
                <a16:creationId xmlns:a16="http://schemas.microsoft.com/office/drawing/2014/main" id="{C9925B34-1EDC-2229-6094-41FB06198F56}"/>
              </a:ext>
            </a:extLst>
          </p:cNvPr>
          <p:cNvSpPr>
            <a:spLocks noGrp="1"/>
          </p:cNvSpPr>
          <p:nvPr>
            <p:ph idx="1"/>
          </p:nvPr>
        </p:nvSpPr>
        <p:spPr/>
        <p:txBody>
          <a:bodyPr/>
          <a:lstStyle/>
          <a:p>
            <a:pPr marL="0" indent="0">
              <a:buNone/>
            </a:pPr>
            <a:r>
              <a:rPr lang="en-US" dirty="0">
                <a:solidFill>
                  <a:srgbClr val="FF0000"/>
                </a:solidFill>
              </a:rPr>
              <a:t>SELECT R.R_NAME, COUNT(*) FROM ORDERS O JOIN RESTAURANTS R ON O.R_ID = R.R_ID</a:t>
            </a:r>
          </a:p>
          <a:p>
            <a:pPr marL="0" indent="0">
              <a:buNone/>
            </a:pPr>
            <a:r>
              <a:rPr lang="en-US" dirty="0">
                <a:solidFill>
                  <a:srgbClr val="FF0000"/>
                </a:solidFill>
              </a:rPr>
              <a:t>WHERE MONTHNAME(DATE) = 'JUNE'</a:t>
            </a:r>
          </a:p>
          <a:p>
            <a:pPr marL="0" indent="0">
              <a:buNone/>
            </a:pPr>
            <a:r>
              <a:rPr lang="en-US" dirty="0">
                <a:solidFill>
                  <a:srgbClr val="FF0000"/>
                </a:solidFill>
              </a:rPr>
              <a:t>GROUP BY R.R_NAME</a:t>
            </a:r>
          </a:p>
          <a:p>
            <a:pPr marL="0" indent="0">
              <a:buNone/>
            </a:pPr>
            <a:r>
              <a:rPr lang="en-US" dirty="0">
                <a:solidFill>
                  <a:srgbClr val="FF0000"/>
                </a:solidFill>
              </a:rPr>
              <a:t>ORDER BY COUNT(*) DESC</a:t>
            </a:r>
          </a:p>
          <a:p>
            <a:pPr marL="0" indent="0">
              <a:buNone/>
            </a:pPr>
            <a:r>
              <a:rPr lang="en-US" dirty="0">
                <a:solidFill>
                  <a:srgbClr val="FF0000"/>
                </a:solidFill>
              </a:rPr>
              <a:t>LIMIT 1;</a:t>
            </a:r>
          </a:p>
          <a:p>
            <a:pPr marL="0" indent="0">
              <a:buNone/>
            </a:pPr>
            <a:r>
              <a:rPr lang="en-US" i="1" dirty="0"/>
              <a:t>INSIGHTS : </a:t>
            </a:r>
            <a:r>
              <a:rPr lang="en-IN" i="1" dirty="0"/>
              <a:t>The top restaurants in terms of the number of orders for June reveal high-performing outlets, providing insights into customer preferences and successful restaurant offerings on </a:t>
            </a:r>
            <a:r>
              <a:rPr lang="en-IN" i="1" dirty="0" err="1"/>
              <a:t>Swiggy's</a:t>
            </a:r>
            <a:r>
              <a:rPr lang="en-IN" i="1" dirty="0"/>
              <a:t> platform.</a:t>
            </a:r>
            <a:endParaRPr lang="en-US" i="1" dirty="0"/>
          </a:p>
        </p:txBody>
      </p:sp>
      <p:pic>
        <p:nvPicPr>
          <p:cNvPr id="5" name="Picture 4">
            <a:extLst>
              <a:ext uri="{FF2B5EF4-FFF2-40B4-BE49-F238E27FC236}">
                <a16:creationId xmlns:a16="http://schemas.microsoft.com/office/drawing/2014/main" id="{9C48E313-7881-2F95-5F9F-C27788351B26}"/>
              </a:ext>
            </a:extLst>
          </p:cNvPr>
          <p:cNvPicPr>
            <a:picLocks noChangeAspect="1"/>
          </p:cNvPicPr>
          <p:nvPr/>
        </p:nvPicPr>
        <p:blipFill>
          <a:blip r:embed="rId2"/>
          <a:stretch>
            <a:fillRect/>
          </a:stretch>
        </p:blipFill>
        <p:spPr>
          <a:xfrm>
            <a:off x="8502868" y="2380155"/>
            <a:ext cx="3048000" cy="1803400"/>
          </a:xfrm>
          <a:prstGeom prst="rect">
            <a:avLst/>
          </a:prstGeom>
        </p:spPr>
      </p:pic>
    </p:spTree>
    <p:extLst>
      <p:ext uri="{BB962C8B-B14F-4D97-AF65-F5344CB8AC3E}">
        <p14:creationId xmlns:p14="http://schemas.microsoft.com/office/powerpoint/2010/main" val="2453637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F7D76-EB2F-8AA1-69BF-52057BFA64EF}"/>
              </a:ext>
            </a:extLst>
          </p:cNvPr>
          <p:cNvSpPr>
            <a:spLocks noGrp="1"/>
          </p:cNvSpPr>
          <p:nvPr>
            <p:ph type="title"/>
          </p:nvPr>
        </p:nvSpPr>
        <p:spPr/>
        <p:txBody>
          <a:bodyPr/>
          <a:lstStyle/>
          <a:p>
            <a:r>
              <a:rPr lang="en-US" b="1" dirty="0"/>
              <a:t>4. Find the restaurants with monthly revenue greater than 500?</a:t>
            </a:r>
          </a:p>
        </p:txBody>
      </p:sp>
      <p:sp>
        <p:nvSpPr>
          <p:cNvPr id="3" name="Content Placeholder 2">
            <a:extLst>
              <a:ext uri="{FF2B5EF4-FFF2-40B4-BE49-F238E27FC236}">
                <a16:creationId xmlns:a16="http://schemas.microsoft.com/office/drawing/2014/main" id="{E7F52B0C-3605-713C-3A0F-A91DF5D71DE7}"/>
              </a:ext>
            </a:extLst>
          </p:cNvPr>
          <p:cNvSpPr>
            <a:spLocks noGrp="1"/>
          </p:cNvSpPr>
          <p:nvPr>
            <p:ph idx="1"/>
          </p:nvPr>
        </p:nvSpPr>
        <p:spPr>
          <a:xfrm>
            <a:off x="838199" y="1825624"/>
            <a:ext cx="10901855" cy="4753851"/>
          </a:xfrm>
        </p:spPr>
        <p:txBody>
          <a:bodyPr/>
          <a:lstStyle/>
          <a:p>
            <a:pPr marL="0" indent="0">
              <a:buNone/>
            </a:pPr>
            <a:r>
              <a:rPr lang="en-US" dirty="0">
                <a:solidFill>
                  <a:srgbClr val="FF0000"/>
                </a:solidFill>
              </a:rPr>
              <a:t>SELECT R.R_NAME, SUM(AMOUNT) AS REVENUE FROM ORDERS O JOIN RESTAURANTS R ON O.R_ID = R.R_ID</a:t>
            </a:r>
          </a:p>
          <a:p>
            <a:pPr marL="0" indent="0">
              <a:buNone/>
            </a:pPr>
            <a:r>
              <a:rPr lang="en-US" dirty="0">
                <a:solidFill>
                  <a:srgbClr val="FF0000"/>
                </a:solidFill>
              </a:rPr>
              <a:t>WHERE MONTHNAME(DATE) = 'JUNE'</a:t>
            </a:r>
          </a:p>
          <a:p>
            <a:pPr marL="0" indent="0">
              <a:buNone/>
            </a:pPr>
            <a:r>
              <a:rPr lang="en-US" dirty="0">
                <a:solidFill>
                  <a:srgbClr val="FF0000"/>
                </a:solidFill>
              </a:rPr>
              <a:t>GROUP BY R.R_NAME</a:t>
            </a:r>
          </a:p>
          <a:p>
            <a:pPr marL="0" indent="0">
              <a:buNone/>
            </a:pPr>
            <a:r>
              <a:rPr lang="en-US" dirty="0">
                <a:solidFill>
                  <a:srgbClr val="FF0000"/>
                </a:solidFill>
              </a:rPr>
              <a:t>HAVING REVENUE &gt; 500;</a:t>
            </a:r>
          </a:p>
          <a:p>
            <a:pPr marL="0" indent="0">
              <a:buNone/>
            </a:pPr>
            <a:endParaRPr lang="en-US" dirty="0">
              <a:solidFill>
                <a:srgbClr val="FF0000"/>
              </a:solidFill>
            </a:endParaRPr>
          </a:p>
          <a:p>
            <a:pPr marL="0" indent="0">
              <a:buNone/>
            </a:pPr>
            <a:r>
              <a:rPr lang="en-US" i="1" dirty="0"/>
              <a:t>INSIGHTS : </a:t>
            </a:r>
            <a:r>
              <a:rPr lang="en-IN" i="1" dirty="0"/>
              <a:t>Restaurants with monthly revenue greater than 500 on </a:t>
            </a:r>
            <a:r>
              <a:rPr lang="en-IN" i="1" dirty="0" err="1"/>
              <a:t>Swiggy</a:t>
            </a:r>
            <a:r>
              <a:rPr lang="en-IN" i="1" dirty="0"/>
              <a:t> showcase consistent demand and high customer engagement, indicating their strong market position and popular menu offerings.</a:t>
            </a:r>
            <a:endParaRPr lang="en-US" i="1" dirty="0">
              <a:solidFill>
                <a:srgbClr val="FF0000"/>
              </a:solidFill>
            </a:endParaRPr>
          </a:p>
        </p:txBody>
      </p:sp>
      <p:pic>
        <p:nvPicPr>
          <p:cNvPr id="5" name="Picture 4">
            <a:extLst>
              <a:ext uri="{FF2B5EF4-FFF2-40B4-BE49-F238E27FC236}">
                <a16:creationId xmlns:a16="http://schemas.microsoft.com/office/drawing/2014/main" id="{5BDA5382-2286-CDFF-3777-E046E145E9C2}"/>
              </a:ext>
            </a:extLst>
          </p:cNvPr>
          <p:cNvPicPr>
            <a:picLocks noChangeAspect="1"/>
          </p:cNvPicPr>
          <p:nvPr/>
        </p:nvPicPr>
        <p:blipFill>
          <a:blip r:embed="rId2"/>
          <a:stretch>
            <a:fillRect/>
          </a:stretch>
        </p:blipFill>
        <p:spPr>
          <a:xfrm>
            <a:off x="7540515" y="2566193"/>
            <a:ext cx="3563220" cy="1743047"/>
          </a:xfrm>
          <a:prstGeom prst="rect">
            <a:avLst/>
          </a:prstGeom>
        </p:spPr>
      </p:pic>
    </p:spTree>
    <p:extLst>
      <p:ext uri="{BB962C8B-B14F-4D97-AF65-F5344CB8AC3E}">
        <p14:creationId xmlns:p14="http://schemas.microsoft.com/office/powerpoint/2010/main" val="391847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4779C-11C3-0495-F9A1-44FF2E0F1AB9}"/>
              </a:ext>
            </a:extLst>
          </p:cNvPr>
          <p:cNvSpPr>
            <a:spLocks noGrp="1"/>
          </p:cNvSpPr>
          <p:nvPr>
            <p:ph type="title"/>
          </p:nvPr>
        </p:nvSpPr>
        <p:spPr>
          <a:xfrm>
            <a:off x="409903" y="231229"/>
            <a:ext cx="11372194" cy="1552354"/>
          </a:xfrm>
        </p:spPr>
        <p:txBody>
          <a:bodyPr>
            <a:normAutofit fontScale="90000"/>
          </a:bodyPr>
          <a:lstStyle/>
          <a:p>
            <a:r>
              <a:rPr lang="en-US" b="1" dirty="0"/>
              <a:t>5.Show all orders with order details for a particular customer in a particular date range (10th June 2022 to 10th July 2022)?</a:t>
            </a:r>
          </a:p>
        </p:txBody>
      </p:sp>
      <p:sp>
        <p:nvSpPr>
          <p:cNvPr id="3" name="Content Placeholder 2">
            <a:extLst>
              <a:ext uri="{FF2B5EF4-FFF2-40B4-BE49-F238E27FC236}">
                <a16:creationId xmlns:a16="http://schemas.microsoft.com/office/drawing/2014/main" id="{E9AC7CBE-91F1-3B08-3DBC-1EE98879E0BF}"/>
              </a:ext>
            </a:extLst>
          </p:cNvPr>
          <p:cNvSpPr>
            <a:spLocks noGrp="1"/>
          </p:cNvSpPr>
          <p:nvPr>
            <p:ph idx="1"/>
          </p:nvPr>
        </p:nvSpPr>
        <p:spPr>
          <a:xfrm>
            <a:off x="409903" y="1783583"/>
            <a:ext cx="11456276" cy="4722320"/>
          </a:xfrm>
        </p:spPr>
        <p:txBody>
          <a:bodyPr>
            <a:normAutofit fontScale="85000" lnSpcReduction="20000"/>
          </a:bodyPr>
          <a:lstStyle/>
          <a:p>
            <a:pPr marL="0" indent="0">
              <a:buNone/>
            </a:pPr>
            <a:r>
              <a:rPr lang="en-US" dirty="0">
                <a:solidFill>
                  <a:srgbClr val="FF0000"/>
                </a:solidFill>
              </a:rPr>
              <a:t>SELECT O.ORDER_ID, R.R_NAME, F.F_NAME FROM ORDERS O</a:t>
            </a:r>
          </a:p>
          <a:p>
            <a:pPr marL="0" indent="0">
              <a:buNone/>
            </a:pPr>
            <a:r>
              <a:rPr lang="en-US" dirty="0">
                <a:solidFill>
                  <a:srgbClr val="FF0000"/>
                </a:solidFill>
              </a:rPr>
              <a:t>JOIN RESTAURANTS R ON R.R_ID = O.R_ID</a:t>
            </a:r>
          </a:p>
          <a:p>
            <a:pPr marL="0" indent="0">
              <a:buNone/>
            </a:pPr>
            <a:r>
              <a:rPr lang="en-US" dirty="0">
                <a:solidFill>
                  <a:srgbClr val="FF0000"/>
                </a:solidFill>
              </a:rPr>
              <a:t>JOIN ORDER_DETAILS OD </a:t>
            </a:r>
          </a:p>
          <a:p>
            <a:pPr marL="0" indent="0">
              <a:buNone/>
            </a:pPr>
            <a:r>
              <a:rPr lang="en-US" dirty="0">
                <a:solidFill>
                  <a:srgbClr val="FF0000"/>
                </a:solidFill>
              </a:rPr>
              <a:t>ON O.ORDER_ID = OD.ORDER_ID</a:t>
            </a:r>
          </a:p>
          <a:p>
            <a:pPr marL="0" indent="0">
              <a:buNone/>
            </a:pPr>
            <a:r>
              <a:rPr lang="en-US" dirty="0">
                <a:solidFill>
                  <a:srgbClr val="FF0000"/>
                </a:solidFill>
              </a:rPr>
              <a:t>JOIN FOOD F ON F.F_ID = OD.F_ID</a:t>
            </a:r>
          </a:p>
          <a:p>
            <a:pPr marL="0" indent="0">
              <a:buNone/>
            </a:pPr>
            <a:r>
              <a:rPr lang="en-US" dirty="0">
                <a:solidFill>
                  <a:srgbClr val="FF0000"/>
                </a:solidFill>
              </a:rPr>
              <a:t>WHERE USER_ID = </a:t>
            </a:r>
          </a:p>
          <a:p>
            <a:pPr marL="0" indent="0">
              <a:buNone/>
            </a:pPr>
            <a:r>
              <a:rPr lang="en-US" dirty="0">
                <a:solidFill>
                  <a:srgbClr val="FF0000"/>
                </a:solidFill>
              </a:rPr>
              <a:t>(SELECT USER_ID FROM USERS WHERE NAME LIKE 'ANKIT') AND</a:t>
            </a:r>
          </a:p>
          <a:p>
            <a:pPr marL="0" indent="0">
              <a:buNone/>
            </a:pPr>
            <a:r>
              <a:rPr lang="en-US" dirty="0">
                <a:solidFill>
                  <a:srgbClr val="FF0000"/>
                </a:solidFill>
              </a:rPr>
              <a:t>DATE BETWEEN '2022-06-10' AND '2022-07-10’;</a:t>
            </a:r>
          </a:p>
          <a:p>
            <a:pPr marL="0" indent="0">
              <a:buNone/>
            </a:pPr>
            <a:endParaRPr lang="en-US" dirty="0">
              <a:solidFill>
                <a:srgbClr val="FF0000"/>
              </a:solidFill>
            </a:endParaRPr>
          </a:p>
          <a:p>
            <a:pPr marL="0" indent="0">
              <a:buNone/>
            </a:pPr>
            <a:r>
              <a:rPr lang="en-US" i="1" dirty="0"/>
              <a:t>INSIGHTS :</a:t>
            </a:r>
            <a:r>
              <a:rPr lang="en-IN" i="1" dirty="0"/>
              <a:t> All orders for a particular customer between 10th June 2022 and 10th July 2022 on </a:t>
            </a:r>
            <a:r>
              <a:rPr lang="en-IN" i="1" dirty="0" err="1"/>
              <a:t>Swiggy</a:t>
            </a:r>
            <a:r>
              <a:rPr lang="en-IN" i="1" dirty="0"/>
              <a:t> provide insights into their food preferences, ordering patterns, and frequency within the given timeframe, which can be useful for personalized marketing or loyalty programs.</a:t>
            </a:r>
            <a:endParaRPr lang="en-US" i="1" dirty="0">
              <a:solidFill>
                <a:srgbClr val="FF0000"/>
              </a:solidFill>
            </a:endParaRPr>
          </a:p>
        </p:txBody>
      </p:sp>
      <p:pic>
        <p:nvPicPr>
          <p:cNvPr id="5" name="Picture 4">
            <a:extLst>
              <a:ext uri="{FF2B5EF4-FFF2-40B4-BE49-F238E27FC236}">
                <a16:creationId xmlns:a16="http://schemas.microsoft.com/office/drawing/2014/main" id="{A9100C84-CD9C-69A1-22D5-12548DF7733E}"/>
              </a:ext>
            </a:extLst>
          </p:cNvPr>
          <p:cNvPicPr>
            <a:picLocks noChangeAspect="1"/>
          </p:cNvPicPr>
          <p:nvPr/>
        </p:nvPicPr>
        <p:blipFill>
          <a:blip r:embed="rId2"/>
          <a:stretch>
            <a:fillRect/>
          </a:stretch>
        </p:blipFill>
        <p:spPr>
          <a:xfrm>
            <a:off x="7123387" y="2029358"/>
            <a:ext cx="4658710" cy="2020791"/>
          </a:xfrm>
          <a:prstGeom prst="rect">
            <a:avLst/>
          </a:prstGeom>
        </p:spPr>
      </p:pic>
    </p:spTree>
    <p:extLst>
      <p:ext uri="{BB962C8B-B14F-4D97-AF65-F5344CB8AC3E}">
        <p14:creationId xmlns:p14="http://schemas.microsoft.com/office/powerpoint/2010/main" val="74881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DCBE6-1A2B-7A38-6BEB-044ADF4BC48A}"/>
              </a:ext>
            </a:extLst>
          </p:cNvPr>
          <p:cNvSpPr>
            <a:spLocks noGrp="1"/>
          </p:cNvSpPr>
          <p:nvPr>
            <p:ph type="title"/>
          </p:nvPr>
        </p:nvSpPr>
        <p:spPr>
          <a:xfrm>
            <a:off x="693683" y="260021"/>
            <a:ext cx="10515600" cy="1325563"/>
          </a:xfrm>
        </p:spPr>
        <p:txBody>
          <a:bodyPr/>
          <a:lstStyle/>
          <a:p>
            <a:r>
              <a:rPr lang="en-US" b="1" dirty="0"/>
              <a:t>6.Find the restaurants with the maximum repeated customers?</a:t>
            </a:r>
          </a:p>
        </p:txBody>
      </p:sp>
      <p:sp>
        <p:nvSpPr>
          <p:cNvPr id="3" name="Content Placeholder 2">
            <a:extLst>
              <a:ext uri="{FF2B5EF4-FFF2-40B4-BE49-F238E27FC236}">
                <a16:creationId xmlns:a16="http://schemas.microsoft.com/office/drawing/2014/main" id="{93B96B5B-AEC5-3280-0C4E-EF4DA1E57D67}"/>
              </a:ext>
            </a:extLst>
          </p:cNvPr>
          <p:cNvSpPr>
            <a:spLocks noGrp="1"/>
          </p:cNvSpPr>
          <p:nvPr>
            <p:ph idx="1"/>
          </p:nvPr>
        </p:nvSpPr>
        <p:spPr>
          <a:xfrm>
            <a:off x="693683" y="1690687"/>
            <a:ext cx="11161986" cy="4983381"/>
          </a:xfrm>
        </p:spPr>
        <p:txBody>
          <a:bodyPr>
            <a:normAutofit fontScale="62500" lnSpcReduction="20000"/>
          </a:bodyPr>
          <a:lstStyle/>
          <a:p>
            <a:pPr marL="0" indent="0">
              <a:buNone/>
            </a:pPr>
            <a:r>
              <a:rPr lang="en-US" dirty="0">
                <a:solidFill>
                  <a:srgbClr val="FF0000"/>
                </a:solidFill>
              </a:rPr>
              <a:t>SELECT R.R_NAME, COUNT(*) AS LOYAL_CUSTOMERS</a:t>
            </a:r>
          </a:p>
          <a:p>
            <a:pPr marL="0" indent="0">
              <a:buNone/>
            </a:pPr>
            <a:r>
              <a:rPr lang="en-US" dirty="0">
                <a:solidFill>
                  <a:srgbClr val="FF0000"/>
                </a:solidFill>
              </a:rPr>
              <a:t> FROM (</a:t>
            </a:r>
          </a:p>
          <a:p>
            <a:pPr marL="0" indent="0">
              <a:buNone/>
            </a:pPr>
            <a:r>
              <a:rPr lang="en-US" dirty="0">
                <a:solidFill>
                  <a:srgbClr val="FF0000"/>
                </a:solidFill>
              </a:rPr>
              <a:t>SELECT R_ID, USER_ID, COUNT(*) AS VISITS</a:t>
            </a:r>
          </a:p>
          <a:p>
            <a:pPr marL="0" indent="0">
              <a:buNone/>
            </a:pPr>
            <a:r>
              <a:rPr lang="en-US" dirty="0">
                <a:solidFill>
                  <a:srgbClr val="FF0000"/>
                </a:solidFill>
              </a:rPr>
              <a:t>FROM ORDERS </a:t>
            </a:r>
          </a:p>
          <a:p>
            <a:pPr marL="0" indent="0">
              <a:buNone/>
            </a:pPr>
            <a:r>
              <a:rPr lang="en-US" dirty="0">
                <a:solidFill>
                  <a:srgbClr val="FF0000"/>
                </a:solidFill>
              </a:rPr>
              <a:t>GROUP BY R_ID,USER_ID</a:t>
            </a:r>
          </a:p>
          <a:p>
            <a:pPr marL="0" indent="0">
              <a:buNone/>
            </a:pPr>
            <a:r>
              <a:rPr lang="en-US" dirty="0">
                <a:solidFill>
                  <a:srgbClr val="FF0000"/>
                </a:solidFill>
              </a:rPr>
              <a:t>HAVING VISITS &gt; 1 ) T</a:t>
            </a:r>
          </a:p>
          <a:p>
            <a:pPr marL="0" indent="0">
              <a:buNone/>
            </a:pPr>
            <a:endParaRPr lang="en-US" dirty="0">
              <a:solidFill>
                <a:srgbClr val="FF0000"/>
              </a:solidFill>
            </a:endParaRPr>
          </a:p>
          <a:p>
            <a:pPr marL="0" indent="0">
              <a:buNone/>
            </a:pPr>
            <a:r>
              <a:rPr lang="en-US" dirty="0">
                <a:solidFill>
                  <a:srgbClr val="FF0000"/>
                </a:solidFill>
              </a:rPr>
              <a:t>JOIN RESTAURANTS R ON R.R_ID = T.R_ID</a:t>
            </a:r>
          </a:p>
          <a:p>
            <a:pPr marL="0" indent="0">
              <a:buNone/>
            </a:pPr>
            <a:r>
              <a:rPr lang="en-US" dirty="0">
                <a:solidFill>
                  <a:srgbClr val="FF0000"/>
                </a:solidFill>
              </a:rPr>
              <a:t>GROUP BY R.R_NAME</a:t>
            </a:r>
          </a:p>
          <a:p>
            <a:pPr marL="0" indent="0">
              <a:buNone/>
            </a:pPr>
            <a:r>
              <a:rPr lang="en-US" dirty="0">
                <a:solidFill>
                  <a:srgbClr val="FF0000"/>
                </a:solidFill>
              </a:rPr>
              <a:t>ORDER BY LOYAL_CUSTOMERS DESC</a:t>
            </a:r>
          </a:p>
          <a:p>
            <a:pPr marL="0" indent="0">
              <a:buNone/>
            </a:pPr>
            <a:r>
              <a:rPr lang="en-US" dirty="0">
                <a:solidFill>
                  <a:srgbClr val="FF0000"/>
                </a:solidFill>
              </a:rPr>
              <a:t>LIMIT 1;</a:t>
            </a:r>
          </a:p>
          <a:p>
            <a:pPr marL="0" indent="0">
              <a:buNone/>
            </a:pPr>
            <a:endParaRPr lang="en-US" dirty="0"/>
          </a:p>
          <a:p>
            <a:pPr marL="0" indent="0">
              <a:buNone/>
            </a:pPr>
            <a:r>
              <a:rPr lang="en-US" sz="3800" i="1" dirty="0"/>
              <a:t>INSIGHTS : </a:t>
            </a:r>
            <a:r>
              <a:rPr lang="en-IN" sz="3800" i="1" dirty="0"/>
              <a:t>Restaurants with the maximum repeated customers on </a:t>
            </a:r>
            <a:r>
              <a:rPr lang="en-IN" sz="3800" i="1" dirty="0" err="1"/>
              <a:t>Swiggy</a:t>
            </a:r>
            <a:r>
              <a:rPr lang="en-IN" sz="3800" i="1" dirty="0"/>
              <a:t> are likely delivering exceptional service, food quality, and customer satisfaction, making them ideal candidates for partnerships, promotions, and loyalty programs.</a:t>
            </a:r>
            <a:endParaRPr lang="en-US" sz="3800" i="1" dirty="0"/>
          </a:p>
        </p:txBody>
      </p:sp>
      <p:pic>
        <p:nvPicPr>
          <p:cNvPr id="5" name="Picture 4">
            <a:extLst>
              <a:ext uri="{FF2B5EF4-FFF2-40B4-BE49-F238E27FC236}">
                <a16:creationId xmlns:a16="http://schemas.microsoft.com/office/drawing/2014/main" id="{8916B0AE-CA72-FACF-8403-9561D318FA42}"/>
              </a:ext>
            </a:extLst>
          </p:cNvPr>
          <p:cNvPicPr>
            <a:picLocks noChangeAspect="1"/>
          </p:cNvPicPr>
          <p:nvPr/>
        </p:nvPicPr>
        <p:blipFill>
          <a:blip r:embed="rId2"/>
          <a:stretch>
            <a:fillRect/>
          </a:stretch>
        </p:blipFill>
        <p:spPr>
          <a:xfrm>
            <a:off x="6374962" y="2360447"/>
            <a:ext cx="4602952" cy="1707055"/>
          </a:xfrm>
          <a:prstGeom prst="rect">
            <a:avLst/>
          </a:prstGeom>
        </p:spPr>
      </p:pic>
    </p:spTree>
    <p:extLst>
      <p:ext uri="{BB962C8B-B14F-4D97-AF65-F5344CB8AC3E}">
        <p14:creationId xmlns:p14="http://schemas.microsoft.com/office/powerpoint/2010/main" val="371154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281BC-42EA-C95A-36F9-261E20EB0459}"/>
              </a:ext>
            </a:extLst>
          </p:cNvPr>
          <p:cNvSpPr>
            <a:spLocks noGrp="1"/>
          </p:cNvSpPr>
          <p:nvPr>
            <p:ph type="title"/>
          </p:nvPr>
        </p:nvSpPr>
        <p:spPr>
          <a:xfrm>
            <a:off x="759371" y="101955"/>
            <a:ext cx="10515600" cy="1325563"/>
          </a:xfrm>
        </p:spPr>
        <p:txBody>
          <a:bodyPr/>
          <a:lstStyle/>
          <a:p>
            <a:r>
              <a:rPr lang="en-US" b="1" dirty="0"/>
              <a:t>7. Find the month over month revenue growth of </a:t>
            </a:r>
            <a:r>
              <a:rPr lang="en-US" b="1" dirty="0" err="1"/>
              <a:t>swiggy</a:t>
            </a:r>
            <a:r>
              <a:rPr lang="en-US" b="1" dirty="0"/>
              <a:t>?</a:t>
            </a:r>
          </a:p>
        </p:txBody>
      </p:sp>
      <p:sp>
        <p:nvSpPr>
          <p:cNvPr id="3" name="Content Placeholder 2">
            <a:extLst>
              <a:ext uri="{FF2B5EF4-FFF2-40B4-BE49-F238E27FC236}">
                <a16:creationId xmlns:a16="http://schemas.microsoft.com/office/drawing/2014/main" id="{FEA69BF8-D73C-34E0-6332-4946676B4475}"/>
              </a:ext>
            </a:extLst>
          </p:cNvPr>
          <p:cNvSpPr>
            <a:spLocks noGrp="1"/>
          </p:cNvSpPr>
          <p:nvPr>
            <p:ph idx="1"/>
          </p:nvPr>
        </p:nvSpPr>
        <p:spPr>
          <a:xfrm>
            <a:off x="433551" y="1415119"/>
            <a:ext cx="11432628" cy="5340926"/>
          </a:xfrm>
        </p:spPr>
        <p:txBody>
          <a:bodyPr>
            <a:normAutofit fontScale="62500" lnSpcReduction="20000"/>
          </a:bodyPr>
          <a:lstStyle/>
          <a:p>
            <a:pPr marL="0" indent="0">
              <a:buNone/>
            </a:pPr>
            <a:r>
              <a:rPr lang="en-US" dirty="0">
                <a:solidFill>
                  <a:srgbClr val="FF0000"/>
                </a:solidFill>
              </a:rPr>
              <a:t>SELECT MON, ((REVENUE - PREV )/PREV)*100 AS MOM_GROWTH</a:t>
            </a:r>
          </a:p>
          <a:p>
            <a:pPr marL="0" indent="0">
              <a:buNone/>
            </a:pPr>
            <a:r>
              <a:rPr lang="en-US" dirty="0">
                <a:solidFill>
                  <a:srgbClr val="FF0000"/>
                </a:solidFill>
              </a:rPr>
              <a:t> FROM (</a:t>
            </a:r>
          </a:p>
          <a:p>
            <a:pPr marL="0" indent="0">
              <a:buNone/>
            </a:pPr>
            <a:endParaRPr lang="en-US" dirty="0">
              <a:solidFill>
                <a:srgbClr val="FF0000"/>
              </a:solidFill>
            </a:endParaRPr>
          </a:p>
          <a:p>
            <a:pPr marL="0" indent="0">
              <a:buNone/>
            </a:pPr>
            <a:r>
              <a:rPr lang="en-US" dirty="0">
                <a:solidFill>
                  <a:srgbClr val="FF0000"/>
                </a:solidFill>
              </a:rPr>
              <a:t>WITH SALES AS(</a:t>
            </a:r>
          </a:p>
          <a:p>
            <a:pPr marL="0" indent="0">
              <a:buNone/>
            </a:pPr>
            <a:r>
              <a:rPr lang="en-US" dirty="0">
                <a:solidFill>
                  <a:srgbClr val="FF0000"/>
                </a:solidFill>
              </a:rPr>
              <a:t>SELECT MONTH(DATE), MONTHNAME(DATE) AS MON , </a:t>
            </a:r>
          </a:p>
          <a:p>
            <a:pPr marL="0" indent="0">
              <a:buNone/>
            </a:pPr>
            <a:r>
              <a:rPr lang="en-US" dirty="0">
                <a:solidFill>
                  <a:srgbClr val="FF0000"/>
                </a:solidFill>
              </a:rPr>
              <a:t>SUM(AMOUNT) AS REVENUE FROM ORDERS</a:t>
            </a:r>
          </a:p>
          <a:p>
            <a:pPr marL="0" indent="0">
              <a:buNone/>
            </a:pPr>
            <a:r>
              <a:rPr lang="en-US" dirty="0">
                <a:solidFill>
                  <a:srgbClr val="FF0000"/>
                </a:solidFill>
              </a:rPr>
              <a:t>GROUP BY MONTH(DATE), </a:t>
            </a:r>
          </a:p>
          <a:p>
            <a:pPr marL="0" indent="0">
              <a:buNone/>
            </a:pPr>
            <a:r>
              <a:rPr lang="en-US" dirty="0">
                <a:solidFill>
                  <a:srgbClr val="FF0000"/>
                </a:solidFill>
              </a:rPr>
              <a:t>MONTHNAME(DATE)</a:t>
            </a:r>
          </a:p>
          <a:p>
            <a:pPr marL="0" indent="0">
              <a:buNone/>
            </a:pPr>
            <a:r>
              <a:rPr lang="en-US" dirty="0">
                <a:solidFill>
                  <a:srgbClr val="FF0000"/>
                </a:solidFill>
              </a:rPr>
              <a:t>ORDER BY MONTH(DATE)</a:t>
            </a:r>
          </a:p>
          <a:p>
            <a:pPr marL="0" indent="0">
              <a:buNone/>
            </a:pPr>
            <a:r>
              <a:rPr lang="en-US" dirty="0">
                <a:solidFill>
                  <a:srgbClr val="FF0000"/>
                </a:solidFill>
              </a:rPr>
              <a:t>)</a:t>
            </a:r>
          </a:p>
          <a:p>
            <a:pPr marL="0" indent="0">
              <a:buNone/>
            </a:pPr>
            <a:r>
              <a:rPr lang="en-US" dirty="0">
                <a:solidFill>
                  <a:srgbClr val="FF0000"/>
                </a:solidFill>
              </a:rPr>
              <a:t>SELECT MON, REVENUE, </a:t>
            </a:r>
          </a:p>
          <a:p>
            <a:pPr marL="0" indent="0">
              <a:buNone/>
            </a:pPr>
            <a:r>
              <a:rPr lang="en-US" dirty="0">
                <a:solidFill>
                  <a:srgbClr val="FF0000"/>
                </a:solidFill>
              </a:rPr>
              <a:t>LAG(REVENUE,1) OVER(ORDER BY REVENUE) AS PREV FROM SALES</a:t>
            </a:r>
          </a:p>
          <a:p>
            <a:pPr marL="0" indent="0">
              <a:buNone/>
            </a:pPr>
            <a:r>
              <a:rPr lang="en-US" dirty="0">
                <a:solidFill>
                  <a:srgbClr val="FF0000"/>
                </a:solidFill>
              </a:rPr>
              <a:t>) T;</a:t>
            </a:r>
          </a:p>
          <a:p>
            <a:pPr marL="0" indent="0">
              <a:buNone/>
            </a:pPr>
            <a:endParaRPr lang="en-US" dirty="0"/>
          </a:p>
          <a:p>
            <a:pPr marL="0" indent="0">
              <a:buNone/>
            </a:pPr>
            <a:r>
              <a:rPr lang="en-US" i="1" dirty="0"/>
              <a:t>INSIGHTS: </a:t>
            </a:r>
            <a:r>
              <a:rPr lang="en-IN" i="1" dirty="0"/>
              <a:t>The month-over-month revenue growth of </a:t>
            </a:r>
            <a:r>
              <a:rPr lang="en-IN" i="1" dirty="0" err="1"/>
              <a:t>Swiggy</a:t>
            </a:r>
            <a:r>
              <a:rPr lang="en-IN" i="1" dirty="0"/>
              <a:t> shows the platform’s ability to increase its revenue by expanding its customer base, improving order frequency, and boosting customer retention. A positive trend indicates business scalability, while any drop may reveal challenges in customer engagement or competitive pressures.</a:t>
            </a:r>
          </a:p>
          <a:p>
            <a:pPr marL="0" indent="0">
              <a:buNone/>
            </a:pPr>
            <a:endParaRPr lang="en-US" dirty="0"/>
          </a:p>
        </p:txBody>
      </p:sp>
      <p:pic>
        <p:nvPicPr>
          <p:cNvPr id="5" name="Picture 4">
            <a:extLst>
              <a:ext uri="{FF2B5EF4-FFF2-40B4-BE49-F238E27FC236}">
                <a16:creationId xmlns:a16="http://schemas.microsoft.com/office/drawing/2014/main" id="{7B5CEB60-8BF6-BF0A-079A-A81F3FA52276}"/>
              </a:ext>
            </a:extLst>
          </p:cNvPr>
          <p:cNvPicPr>
            <a:picLocks noChangeAspect="1"/>
          </p:cNvPicPr>
          <p:nvPr/>
        </p:nvPicPr>
        <p:blipFill>
          <a:blip r:embed="rId2"/>
          <a:stretch>
            <a:fillRect/>
          </a:stretch>
        </p:blipFill>
        <p:spPr>
          <a:xfrm>
            <a:off x="7010400" y="1922737"/>
            <a:ext cx="4133193" cy="2476932"/>
          </a:xfrm>
          <a:prstGeom prst="rect">
            <a:avLst/>
          </a:prstGeom>
        </p:spPr>
      </p:pic>
    </p:spTree>
    <p:extLst>
      <p:ext uri="{BB962C8B-B14F-4D97-AF65-F5344CB8AC3E}">
        <p14:creationId xmlns:p14="http://schemas.microsoft.com/office/powerpoint/2010/main" val="1218600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18504-8C0D-BE4F-DDE8-753834364498}"/>
              </a:ext>
            </a:extLst>
          </p:cNvPr>
          <p:cNvSpPr>
            <a:spLocks noGrp="1"/>
          </p:cNvSpPr>
          <p:nvPr>
            <p:ph type="title"/>
          </p:nvPr>
        </p:nvSpPr>
        <p:spPr>
          <a:xfrm>
            <a:off x="575441" y="281042"/>
            <a:ext cx="10515600" cy="1325563"/>
          </a:xfrm>
        </p:spPr>
        <p:txBody>
          <a:bodyPr/>
          <a:lstStyle/>
          <a:p>
            <a:r>
              <a:rPr lang="en-US" b="1" dirty="0"/>
              <a:t>8. Find the favorite food for each customer?</a:t>
            </a:r>
          </a:p>
        </p:txBody>
      </p:sp>
      <p:sp>
        <p:nvSpPr>
          <p:cNvPr id="3" name="Content Placeholder 2">
            <a:extLst>
              <a:ext uri="{FF2B5EF4-FFF2-40B4-BE49-F238E27FC236}">
                <a16:creationId xmlns:a16="http://schemas.microsoft.com/office/drawing/2014/main" id="{61BEC3BC-0224-8D34-7406-65368C2AC20D}"/>
              </a:ext>
            </a:extLst>
          </p:cNvPr>
          <p:cNvSpPr>
            <a:spLocks noGrp="1"/>
          </p:cNvSpPr>
          <p:nvPr>
            <p:ph idx="1"/>
          </p:nvPr>
        </p:nvSpPr>
        <p:spPr>
          <a:xfrm>
            <a:off x="189186" y="1250731"/>
            <a:ext cx="11645461" cy="5507421"/>
          </a:xfrm>
        </p:spPr>
        <p:txBody>
          <a:bodyPr>
            <a:normAutofit fontScale="62500" lnSpcReduction="20000"/>
          </a:bodyPr>
          <a:lstStyle/>
          <a:p>
            <a:pPr marL="0" indent="0">
              <a:buNone/>
            </a:pPr>
            <a:r>
              <a:rPr lang="en-US" dirty="0">
                <a:solidFill>
                  <a:srgbClr val="FF0000"/>
                </a:solidFill>
              </a:rPr>
              <a:t>WITH TEMP AS(</a:t>
            </a:r>
          </a:p>
          <a:p>
            <a:pPr marL="0" indent="0">
              <a:buNone/>
            </a:pPr>
            <a:endParaRPr lang="en-US" dirty="0">
              <a:solidFill>
                <a:srgbClr val="FF0000"/>
              </a:solidFill>
            </a:endParaRPr>
          </a:p>
          <a:p>
            <a:pPr marL="0" indent="0">
              <a:buNone/>
            </a:pPr>
            <a:r>
              <a:rPr lang="en-US" dirty="0">
                <a:solidFill>
                  <a:srgbClr val="FF0000"/>
                </a:solidFill>
              </a:rPr>
              <a:t>SELECT O.USER_ID, OD.F_ID, COUNT(*) AS FREQUENCY FROM ORDERS O</a:t>
            </a:r>
          </a:p>
          <a:p>
            <a:pPr marL="0" indent="0">
              <a:buNone/>
            </a:pPr>
            <a:r>
              <a:rPr lang="en-US" dirty="0">
                <a:solidFill>
                  <a:srgbClr val="FF0000"/>
                </a:solidFill>
              </a:rPr>
              <a:t>JOIN ORDER_DETAILS OD ON O.ORDER_ID = OD.ORDER_ID</a:t>
            </a:r>
          </a:p>
          <a:p>
            <a:pPr marL="0" indent="0">
              <a:buNone/>
            </a:pPr>
            <a:r>
              <a:rPr lang="en-US" dirty="0">
                <a:solidFill>
                  <a:srgbClr val="FF0000"/>
                </a:solidFill>
              </a:rPr>
              <a:t>GROUP BY O.USER_ID,OD.F_ID</a:t>
            </a:r>
          </a:p>
          <a:p>
            <a:pPr marL="0" indent="0">
              <a:buNone/>
            </a:pPr>
            <a:endParaRPr lang="en-US" dirty="0">
              <a:solidFill>
                <a:srgbClr val="FF0000"/>
              </a:solidFill>
            </a:endParaRPr>
          </a:p>
          <a:p>
            <a:pPr marL="0" indent="0">
              <a:buNone/>
            </a:pPr>
            <a:r>
              <a:rPr lang="en-US" dirty="0">
                <a:solidFill>
                  <a:srgbClr val="FF0000"/>
                </a:solidFill>
              </a:rPr>
              <a:t>)</a:t>
            </a:r>
          </a:p>
          <a:p>
            <a:pPr marL="0" indent="0">
              <a:buNone/>
            </a:pPr>
            <a:r>
              <a:rPr lang="en-US" dirty="0">
                <a:solidFill>
                  <a:srgbClr val="FF0000"/>
                </a:solidFill>
              </a:rPr>
              <a:t>SELECT U.NAME, F.F_NAME FROM TEMP T1 </a:t>
            </a:r>
          </a:p>
          <a:p>
            <a:pPr marL="0" indent="0">
              <a:buNone/>
            </a:pPr>
            <a:r>
              <a:rPr lang="en-US" dirty="0">
                <a:solidFill>
                  <a:srgbClr val="FF0000"/>
                </a:solidFill>
              </a:rPr>
              <a:t>JOIN USERS U ON U.USER_ID = T1.USER_ID </a:t>
            </a:r>
          </a:p>
          <a:p>
            <a:pPr marL="0" indent="0">
              <a:buNone/>
            </a:pPr>
            <a:r>
              <a:rPr lang="en-US" dirty="0">
                <a:solidFill>
                  <a:srgbClr val="FF0000"/>
                </a:solidFill>
              </a:rPr>
              <a:t>JOIN FOOD F ON F.F_ID = T1.F_ID</a:t>
            </a:r>
          </a:p>
          <a:p>
            <a:pPr marL="0" indent="0">
              <a:buNone/>
            </a:pPr>
            <a:r>
              <a:rPr lang="en-US" dirty="0">
                <a:solidFill>
                  <a:srgbClr val="FF0000"/>
                </a:solidFill>
              </a:rPr>
              <a:t>WHERE T1.FREQUENCY = </a:t>
            </a:r>
          </a:p>
          <a:p>
            <a:pPr marL="0" indent="0">
              <a:buNone/>
            </a:pPr>
            <a:r>
              <a:rPr lang="en-US" dirty="0">
                <a:solidFill>
                  <a:srgbClr val="FF0000"/>
                </a:solidFill>
              </a:rPr>
              <a:t>(SELECT MAX(FREQUENCY) FROM TEMP T2 </a:t>
            </a:r>
          </a:p>
          <a:p>
            <a:pPr marL="0" indent="0">
              <a:buNone/>
            </a:pPr>
            <a:r>
              <a:rPr lang="en-US" dirty="0">
                <a:solidFill>
                  <a:srgbClr val="FF0000"/>
                </a:solidFill>
              </a:rPr>
              <a:t>WHERE T2.USER_ID = T1.USER_ID);</a:t>
            </a:r>
          </a:p>
          <a:p>
            <a:pPr marL="0" indent="0">
              <a:buNone/>
            </a:pPr>
            <a:endParaRPr lang="en-US" dirty="0"/>
          </a:p>
          <a:p>
            <a:pPr marL="0" indent="0">
              <a:buNone/>
            </a:pPr>
            <a:r>
              <a:rPr lang="en-US" i="1" dirty="0"/>
              <a:t>INSIGHTS: </a:t>
            </a:r>
            <a:r>
              <a:rPr lang="en-IN" i="1" dirty="0"/>
              <a:t>The </a:t>
            </a:r>
            <a:r>
              <a:rPr lang="en-IN" i="1" dirty="0" err="1"/>
              <a:t>favorite</a:t>
            </a:r>
            <a:r>
              <a:rPr lang="en-IN" i="1" dirty="0"/>
              <a:t> food for each customer can be determined by identifying the most frequently ordered dish by each individual. This insight can help </a:t>
            </a:r>
            <a:r>
              <a:rPr lang="en-IN" i="1" dirty="0" err="1"/>
              <a:t>Swiggy</a:t>
            </a:r>
            <a:r>
              <a:rPr lang="en-IN" i="1" dirty="0"/>
              <a:t> enhance customer personalization, tailor recommendations, and run targeted promotions based on popular choices, ultimately improving customer satisfaction and retention.</a:t>
            </a:r>
            <a:endParaRPr lang="en-US" i="1" dirty="0"/>
          </a:p>
        </p:txBody>
      </p:sp>
      <p:pic>
        <p:nvPicPr>
          <p:cNvPr id="5" name="Picture 4">
            <a:extLst>
              <a:ext uri="{FF2B5EF4-FFF2-40B4-BE49-F238E27FC236}">
                <a16:creationId xmlns:a16="http://schemas.microsoft.com/office/drawing/2014/main" id="{D293B009-14F5-E25B-AAD3-5130E267821D}"/>
              </a:ext>
            </a:extLst>
          </p:cNvPr>
          <p:cNvPicPr>
            <a:picLocks noChangeAspect="1"/>
          </p:cNvPicPr>
          <p:nvPr/>
        </p:nvPicPr>
        <p:blipFill>
          <a:blip r:embed="rId2"/>
          <a:stretch>
            <a:fillRect/>
          </a:stretch>
        </p:blipFill>
        <p:spPr>
          <a:xfrm>
            <a:off x="7063826" y="2135775"/>
            <a:ext cx="4396585" cy="3140418"/>
          </a:xfrm>
          <a:prstGeom prst="rect">
            <a:avLst/>
          </a:prstGeom>
        </p:spPr>
      </p:pic>
    </p:spTree>
    <p:extLst>
      <p:ext uri="{BB962C8B-B14F-4D97-AF65-F5344CB8AC3E}">
        <p14:creationId xmlns:p14="http://schemas.microsoft.com/office/powerpoint/2010/main" val="20714775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1783</Words>
  <Application>Microsoft Macintosh PowerPoint</Application>
  <PresentationFormat>Widescreen</PresentationFormat>
  <Paragraphs>147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AkayaKanadaka</vt:lpstr>
      <vt:lpstr>Arial</vt:lpstr>
      <vt:lpstr>Calibri</vt:lpstr>
      <vt:lpstr>Calibri Light</vt:lpstr>
      <vt:lpstr>Office Theme</vt:lpstr>
      <vt:lpstr>SWIGGY FOOD DELIVERY DATA ANALYSIS</vt:lpstr>
      <vt:lpstr>1. How many customers have not placed any orders?</vt:lpstr>
      <vt:lpstr>2. What is the average price for each food?</vt:lpstr>
      <vt:lpstr>3.Find the top restaurants in terms of number of orders for the month of June?</vt:lpstr>
      <vt:lpstr>4. Find the restaurants with monthly revenue greater than 500?</vt:lpstr>
      <vt:lpstr>5.Show all orders with order details for a particular customer in a particular date range (10th June 2022 to 10th July 2022)?</vt:lpstr>
      <vt:lpstr>6.Find the restaurants with the maximum repeated customers?</vt:lpstr>
      <vt:lpstr>7. Find the month over month revenue growth of swiggy?</vt:lpstr>
      <vt:lpstr>8. Find the favorite food for each customer?</vt:lpstr>
      <vt:lpstr>9. Find the top 3 most ordered dish?</vt:lpstr>
      <vt:lpstr>10. What is the average order value per user?</vt:lpstr>
      <vt:lpstr>11. What is the average delivery time for each restaurant, and how does it affect customer satisfaction?</vt:lpstr>
      <vt:lpstr>12. What is the average rating for each restaurant and delivery partner?</vt:lpstr>
      <vt:lpstr>13. Which days see the highest order volume, and are there any patterns in user behavior?</vt:lpstr>
      <vt:lpstr>14. How many orders were delivered by each delivery partner and what is their average delivery rating?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SWIGGY FOOD DELIVERY DATA ANALYSIS</dc:title>
  <dc:creator>chetan goudar</dc:creator>
  <cp:lastModifiedBy>chetan goudar</cp:lastModifiedBy>
  <cp:revision>5</cp:revision>
  <dcterms:created xsi:type="dcterms:W3CDTF">2024-09-13T07:28:45Z</dcterms:created>
  <dcterms:modified xsi:type="dcterms:W3CDTF">2024-09-13T08:23:13Z</dcterms:modified>
</cp:coreProperties>
</file>