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94" r:id="rId6"/>
    <p:sldId id="277" r:id="rId7"/>
    <p:sldId id="295" r:id="rId8"/>
    <p:sldId id="262" r:id="rId9"/>
    <p:sldId id="289" r:id="rId10"/>
    <p:sldId id="264" r:id="rId11"/>
    <p:sldId id="296" r:id="rId12"/>
    <p:sldId id="278" r:id="rId13"/>
    <p:sldId id="297" r:id="rId14"/>
    <p:sldId id="266" r:id="rId15"/>
    <p:sldId id="298" r:id="rId16"/>
    <p:sldId id="299" r:id="rId17"/>
    <p:sldId id="300" r:id="rId18"/>
    <p:sldId id="302" r:id="rId19"/>
    <p:sldId id="301" r:id="rId20"/>
    <p:sldId id="303" r:id="rId21"/>
    <p:sldId id="304" r:id="rId22"/>
    <p:sldId id="305"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2/15/2022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CREDIT CARD </a:t>
            </a:r>
            <a:br>
              <a:rPr lang="en-US" dirty="0"/>
            </a:br>
            <a:r>
              <a:rPr lang="en-US" dirty="0"/>
              <a:t>FRAUD DETECTION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CHETAN KATE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ZA" b="1" dirty="0"/>
              <a:t>Techniques USED FOR PREDICTION</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19680" y="1999072"/>
            <a:ext cx="5433204" cy="365125"/>
          </a:xfrm>
        </p:spPr>
        <p:txBody>
          <a:bodyPr vert="horz" lIns="91440" tIns="45720" rIns="91440" bIns="45720" rtlCol="0" anchor="t">
            <a:noAutofit/>
          </a:bodyPr>
          <a:lstStyle/>
          <a:p>
            <a:pPr algn="just"/>
            <a:r>
              <a:rPr lang="en-ZA" noProof="1"/>
              <a:t>In addition to classification algorithms, we have also used below ensembling  techniques for better model prediction</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19680" y="3555556"/>
            <a:ext cx="5431971" cy="2435669"/>
          </a:xfrm>
        </p:spPr>
        <p:txBody>
          <a:bodyPr>
            <a:normAutofit/>
          </a:bodyPr>
          <a:lstStyle/>
          <a:p>
            <a:pPr marL="285750" indent="-285750">
              <a:buFont typeface="Wingdings" panose="05000000000000000000" pitchFamily="2" charset="2"/>
              <a:buChar char="q"/>
            </a:pPr>
            <a:r>
              <a:rPr lang="en-ZA" sz="2000" noProof="1"/>
              <a:t>Pruning Techniques</a:t>
            </a:r>
          </a:p>
          <a:p>
            <a:pPr marL="285750" indent="-285750">
              <a:buFont typeface="Wingdings" panose="05000000000000000000" pitchFamily="2" charset="2"/>
              <a:buChar char="q"/>
            </a:pPr>
            <a:r>
              <a:rPr lang="en-ZA" sz="2000" noProof="1"/>
              <a:t>Boosting Techniques </a:t>
            </a:r>
          </a:p>
          <a:p>
            <a:pPr marL="457200" indent="-457200">
              <a:buFont typeface="+mj-lt"/>
              <a:buAutoNum type="arabicPeriod"/>
            </a:pPr>
            <a:r>
              <a:rPr lang="en-ZA" sz="2000" noProof="1"/>
              <a:t>Adaptive Boosting </a:t>
            </a:r>
          </a:p>
          <a:p>
            <a:pPr marL="457200" indent="-457200">
              <a:buFont typeface="+mj-lt"/>
              <a:buAutoNum type="arabicPeriod"/>
            </a:pPr>
            <a:r>
              <a:rPr lang="en-ZA" sz="2000" noProof="1"/>
              <a:t>Gradient Boosting </a:t>
            </a:r>
          </a:p>
          <a:p>
            <a:pPr marL="457200" indent="-457200">
              <a:buFont typeface="+mj-lt"/>
              <a:buAutoNum type="arabicPeriod"/>
            </a:pPr>
            <a:r>
              <a:rPr lang="en-ZA" sz="2000" noProof="1"/>
              <a:t>Extreme Gradient Boosting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10</a:t>
            </a:fld>
            <a:endParaRPr lang="en-ZA" dirty="0"/>
          </a:p>
        </p:txBody>
      </p:sp>
    </p:spTree>
    <p:extLst>
      <p:ext uri="{BB962C8B-B14F-4D97-AF65-F5344CB8AC3E}">
        <p14:creationId xmlns:p14="http://schemas.microsoft.com/office/powerpoint/2010/main" val="333318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133600" y="526654"/>
            <a:ext cx="8173244" cy="1196130"/>
          </a:xfrm>
        </p:spPr>
        <p:txBody>
          <a:bodyPr>
            <a:normAutofit/>
          </a:bodyPr>
          <a:lstStyle/>
          <a:p>
            <a:r>
              <a:rPr lang="en-US" sz="2400" b="1" dirty="0"/>
              <a:t>Classification Report </a:t>
            </a:r>
            <a:br>
              <a:rPr lang="en-US" sz="2400" b="1" dirty="0"/>
            </a:br>
            <a:r>
              <a:rPr lang="en-US" sz="2400" b="1" dirty="0"/>
              <a:t>and </a:t>
            </a:r>
            <a:br>
              <a:rPr lang="en-US" sz="2400" b="1" dirty="0"/>
            </a:br>
            <a:r>
              <a:rPr lang="en-US" sz="2400" b="1" dirty="0"/>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23" name="Picture 22">
            <a:extLst>
              <a:ext uri="{FF2B5EF4-FFF2-40B4-BE49-F238E27FC236}">
                <a16:creationId xmlns:a16="http://schemas.microsoft.com/office/drawing/2014/main" id="{70792CD3-157E-49BE-998C-EEC844FFA968}"/>
              </a:ext>
            </a:extLst>
          </p:cNvPr>
          <p:cNvPicPr>
            <a:picLocks noChangeAspect="1"/>
          </p:cNvPicPr>
          <p:nvPr/>
        </p:nvPicPr>
        <p:blipFill>
          <a:blip r:embed="rId2"/>
          <a:stretch>
            <a:fillRect/>
          </a:stretch>
        </p:blipFill>
        <p:spPr>
          <a:xfrm>
            <a:off x="2265946" y="2867992"/>
            <a:ext cx="7156350" cy="3241260"/>
          </a:xfrm>
          <a:prstGeom prst="rect">
            <a:avLst/>
          </a:prstGeom>
        </p:spPr>
      </p:pic>
      <p:sp>
        <p:nvSpPr>
          <p:cNvPr id="24" name="TextBox 23">
            <a:extLst>
              <a:ext uri="{FF2B5EF4-FFF2-40B4-BE49-F238E27FC236}">
                <a16:creationId xmlns:a16="http://schemas.microsoft.com/office/drawing/2014/main" id="{AF3FAE7E-7018-4F9A-8A9E-7E360010DD0D}"/>
              </a:ext>
            </a:extLst>
          </p:cNvPr>
          <p:cNvSpPr txBox="1"/>
          <p:nvPr/>
        </p:nvSpPr>
        <p:spPr>
          <a:xfrm>
            <a:off x="675861" y="2257425"/>
            <a:ext cx="2743200" cy="369332"/>
          </a:xfrm>
          <a:prstGeom prst="rect">
            <a:avLst/>
          </a:prstGeom>
          <a:noFill/>
        </p:spPr>
        <p:txBody>
          <a:bodyPr wrap="square" rtlCol="0">
            <a:spAutoFit/>
          </a:bodyPr>
          <a:lstStyle/>
          <a:p>
            <a:r>
              <a:rPr lang="en-IN" b="1" dirty="0"/>
              <a:t>LOGISTIC REGRESSION </a:t>
            </a:r>
          </a:p>
        </p:txBody>
      </p:sp>
    </p:spTree>
    <p:extLst>
      <p:ext uri="{BB962C8B-B14F-4D97-AF65-F5344CB8AC3E}">
        <p14:creationId xmlns:p14="http://schemas.microsoft.com/office/powerpoint/2010/main" val="212117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346174" y="362246"/>
            <a:ext cx="5748096" cy="887897"/>
          </a:xfrm>
        </p:spPr>
        <p:txBody>
          <a:bodyPr>
            <a:normAutofit fontScale="90000"/>
          </a:bodyPr>
          <a:lstStyle/>
          <a:p>
            <a:r>
              <a:rPr lang="en-US" sz="2400" b="1" dirty="0">
                <a:latin typeface="Arial" panose="020B0604020202020204" pitchFamily="34" charset="0"/>
                <a:cs typeface="Arial" panose="020B0604020202020204" pitchFamily="34" charset="0"/>
              </a:rPr>
              <a:t>Classification Report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and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b="1" smtClean="0"/>
              <a:pPr/>
              <a:t>12</a:t>
            </a:fld>
            <a:endParaRPr lang="en-US" b="1" dirty="0"/>
          </a:p>
        </p:txBody>
      </p:sp>
      <p:sp>
        <p:nvSpPr>
          <p:cNvPr id="24" name="TextBox 23">
            <a:extLst>
              <a:ext uri="{FF2B5EF4-FFF2-40B4-BE49-F238E27FC236}">
                <a16:creationId xmlns:a16="http://schemas.microsoft.com/office/drawing/2014/main" id="{AF3FAE7E-7018-4F9A-8A9E-7E360010DD0D}"/>
              </a:ext>
            </a:extLst>
          </p:cNvPr>
          <p:cNvSpPr txBox="1"/>
          <p:nvPr/>
        </p:nvSpPr>
        <p:spPr>
          <a:xfrm>
            <a:off x="1480931" y="1794462"/>
            <a:ext cx="869881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DECISION TREE CLASSIFIER USING </a:t>
            </a:r>
          </a:p>
        </p:txBody>
      </p:sp>
      <p:pic>
        <p:nvPicPr>
          <p:cNvPr id="6" name="Picture 5">
            <a:extLst>
              <a:ext uri="{FF2B5EF4-FFF2-40B4-BE49-F238E27FC236}">
                <a16:creationId xmlns:a16="http://schemas.microsoft.com/office/drawing/2014/main" id="{20677357-5BDC-4756-AEED-2E826AE76DE7}"/>
              </a:ext>
            </a:extLst>
          </p:cNvPr>
          <p:cNvPicPr>
            <a:picLocks noChangeAspect="1"/>
          </p:cNvPicPr>
          <p:nvPr/>
        </p:nvPicPr>
        <p:blipFill>
          <a:blip r:embed="rId2"/>
          <a:stretch>
            <a:fillRect/>
          </a:stretch>
        </p:blipFill>
        <p:spPr>
          <a:xfrm>
            <a:off x="6571198" y="2805301"/>
            <a:ext cx="5355760" cy="2974808"/>
          </a:xfrm>
          <a:prstGeom prst="rect">
            <a:avLst/>
          </a:prstGeom>
        </p:spPr>
      </p:pic>
      <p:pic>
        <p:nvPicPr>
          <p:cNvPr id="8" name="Picture 7">
            <a:extLst>
              <a:ext uri="{FF2B5EF4-FFF2-40B4-BE49-F238E27FC236}">
                <a16:creationId xmlns:a16="http://schemas.microsoft.com/office/drawing/2014/main" id="{3EA26571-B7A8-415A-AD3D-22381C10E5E2}"/>
              </a:ext>
            </a:extLst>
          </p:cNvPr>
          <p:cNvPicPr>
            <a:picLocks noChangeAspect="1"/>
          </p:cNvPicPr>
          <p:nvPr/>
        </p:nvPicPr>
        <p:blipFill>
          <a:blip r:embed="rId3"/>
          <a:stretch>
            <a:fillRect/>
          </a:stretch>
        </p:blipFill>
        <p:spPr>
          <a:xfrm>
            <a:off x="476361" y="2805301"/>
            <a:ext cx="5144443" cy="2974808"/>
          </a:xfrm>
          <a:prstGeom prst="rect">
            <a:avLst/>
          </a:prstGeom>
        </p:spPr>
      </p:pic>
      <p:sp>
        <p:nvSpPr>
          <p:cNvPr id="12" name="TextBox 11">
            <a:extLst>
              <a:ext uri="{FF2B5EF4-FFF2-40B4-BE49-F238E27FC236}">
                <a16:creationId xmlns:a16="http://schemas.microsoft.com/office/drawing/2014/main" id="{2DD0C258-7E8C-43F4-8FD3-4E9CFF98E276}"/>
              </a:ext>
            </a:extLst>
          </p:cNvPr>
          <p:cNvSpPr txBox="1"/>
          <p:nvPr/>
        </p:nvSpPr>
        <p:spPr>
          <a:xfrm>
            <a:off x="1895061" y="2163794"/>
            <a:ext cx="243840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GINI INDEX</a:t>
            </a:r>
          </a:p>
        </p:txBody>
      </p:sp>
      <p:sp>
        <p:nvSpPr>
          <p:cNvPr id="13" name="TextBox 12">
            <a:extLst>
              <a:ext uri="{FF2B5EF4-FFF2-40B4-BE49-F238E27FC236}">
                <a16:creationId xmlns:a16="http://schemas.microsoft.com/office/drawing/2014/main" id="{7108D3FB-6C8C-4668-8603-168902D2E99F}"/>
              </a:ext>
            </a:extLst>
          </p:cNvPr>
          <p:cNvSpPr txBox="1"/>
          <p:nvPr/>
        </p:nvSpPr>
        <p:spPr>
          <a:xfrm>
            <a:off x="8789504" y="2167484"/>
            <a:ext cx="2385391"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ENTROPY</a:t>
            </a:r>
          </a:p>
        </p:txBody>
      </p:sp>
    </p:spTree>
    <p:extLst>
      <p:ext uri="{BB962C8B-B14F-4D97-AF65-F5344CB8AC3E}">
        <p14:creationId xmlns:p14="http://schemas.microsoft.com/office/powerpoint/2010/main" val="388182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3047" y="480104"/>
            <a:ext cx="6105905" cy="646331"/>
          </a:xfrm>
        </p:spPr>
        <p:txBody>
          <a:bodyPr>
            <a:normAutofit fontScale="90000"/>
          </a:bodyPr>
          <a:lstStyle/>
          <a:p>
            <a:r>
              <a:rPr lang="en-US" sz="2400" b="1" dirty="0"/>
              <a:t>Classification Report </a:t>
            </a:r>
            <a:br>
              <a:rPr lang="en-US" sz="2400" b="1" dirty="0"/>
            </a:br>
            <a:r>
              <a:rPr lang="en-US" sz="2400" b="1" dirty="0"/>
              <a:t>and </a:t>
            </a:r>
            <a:br>
              <a:rPr lang="en-US" sz="2400" b="1" dirty="0"/>
            </a:br>
            <a:r>
              <a:rPr lang="en-US" sz="2400" b="1" dirty="0"/>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24" name="TextBox 23">
            <a:extLst>
              <a:ext uri="{FF2B5EF4-FFF2-40B4-BE49-F238E27FC236}">
                <a16:creationId xmlns:a16="http://schemas.microsoft.com/office/drawing/2014/main" id="{AF3FAE7E-7018-4F9A-8A9E-7E360010DD0D}"/>
              </a:ext>
            </a:extLst>
          </p:cNvPr>
          <p:cNvSpPr txBox="1"/>
          <p:nvPr/>
        </p:nvSpPr>
        <p:spPr>
          <a:xfrm>
            <a:off x="1804788" y="1605791"/>
            <a:ext cx="8582421" cy="646331"/>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DECISION TREE CLASSIFIER USING   ENTROPY METHOD  WITH MIN_SAMPLES_LEAP AND MAX_DEPTH</a:t>
            </a:r>
          </a:p>
        </p:txBody>
      </p:sp>
      <p:pic>
        <p:nvPicPr>
          <p:cNvPr id="9" name="Picture 8">
            <a:extLst>
              <a:ext uri="{FF2B5EF4-FFF2-40B4-BE49-F238E27FC236}">
                <a16:creationId xmlns:a16="http://schemas.microsoft.com/office/drawing/2014/main" id="{242A645C-30DE-4B06-9BF7-7683308EDFDE}"/>
              </a:ext>
            </a:extLst>
          </p:cNvPr>
          <p:cNvPicPr>
            <a:picLocks noChangeAspect="1"/>
          </p:cNvPicPr>
          <p:nvPr/>
        </p:nvPicPr>
        <p:blipFill>
          <a:blip r:embed="rId2"/>
          <a:stretch>
            <a:fillRect/>
          </a:stretch>
        </p:blipFill>
        <p:spPr>
          <a:xfrm>
            <a:off x="276433" y="2499249"/>
            <a:ext cx="5965342" cy="3318456"/>
          </a:xfrm>
          <a:prstGeom prst="rect">
            <a:avLst/>
          </a:prstGeom>
        </p:spPr>
      </p:pic>
      <p:pic>
        <p:nvPicPr>
          <p:cNvPr id="14" name="Picture 13">
            <a:extLst>
              <a:ext uri="{FF2B5EF4-FFF2-40B4-BE49-F238E27FC236}">
                <a16:creationId xmlns:a16="http://schemas.microsoft.com/office/drawing/2014/main" id="{DB2476BE-9618-4D64-8B81-E6E79465C0DF}"/>
              </a:ext>
            </a:extLst>
          </p:cNvPr>
          <p:cNvPicPr>
            <a:picLocks noChangeAspect="1"/>
          </p:cNvPicPr>
          <p:nvPr/>
        </p:nvPicPr>
        <p:blipFill>
          <a:blip r:embed="rId3"/>
          <a:stretch>
            <a:fillRect/>
          </a:stretch>
        </p:blipFill>
        <p:spPr>
          <a:xfrm>
            <a:off x="5950225" y="2499250"/>
            <a:ext cx="5965342" cy="3394542"/>
          </a:xfrm>
          <a:prstGeom prst="rect">
            <a:avLst/>
          </a:prstGeom>
        </p:spPr>
      </p:pic>
    </p:spTree>
    <p:extLst>
      <p:ext uri="{BB962C8B-B14F-4D97-AF65-F5344CB8AC3E}">
        <p14:creationId xmlns:p14="http://schemas.microsoft.com/office/powerpoint/2010/main" val="249915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221951" y="437322"/>
            <a:ext cx="5748096" cy="980662"/>
          </a:xfrm>
        </p:spPr>
        <p:txBody>
          <a:bodyPr>
            <a:normAutofit fontScale="90000"/>
          </a:bodyPr>
          <a:lstStyle/>
          <a:p>
            <a:r>
              <a:rPr lang="en-US" sz="2400" b="1" dirty="0"/>
              <a:t>Classification Report </a:t>
            </a:r>
            <a:br>
              <a:rPr lang="en-US" sz="2400" b="1" dirty="0"/>
            </a:br>
            <a:r>
              <a:rPr lang="en-US" sz="2400" b="1" dirty="0"/>
              <a:t>and </a:t>
            </a:r>
            <a:br>
              <a:rPr lang="en-US" sz="2400" b="1" dirty="0"/>
            </a:br>
            <a:r>
              <a:rPr lang="en-US" sz="2400" b="1" dirty="0"/>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24" name="TextBox 23">
            <a:extLst>
              <a:ext uri="{FF2B5EF4-FFF2-40B4-BE49-F238E27FC236}">
                <a16:creationId xmlns:a16="http://schemas.microsoft.com/office/drawing/2014/main" id="{AF3FAE7E-7018-4F9A-8A9E-7E360010DD0D}"/>
              </a:ext>
            </a:extLst>
          </p:cNvPr>
          <p:cNvSpPr txBox="1"/>
          <p:nvPr/>
        </p:nvSpPr>
        <p:spPr>
          <a:xfrm>
            <a:off x="838199" y="1713105"/>
            <a:ext cx="9882810" cy="646331"/>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DECISION TREE CLASSIFIER USING   GINI INDEX WITH MAX_DEPTH AND MIN_SAMPLES_LEAF </a:t>
            </a:r>
          </a:p>
        </p:txBody>
      </p:sp>
      <p:pic>
        <p:nvPicPr>
          <p:cNvPr id="4" name="Picture 3">
            <a:extLst>
              <a:ext uri="{FF2B5EF4-FFF2-40B4-BE49-F238E27FC236}">
                <a16:creationId xmlns:a16="http://schemas.microsoft.com/office/drawing/2014/main" id="{3AF86B66-6320-451B-91D5-FE77158AC96A}"/>
              </a:ext>
            </a:extLst>
          </p:cNvPr>
          <p:cNvPicPr>
            <a:picLocks noChangeAspect="1"/>
          </p:cNvPicPr>
          <p:nvPr/>
        </p:nvPicPr>
        <p:blipFill>
          <a:blip r:embed="rId2"/>
          <a:stretch>
            <a:fillRect/>
          </a:stretch>
        </p:blipFill>
        <p:spPr>
          <a:xfrm>
            <a:off x="392818" y="2574259"/>
            <a:ext cx="5688355" cy="3725600"/>
          </a:xfrm>
          <a:prstGeom prst="rect">
            <a:avLst/>
          </a:prstGeom>
        </p:spPr>
      </p:pic>
      <p:pic>
        <p:nvPicPr>
          <p:cNvPr id="7" name="Picture 6">
            <a:extLst>
              <a:ext uri="{FF2B5EF4-FFF2-40B4-BE49-F238E27FC236}">
                <a16:creationId xmlns:a16="http://schemas.microsoft.com/office/drawing/2014/main" id="{6F045C88-7E45-410D-BC2F-51F5E6712841}"/>
              </a:ext>
            </a:extLst>
          </p:cNvPr>
          <p:cNvPicPr>
            <a:picLocks noChangeAspect="1"/>
          </p:cNvPicPr>
          <p:nvPr/>
        </p:nvPicPr>
        <p:blipFill>
          <a:blip r:embed="rId3"/>
          <a:stretch>
            <a:fillRect/>
          </a:stretch>
        </p:blipFill>
        <p:spPr>
          <a:xfrm>
            <a:off x="6110827" y="2690313"/>
            <a:ext cx="6081173" cy="3589838"/>
          </a:xfrm>
          <a:prstGeom prst="rect">
            <a:avLst/>
          </a:prstGeom>
        </p:spPr>
      </p:pic>
    </p:spTree>
    <p:extLst>
      <p:ext uri="{BB962C8B-B14F-4D97-AF65-F5344CB8AC3E}">
        <p14:creationId xmlns:p14="http://schemas.microsoft.com/office/powerpoint/2010/main" val="319681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221951" y="437322"/>
            <a:ext cx="5748096" cy="980662"/>
          </a:xfrm>
        </p:spPr>
        <p:txBody>
          <a:bodyPr>
            <a:normAutofit fontScale="90000"/>
          </a:bodyPr>
          <a:lstStyle/>
          <a:p>
            <a:r>
              <a:rPr lang="en-US" sz="2400" b="1" dirty="0"/>
              <a:t>Classification Report </a:t>
            </a:r>
            <a:br>
              <a:rPr lang="en-US" sz="2400" b="1" dirty="0"/>
            </a:br>
            <a:r>
              <a:rPr lang="en-US" sz="2400" b="1" dirty="0"/>
              <a:t>and </a:t>
            </a:r>
            <a:br>
              <a:rPr lang="en-US" sz="2400" b="1" dirty="0"/>
            </a:br>
            <a:r>
              <a:rPr lang="en-US" sz="2400" b="1" dirty="0"/>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24" name="TextBox 23">
            <a:extLst>
              <a:ext uri="{FF2B5EF4-FFF2-40B4-BE49-F238E27FC236}">
                <a16:creationId xmlns:a16="http://schemas.microsoft.com/office/drawing/2014/main" id="{AF3FAE7E-7018-4F9A-8A9E-7E360010DD0D}"/>
              </a:ext>
            </a:extLst>
          </p:cNvPr>
          <p:cNvSpPr txBox="1"/>
          <p:nvPr/>
        </p:nvSpPr>
        <p:spPr>
          <a:xfrm>
            <a:off x="838199" y="1713105"/>
            <a:ext cx="988281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RANDOM FOREST  </a:t>
            </a:r>
          </a:p>
        </p:txBody>
      </p:sp>
      <p:pic>
        <p:nvPicPr>
          <p:cNvPr id="4" name="Picture 3">
            <a:extLst>
              <a:ext uri="{FF2B5EF4-FFF2-40B4-BE49-F238E27FC236}">
                <a16:creationId xmlns:a16="http://schemas.microsoft.com/office/drawing/2014/main" id="{27CCE279-D081-4A8F-8687-4A6302A15045}"/>
              </a:ext>
            </a:extLst>
          </p:cNvPr>
          <p:cNvPicPr>
            <a:picLocks noChangeAspect="1"/>
          </p:cNvPicPr>
          <p:nvPr/>
        </p:nvPicPr>
        <p:blipFill>
          <a:blip r:embed="rId2"/>
          <a:stretch>
            <a:fillRect/>
          </a:stretch>
        </p:blipFill>
        <p:spPr>
          <a:xfrm>
            <a:off x="838198" y="2219324"/>
            <a:ext cx="8584097" cy="4137025"/>
          </a:xfrm>
          <a:prstGeom prst="rect">
            <a:avLst/>
          </a:prstGeom>
        </p:spPr>
      </p:pic>
    </p:spTree>
    <p:extLst>
      <p:ext uri="{BB962C8B-B14F-4D97-AF65-F5344CB8AC3E}">
        <p14:creationId xmlns:p14="http://schemas.microsoft.com/office/powerpoint/2010/main" val="204751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221951" y="437322"/>
            <a:ext cx="5748096" cy="980662"/>
          </a:xfrm>
        </p:spPr>
        <p:txBody>
          <a:bodyPr>
            <a:normAutofit fontScale="90000"/>
          </a:bodyPr>
          <a:lstStyle/>
          <a:p>
            <a:r>
              <a:rPr lang="en-US" sz="2400" b="1" dirty="0"/>
              <a:t>Classification Report </a:t>
            </a:r>
            <a:br>
              <a:rPr lang="en-US" sz="2400" b="1" dirty="0"/>
            </a:br>
            <a:r>
              <a:rPr lang="en-US" sz="2400" b="1" dirty="0"/>
              <a:t>and </a:t>
            </a:r>
            <a:br>
              <a:rPr lang="en-US" sz="2400" b="1" dirty="0"/>
            </a:br>
            <a:r>
              <a:rPr lang="en-US" sz="2400" b="1" dirty="0"/>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
        <p:nvSpPr>
          <p:cNvPr id="24" name="TextBox 23">
            <a:extLst>
              <a:ext uri="{FF2B5EF4-FFF2-40B4-BE49-F238E27FC236}">
                <a16:creationId xmlns:a16="http://schemas.microsoft.com/office/drawing/2014/main" id="{AF3FAE7E-7018-4F9A-8A9E-7E360010DD0D}"/>
              </a:ext>
            </a:extLst>
          </p:cNvPr>
          <p:cNvSpPr txBox="1"/>
          <p:nvPr/>
        </p:nvSpPr>
        <p:spPr>
          <a:xfrm>
            <a:off x="838199" y="1713105"/>
            <a:ext cx="988281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ADAPTIVE BOOSTING  </a:t>
            </a:r>
          </a:p>
        </p:txBody>
      </p:sp>
      <p:pic>
        <p:nvPicPr>
          <p:cNvPr id="5" name="Picture 4">
            <a:extLst>
              <a:ext uri="{FF2B5EF4-FFF2-40B4-BE49-F238E27FC236}">
                <a16:creationId xmlns:a16="http://schemas.microsoft.com/office/drawing/2014/main" id="{9ED65EBF-36AE-42B9-B361-DB9B2CF02D3A}"/>
              </a:ext>
            </a:extLst>
          </p:cNvPr>
          <p:cNvPicPr>
            <a:picLocks noChangeAspect="1"/>
          </p:cNvPicPr>
          <p:nvPr/>
        </p:nvPicPr>
        <p:blipFill>
          <a:blip r:embed="rId2"/>
          <a:stretch>
            <a:fillRect/>
          </a:stretch>
        </p:blipFill>
        <p:spPr>
          <a:xfrm>
            <a:off x="739844" y="2082437"/>
            <a:ext cx="8230203" cy="4273913"/>
          </a:xfrm>
          <a:prstGeom prst="rect">
            <a:avLst/>
          </a:prstGeom>
        </p:spPr>
      </p:pic>
    </p:spTree>
    <p:extLst>
      <p:ext uri="{BB962C8B-B14F-4D97-AF65-F5344CB8AC3E}">
        <p14:creationId xmlns:p14="http://schemas.microsoft.com/office/powerpoint/2010/main" val="338222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221951" y="437322"/>
            <a:ext cx="5748096" cy="980662"/>
          </a:xfrm>
        </p:spPr>
        <p:txBody>
          <a:bodyPr>
            <a:normAutofit fontScale="90000"/>
          </a:bodyPr>
          <a:lstStyle/>
          <a:p>
            <a:r>
              <a:rPr lang="en-US" sz="2400" b="1" dirty="0"/>
              <a:t>Classification Report </a:t>
            </a:r>
            <a:br>
              <a:rPr lang="en-US" sz="2400" b="1" dirty="0"/>
            </a:br>
            <a:r>
              <a:rPr lang="en-US" sz="2400" b="1" dirty="0"/>
              <a:t>and </a:t>
            </a:r>
            <a:br>
              <a:rPr lang="en-US" sz="2400" b="1" dirty="0"/>
            </a:br>
            <a:r>
              <a:rPr lang="en-US" sz="2400" b="1" dirty="0"/>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24" name="TextBox 23">
            <a:extLst>
              <a:ext uri="{FF2B5EF4-FFF2-40B4-BE49-F238E27FC236}">
                <a16:creationId xmlns:a16="http://schemas.microsoft.com/office/drawing/2014/main" id="{AF3FAE7E-7018-4F9A-8A9E-7E360010DD0D}"/>
              </a:ext>
            </a:extLst>
          </p:cNvPr>
          <p:cNvSpPr txBox="1"/>
          <p:nvPr/>
        </p:nvSpPr>
        <p:spPr>
          <a:xfrm>
            <a:off x="838199" y="1713105"/>
            <a:ext cx="988281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GRADIENT BOOSTING  </a:t>
            </a:r>
          </a:p>
        </p:txBody>
      </p:sp>
      <p:pic>
        <p:nvPicPr>
          <p:cNvPr id="4" name="Picture 3">
            <a:extLst>
              <a:ext uri="{FF2B5EF4-FFF2-40B4-BE49-F238E27FC236}">
                <a16:creationId xmlns:a16="http://schemas.microsoft.com/office/drawing/2014/main" id="{ED550031-A5D9-4FFF-B01D-04E9E674739F}"/>
              </a:ext>
            </a:extLst>
          </p:cNvPr>
          <p:cNvPicPr>
            <a:picLocks noChangeAspect="1"/>
          </p:cNvPicPr>
          <p:nvPr/>
        </p:nvPicPr>
        <p:blipFill>
          <a:blip r:embed="rId2"/>
          <a:stretch>
            <a:fillRect/>
          </a:stretch>
        </p:blipFill>
        <p:spPr>
          <a:xfrm>
            <a:off x="940283" y="2082437"/>
            <a:ext cx="6825491" cy="4273913"/>
          </a:xfrm>
          <a:prstGeom prst="rect">
            <a:avLst/>
          </a:prstGeom>
        </p:spPr>
      </p:pic>
    </p:spTree>
    <p:extLst>
      <p:ext uri="{BB962C8B-B14F-4D97-AF65-F5344CB8AC3E}">
        <p14:creationId xmlns:p14="http://schemas.microsoft.com/office/powerpoint/2010/main" val="98745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221951" y="437322"/>
            <a:ext cx="5748096" cy="980662"/>
          </a:xfrm>
        </p:spPr>
        <p:txBody>
          <a:bodyPr>
            <a:normAutofit fontScale="90000"/>
          </a:bodyPr>
          <a:lstStyle/>
          <a:p>
            <a:r>
              <a:rPr lang="en-US" sz="2400" b="1" dirty="0"/>
              <a:t>Classification Report </a:t>
            </a:r>
            <a:br>
              <a:rPr lang="en-US" sz="2400" b="1" dirty="0"/>
            </a:br>
            <a:r>
              <a:rPr lang="en-US" sz="2400" b="1" dirty="0"/>
              <a:t>and </a:t>
            </a:r>
            <a:br>
              <a:rPr lang="en-US" sz="2400" b="1" dirty="0"/>
            </a:br>
            <a:r>
              <a:rPr lang="en-US" sz="2400" b="1" dirty="0"/>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
        <p:nvSpPr>
          <p:cNvPr id="24" name="TextBox 23">
            <a:extLst>
              <a:ext uri="{FF2B5EF4-FFF2-40B4-BE49-F238E27FC236}">
                <a16:creationId xmlns:a16="http://schemas.microsoft.com/office/drawing/2014/main" id="{AF3FAE7E-7018-4F9A-8A9E-7E360010DD0D}"/>
              </a:ext>
            </a:extLst>
          </p:cNvPr>
          <p:cNvSpPr txBox="1"/>
          <p:nvPr/>
        </p:nvSpPr>
        <p:spPr>
          <a:xfrm>
            <a:off x="838199" y="1713105"/>
            <a:ext cx="988281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EXTREME GRADIENT BOOSTING  </a:t>
            </a:r>
          </a:p>
        </p:txBody>
      </p:sp>
      <p:pic>
        <p:nvPicPr>
          <p:cNvPr id="4" name="Picture 3">
            <a:extLst>
              <a:ext uri="{FF2B5EF4-FFF2-40B4-BE49-F238E27FC236}">
                <a16:creationId xmlns:a16="http://schemas.microsoft.com/office/drawing/2014/main" id="{6C826125-F5DA-40C0-8ECB-BEC0245FB922}"/>
              </a:ext>
            </a:extLst>
          </p:cNvPr>
          <p:cNvPicPr>
            <a:picLocks noChangeAspect="1"/>
          </p:cNvPicPr>
          <p:nvPr/>
        </p:nvPicPr>
        <p:blipFill>
          <a:blip r:embed="rId2"/>
          <a:stretch>
            <a:fillRect/>
          </a:stretch>
        </p:blipFill>
        <p:spPr>
          <a:xfrm>
            <a:off x="659296" y="2197100"/>
            <a:ext cx="9601200" cy="4524375"/>
          </a:xfrm>
          <a:prstGeom prst="rect">
            <a:avLst/>
          </a:prstGeom>
        </p:spPr>
      </p:pic>
    </p:spTree>
    <p:extLst>
      <p:ext uri="{BB962C8B-B14F-4D97-AF65-F5344CB8AC3E}">
        <p14:creationId xmlns:p14="http://schemas.microsoft.com/office/powerpoint/2010/main" val="248835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221951" y="437322"/>
            <a:ext cx="5748096" cy="980662"/>
          </a:xfrm>
        </p:spPr>
        <p:txBody>
          <a:bodyPr>
            <a:normAutofit fontScale="90000"/>
          </a:bodyPr>
          <a:lstStyle/>
          <a:p>
            <a:r>
              <a:rPr lang="en-US" sz="2400" b="1" dirty="0"/>
              <a:t>Classification Report </a:t>
            </a:r>
            <a:br>
              <a:rPr lang="en-US" sz="2400" b="1" dirty="0"/>
            </a:br>
            <a:r>
              <a:rPr lang="en-US" sz="2400" b="1" dirty="0"/>
              <a:t>and </a:t>
            </a:r>
            <a:br>
              <a:rPr lang="en-US" sz="2400" b="1" dirty="0"/>
            </a:br>
            <a:r>
              <a:rPr lang="en-US" sz="2400" b="1" dirty="0"/>
              <a:t>confusion matrix</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
        <p:nvSpPr>
          <p:cNvPr id="24" name="TextBox 23">
            <a:extLst>
              <a:ext uri="{FF2B5EF4-FFF2-40B4-BE49-F238E27FC236}">
                <a16:creationId xmlns:a16="http://schemas.microsoft.com/office/drawing/2014/main" id="{AF3FAE7E-7018-4F9A-8A9E-7E360010DD0D}"/>
              </a:ext>
            </a:extLst>
          </p:cNvPr>
          <p:cNvSpPr txBox="1"/>
          <p:nvPr/>
        </p:nvSpPr>
        <p:spPr>
          <a:xfrm>
            <a:off x="838199" y="1713105"/>
            <a:ext cx="988281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SUPPORT VECTOR MACHINE  </a:t>
            </a:r>
          </a:p>
        </p:txBody>
      </p:sp>
      <p:pic>
        <p:nvPicPr>
          <p:cNvPr id="5" name="Picture 4">
            <a:extLst>
              <a:ext uri="{FF2B5EF4-FFF2-40B4-BE49-F238E27FC236}">
                <a16:creationId xmlns:a16="http://schemas.microsoft.com/office/drawing/2014/main" id="{1B31641E-FFA6-4196-AE91-AF355B0B7F1C}"/>
              </a:ext>
            </a:extLst>
          </p:cNvPr>
          <p:cNvPicPr>
            <a:picLocks noChangeAspect="1"/>
          </p:cNvPicPr>
          <p:nvPr/>
        </p:nvPicPr>
        <p:blipFill>
          <a:blip r:embed="rId2"/>
          <a:stretch>
            <a:fillRect/>
          </a:stretch>
        </p:blipFill>
        <p:spPr>
          <a:xfrm>
            <a:off x="838198" y="2082437"/>
            <a:ext cx="7113105" cy="4436342"/>
          </a:xfrm>
          <a:prstGeom prst="rect">
            <a:avLst/>
          </a:prstGeom>
        </p:spPr>
      </p:pic>
    </p:spTree>
    <p:extLst>
      <p:ext uri="{BB962C8B-B14F-4D97-AF65-F5344CB8AC3E}">
        <p14:creationId xmlns:p14="http://schemas.microsoft.com/office/powerpoint/2010/main" val="371158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009B-BB1A-4806-9BC4-DFDE1ABDB01E}"/>
              </a:ext>
            </a:extLst>
          </p:cNvPr>
          <p:cNvSpPr>
            <a:spLocks noGrp="1"/>
          </p:cNvSpPr>
          <p:nvPr>
            <p:ph type="title"/>
          </p:nvPr>
        </p:nvSpPr>
        <p:spPr>
          <a:xfrm>
            <a:off x="1269310" y="141532"/>
            <a:ext cx="5111750" cy="1204912"/>
          </a:xfrm>
        </p:spPr>
        <p:txBody>
          <a:bodyPr/>
          <a:lstStyle/>
          <a:p>
            <a:r>
              <a:rPr lang="en-IN" dirty="0"/>
              <a:t>INTRODUCTION</a:t>
            </a:r>
          </a:p>
        </p:txBody>
      </p:sp>
      <p:sp>
        <p:nvSpPr>
          <p:cNvPr id="3" name="Text Placeholder 2">
            <a:extLst>
              <a:ext uri="{FF2B5EF4-FFF2-40B4-BE49-F238E27FC236}">
                <a16:creationId xmlns:a16="http://schemas.microsoft.com/office/drawing/2014/main" id="{BC84D243-99E9-43DA-83B4-EE4B84E5147A}"/>
              </a:ext>
            </a:extLst>
          </p:cNvPr>
          <p:cNvSpPr>
            <a:spLocks noGrp="1"/>
          </p:cNvSpPr>
          <p:nvPr>
            <p:ph type="body" idx="1"/>
          </p:nvPr>
        </p:nvSpPr>
        <p:spPr>
          <a:xfrm>
            <a:off x="407919" y="1678333"/>
            <a:ext cx="6628986" cy="4678017"/>
          </a:xfrm>
          <a:noFill/>
          <a:ln>
            <a:noFill/>
          </a:ln>
        </p:spPr>
        <p:style>
          <a:lnRef idx="0">
            <a:scrgbClr r="0" g="0" b="0"/>
          </a:lnRef>
          <a:fillRef idx="0">
            <a:scrgbClr r="0" g="0" b="0"/>
          </a:fillRef>
          <a:effectRef idx="0">
            <a:scrgbClr r="0" g="0" b="0"/>
          </a:effectRef>
          <a:fontRef idx="minor">
            <a:schemeClr val="accent1"/>
          </a:fontRef>
        </p:style>
        <p:txBody>
          <a:bodyPr>
            <a:normAutofit lnSpcReduction="10000"/>
          </a:bodyPr>
          <a:lstStyle/>
          <a:p>
            <a:pPr algn="just"/>
            <a:r>
              <a:rPr lang="en-US" sz="2000" b="0" i="0" dirty="0">
                <a:effectLst/>
                <a:latin typeface="Arial" panose="020B0604020202020204" pitchFamily="34" charset="0"/>
                <a:cs typeface="Arial" panose="020B0604020202020204" pitchFamily="34" charset="0"/>
              </a:rPr>
              <a:t>It is important that credit card companies are able to recognize fraudulent credit card transactions so that customers are not charged for items that they did not purchase.</a:t>
            </a:r>
            <a:endParaRPr lang="en-US" sz="16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Credit Card Security relies on the Physical Security of the plastic card as well as the privacy of the Credit Card Number. </a:t>
            </a:r>
          </a:p>
          <a:p>
            <a:pPr algn="just"/>
            <a:r>
              <a:rPr lang="en-US" sz="2000" b="0" i="0" dirty="0">
                <a:effectLst/>
                <a:latin typeface="Arial" panose="020B0604020202020204" pitchFamily="34" charset="0"/>
                <a:cs typeface="Arial" panose="020B0604020202020204" pitchFamily="34" charset="0"/>
              </a:rPr>
              <a:t>Globalization and increased use of the Internet for Online Shopping has resulted in a considerable proliferation of Credit Card Transactions throughout the world. </a:t>
            </a:r>
          </a:p>
          <a:p>
            <a:pPr algn="just"/>
            <a:r>
              <a:rPr lang="en-US" sz="2000" b="0" i="0" dirty="0">
                <a:effectLst/>
                <a:latin typeface="Arial" panose="020B0604020202020204" pitchFamily="34" charset="0"/>
                <a:cs typeface="Arial" panose="020B0604020202020204" pitchFamily="34" charset="0"/>
              </a:rPr>
              <a:t>Credit Card Fraud is a wide-ranging term for theft and fraud committed using a Credit Card as a fraudulent source of funds.</a:t>
            </a:r>
            <a:endParaRPr lang="en-US" sz="1600" b="0" i="0" dirty="0">
              <a:effectLst/>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4A037303-725C-42C4-B01C-9792BA620794}"/>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211408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597525" y="411794"/>
            <a:ext cx="5111750" cy="1204912"/>
          </a:xfrm>
        </p:spPr>
        <p:txBody>
          <a:bodyPr/>
          <a:lstStyle/>
          <a:p>
            <a:r>
              <a:rPr lang="en-US" dirty="0"/>
              <a:t>SUMMARY</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
        <p:nvSpPr>
          <p:cNvPr id="7" name="TextBox 6">
            <a:extLst>
              <a:ext uri="{FF2B5EF4-FFF2-40B4-BE49-F238E27FC236}">
                <a16:creationId xmlns:a16="http://schemas.microsoft.com/office/drawing/2014/main" id="{C1B59121-E3A0-4722-A0FD-CDB9C7C09436}"/>
              </a:ext>
            </a:extLst>
          </p:cNvPr>
          <p:cNvSpPr txBox="1"/>
          <p:nvPr/>
        </p:nvSpPr>
        <p:spPr>
          <a:xfrm>
            <a:off x="5168348" y="1802296"/>
            <a:ext cx="6185452" cy="378565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We have tried several models till now with both balanced and imbalanced data. We have noticed most of the models have performed more or less well in terms of  Precision and Recall.</a:t>
            </a:r>
          </a:p>
          <a:p>
            <a:pPr algn="just"/>
            <a:endParaRPr lang="en-US" sz="1600" b="0" i="0" dirty="0">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So here, to save the banks from high-value fraudulent transactions, we have to focus on a high recall in order to detect actual fraudulent transactions.</a:t>
            </a:r>
          </a:p>
          <a:p>
            <a:pPr algn="just"/>
            <a:endParaRPr lang="en-US" sz="1600" b="0" i="0" dirty="0">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After performing several models, we have seen that in the balanced dataset with the </a:t>
            </a:r>
            <a:r>
              <a:rPr lang="en-US" sz="1600" b="1" i="0" dirty="0">
                <a:effectLst/>
                <a:latin typeface="Arial" panose="020B0604020202020204" pitchFamily="34" charset="0"/>
                <a:cs typeface="Arial" panose="020B0604020202020204" pitchFamily="34" charset="0"/>
              </a:rPr>
              <a:t>Logistic regression model  </a:t>
            </a:r>
            <a:r>
              <a:rPr lang="en-US" sz="1600" b="0" i="0" dirty="0">
                <a:effectLst/>
                <a:latin typeface="Arial" panose="020B0604020202020204" pitchFamily="34" charset="0"/>
                <a:cs typeface="Arial" panose="020B0604020202020204" pitchFamily="34" charset="0"/>
              </a:rPr>
              <a:t>and </a:t>
            </a:r>
            <a:r>
              <a:rPr lang="en-US" sz="1600" b="1" i="0" dirty="0">
                <a:effectLst/>
                <a:latin typeface="Arial" panose="020B0604020202020204" pitchFamily="34" charset="0"/>
                <a:cs typeface="Arial" panose="020B0604020202020204" pitchFamily="34" charset="0"/>
              </a:rPr>
              <a:t>Support Vector Machine (SVM) </a:t>
            </a:r>
            <a:r>
              <a:rPr lang="en-US" sz="1600" b="0" i="0" dirty="0">
                <a:effectLst/>
                <a:latin typeface="Arial" panose="020B0604020202020204" pitchFamily="34" charset="0"/>
                <a:cs typeface="Arial" panose="020B0604020202020204" pitchFamily="34" charset="0"/>
              </a:rPr>
              <a:t>has good Precision values and also high Recall.</a:t>
            </a:r>
          </a:p>
          <a:p>
            <a:pPr algn="just"/>
            <a:endParaRPr lang="en-US" sz="1600" b="0" i="0" dirty="0">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Hence, we can go with the logistic model here. It is also easier to interpret and explain to the business.</a:t>
            </a:r>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479425"/>
            <a:ext cx="3171825" cy="1325563"/>
          </a:xfrm>
        </p:spPr>
        <p:txBody>
          <a:bodyPr/>
          <a:lstStyle/>
          <a:p>
            <a:r>
              <a:rPr lang="en-ZA" dirty="0"/>
              <a:t>PROJECT OBJECTIVE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8" y="2341080"/>
            <a:ext cx="4762501" cy="3569390"/>
          </a:xfrm>
        </p:spPr>
        <p:txBody>
          <a:bodyPr>
            <a:noAutofit/>
          </a:bodyPr>
          <a:lstStyle/>
          <a:p>
            <a:pPr marL="285750" indent="-285750">
              <a:buFont typeface="Arial" panose="020B0604020202020204" pitchFamily="34" charset="0"/>
              <a:buChar char="•"/>
            </a:pPr>
            <a:r>
              <a:rPr lang="en-US" sz="1800" dirty="0"/>
              <a:t>To predict Fraud Detection of Credit Card</a:t>
            </a:r>
          </a:p>
          <a:p>
            <a:pPr marL="285750" indent="-285750">
              <a:buFont typeface="Arial" panose="020B0604020202020204" pitchFamily="34" charset="0"/>
              <a:buChar char="•"/>
            </a:pPr>
            <a:r>
              <a:rPr lang="en-US" sz="1800" dirty="0"/>
              <a:t>Highlighting the main variables / factors influencing Class </a:t>
            </a:r>
          </a:p>
          <a:p>
            <a:pPr marL="285750" indent="-285750">
              <a:buFont typeface="Arial" panose="020B0604020202020204" pitchFamily="34" charset="0"/>
              <a:buChar char="•"/>
            </a:pPr>
            <a:r>
              <a:rPr lang="en-US" sz="1800" dirty="0"/>
              <a:t>Use various Machine Learning Algorithms to build the prediction model, evaluates  the accuracy and performance of these model.</a:t>
            </a:r>
          </a:p>
          <a:p>
            <a:pPr marL="285750" indent="-285750">
              <a:buFont typeface="Arial" panose="020B0604020202020204" pitchFamily="34" charset="0"/>
              <a:buChar char="•"/>
            </a:pPr>
            <a:r>
              <a:rPr lang="en-US" sz="1800" dirty="0"/>
              <a:t>Finding Out the best model for our prediction.</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10916345" y="6327293"/>
            <a:ext cx="987552" cy="365125"/>
          </a:xfrm>
        </p:spPr>
        <p:txBody>
          <a:bodyPr/>
          <a:lstStyle/>
          <a:p>
            <a:pPr algn="ctr"/>
            <a:fld id="{19B51A1E-902D-48AF-9020-955120F399B6}" type="slidenum">
              <a:rPr lang="en-ZA" smtClean="0"/>
              <a:pPr algn="ct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9367-F953-4BD3-8683-87B1A7FB0022}"/>
              </a:ext>
            </a:extLst>
          </p:cNvPr>
          <p:cNvSpPr>
            <a:spLocks noGrp="1"/>
          </p:cNvSpPr>
          <p:nvPr>
            <p:ph type="title"/>
          </p:nvPr>
        </p:nvSpPr>
        <p:spPr/>
        <p:txBody>
          <a:bodyPr/>
          <a:lstStyle/>
          <a:p>
            <a:r>
              <a:rPr lang="en-IN" dirty="0"/>
              <a:t>problem</a:t>
            </a:r>
          </a:p>
        </p:txBody>
      </p:sp>
      <p:sp>
        <p:nvSpPr>
          <p:cNvPr id="13" name="Slide Number Placeholder 12">
            <a:extLst>
              <a:ext uri="{FF2B5EF4-FFF2-40B4-BE49-F238E27FC236}">
                <a16:creationId xmlns:a16="http://schemas.microsoft.com/office/drawing/2014/main" id="{BE67144C-37D3-400A-A4B5-C0838E0612B6}"/>
              </a:ext>
            </a:extLst>
          </p:cNvPr>
          <p:cNvSpPr>
            <a:spLocks noGrp="1"/>
          </p:cNvSpPr>
          <p:nvPr>
            <p:ph type="sldNum" sz="quarter" idx="22"/>
          </p:nvPr>
        </p:nvSpPr>
        <p:spPr/>
        <p:txBody>
          <a:bodyPr/>
          <a:lstStyle/>
          <a:p>
            <a:fld id="{B5CEABB6-07DC-46E8-9B57-56EC44A396E5}" type="slidenum">
              <a:rPr lang="en-US" smtClean="0"/>
              <a:pPr/>
              <a:t>4</a:t>
            </a:fld>
            <a:endParaRPr lang="en-US" dirty="0"/>
          </a:p>
        </p:txBody>
      </p:sp>
      <p:sp>
        <p:nvSpPr>
          <p:cNvPr id="15" name="Text Placeholder 14">
            <a:extLst>
              <a:ext uri="{FF2B5EF4-FFF2-40B4-BE49-F238E27FC236}">
                <a16:creationId xmlns:a16="http://schemas.microsoft.com/office/drawing/2014/main" id="{847970F2-B7B9-481A-A5D2-33959C5F56D5}"/>
              </a:ext>
            </a:extLst>
          </p:cNvPr>
          <p:cNvSpPr>
            <a:spLocks noGrp="1"/>
          </p:cNvSpPr>
          <p:nvPr>
            <p:ph type="body" sz="quarter" idx="15"/>
          </p:nvPr>
        </p:nvSpPr>
        <p:spPr>
          <a:xfrm>
            <a:off x="5895324" y="587851"/>
            <a:ext cx="5793094" cy="5768499"/>
          </a:xfrm>
        </p:spPr>
        <p:txBody>
          <a:bodyPr>
            <a:normAutofit/>
          </a:bodyPr>
          <a:lstStyle/>
          <a:p>
            <a:pPr algn="just"/>
            <a:r>
              <a:rPr lang="en-US" sz="1800" b="0" i="0" dirty="0">
                <a:effectLst/>
                <a:latin typeface="-apple-system"/>
              </a:rPr>
              <a:t>The datasets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p>
          <a:p>
            <a:pPr algn="just"/>
            <a:r>
              <a:rPr lang="en-US" sz="1800" b="0" i="0" dirty="0">
                <a:effectLst/>
                <a:latin typeface="-apple-system"/>
              </a:rPr>
              <a:t>It contains only numerical input variables which are the result of a PCA transformation. Unfortunately, due to confidentiality issues, we cannot provide the original features and more background information about the data. </a:t>
            </a:r>
          </a:p>
          <a:p>
            <a:pPr algn="just"/>
            <a:r>
              <a:rPr lang="en-US" sz="1800" b="0" i="0" dirty="0">
                <a:effectLst/>
                <a:latin typeface="-apple-system"/>
              </a:rPr>
              <a:t>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example-dependant cost-senstive learning. Feature 'Class' is the response variable and it takes value 1 in case of fraud and 0 otherwise.</a:t>
            </a:r>
          </a:p>
        </p:txBody>
      </p:sp>
    </p:spTree>
    <p:extLst>
      <p:ext uri="{BB962C8B-B14F-4D97-AF65-F5344CB8AC3E}">
        <p14:creationId xmlns:p14="http://schemas.microsoft.com/office/powerpoint/2010/main" val="354515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Dataset description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4749" y="2409515"/>
            <a:ext cx="4031945" cy="683660"/>
          </a:xfrm>
        </p:spPr>
        <p:txBody>
          <a:bodyPr vert="horz" lIns="91440" tIns="45720" rIns="91440" bIns="45720" rtlCol="0" anchor="t">
            <a:normAutofit/>
          </a:bodyPr>
          <a:lstStyle/>
          <a:p>
            <a:r>
              <a:rPr lang="en-US" b="1" dirty="0"/>
              <a:t>Source of dataset is in csv format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normAutofit/>
          </a:bodyPr>
          <a:lstStyle/>
          <a:p>
            <a:pPr algn="just"/>
            <a:r>
              <a:rPr lang="en-US" sz="1700" dirty="0"/>
              <a:t>There is no missing values in the provides in the input dataset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2228" y="2451611"/>
            <a:ext cx="4031945" cy="365125"/>
          </a:xfrm>
        </p:spPr>
        <p:txBody>
          <a:bodyPr>
            <a:normAutofit fontScale="92500" lnSpcReduction="10000"/>
          </a:bodyPr>
          <a:lstStyle/>
          <a:p>
            <a:r>
              <a:rPr lang="en-US" sz="2400" b="1" dirty="0"/>
              <a:t>Total Records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normAutofit/>
          </a:bodyPr>
          <a:lstStyle/>
          <a:p>
            <a:r>
              <a:rPr lang="en-US" sz="1700" dirty="0"/>
              <a:t>Dataset contains </a:t>
            </a:r>
            <a:r>
              <a:rPr lang="en-IN" sz="1600" b="0" i="0" dirty="0">
                <a:effectLst/>
                <a:latin typeface="Helvetica Neue"/>
              </a:rPr>
              <a:t>284807 rows</a:t>
            </a:r>
            <a:r>
              <a:rPr lang="en-US" sz="1700" dirty="0"/>
              <a:t> and 31  columns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fontScale="92500" lnSpcReduction="10000"/>
          </a:bodyPr>
          <a:lstStyle/>
          <a:p>
            <a:r>
              <a:rPr lang="en-US" sz="2400" b="1" dirty="0"/>
              <a:t>Target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5664" y="4826656"/>
            <a:ext cx="3761449" cy="1057308"/>
          </a:xfrm>
        </p:spPr>
        <p:txBody>
          <a:bodyPr>
            <a:normAutofit fontScale="92500" lnSpcReduction="20000"/>
          </a:bodyPr>
          <a:lstStyle/>
          <a:p>
            <a:pPr algn="just"/>
            <a:r>
              <a:rPr lang="en-US" sz="1800" dirty="0"/>
              <a:t>CLASS  is the variable which notifies the whether:</a:t>
            </a:r>
          </a:p>
          <a:p>
            <a:r>
              <a:rPr lang="en-US" sz="1800" dirty="0"/>
              <a:t>A particular transaction is fair transaction or fraud transaction</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22532" y="4138993"/>
            <a:ext cx="4031945" cy="725999"/>
          </a:xfrm>
        </p:spPr>
        <p:txBody>
          <a:bodyPr>
            <a:normAutofit/>
          </a:bodyPr>
          <a:lstStyle/>
          <a:p>
            <a:r>
              <a:rPr lang="en-US" sz="2100" b="1" dirty="0"/>
              <a:t>Machine Learning Approach</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5038720"/>
            <a:ext cx="4031030" cy="1057308"/>
          </a:xfrm>
        </p:spPr>
        <p:txBody>
          <a:bodyPr>
            <a:normAutofit/>
          </a:bodyPr>
          <a:lstStyle/>
          <a:p>
            <a:r>
              <a:rPr lang="en-US" sz="1700" b="0" i="0" dirty="0">
                <a:effectLst/>
                <a:latin typeface="Source Sans Pro" panose="020B0503030403020204" pitchFamily="34" charset="0"/>
              </a:rPr>
              <a:t>And we will be developing our models to predict</a:t>
            </a:r>
            <a:endParaRPr lang="en-US" sz="17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IN" b="0" i="0" dirty="0">
                <a:solidFill>
                  <a:srgbClr val="3B3835"/>
                </a:solidFill>
                <a:effectLst/>
                <a:latin typeface="Source Sans Pro" panose="020B0503030403020204" pitchFamily="34" charset="0"/>
              </a:rPr>
              <a:t>METHODOLOGIES</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1828" y="740365"/>
            <a:ext cx="5433204" cy="1038391"/>
          </a:xfrm>
        </p:spPr>
        <p:txBody>
          <a:bodyPr vert="horz" lIns="91440" tIns="45720" rIns="91440" bIns="45720" rtlCol="0" anchor="t">
            <a:normAutofit/>
          </a:bodyPr>
          <a:lstStyle/>
          <a:p>
            <a:pPr marL="285750" indent="-285750" algn="jus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EDA(Exploratory Data Analysis): The dataset consists of 31 variables in all. A few are continuous, rest are categorical.</a:t>
            </a:r>
            <a:endParaRPr lang="en-US" sz="16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874649" y="2310804"/>
            <a:ext cx="5433204" cy="1216799"/>
          </a:xfrm>
        </p:spPr>
        <p:txBody>
          <a:bodyPr>
            <a:normAutofit/>
          </a:bodyPr>
          <a:lstStyle/>
          <a:p>
            <a:pPr marL="285750" indent="-285750" algn="jus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Model building which includes defining the purpose if model, determine the model boundary, build the model, create an interface and export the model. </a:t>
            </a:r>
            <a:endParaRPr lang="en-US" sz="1600"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1"/>
            <a:ext cx="5431971" cy="883409"/>
          </a:xfrm>
        </p:spPr>
        <p:txBody>
          <a:bodyPr>
            <a:normAutofit/>
          </a:bodyPr>
          <a:lstStyle/>
          <a:p>
            <a:pPr marL="285750" indent="-285750" algn="jus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 Evaluating machine learning algorithm is an essential part of project.</a:t>
            </a:r>
            <a:endParaRPr lang="en-US" sz="1600" dirty="0">
              <a:latin typeface="Arial" panose="020B0604020202020204" pitchFamily="34" charset="0"/>
              <a:cs typeface="Arial" panose="020B0604020202020204" pitchFamily="34" charset="0"/>
            </a:endParaRP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025525" y="240404"/>
            <a:ext cx="5111750" cy="1204912"/>
          </a:xfrm>
        </p:spPr>
        <p:txBody>
          <a:bodyPr/>
          <a:lstStyle/>
          <a:p>
            <a:r>
              <a:rPr lang="en-IN" b="0" i="0" dirty="0">
                <a:solidFill>
                  <a:srgbClr val="3B3835"/>
                </a:solidFill>
                <a:effectLst/>
                <a:latin typeface="Source Sans Pro" panose="020B0503030403020204" pitchFamily="34" charset="0"/>
              </a:rPr>
              <a:t>EXPLORATORY DATA ANALYSIS</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025524" y="1792218"/>
            <a:ext cx="7585075" cy="2695576"/>
          </a:xfrm>
        </p:spPr>
        <p:txBody>
          <a:bodyPr vert="horz" lIns="91440" tIns="45720" rIns="91440" bIns="45720" rtlCol="0" anchor="t">
            <a:normAutofit/>
          </a:bodyPr>
          <a:lstStyle/>
          <a:p>
            <a:pPr marL="285750" indent="-285750" algn="just">
              <a:buFont typeface="Wingdings" panose="05000000000000000000" pitchFamily="2" charset="2"/>
              <a:buChar char="Ø"/>
            </a:pPr>
            <a:r>
              <a:rPr lang="en-US" sz="1600" b="0" i="0" dirty="0">
                <a:effectLst/>
                <a:latin typeface="Source Sans Pro" panose="020B0503030403020204" pitchFamily="34" charset="0"/>
              </a:rPr>
              <a:t>Data visualization using seaborn and matplotlib </a:t>
            </a:r>
          </a:p>
          <a:p>
            <a:pPr marL="285750" indent="-285750" algn="just">
              <a:buFont typeface="Wingdings" panose="05000000000000000000" pitchFamily="2" charset="2"/>
              <a:buChar char="Ø"/>
            </a:pPr>
            <a:r>
              <a:rPr lang="en-US" sz="1600" b="0" i="0" dirty="0">
                <a:effectLst/>
                <a:latin typeface="Source Sans Pro" panose="020B0503030403020204" pitchFamily="34" charset="0"/>
              </a:rPr>
              <a:t>Exploratory data analysis (EDA) is an approach to analyze data sets &amp; to summarize their main characteristics, often with visual methods.</a:t>
            </a:r>
          </a:p>
          <a:p>
            <a:pPr marL="285750" indent="-285750" algn="just">
              <a:buFont typeface="Wingdings" panose="05000000000000000000" pitchFamily="2" charset="2"/>
              <a:buChar char="Ø"/>
            </a:pPr>
            <a:r>
              <a:rPr lang="en-US" sz="1600" b="0" i="0" dirty="0">
                <a:effectLst/>
                <a:latin typeface="Source Sans Pro" panose="020B0503030403020204" pitchFamily="34" charset="0"/>
              </a:rPr>
              <a:t>A Statistical model can be used or not, but primarily EDA is for seeing what the data can tell us beyond the formal modelling or hypothesis. </a:t>
            </a:r>
          </a:p>
          <a:p>
            <a:pPr marL="285750" indent="-285750" algn="just">
              <a:buFont typeface="Wingdings" panose="05000000000000000000" pitchFamily="2" charset="2"/>
              <a:buChar char="Ø"/>
            </a:pPr>
            <a:endParaRPr lang="en-ZA" sz="1600"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10" name="Picture 9">
            <a:extLst>
              <a:ext uri="{FF2B5EF4-FFF2-40B4-BE49-F238E27FC236}">
                <a16:creationId xmlns:a16="http://schemas.microsoft.com/office/drawing/2014/main" id="{693EF716-8B47-4EA7-AA80-4CF01B8D034E}"/>
              </a:ext>
            </a:extLst>
          </p:cNvPr>
          <p:cNvPicPr>
            <a:picLocks noChangeAspect="1"/>
          </p:cNvPicPr>
          <p:nvPr/>
        </p:nvPicPr>
        <p:blipFill>
          <a:blip r:embed="rId2"/>
          <a:stretch>
            <a:fillRect/>
          </a:stretch>
        </p:blipFill>
        <p:spPr>
          <a:xfrm>
            <a:off x="838200" y="3506208"/>
            <a:ext cx="8940111" cy="3111388"/>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328C-5CC7-44EA-8030-1E46974386FC}"/>
              </a:ext>
            </a:extLst>
          </p:cNvPr>
          <p:cNvSpPr>
            <a:spLocks noGrp="1"/>
          </p:cNvSpPr>
          <p:nvPr>
            <p:ph type="ctrTitle"/>
          </p:nvPr>
        </p:nvSpPr>
        <p:spPr>
          <a:xfrm>
            <a:off x="6739559" y="1126747"/>
            <a:ext cx="4179570" cy="596035"/>
          </a:xfrm>
        </p:spPr>
        <p:txBody>
          <a:bodyPr/>
          <a:lstStyle/>
          <a:p>
            <a:pPr algn="just"/>
            <a:r>
              <a:rPr lang="en-IN" sz="2400" dirty="0"/>
              <a:t>Dataset overview &amp; Sampling techniques</a:t>
            </a:r>
            <a:br>
              <a:rPr lang="en-IN" sz="2400" dirty="0"/>
            </a:br>
            <a:br>
              <a:rPr lang="en-IN" sz="2400" dirty="0"/>
            </a:br>
            <a:br>
              <a:rPr lang="en-IN" sz="2400" dirty="0"/>
            </a:br>
            <a:endParaRPr lang="en-IN" sz="2400" dirty="0"/>
          </a:p>
        </p:txBody>
      </p:sp>
      <p:sp>
        <p:nvSpPr>
          <p:cNvPr id="3" name="TextBox 2">
            <a:extLst>
              <a:ext uri="{FF2B5EF4-FFF2-40B4-BE49-F238E27FC236}">
                <a16:creationId xmlns:a16="http://schemas.microsoft.com/office/drawing/2014/main" id="{0D9AD8AC-A64C-49B2-9F2C-BCA03298E014}"/>
              </a:ext>
            </a:extLst>
          </p:cNvPr>
          <p:cNvSpPr txBox="1"/>
          <p:nvPr/>
        </p:nvSpPr>
        <p:spPr>
          <a:xfrm>
            <a:off x="6732104" y="2173356"/>
            <a:ext cx="5035826" cy="2862322"/>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bg1"/>
                </a:solidFill>
              </a:rPr>
              <a:t>So, By dataset overview we come to now that our dataset is not balance. Therefore, we used Sampling techniques with RandomOverSampler for the balancing the our dataset.</a:t>
            </a:r>
          </a:p>
          <a:p>
            <a:pPr marL="285750" indent="-285750">
              <a:buFont typeface="Wingdings" panose="05000000000000000000" pitchFamily="2" charset="2"/>
              <a:buChar char="q"/>
            </a:pPr>
            <a:endParaRPr lang="en-IN" dirty="0">
              <a:solidFill>
                <a:schemeClr val="bg1"/>
              </a:solidFill>
            </a:endParaRPr>
          </a:p>
          <a:p>
            <a:pPr marL="285750" indent="-285750">
              <a:buFont typeface="Wingdings" panose="05000000000000000000" pitchFamily="2" charset="2"/>
              <a:buChar char="q"/>
            </a:pPr>
            <a:r>
              <a:rPr lang="en-IN" dirty="0">
                <a:solidFill>
                  <a:schemeClr val="bg1"/>
                </a:solidFill>
              </a:rPr>
              <a:t>Hence, it will increase the data of “Yes or Fraud as 1 ” in class variable because the available data of Yes was very less compared to No class</a:t>
            </a:r>
          </a:p>
        </p:txBody>
      </p:sp>
    </p:spTree>
    <p:extLst>
      <p:ext uri="{BB962C8B-B14F-4D97-AF65-F5344CB8AC3E}">
        <p14:creationId xmlns:p14="http://schemas.microsoft.com/office/powerpoint/2010/main" val="145135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ZA" b="1" dirty="0"/>
              <a:t>ALGORITHM USED FOR PREDICTION</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19680" y="1999072"/>
            <a:ext cx="5433204" cy="365125"/>
          </a:xfrm>
        </p:spPr>
        <p:txBody>
          <a:bodyPr vert="horz" lIns="91440" tIns="45720" rIns="91440" bIns="45720" rtlCol="0" anchor="t">
            <a:noAutofit/>
          </a:bodyPr>
          <a:lstStyle/>
          <a:p>
            <a:pPr algn="just"/>
            <a:r>
              <a:rPr lang="en-ZA" noProof="1"/>
              <a:t>TO SOLVE THIS CLASSIFICATION DATASET WE HAVE USED  BELOW ALGORITHM AFTER DIVIDING IN TRAINING AND TESTING DATASET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19680" y="3555556"/>
            <a:ext cx="5431971" cy="2435669"/>
          </a:xfrm>
        </p:spPr>
        <p:txBody>
          <a:bodyPr>
            <a:normAutofit/>
          </a:bodyPr>
          <a:lstStyle/>
          <a:p>
            <a:pPr marL="285750" indent="-285750">
              <a:buFont typeface="Wingdings" panose="05000000000000000000" pitchFamily="2" charset="2"/>
              <a:buChar char="q"/>
            </a:pPr>
            <a:r>
              <a:rPr lang="en-ZA" sz="2000" noProof="1"/>
              <a:t>Logistic Regression </a:t>
            </a:r>
          </a:p>
          <a:p>
            <a:pPr marL="285750" indent="-285750">
              <a:buFont typeface="Wingdings" panose="05000000000000000000" pitchFamily="2" charset="2"/>
              <a:buChar char="q"/>
            </a:pPr>
            <a:r>
              <a:rPr lang="en-ZA" sz="2000" noProof="1"/>
              <a:t>Decision Tree Classifier (Using both Gini Index and Entropy Method) and also Random forest</a:t>
            </a:r>
          </a:p>
          <a:p>
            <a:pPr marL="285750" indent="-285750">
              <a:buFont typeface="Wingdings" panose="05000000000000000000" pitchFamily="2" charset="2"/>
              <a:buChar char="q"/>
            </a:pPr>
            <a:r>
              <a:rPr lang="en-ZA" sz="2000" noProof="1"/>
              <a:t>Support Vector Mahcine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405</TotalTime>
  <Words>921</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Helvetica Neue</vt:lpstr>
      <vt:lpstr>Source Sans Pro</vt:lpstr>
      <vt:lpstr>Tenorite</vt:lpstr>
      <vt:lpstr>Wingdings</vt:lpstr>
      <vt:lpstr>Monoline</vt:lpstr>
      <vt:lpstr>CREDIT CARD  FRAUD DETECTION</vt:lpstr>
      <vt:lpstr>INTRODUCTION</vt:lpstr>
      <vt:lpstr>PROJECT OBJECTIVE</vt:lpstr>
      <vt:lpstr>problem</vt:lpstr>
      <vt:lpstr>Dataset description</vt:lpstr>
      <vt:lpstr>METHODOLOGIES</vt:lpstr>
      <vt:lpstr>EXPLORATORY DATA ANALYSIS</vt:lpstr>
      <vt:lpstr>Dataset overview &amp; Sampling techniques   </vt:lpstr>
      <vt:lpstr>ALGORITHM USED FOR PREDICTION</vt:lpstr>
      <vt:lpstr>Techniques USED FOR PREDICTION</vt:lpstr>
      <vt:lpstr>Classification Report  and  confusion matrix</vt:lpstr>
      <vt:lpstr>Classification Report  and  confusion matrix</vt:lpstr>
      <vt:lpstr>Classification Report  and  confusion matrix</vt:lpstr>
      <vt:lpstr>Classification Report  and  confusion matrix</vt:lpstr>
      <vt:lpstr>Classification Report  and  confusion matrix</vt:lpstr>
      <vt:lpstr>Classification Report  and  confusion matrix</vt:lpstr>
      <vt:lpstr>Classification Report  and  confusion matrix</vt:lpstr>
      <vt:lpstr>Classification Report  and  confusion matrix</vt:lpstr>
      <vt:lpstr>Classification Report  and  confusion matrix</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chetan kate</dc:creator>
  <cp:lastModifiedBy>chetan kate</cp:lastModifiedBy>
  <cp:revision>8</cp:revision>
  <dcterms:created xsi:type="dcterms:W3CDTF">2022-02-08T05:04:48Z</dcterms:created>
  <dcterms:modified xsi:type="dcterms:W3CDTF">2022-02-14T18:51:08Z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