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79" r:id="rId7"/>
    <p:sldId id="258" r:id="rId8"/>
    <p:sldId id="293" r:id="rId9"/>
    <p:sldId id="280" r:id="rId10"/>
    <p:sldId id="281" r:id="rId11"/>
    <p:sldId id="292" r:id="rId12"/>
    <p:sldId id="287" r:id="rId13"/>
    <p:sldId id="286" r:id="rId14"/>
    <p:sldId id="284" r:id="rId15"/>
    <p:sldId id="291" r:id="rId16"/>
    <p:sldId id="290" r:id="rId17"/>
    <p:sldId id="289" r:id="rId18"/>
    <p:sldId id="288"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80370F-A5F0-41DF-B6BD-3EE92B939027}" v="489" dt="2024-04-24T18:46:29.811"/>
    <p1510:client id="{C4400D97-62BF-4A77-AB38-82BD9B4D0AE7}" v="1" dt="2024-04-26T15:19:00.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0655" autoAdjust="0"/>
  </p:normalViewPr>
  <p:slideViewPr>
    <p:cSldViewPr snapToGrid="0">
      <p:cViewPr varScale="1">
        <p:scale>
          <a:sx n="101" d="100"/>
          <a:sy n="101" d="100"/>
        </p:scale>
        <p:origin x="69" y="48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python.langchain.com/docs/use_cases/question_answering/#retrieval-and-generation" TargetMode="External"/><Relationship Id="rId3" Type="http://schemas.openxmlformats.org/officeDocument/2006/relationships/hyperlink" Target="https://python.langchain.com/docs/use_cases/question_answering/#indexing" TargetMode="External"/><Relationship Id="rId7" Type="http://schemas.openxmlformats.org/officeDocument/2006/relationships/hyperlink" Target="https://python.langchain.com/docs/modules/data_connection/text_embedd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python.langchain.com/docs/modules/data_connection/vectorstores/" TargetMode="External"/><Relationship Id="rId11" Type="http://schemas.openxmlformats.org/officeDocument/2006/relationships/hyperlink" Target="https://python.langchain.com/docs/modules/model_io/llms/" TargetMode="External"/><Relationship Id="rId5" Type="http://schemas.openxmlformats.org/officeDocument/2006/relationships/hyperlink" Target="https://python.langchain.com/docs/modules/data_connection/document_transformers/" TargetMode="External"/><Relationship Id="rId10" Type="http://schemas.openxmlformats.org/officeDocument/2006/relationships/hyperlink" Target="https://python.langchain.com/docs/modules/model_io/chat/" TargetMode="External"/><Relationship Id="rId4" Type="http://schemas.openxmlformats.org/officeDocument/2006/relationships/hyperlink" Target="https://python.langchain.com/docs/modules/data_connection/document_loaders/" TargetMode="External"/><Relationship Id="rId9" Type="http://schemas.openxmlformats.org/officeDocument/2006/relationships/hyperlink" Target="https://python.langchain.com/docs/modules/data_connection/retriever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and welcome to my presentation on Retrieval-Augmented Generation, also known as RAG. Today, we'll delve into this exciting new approach in AI text generation and explore how it overcomes some of the limitations of traditional methods. By the end of this presentation, you'll gain a solid understanding of RAG's core principles, its benefits, and how it's transforming the landscape of AI-powered text creation.</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008116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Explain the process of preparing the data for the RAG application.</a:t>
            </a:r>
          </a:p>
          <a:p>
            <a:pPr marL="171450" indent="-171450">
              <a:buFont typeface="Arial"/>
              <a:buChar char="•"/>
            </a:pPr>
            <a:r>
              <a:rPr lang="en-US" dirty="0"/>
              <a:t>Discuss loading and splitting the text into chunks to create a dataset.</a:t>
            </a:r>
            <a:endParaRPr lang="en-US" dirty="0">
              <a:ea typeface="Calibri"/>
              <a:cs typeface="Calibri"/>
            </a:endParaRPr>
          </a:p>
          <a:p>
            <a:pPr>
              <a:buFont typeface="Arial"/>
              <a:buChar char="•"/>
            </a:pPr>
            <a:r>
              <a:rPr lang="en-US" dirty="0"/>
              <a:t>Mention the importance of organizing the data and ensuring it is in a suitable format for processing.</a:t>
            </a:r>
            <a:br>
              <a:rPr lang="en-US" dirty="0">
                <a:cs typeface="+mn-lt"/>
              </a:rPr>
            </a:br>
            <a:br>
              <a:rPr lang="en-US" dirty="0">
                <a:cs typeface="+mn-lt"/>
              </a:rPr>
            </a:br>
            <a:r>
              <a:rPr lang="en-US" dirty="0"/>
              <a:t>Use document loaders to load data from a source as Document's. A Document is a piece of text and associated metadata. For example, there are document loaders for loading a simple .txt file, for loading the text contents of any web page, or even for loading a transcript of a YouTube video.</a:t>
            </a:r>
            <a:endParaRPr lang="en-US" dirty="0">
              <a:ea typeface="Calibri"/>
              <a:cs typeface="Calibri"/>
            </a:endParaRPr>
          </a:p>
          <a:p>
            <a:pPr>
              <a:buFont typeface="Arial"/>
              <a:buChar char="•"/>
            </a:pPr>
            <a:r>
              <a:rPr lang="en-US"/>
              <a:t>Document loaders provide a "load" method for loading data as documents from a configured source. They optionally implement a "lazy load" as well for lazily loading data into memory.</a:t>
            </a:r>
          </a:p>
          <a:p>
            <a:pPr marL="171450" indent="-171450">
              <a:buFont typeface="Arial"/>
              <a:buChar char="•"/>
            </a:pPr>
            <a:br>
              <a:rPr lang="en-US" dirty="0"/>
            </a:b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56894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Describe the steps involved in creating a Chroma database from the text chunks.</a:t>
            </a:r>
          </a:p>
          <a:p>
            <a:pPr marL="171450" indent="-171450">
              <a:buFont typeface="Arial"/>
              <a:buChar char="•"/>
            </a:pPr>
            <a:r>
              <a:rPr lang="en-US" dirty="0"/>
              <a:t>Explain the use of vector embeddings generated by OpenAI to represent the text data in the database.</a:t>
            </a:r>
            <a:endParaRPr lang="en-US" dirty="0">
              <a:ea typeface="Calibri"/>
              <a:cs typeface="Calibri"/>
            </a:endParaRPr>
          </a:p>
          <a:p>
            <a:pPr marL="171450" indent="-171450">
              <a:buFont typeface="Arial"/>
              <a:buChar char="•"/>
            </a:pPr>
            <a:r>
              <a:rPr lang="en-US" dirty="0"/>
              <a:t>Highlight the significance of the Chroma database in enabling efficient retrieval of relevant information for text generation.</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34894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Describe the steps involved in creating a Chroma database from the text chunks.</a:t>
            </a:r>
          </a:p>
          <a:p>
            <a:pPr marL="171450" indent="-171450">
              <a:buFont typeface="Arial"/>
              <a:buChar char="•"/>
            </a:pPr>
            <a:r>
              <a:rPr lang="en-US" dirty="0"/>
              <a:t>Explain the use of vector embeddings generated by OpenAI to represent the text data in the database.</a:t>
            </a:r>
            <a:endParaRPr lang="en-US" dirty="0">
              <a:ea typeface="Calibri"/>
              <a:cs typeface="Calibri"/>
            </a:endParaRPr>
          </a:p>
          <a:p>
            <a:pPr marL="171450" indent="-171450">
              <a:buFont typeface="Arial"/>
              <a:buChar char="•"/>
            </a:pPr>
            <a:r>
              <a:rPr lang="en-US" dirty="0"/>
              <a:t>Highlight the significance of the Chroma database in enabling efficient retrieval of relevant information for text generation.</a:t>
            </a:r>
            <a:endParaRPr lang="en-US" dirty="0">
              <a:ea typeface="Calibri"/>
              <a:cs typeface="Calibri"/>
            </a:endParaRPr>
          </a:p>
          <a:p>
            <a:pPr marL="171450" indent="-171450">
              <a:buFont typeface="Arial"/>
              <a:buChar char="•"/>
            </a:pPr>
            <a:r>
              <a:rPr lang="en-US" dirty="0"/>
              <a:t>Explain how to query the Chroma database for relevant data based on user queries.</a:t>
            </a:r>
            <a:endParaRPr lang="en-US" dirty="0">
              <a:ea typeface="Calibri"/>
              <a:cs typeface="Calibri"/>
            </a:endParaRPr>
          </a:p>
          <a:p>
            <a:pPr marL="171450" indent="-171450">
              <a:buFont typeface="Arial"/>
              <a:buChar char="•"/>
            </a:pPr>
            <a:r>
              <a:rPr lang="en-US" dirty="0"/>
              <a:t>Discuss the use of embedding similarity to identify and retrieve text chunks that match the query.</a:t>
            </a:r>
            <a:endParaRPr lang="en-US" dirty="0">
              <a:ea typeface="Calibri"/>
              <a:cs typeface="Calibri"/>
            </a:endParaRPr>
          </a:p>
          <a:p>
            <a:pPr marL="171450" indent="-171450">
              <a:buFont typeface="Arial"/>
              <a:buChar char="•"/>
            </a:pPr>
            <a:r>
              <a:rPr lang="en-US" dirty="0"/>
              <a:t>Provide examples of queries and the corresponding retrieved data from the database.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081428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RAG, let's take a quick detour to understand the broader landscape of Artificial Intelligence (AI). AI is a branch of computer science focused on creating intelligent machines that can mimic human cognitive functions like learning and problem-solving. We see AI applications in various fields, from robots that assemble complex machinery on factory floors to self-driving cars navigating busy streets. Even medical diagnosis and the personalized recommendations you see on online shopping platforms leverage the power of AI. To achieve these feats, AI relies on several key components:</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delve into the heart of our presentation - Retrieval-Augmented Generation, or RAG for short. Traditional AI text generation methods sometimes struggle with factual accuracy and staying focused on the topic. RAG tackles these challenges head-on! Imagine RAG as a researcher with access to a vast library of information. When presented with a prompt, RAG doesn't just rely on its internal knowledge of text patterns. Instead, it actively searches for relevant information from external knowledge sources based on the keywords or meaning within the prompt. Think of it as the researcher gathering relevant articles and data to support their work. Once RAG has retrieved this information, it acts like a well-informed researcher writing a report. The retrieved information guides the generation of text, ensuring the final output is factually accurate, stays on topic, and aligns with the user's intent. This two-step process, retrieval and generation, is what makes RAG so powerful.</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Indexing</a:t>
            </a:r>
            <a:r>
              <a:rPr lang="en-US" b="1" dirty="0">
                <a:hlinkClick r:id="rId3"/>
              </a:rPr>
              <a:t> </a:t>
            </a:r>
            <a:endParaRPr lang="en-US"/>
          </a:p>
          <a:p>
            <a:pPr marL="285750" indent="-285750">
              <a:buAutoNum type="arabicPeriod"/>
            </a:pPr>
            <a:r>
              <a:rPr lang="en-US" b="1" dirty="0"/>
              <a:t>Load</a:t>
            </a:r>
            <a:r>
              <a:rPr lang="en-US" dirty="0"/>
              <a:t>: First we need to load our data. This is done with </a:t>
            </a:r>
            <a:r>
              <a:rPr lang="en-US" dirty="0">
                <a:hlinkClick r:id="rId4"/>
              </a:rPr>
              <a:t>DocumentLoaders</a:t>
            </a:r>
            <a:r>
              <a:rPr lang="en-US" dirty="0"/>
              <a:t>.</a:t>
            </a:r>
            <a:endParaRPr lang="en-US" dirty="0">
              <a:ea typeface="Calibri"/>
              <a:cs typeface="Calibri"/>
            </a:endParaRPr>
          </a:p>
          <a:p>
            <a:pPr marL="285750" indent="-285750">
              <a:buAutoNum type="arabicPeriod"/>
            </a:pPr>
            <a:r>
              <a:rPr lang="en-US" b="1" dirty="0"/>
              <a:t>Split</a:t>
            </a:r>
            <a:r>
              <a:rPr lang="en-US" dirty="0"/>
              <a:t>: </a:t>
            </a:r>
            <a:r>
              <a:rPr lang="en-US" dirty="0">
                <a:hlinkClick r:id="rId5"/>
              </a:rPr>
              <a:t>Text splitters</a:t>
            </a:r>
            <a:r>
              <a:rPr lang="en-US" dirty="0"/>
              <a:t> break large Documents into smaller chunks. This is useful both for indexing data and for passing it in to a model, since large chunks are harder to search over and won’t fit in a model’s finite context window.</a:t>
            </a:r>
            <a:endParaRPr lang="en-US" dirty="0">
              <a:ea typeface="Calibri"/>
              <a:cs typeface="Calibri"/>
            </a:endParaRPr>
          </a:p>
          <a:p>
            <a:pPr marL="285750" indent="-285750">
              <a:buAutoNum type="arabicPeriod"/>
            </a:pPr>
            <a:r>
              <a:rPr lang="en-US" b="1" dirty="0"/>
              <a:t>Store</a:t>
            </a:r>
            <a:r>
              <a:rPr lang="en-US" dirty="0"/>
              <a:t>: We need somewhere to store and index our splits, so that they can later be searched over. This is often done using a </a:t>
            </a:r>
            <a:r>
              <a:rPr lang="en-US" dirty="0">
                <a:hlinkClick r:id="rId6"/>
              </a:rPr>
              <a:t>VectorStore</a:t>
            </a:r>
            <a:r>
              <a:rPr lang="en-US" dirty="0"/>
              <a:t> and </a:t>
            </a:r>
            <a:r>
              <a:rPr lang="en-US" dirty="0">
                <a:hlinkClick r:id="rId7"/>
              </a:rPr>
              <a:t>Embeddings</a:t>
            </a:r>
            <a:r>
              <a:rPr lang="en-US" dirty="0"/>
              <a:t> model.</a:t>
            </a:r>
            <a:endParaRPr lang="en-US" dirty="0">
              <a:ea typeface="Calibri"/>
              <a:cs typeface="Calibri"/>
            </a:endParaRPr>
          </a:p>
          <a:p>
            <a:pPr marL="285750" indent="-285750">
              <a:buAutoNum type="arabicPeriod"/>
            </a:pPr>
            <a:r>
              <a:rPr lang="en-US" b="1" err="1">
                <a:ea typeface="Calibri"/>
                <a:cs typeface="Calibri"/>
              </a:rPr>
              <a:t>VectorStore</a:t>
            </a:r>
            <a:r>
              <a:rPr lang="en-US" b="1" dirty="0">
                <a:ea typeface="Calibri"/>
                <a:cs typeface="Calibri"/>
              </a:rPr>
              <a:t> </a:t>
            </a:r>
            <a:r>
              <a:rPr lang="en-US" dirty="0">
                <a:ea typeface="Calibri"/>
                <a:cs typeface="Calibri"/>
              </a:rPr>
              <a:t>: </a:t>
            </a:r>
            <a:r>
              <a:rPr lang="en-US" dirty="0"/>
              <a:t>One of the most common ways to store and search over unstructured data is to embed it and store the resulting embedding vectors, and then at query time to embed the unstructured query and retrieve the embedding vectors that are 'most similar' to the embedded query. A vector store takes care of storing embedded data and performing vector search for you.</a:t>
            </a:r>
            <a:endParaRPr lang="en-US" dirty="0">
              <a:ea typeface="Calibri"/>
              <a:cs typeface="Calibri"/>
            </a:endParaRPr>
          </a:p>
          <a:p>
            <a:pPr marL="285750" indent="-285750">
              <a:buAutoNum type="arabicPeriod"/>
            </a:pPr>
            <a:r>
              <a:rPr lang="en-US" b="1" dirty="0">
                <a:ea typeface="Calibri"/>
                <a:cs typeface="Calibri"/>
              </a:rPr>
              <a:t>Embedding </a:t>
            </a:r>
            <a:r>
              <a:rPr lang="en-US" dirty="0">
                <a:ea typeface="Calibri"/>
                <a:cs typeface="Calibri"/>
              </a:rPr>
              <a:t>: </a:t>
            </a:r>
            <a:r>
              <a:rPr lang="en-US" dirty="0"/>
              <a:t>Embeddings create a vector representation of a piece of text. This is useful because it means we can think about text in the vector space, and do things like semantic search where we look for pieces of text that are most similar in the vector space.</a:t>
            </a:r>
            <a:endParaRPr lang="en-US" dirty="0">
              <a:ea typeface="Calibri"/>
              <a:cs typeface="Calibri"/>
            </a:endParaRPr>
          </a:p>
          <a:p>
            <a:r>
              <a:rPr lang="en-US" dirty="0"/>
              <a:t> The base Embeddings class in </a:t>
            </a:r>
            <a:r>
              <a:rPr lang="en-US" dirty="0" err="1"/>
              <a:t>LangChain</a:t>
            </a:r>
            <a:r>
              <a:rPr lang="en-US" dirty="0"/>
              <a:t> provides two methods: one for embedding documents and one for embedding a query. The former takes as input multiple texts, while the latter takes a single text. The reason for having these as two separate methods is that some embedding providers have different embedding methods for documents (to be searched over) vs queries (the search query itself).</a:t>
            </a:r>
            <a:endParaRPr lang="en-US" dirty="0">
              <a:ea typeface="Calibri"/>
              <a:cs typeface="Calibri"/>
            </a:endParaRPr>
          </a:p>
          <a:p>
            <a:pPr marL="285750" indent="-285750">
              <a:buAutoNum type="arabicPeriod"/>
            </a:pPr>
            <a:endParaRPr lang="en-US" dirty="0">
              <a:ea typeface="Calibri"/>
              <a:cs typeface="Calibri"/>
            </a:endParaRPr>
          </a:p>
          <a:p>
            <a:pPr marL="285750" indent="-285750">
              <a:buAutoNum type="arabicPeriod"/>
            </a:pPr>
            <a:endParaRPr lang="en-US" dirty="0">
              <a:ea typeface="Calibri"/>
              <a:cs typeface="Calibri"/>
            </a:endParaRPr>
          </a:p>
          <a:p>
            <a:r>
              <a:rPr lang="en-US" b="1" dirty="0"/>
              <a:t>Retrieval and generation</a:t>
            </a:r>
            <a:r>
              <a:rPr lang="en-US" b="1" dirty="0">
                <a:hlinkClick r:id="rId8"/>
              </a:rPr>
              <a:t> </a:t>
            </a:r>
            <a:endParaRPr lang="en-US"/>
          </a:p>
          <a:p>
            <a:pPr marL="171450" indent="-171450">
              <a:buAutoNum type="arabicPeriod"/>
            </a:pPr>
            <a:r>
              <a:rPr lang="en-US" b="1" dirty="0"/>
              <a:t>Retrieve</a:t>
            </a:r>
            <a:r>
              <a:rPr lang="en-US" dirty="0"/>
              <a:t>: Given a user input, relevant splits are retrieved from storage using a </a:t>
            </a:r>
            <a:r>
              <a:rPr lang="en-US" dirty="0">
                <a:hlinkClick r:id="rId9"/>
              </a:rPr>
              <a:t>Retriever</a:t>
            </a:r>
            <a:r>
              <a:rPr lang="en-US" dirty="0"/>
              <a:t>.</a:t>
            </a:r>
            <a:endParaRPr lang="en-US" dirty="0">
              <a:ea typeface="Calibri" panose="020F0502020204030204"/>
              <a:cs typeface="Calibri" panose="020F0502020204030204"/>
            </a:endParaRPr>
          </a:p>
          <a:p>
            <a:pPr marL="171450" indent="-171450">
              <a:buAutoNum type="arabicPeriod"/>
            </a:pPr>
            <a:r>
              <a:rPr lang="en-US" b="1" dirty="0"/>
              <a:t>Generate</a:t>
            </a:r>
            <a:r>
              <a:rPr lang="en-US" dirty="0"/>
              <a:t>: A </a:t>
            </a:r>
            <a:r>
              <a:rPr lang="en-US" dirty="0">
                <a:hlinkClick r:id="rId10"/>
              </a:rPr>
              <a:t>ChatModel</a:t>
            </a:r>
            <a:r>
              <a:rPr lang="en-US" dirty="0"/>
              <a:t> / </a:t>
            </a:r>
            <a:r>
              <a:rPr lang="en-US" dirty="0">
                <a:hlinkClick r:id="rId11"/>
              </a:rPr>
              <a:t>LLM</a:t>
            </a:r>
            <a:r>
              <a:rPr lang="en-US" dirty="0"/>
              <a:t> produces an answer using a prompt that includes the question and the retrieved data</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91062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RAG offers several distinct advantages over traditional LLMs. First and foremost, it tackles the issue of factual accuracy. By leveraging external knowledge sources, RAG ensures the generated text aligns with real-world information, reducing the chances of nonsensical or misleading content. Additionally, RAG promotes coherence and focus in the generated text. The retrieved information acts as a guide, keeping the model on track and producing content that stays true to the user's prompt. Finally, RAG boasts impressive adaptability. By incorporating domain-specific knowledge sources , RAG can be fine-tuned to generate highly specialized and accurate text content within a particular field.</a:t>
            </a:r>
          </a:p>
          <a:p>
            <a:pPr marL="171450" indent="-171450">
              <a:buFont typeface="Arial"/>
              <a:buChar char="•"/>
            </a:pPr>
            <a:r>
              <a:rPr lang="en-US" dirty="0"/>
              <a:t>Enhances Relevance: RAG improves the relevance of generated text by incorporating information retrieved from external sources, ensuring that responses are contextually appropriate and accurate.</a:t>
            </a:r>
            <a:endParaRPr lang="en-US" dirty="0">
              <a:ea typeface="Calibri"/>
              <a:cs typeface="Calibri"/>
            </a:endParaRPr>
          </a:p>
          <a:p>
            <a:pPr marL="171450" indent="-171450">
              <a:buFont typeface="Arial"/>
              <a:buChar char="•"/>
            </a:pPr>
            <a:r>
              <a:rPr lang="en-US" dirty="0"/>
              <a:t>Increases Accuracy: By leveraging external knowledge sources, RAG reduces the likelihood of generating incorrect or irrelevant responses, resulting in higher accuracy in language generation tasks.</a:t>
            </a:r>
            <a:endParaRPr lang="en-US" dirty="0">
              <a:ea typeface="Calibri"/>
              <a:cs typeface="Calibri"/>
            </a:endParaRPr>
          </a:p>
          <a:p>
            <a:pPr marL="171450" indent="-171450">
              <a:buFont typeface="Arial"/>
              <a:buChar char="•"/>
            </a:pPr>
            <a:r>
              <a:rPr lang="en-US" dirty="0"/>
              <a:t>Expands Knowledge Coverage: RAG allows AI models to access and utilize vast amounts of external information, expanding their knowledge coverage beyond what is contained in their training data.</a:t>
            </a:r>
            <a:endParaRPr lang="en-US" dirty="0">
              <a:ea typeface="Calibri"/>
              <a:cs typeface="Calibri"/>
            </a:endParaRPr>
          </a:p>
          <a:p>
            <a:pPr marL="171450" indent="-171450">
              <a:buFont typeface="Arial"/>
              <a:buChar char="•"/>
            </a:pPr>
            <a:r>
              <a:rPr lang="en-US" dirty="0"/>
              <a:t>Enables Dynamic Responses: RAG enables dynamic responses that adapt to specific queries or contexts by retrieving and incorporating up-to-date information from external sources.</a:t>
            </a:r>
            <a:endParaRPr lang="en-US" dirty="0">
              <a:ea typeface="Calibri"/>
              <a:cs typeface="Calibri"/>
            </a:endParaRPr>
          </a:p>
          <a:p>
            <a:pPr marL="171450" indent="-171450">
              <a:buFont typeface="Arial"/>
              <a:buChar char="•"/>
            </a:pPr>
            <a:r>
              <a:rPr lang="en-US" dirty="0"/>
              <a:t>Enhances User Interaction: With RAG, AI systems can provide more informative and engaging interactions by delivering richer, more contextually relevant responses that meet user needs more effectively.</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843579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133226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16.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RAG</a:t>
            </a:r>
            <a:br>
              <a:rPr lang="en-US" dirty="0"/>
            </a:br>
            <a:r>
              <a:rPr lang="en-US" sz="1100" dirty="0">
                <a:ea typeface="+mj-lt"/>
                <a:cs typeface="+mj-lt"/>
              </a:rPr>
              <a:t>RAG - Retrieval Augmented Generation</a:t>
            </a:r>
            <a:br>
              <a:rPr lang="en-US" sz="1100" dirty="0">
                <a:ea typeface="+mj-lt"/>
                <a:cs typeface="+mj-lt"/>
              </a:rPr>
            </a:br>
            <a:br>
              <a:rPr lang="en-US" sz="1100" dirty="0">
                <a:ea typeface="+mj-lt"/>
                <a:cs typeface="+mj-lt"/>
              </a:rPr>
            </a:br>
            <a:br>
              <a:rPr lang="en-US" sz="1100" dirty="0">
                <a:ea typeface="+mj-lt"/>
                <a:cs typeface="+mj-lt"/>
              </a:rPr>
            </a:br>
            <a:br>
              <a:rPr lang="en-US" sz="1100" dirty="0">
                <a:ea typeface="+mj-lt"/>
                <a:cs typeface="+mj-lt"/>
              </a:rPr>
            </a:br>
            <a:br>
              <a:rPr lang="en-US" sz="1100" dirty="0">
                <a:ea typeface="+mj-lt"/>
                <a:cs typeface="+mj-lt"/>
              </a:rPr>
            </a:br>
            <a:r>
              <a:rPr lang="en-US" sz="1100" dirty="0">
                <a:ea typeface="+mj-lt"/>
                <a:cs typeface="+mj-lt"/>
              </a:rPr>
              <a:t>Chetan </a:t>
            </a:r>
            <a:r>
              <a:rPr lang="en-US" sz="1100" dirty="0" err="1">
                <a:ea typeface="+mj-lt"/>
                <a:cs typeface="+mj-lt"/>
              </a:rPr>
              <a:t>Gajare</a:t>
            </a:r>
            <a:r>
              <a:rPr lang="en-US" sz="1100" dirty="0">
                <a:ea typeface="+mj-lt"/>
                <a:cs typeface="+mj-lt"/>
              </a:rPr>
              <a: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b="1" dirty="0"/>
              <a:t>RAG IN ACTION</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579CB9CA-F71D-D8D1-36A2-F52EAF935252}"/>
              </a:ext>
            </a:extLst>
          </p:cNvPr>
          <p:cNvSpPr>
            <a:spLocks noGrp="1"/>
          </p:cNvSpPr>
          <p:nvPr>
            <p:ph type="pic" sz="quarter" idx="10"/>
          </p:nvPr>
        </p:nvSpPr>
        <p:spPr/>
      </p:sp>
    </p:spTree>
    <p:extLst>
      <p:ext uri="{BB962C8B-B14F-4D97-AF65-F5344CB8AC3E}">
        <p14:creationId xmlns:p14="http://schemas.microsoft.com/office/powerpoint/2010/main" val="247155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3" name="Title 1">
            <a:extLst>
              <a:ext uri="{FF2B5EF4-FFF2-40B4-BE49-F238E27FC236}">
                <a16:creationId xmlns:a16="http://schemas.microsoft.com/office/drawing/2014/main" id="{1DA7F7F3-5771-6E73-62C6-D2CBD438E955}"/>
              </a:ext>
            </a:extLst>
          </p:cNvPr>
          <p:cNvSpPr>
            <a:spLocks noGrp="1"/>
          </p:cNvSpPr>
          <p:nvPr>
            <p:ph type="title"/>
          </p:nvPr>
        </p:nvSpPr>
        <p:spPr>
          <a:xfrm>
            <a:off x="1341120" y="558801"/>
            <a:ext cx="9953308" cy="1780860"/>
          </a:xfrm>
        </p:spPr>
        <p:txBody>
          <a:bodyPr/>
          <a:lstStyle/>
          <a:p>
            <a:r>
              <a:rPr lang="en-US"/>
              <a:t>DEMO OVERVIEW</a:t>
            </a:r>
          </a:p>
        </p:txBody>
      </p:sp>
      <p:sp>
        <p:nvSpPr>
          <p:cNvPr id="15" name="Text Placeholder 12">
            <a:extLst>
              <a:ext uri="{FF2B5EF4-FFF2-40B4-BE49-F238E27FC236}">
                <a16:creationId xmlns:a16="http://schemas.microsoft.com/office/drawing/2014/main" id="{75BBACB5-0770-66D8-2943-738E5528761F}"/>
              </a:ext>
            </a:extLst>
          </p:cNvPr>
          <p:cNvSpPr>
            <a:spLocks noGrp="1"/>
          </p:cNvSpPr>
          <p:nvPr>
            <p:ph type="body" idx="1"/>
          </p:nvPr>
        </p:nvSpPr>
        <p:spPr>
          <a:xfrm>
            <a:off x="1341120" y="2960877"/>
            <a:ext cx="4754880" cy="2619766"/>
          </a:xfrm>
        </p:spPr>
        <p:txBody>
          <a:bodyPr>
            <a:normAutofit/>
          </a:bodyPr>
          <a:lstStyle/>
          <a:p>
            <a:pPr>
              <a:lnSpc>
                <a:spcPct val="100000"/>
              </a:lnSpc>
            </a:pPr>
            <a:r>
              <a:rPr lang="en-US">
                <a:ea typeface="+mj-lt"/>
                <a:cs typeface="+mj-lt"/>
              </a:rPr>
              <a:t>Tech Stack</a:t>
            </a:r>
          </a:p>
          <a:p>
            <a:pPr>
              <a:lnSpc>
                <a:spcPct val="100000"/>
              </a:lnSpc>
            </a:pPr>
            <a:r>
              <a:rPr lang="en-US" dirty="0">
                <a:ea typeface="+mj-lt"/>
                <a:cs typeface="+mj-lt"/>
              </a:rPr>
              <a:t>Data Source</a:t>
            </a:r>
            <a:endParaRPr lang="en-US" dirty="0"/>
          </a:p>
          <a:p>
            <a:pPr>
              <a:lnSpc>
                <a:spcPct val="100000"/>
              </a:lnSpc>
            </a:pPr>
            <a:r>
              <a:rPr lang="en-US" dirty="0">
                <a:ea typeface="+mj-lt"/>
                <a:cs typeface="+mj-lt"/>
              </a:rPr>
              <a:t>Preparing the Data</a:t>
            </a:r>
            <a:endParaRPr lang="en-US" dirty="0"/>
          </a:p>
          <a:p>
            <a:pPr>
              <a:lnSpc>
                <a:spcPct val="100000"/>
              </a:lnSpc>
            </a:pPr>
            <a:r>
              <a:rPr lang="en-US" dirty="0">
                <a:ea typeface="+mj-lt"/>
                <a:cs typeface="+mj-lt"/>
              </a:rPr>
              <a:t>Creating a Chroma Database</a:t>
            </a:r>
          </a:p>
          <a:p>
            <a:pPr>
              <a:lnSpc>
                <a:spcPct val="100000"/>
              </a:lnSpc>
            </a:pPr>
            <a:r>
              <a:rPr lang="en-US" dirty="0">
                <a:ea typeface="+mj-lt"/>
                <a:cs typeface="+mj-lt"/>
              </a:rPr>
              <a:t>Crafting a Response</a:t>
            </a:r>
          </a:p>
          <a:p>
            <a:pPr>
              <a:lnSpc>
                <a:spcPct val="100000"/>
              </a:lnSpc>
            </a:pPr>
            <a:r>
              <a:rPr lang="en-US" dirty="0">
                <a:ea typeface="+mj-lt"/>
                <a:cs typeface="+mj-lt"/>
              </a:rPr>
              <a:t>Results</a:t>
            </a:r>
          </a:p>
        </p:txBody>
      </p:sp>
    </p:spTree>
    <p:extLst>
      <p:ext uri="{BB962C8B-B14F-4D97-AF65-F5344CB8AC3E}">
        <p14:creationId xmlns:p14="http://schemas.microsoft.com/office/powerpoint/2010/main" val="240357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sz="1800" b="1">
                <a:ea typeface="+mj-lt"/>
                <a:cs typeface="+mj-lt"/>
              </a:rPr>
              <a:t>Tech Stack</a:t>
            </a:r>
            <a:endParaRPr lang="en-US" sz="1800">
              <a:ea typeface="+mj-lt"/>
              <a:cs typeface="+mj-lt"/>
            </a:endParaRP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427069"/>
            <a:ext cx="6182535" cy="2924681"/>
          </a:xfrm>
        </p:spPr>
        <p:txBody>
          <a:bodyPr vert="horz" lIns="91440" tIns="0" rIns="91440" bIns="45720" rtlCol="0" anchor="t">
            <a:normAutofit/>
          </a:bodyPr>
          <a:lstStyle/>
          <a:p>
            <a:pPr marL="283210" indent="-283210"/>
            <a:r>
              <a:rPr lang="en-US" dirty="0"/>
              <a:t>Python</a:t>
            </a:r>
          </a:p>
          <a:p>
            <a:pPr marL="283210" indent="-283210"/>
            <a:r>
              <a:rPr lang="en-US" dirty="0" err="1"/>
              <a:t>Langchain</a:t>
            </a:r>
            <a:r>
              <a:rPr lang="en-US" dirty="0"/>
              <a:t> </a:t>
            </a:r>
          </a:p>
          <a:p>
            <a:pPr marL="283210" indent="-283210"/>
            <a:r>
              <a:rPr lang="en-US" dirty="0" err="1"/>
              <a:t>Ollama</a:t>
            </a:r>
            <a:r>
              <a:rPr lang="en-US" dirty="0"/>
              <a:t> / </a:t>
            </a:r>
            <a:r>
              <a:rPr lang="en-US" dirty="0" err="1"/>
              <a:t>OpenAi</a:t>
            </a:r>
          </a:p>
          <a:p>
            <a:pPr marL="283210" indent="-283210"/>
            <a:endParaRPr lang="en-US" dirty="0"/>
          </a:p>
          <a:p>
            <a:pPr marL="283210" indent="-283210"/>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12</a:t>
            </a:fld>
            <a:endParaRPr lang="en-US" dirty="0"/>
          </a:p>
        </p:txBody>
      </p:sp>
      <p:sp>
        <p:nvSpPr>
          <p:cNvPr id="4" name="Text Placeholder 3">
            <a:extLst>
              <a:ext uri="{FF2B5EF4-FFF2-40B4-BE49-F238E27FC236}">
                <a16:creationId xmlns:a16="http://schemas.microsoft.com/office/drawing/2014/main" id="{6D16E141-E5F9-F3F6-9606-52F3415DA9BA}"/>
              </a:ext>
            </a:extLst>
          </p:cNvPr>
          <p:cNvSpPr>
            <a:spLocks noGrp="1"/>
          </p:cNvSpPr>
          <p:nvPr>
            <p:ph type="body" idx="1"/>
          </p:nvPr>
        </p:nvSpPr>
        <p:spPr/>
        <p:txBody>
          <a:bodyPr/>
          <a:lstStyle/>
          <a:p>
            <a:endParaRPr lang="en-US"/>
          </a:p>
        </p:txBody>
      </p:sp>
      <p:pic>
        <p:nvPicPr>
          <p:cNvPr id="5" name="Picture 4" descr="File:Python-logo-notext.svg - Wikipedia">
            <a:extLst>
              <a:ext uri="{FF2B5EF4-FFF2-40B4-BE49-F238E27FC236}">
                <a16:creationId xmlns:a16="http://schemas.microsoft.com/office/drawing/2014/main" id="{547ECF91-C9C0-8FF6-C03A-18D1550AC187}"/>
              </a:ext>
            </a:extLst>
          </p:cNvPr>
          <p:cNvPicPr>
            <a:picLocks noChangeAspect="1"/>
          </p:cNvPicPr>
          <p:nvPr/>
        </p:nvPicPr>
        <p:blipFill>
          <a:blip r:embed="rId3"/>
          <a:stretch>
            <a:fillRect/>
          </a:stretch>
        </p:blipFill>
        <p:spPr>
          <a:xfrm>
            <a:off x="5076825" y="2309812"/>
            <a:ext cx="2038350" cy="2238375"/>
          </a:xfrm>
          <a:prstGeom prst="rect">
            <a:avLst/>
          </a:prstGeom>
        </p:spPr>
      </p:pic>
      <p:pic>
        <p:nvPicPr>
          <p:cNvPr id="6" name="Picture 5" descr="What is LangChain? AI App Development ...">
            <a:extLst>
              <a:ext uri="{FF2B5EF4-FFF2-40B4-BE49-F238E27FC236}">
                <a16:creationId xmlns:a16="http://schemas.microsoft.com/office/drawing/2014/main" id="{EF850A27-0089-1531-255A-20C71BCED46C}"/>
              </a:ext>
            </a:extLst>
          </p:cNvPr>
          <p:cNvPicPr>
            <a:picLocks noChangeAspect="1"/>
          </p:cNvPicPr>
          <p:nvPr/>
        </p:nvPicPr>
        <p:blipFill>
          <a:blip r:embed="rId4"/>
          <a:stretch>
            <a:fillRect/>
          </a:stretch>
        </p:blipFill>
        <p:spPr>
          <a:xfrm>
            <a:off x="7345197" y="1557196"/>
            <a:ext cx="3028950" cy="1514475"/>
          </a:xfrm>
          <a:prstGeom prst="rect">
            <a:avLst/>
          </a:prstGeom>
        </p:spPr>
      </p:pic>
      <p:pic>
        <p:nvPicPr>
          <p:cNvPr id="7" name="Picture 6" descr="Ollama: Get up and running with large ...">
            <a:extLst>
              <a:ext uri="{FF2B5EF4-FFF2-40B4-BE49-F238E27FC236}">
                <a16:creationId xmlns:a16="http://schemas.microsoft.com/office/drawing/2014/main" id="{45E2C4BC-C8CC-90D9-73F6-7887F0935D13}"/>
              </a:ext>
            </a:extLst>
          </p:cNvPr>
          <p:cNvPicPr>
            <a:picLocks noChangeAspect="1"/>
          </p:cNvPicPr>
          <p:nvPr/>
        </p:nvPicPr>
        <p:blipFill>
          <a:blip r:embed="rId5"/>
          <a:stretch>
            <a:fillRect/>
          </a:stretch>
        </p:blipFill>
        <p:spPr>
          <a:xfrm>
            <a:off x="8936795" y="3312781"/>
            <a:ext cx="2143125" cy="2143125"/>
          </a:xfrm>
          <a:prstGeom prst="rect">
            <a:avLst/>
          </a:prstGeom>
        </p:spPr>
      </p:pic>
      <p:pic>
        <p:nvPicPr>
          <p:cNvPr id="8" name="Picture 7" descr="File:ChatGPT-Logo.png - Wikipedia">
            <a:extLst>
              <a:ext uri="{FF2B5EF4-FFF2-40B4-BE49-F238E27FC236}">
                <a16:creationId xmlns:a16="http://schemas.microsoft.com/office/drawing/2014/main" id="{953BD7B3-FDF5-AD30-D48D-5D7786ECA83A}"/>
              </a:ext>
            </a:extLst>
          </p:cNvPr>
          <p:cNvPicPr>
            <a:picLocks noChangeAspect="1"/>
          </p:cNvPicPr>
          <p:nvPr/>
        </p:nvPicPr>
        <p:blipFill>
          <a:blip r:embed="rId6"/>
          <a:stretch>
            <a:fillRect/>
          </a:stretch>
        </p:blipFill>
        <p:spPr>
          <a:xfrm>
            <a:off x="5076683" y="4664691"/>
            <a:ext cx="2857500" cy="1600200"/>
          </a:xfrm>
          <a:prstGeom prst="rect">
            <a:avLst/>
          </a:prstGeom>
        </p:spPr>
      </p:pic>
    </p:spTree>
    <p:extLst>
      <p:ext uri="{BB962C8B-B14F-4D97-AF65-F5344CB8AC3E}">
        <p14:creationId xmlns:p14="http://schemas.microsoft.com/office/powerpoint/2010/main" val="366369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sz="1800" b="1">
                <a:ea typeface="+mj-lt"/>
                <a:cs typeface="+mj-lt"/>
              </a:rPr>
              <a:t>Data Source</a:t>
            </a:r>
            <a:endParaRPr lang="en-US" sz="1800">
              <a:ea typeface="+mj-lt"/>
              <a:cs typeface="+mj-lt"/>
            </a:endParaRP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4754880" cy="351284"/>
          </a:xfrm>
        </p:spPr>
        <p:txBody>
          <a:bodyPr/>
          <a:lstStyle/>
          <a:p>
            <a:endParaRPr lang="en-US" dirty="0"/>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427069"/>
            <a:ext cx="6182535" cy="2924681"/>
          </a:xfrm>
        </p:spPr>
        <p:txBody>
          <a:bodyPr vert="horz" lIns="91440" tIns="0" rIns="91440" bIns="45720" rtlCol="0" anchor="t">
            <a:normAutofit/>
          </a:bodyPr>
          <a:lstStyle/>
          <a:p>
            <a:pPr marL="283210" indent="-283210"/>
            <a:r>
              <a:rPr lang="en-US" dirty="0"/>
              <a:t>Texts</a:t>
            </a:r>
          </a:p>
          <a:p>
            <a:pPr marL="283210" indent="-283210"/>
            <a:r>
              <a:rPr lang="en-US" dirty="0"/>
              <a:t>Documents (PDFs)</a:t>
            </a:r>
          </a:p>
          <a:p>
            <a:pPr marL="283210" indent="-283210"/>
            <a:r>
              <a:rPr lang="en-US" dirty="0"/>
              <a:t>Database</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13</a:t>
            </a:fld>
            <a:endParaRPr lang="en-US" dirty="0"/>
          </a:p>
        </p:txBody>
      </p:sp>
      <p:pic>
        <p:nvPicPr>
          <p:cNvPr id="3" name="Picture 2">
            <a:extLst>
              <a:ext uri="{FF2B5EF4-FFF2-40B4-BE49-F238E27FC236}">
                <a16:creationId xmlns:a16="http://schemas.microsoft.com/office/drawing/2014/main" id="{8515C7E0-CC15-A488-419F-66DA87CF8652}"/>
              </a:ext>
            </a:extLst>
          </p:cNvPr>
          <p:cNvPicPr>
            <a:picLocks noChangeAspect="1"/>
          </p:cNvPicPr>
          <p:nvPr/>
        </p:nvPicPr>
        <p:blipFill>
          <a:blip r:embed="rId3"/>
          <a:stretch>
            <a:fillRect/>
          </a:stretch>
        </p:blipFill>
        <p:spPr>
          <a:xfrm>
            <a:off x="6099198" y="1452989"/>
            <a:ext cx="4429125" cy="4543425"/>
          </a:xfrm>
          <a:prstGeom prst="rect">
            <a:avLst/>
          </a:prstGeom>
        </p:spPr>
      </p:pic>
    </p:spTree>
    <p:extLst>
      <p:ext uri="{BB962C8B-B14F-4D97-AF65-F5344CB8AC3E}">
        <p14:creationId xmlns:p14="http://schemas.microsoft.com/office/powerpoint/2010/main" val="231680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sz="1800" b="1" dirty="0">
                <a:ea typeface="+mj-lt"/>
                <a:cs typeface="+mj-lt"/>
              </a:rPr>
              <a:t>Preparing the Data</a:t>
            </a:r>
            <a:endParaRPr lang="en-US" sz="1800">
              <a:ea typeface="+mj-lt"/>
              <a:cs typeface="+mj-lt"/>
            </a:endParaRPr>
          </a:p>
          <a:p>
            <a:endParaRPr lang="en-US" dirty="0"/>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4754880" cy="351284"/>
          </a:xfrm>
        </p:spPr>
        <p:txBody>
          <a:bodyPr/>
          <a:lstStyle/>
          <a:p>
            <a:endParaRPr lang="en-US" dirty="0"/>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427069"/>
            <a:ext cx="6182535" cy="2924681"/>
          </a:xfrm>
        </p:spPr>
        <p:txBody>
          <a:bodyPr vert="horz" lIns="91440" tIns="0" rIns="91440" bIns="45720" rtlCol="0" anchor="t">
            <a:normAutofit/>
          </a:bodyPr>
          <a:lstStyle/>
          <a:p>
            <a:pPr marL="283210" indent="-283210"/>
            <a:r>
              <a:rPr lang="en-US" dirty="0">
                <a:ea typeface="+mn-lt"/>
                <a:cs typeface="+mn-lt"/>
              </a:rPr>
              <a:t>This involves splitting the documents into smaller chunks for more focused searching.</a:t>
            </a:r>
          </a:p>
          <a:p>
            <a:pPr marL="283210" indent="-283210"/>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70936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70373"/>
            <a:ext cx="9953308" cy="1780860"/>
          </a:xfrm>
        </p:spPr>
        <p:txBody>
          <a:bodyPr/>
          <a:lstStyle/>
          <a:p>
            <a:r>
              <a:rPr lang="en-US" sz="1800" b="1">
                <a:ea typeface="+mj-lt"/>
                <a:cs typeface="+mj-lt"/>
              </a:rPr>
              <a:t>Creating a Chroma Database</a:t>
            </a:r>
            <a:endParaRPr lang="en-US" sz="1800">
              <a:ea typeface="+mj-lt"/>
              <a:cs typeface="+mj-lt"/>
            </a:endParaRP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1969430"/>
            <a:ext cx="6182535" cy="2924681"/>
          </a:xfrm>
        </p:spPr>
        <p:txBody>
          <a:bodyPr vert="horz" lIns="91440" tIns="0" rIns="91440" bIns="45720" rtlCol="0" anchor="t">
            <a:normAutofit/>
          </a:bodyPr>
          <a:lstStyle/>
          <a:p>
            <a:pPr marL="283210" indent="-283210"/>
            <a:r>
              <a:rPr lang="en-US" dirty="0" err="1">
                <a:ea typeface="+mn-lt"/>
                <a:cs typeface="+mn-lt"/>
              </a:rPr>
              <a:t>ChromaDB</a:t>
            </a:r>
            <a:r>
              <a:rPr lang="en-US" dirty="0">
                <a:ea typeface="+mn-lt"/>
                <a:cs typeface="+mn-lt"/>
              </a:rPr>
              <a:t>, a special database that utilizes vector embeddings to efficiently search through the text chunks.</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15</a:t>
            </a:fld>
            <a:endParaRPr lang="en-US" dirty="0"/>
          </a:p>
        </p:txBody>
      </p:sp>
      <p:pic>
        <p:nvPicPr>
          <p:cNvPr id="5" name="Picture 4" descr="A diagram of a product&#10;&#10;Description automatically generated">
            <a:extLst>
              <a:ext uri="{FF2B5EF4-FFF2-40B4-BE49-F238E27FC236}">
                <a16:creationId xmlns:a16="http://schemas.microsoft.com/office/drawing/2014/main" id="{0C7AC10D-4A9E-B60C-8162-0EA72350D7F4}"/>
              </a:ext>
            </a:extLst>
          </p:cNvPr>
          <p:cNvPicPr>
            <a:picLocks noChangeAspect="1"/>
          </p:cNvPicPr>
          <p:nvPr/>
        </p:nvPicPr>
        <p:blipFill>
          <a:blip r:embed="rId3"/>
          <a:stretch>
            <a:fillRect/>
          </a:stretch>
        </p:blipFill>
        <p:spPr>
          <a:xfrm>
            <a:off x="1342314" y="2983217"/>
            <a:ext cx="9507371" cy="3225848"/>
          </a:xfrm>
          <a:prstGeom prst="rect">
            <a:avLst/>
          </a:prstGeom>
        </p:spPr>
      </p:pic>
    </p:spTree>
    <p:extLst>
      <p:ext uri="{BB962C8B-B14F-4D97-AF65-F5344CB8AC3E}">
        <p14:creationId xmlns:p14="http://schemas.microsoft.com/office/powerpoint/2010/main" val="218180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6421821" y="4560655"/>
            <a:ext cx="3014674" cy="1291147"/>
          </a:xfrm>
        </p:spPr>
        <p:txBody>
          <a:bodyPr vert="horz" lIns="91440" tIns="45720" rIns="91440" bIns="45720" rtlCol="0" anchor="t">
            <a:noAutofit/>
          </a:bodyPr>
          <a:lstStyle/>
          <a:p>
            <a:r>
              <a:rPr lang="en-US" dirty="0"/>
              <a:t>Chetan </a:t>
            </a:r>
            <a:r>
              <a:rPr lang="en-US" dirty="0" err="1"/>
              <a:t>Gajare</a:t>
            </a:r>
          </a:p>
          <a:p>
            <a:r>
              <a:rPr lang="en-US" dirty="0"/>
              <a:t>JPMorgan &amp; Chase</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512094" y="3032140"/>
            <a:ext cx="2895600" cy="3269589"/>
          </a:xfrm>
        </p:spPr>
        <p:txBody>
          <a:bodyPr vert="horz" lIns="91440" tIns="45720" rIns="91440" bIns="45720" rtlCol="0" anchor="t">
            <a:normAutofit/>
          </a:bodyPr>
          <a:lstStyle/>
          <a:p>
            <a:r>
              <a:rPr lang="en-US" dirty="0">
                <a:ea typeface="+mn-lt"/>
                <a:cs typeface="+mn-lt"/>
              </a:rPr>
              <a:t>Introduction to AI</a:t>
            </a:r>
            <a:endParaRPr lang="en-US" dirty="0"/>
          </a:p>
          <a:p>
            <a:r>
              <a:rPr lang="en-US" dirty="0">
                <a:solidFill>
                  <a:srgbClr val="FFFFFF"/>
                </a:solidFill>
                <a:ea typeface="+mn-lt"/>
                <a:cs typeface="+mn-lt"/>
              </a:rPr>
              <a:t>What is RAG</a:t>
            </a:r>
            <a:endParaRPr lang="en-US" dirty="0"/>
          </a:p>
          <a:p>
            <a:r>
              <a:rPr lang="en-US" dirty="0">
                <a:ea typeface="+mn-lt"/>
                <a:cs typeface="+mn-lt"/>
              </a:rPr>
              <a:t>Benefits</a:t>
            </a:r>
            <a:endParaRPr lang="en-US" dirty="0"/>
          </a:p>
          <a:p>
            <a:r>
              <a:rPr lang="en-US" dirty="0">
                <a:ea typeface="+mn-lt"/>
                <a:cs typeface="+mn-lt"/>
              </a:rPr>
              <a:t>RAG in Action</a:t>
            </a:r>
            <a:endParaRPr lang="en-US">
              <a:ea typeface="+mn-lt"/>
              <a:cs typeface="+mn-lt"/>
            </a:endParaRPr>
          </a:p>
          <a:p>
            <a:r>
              <a:rPr lang="en-US" dirty="0">
                <a:ea typeface="+mn-lt"/>
                <a:cs typeface="+mn-lt"/>
              </a:rPr>
              <a:t>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dirty="0"/>
              <a:t>INTRODUCTION TO AI</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579CB9CA-F71D-D8D1-36A2-F52EAF935252}"/>
              </a:ext>
            </a:extLst>
          </p:cNvPr>
          <p:cNvSpPr>
            <a:spLocks noGrp="1"/>
          </p:cNvSpPr>
          <p:nvPr>
            <p:ph type="pic" sz="quarter" idx="10"/>
          </p:nvPr>
        </p:nvSpPr>
        <p:spPr/>
      </p:sp>
    </p:spTree>
    <p:extLst>
      <p:ext uri="{BB962C8B-B14F-4D97-AF65-F5344CB8AC3E}">
        <p14:creationId xmlns:p14="http://schemas.microsoft.com/office/powerpoint/2010/main" val="224145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b="1">
                <a:ea typeface="+mj-lt"/>
                <a:cs typeface="+mj-lt"/>
              </a:rPr>
              <a:t>Artificial Intelligence</a:t>
            </a: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vert="horz" lIns="91440" tIns="45720" rIns="91440" bIns="45720" rtlCol="0" anchor="t">
            <a:normAutofit fontScale="85000" lnSpcReduction="20000"/>
          </a:bodyPr>
          <a:lstStyle/>
          <a:p>
            <a:r>
              <a:rPr lang="en-US" dirty="0"/>
              <a:t>What is AI</a:t>
            </a:r>
          </a:p>
          <a:p>
            <a:pPr marL="283210" lvl="1"/>
            <a:r>
              <a:rPr lang="en-US" dirty="0">
                <a:ea typeface="+mn-lt"/>
                <a:cs typeface="+mn-lt"/>
              </a:rPr>
              <a:t>The simulation of human intelligence processes by machines.</a:t>
            </a:r>
            <a:endParaRPr lang="en-US" dirty="0"/>
          </a:p>
          <a:p>
            <a:pPr marL="283210" lvl="1"/>
            <a:r>
              <a:rPr lang="en-US" dirty="0">
                <a:ea typeface="+mn-lt"/>
                <a:cs typeface="+mn-lt"/>
              </a:rPr>
              <a:t>Applications span various fields, from robotics and self-driving cars to medical diagnosis</a:t>
            </a:r>
          </a:p>
          <a:p>
            <a:r>
              <a:rPr lang="en-US" dirty="0">
                <a:ea typeface="+mn-lt"/>
                <a:cs typeface="+mn-lt"/>
              </a:rPr>
              <a:t>Key Components of AI: </a:t>
            </a:r>
            <a:endParaRPr lang="en-US"/>
          </a:p>
          <a:p>
            <a:pPr marL="283210" lvl="1"/>
            <a:r>
              <a:rPr lang="en-US" b="1" dirty="0">
                <a:ea typeface="+mn-lt"/>
                <a:cs typeface="+mn-lt"/>
              </a:rPr>
              <a:t>Machine Learning:</a:t>
            </a:r>
            <a:r>
              <a:rPr lang="en-US" dirty="0">
                <a:ea typeface="+mn-lt"/>
                <a:cs typeface="+mn-lt"/>
              </a:rPr>
              <a:t> Enables machines to learn from data without explicit programming. (e.g., image recognition, spam filtering)</a:t>
            </a:r>
            <a:endParaRPr lang="en-US" dirty="0"/>
          </a:p>
          <a:p>
            <a:pPr marL="283210" lvl="1"/>
            <a:r>
              <a:rPr lang="en-US" b="1" dirty="0">
                <a:ea typeface="+mn-lt"/>
                <a:cs typeface="+mn-lt"/>
              </a:rPr>
              <a:t>Natural Language Processing (NLP):</a:t>
            </a:r>
            <a:r>
              <a:rPr lang="en-US" dirty="0">
                <a:ea typeface="+mn-lt"/>
                <a:cs typeface="+mn-lt"/>
              </a:rPr>
              <a:t> Allows machines to understand and process human language. (e.g., chatbots, sentiment analysis)</a:t>
            </a:r>
            <a:endParaRPr lang="en-US" dirty="0"/>
          </a:p>
          <a:p>
            <a:pPr marL="283210" lvl="1"/>
            <a:r>
              <a:rPr lang="en-US" b="1" dirty="0">
                <a:ea typeface="+mn-lt"/>
                <a:cs typeface="+mn-lt"/>
              </a:rPr>
              <a:t>Computer Vision:</a:t>
            </a:r>
            <a:r>
              <a:rPr lang="en-US" dirty="0">
                <a:ea typeface="+mn-lt"/>
                <a:cs typeface="+mn-lt"/>
              </a:rPr>
              <a:t> Equips machines with the ability to interpret and analyze visual information. (e.g., facial recognition, object detection)</a:t>
            </a:r>
            <a:endParaRPr lang="en-US" dirty="0"/>
          </a:p>
          <a:p>
            <a:pPr marL="283210" lvl="1"/>
            <a:r>
              <a:rPr lang="en-US" b="1" dirty="0">
                <a:ea typeface="+mn-lt"/>
                <a:cs typeface="+mn-lt"/>
              </a:rPr>
              <a:t>Reasoning and Problem-Solving:</a:t>
            </a:r>
            <a:r>
              <a:rPr lang="en-US" dirty="0">
                <a:ea typeface="+mn-lt"/>
                <a:cs typeface="+mn-lt"/>
              </a:rPr>
              <a:t> Enables machines to analyze situations, draw conclusions, and make informed decisions.</a:t>
            </a:r>
          </a:p>
          <a:p>
            <a:pPr marL="283210" lvl="1"/>
            <a:endParaRPr lang="en-US" dirty="0">
              <a:ea typeface="+mn-lt"/>
              <a:cs typeface="+mn-lt"/>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C735-CE5D-6533-7D7B-FB3544DA045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15C10A8-36C8-EE4A-B389-AEBB7E82DD55}"/>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8" name="Content Placeholder 7">
            <a:extLst>
              <a:ext uri="{FF2B5EF4-FFF2-40B4-BE49-F238E27FC236}">
                <a16:creationId xmlns:a16="http://schemas.microsoft.com/office/drawing/2014/main" id="{E95B15D7-579C-E21F-4B04-9CCB85E4C68E}"/>
              </a:ext>
            </a:extLst>
          </p:cNvPr>
          <p:cNvPicPr>
            <a:picLocks noGrp="1" noChangeAspect="1"/>
          </p:cNvPicPr>
          <p:nvPr>
            <p:ph sz="half" idx="2"/>
          </p:nvPr>
        </p:nvPicPr>
        <p:blipFill>
          <a:blip r:embed="rId2"/>
          <a:stretch>
            <a:fillRect/>
          </a:stretch>
        </p:blipFill>
        <p:spPr>
          <a:xfrm>
            <a:off x="1055537" y="666452"/>
            <a:ext cx="9813676" cy="5519250"/>
          </a:xfrm>
        </p:spPr>
      </p:pic>
    </p:spTree>
    <p:extLst>
      <p:ext uri="{BB962C8B-B14F-4D97-AF65-F5344CB8AC3E}">
        <p14:creationId xmlns:p14="http://schemas.microsoft.com/office/powerpoint/2010/main" val="2821642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WHAT IS RAG ?</a:t>
            </a:r>
          </a:p>
        </p:txBody>
      </p:sp>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863631" y="1024409"/>
            <a:ext cx="8428858" cy="467067"/>
          </a:xfrm>
        </p:spPr>
        <p:txBody>
          <a:bodyPr>
            <a:normAutofit/>
          </a:bodyPr>
          <a:lstStyle/>
          <a:p>
            <a:r>
              <a:rPr lang="en-US" sz="2000">
                <a:ea typeface="+mj-lt"/>
                <a:cs typeface="+mj-lt"/>
              </a:rPr>
              <a:t>Retrieval-Augmented Generation</a:t>
            </a:r>
            <a:endParaRPr lang="en-US"/>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3056321" y="3725669"/>
            <a:ext cx="3924300" cy="464499"/>
          </a:xfrm>
        </p:spPr>
        <p:txBody>
          <a:bodyPr/>
          <a:lstStyle/>
          <a:p>
            <a:r>
              <a:rPr lang="en-US">
                <a:ea typeface="+mj-lt"/>
                <a:cs typeface="+mj-lt"/>
              </a:rPr>
              <a:t>Retrieval</a:t>
            </a:r>
            <a:endParaRPr lang="en-US"/>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3056321" y="4180010"/>
            <a:ext cx="3943627" cy="3234264"/>
          </a:xfrm>
        </p:spPr>
        <p:txBody>
          <a:bodyPr vert="horz" lIns="91440" tIns="0" rIns="91440" bIns="45720" rtlCol="0" anchor="t">
            <a:normAutofit/>
          </a:bodyPr>
          <a:lstStyle/>
          <a:p>
            <a:r>
              <a:rPr lang="en-US" dirty="0">
                <a:ea typeface="+mn-lt"/>
                <a:cs typeface="+mn-lt"/>
              </a:rPr>
              <a:t>Imagine RAG as a curious researcher. When given a prompt, it actively searches for relevant information from a vast knowledge base based on the prompt's keywords or meaning.</a:t>
            </a:r>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532794" y="3725669"/>
            <a:ext cx="3943627" cy="464499"/>
          </a:xfrm>
        </p:spPr>
        <p:txBody>
          <a:bodyPr/>
          <a:lstStyle/>
          <a:p>
            <a:r>
              <a:rPr lang="en-US">
                <a:ea typeface="+mj-lt"/>
                <a:cs typeface="+mj-lt"/>
              </a:rPr>
              <a:t>Generation</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532794" y="4180009"/>
            <a:ext cx="3943627" cy="3234264"/>
          </a:xfrm>
        </p:spPr>
        <p:txBody>
          <a:bodyPr vert="horz" lIns="91440" tIns="0" rIns="91440" bIns="45720" rtlCol="0" anchor="t">
            <a:normAutofit/>
          </a:bodyPr>
          <a:lstStyle/>
          <a:p>
            <a:r>
              <a:rPr lang="en-US" dirty="0">
                <a:ea typeface="+mn-lt"/>
                <a:cs typeface="+mn-lt"/>
              </a:rPr>
              <a:t>Just like a researcher using their findings to write a well-informed report, RAG utilizes the retrieved information to guide the generation of text. This ensures the generated text aligns with factual information and stays on topic.</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6" name="Text Placeholder 2">
            <a:extLst>
              <a:ext uri="{FF2B5EF4-FFF2-40B4-BE49-F238E27FC236}">
                <a16:creationId xmlns:a16="http://schemas.microsoft.com/office/drawing/2014/main" id="{B6753774-BE96-8076-B437-650013A6C366}"/>
              </a:ext>
            </a:extLst>
          </p:cNvPr>
          <p:cNvSpPr txBox="1">
            <a:spLocks/>
          </p:cNvSpPr>
          <p:nvPr/>
        </p:nvSpPr>
        <p:spPr>
          <a:xfrm>
            <a:off x="2750045" y="1966044"/>
            <a:ext cx="7621038" cy="14626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a typeface="+mn-lt"/>
                <a:cs typeface="+mn-lt"/>
              </a:rPr>
              <a:t>RAG is a cutting-edge approach in AI text generation that overcomes limitations of traditional methods.</a:t>
            </a:r>
          </a:p>
          <a:p>
            <a:r>
              <a:rPr lang="en-US" sz="1800" dirty="0">
                <a:ea typeface="+mn-lt"/>
                <a:cs typeface="+mn-lt"/>
              </a:rPr>
              <a:t>It injects a dose of </a:t>
            </a:r>
            <a:r>
              <a:rPr lang="en-US" sz="1800" b="1" dirty="0">
                <a:ea typeface="+mn-lt"/>
                <a:cs typeface="+mn-lt"/>
              </a:rPr>
              <a:t>accuracy and focus</a:t>
            </a:r>
            <a:r>
              <a:rPr lang="en-US" sz="1800" dirty="0">
                <a:ea typeface="+mn-lt"/>
                <a:cs typeface="+mn-lt"/>
              </a:rPr>
              <a:t> into generated text by leveraging </a:t>
            </a:r>
            <a:r>
              <a:rPr lang="en-US" sz="1800" b="1" dirty="0">
                <a:ea typeface="+mn-lt"/>
                <a:cs typeface="+mn-lt"/>
              </a:rPr>
              <a:t>external knowledge sources</a:t>
            </a:r>
            <a:r>
              <a:rPr lang="en-US" sz="1800" dirty="0">
                <a:ea typeface="+mn-lt"/>
                <a:cs typeface="+mn-lt"/>
              </a:rPr>
              <a:t>.</a:t>
            </a:r>
          </a:p>
        </p:txBody>
      </p:sp>
      <p:pic>
        <p:nvPicPr>
          <p:cNvPr id="3" name="Picture 2" descr="How Does an Iceberg Really Float? – State of the Planet">
            <a:extLst>
              <a:ext uri="{FF2B5EF4-FFF2-40B4-BE49-F238E27FC236}">
                <a16:creationId xmlns:a16="http://schemas.microsoft.com/office/drawing/2014/main" id="{5AC6DB03-1428-F275-5B99-AFCE8086C9D9}"/>
              </a:ext>
            </a:extLst>
          </p:cNvPr>
          <p:cNvPicPr>
            <a:picLocks noChangeAspect="1"/>
          </p:cNvPicPr>
          <p:nvPr/>
        </p:nvPicPr>
        <p:blipFill>
          <a:blip r:embed="rId3">
            <a:alphaModFix amt="86000"/>
            <a:extLst>
              <a:ext uri="{BEBA8EAE-BF5A-486C-A8C5-ECC9F3942E4B}">
                <a14:imgProps xmlns:a14="http://schemas.microsoft.com/office/drawing/2010/main">
                  <a14:imgLayer r:embed="rId4">
                    <a14:imgEffect>
                      <a14:saturation sat="0"/>
                    </a14:imgEffect>
                    <a14:imgEffect>
                      <a14:brightnessContrast bright="-21000" contrast="-4000"/>
                    </a14:imgEffect>
                  </a14:imgLayer>
                </a14:imgProps>
              </a:ext>
            </a:extLst>
          </a:blip>
          <a:stretch>
            <a:fillRect/>
          </a:stretch>
        </p:blipFill>
        <p:spPr>
          <a:xfrm>
            <a:off x="1308" y="4888622"/>
            <a:ext cx="1956955" cy="1966851"/>
          </a:xfrm>
          <a:prstGeom prst="rect">
            <a:avLst/>
          </a:prstGeom>
        </p:spPr>
      </p:pic>
    </p:spTree>
    <p:extLst>
      <p:ext uri="{BB962C8B-B14F-4D97-AF65-F5344CB8AC3E}">
        <p14:creationId xmlns:p14="http://schemas.microsoft.com/office/powerpoint/2010/main" val="10345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xEl>
                                              <p:pRg st="0" end="0"/>
                                            </p:txEl>
                                          </p:spTgt>
                                        </p:tgtEl>
                                        <p:attrNameLst>
                                          <p:attrName>style.visibility</p:attrName>
                                        </p:attrNameLst>
                                      </p:cBhvr>
                                      <p:to>
                                        <p:strVal val="visible"/>
                                      </p:to>
                                    </p:set>
                                    <p:animEffect transition="in" filter="fade">
                                      <p:cBhvr>
                                        <p:cTn id="10" dur="500"/>
                                        <p:tgtEl>
                                          <p:spTgt spid="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0">
                                            <p:txEl>
                                              <p:pRg st="0" end="0"/>
                                            </p:txEl>
                                          </p:spTgt>
                                        </p:tgtEl>
                                        <p:attrNameLst>
                                          <p:attrName>style.visibility</p:attrName>
                                        </p:attrNameLst>
                                      </p:cBhvr>
                                      <p:to>
                                        <p:strVal val="visible"/>
                                      </p:to>
                                    </p:set>
                                    <p:animEffect transition="in" filter="fade">
                                      <p:cBhvr>
                                        <p:cTn id="18"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5" grpId="0" build="p"/>
      <p:bldP spid="14" grpId="0" build="p"/>
      <p:bldP spid="5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a:extLst>
              <a:ext uri="{FF2B5EF4-FFF2-40B4-BE49-F238E27FC236}">
                <a16:creationId xmlns:a16="http://schemas.microsoft.com/office/drawing/2014/main" id="{F3BB354D-8209-48C1-B39F-F9522292C312}"/>
              </a:ext>
            </a:extLst>
          </p:cNvPr>
          <p:cNvPicPr>
            <a:picLocks noGrp="1" noChangeAspect="1"/>
          </p:cNvPicPr>
          <p:nvPr>
            <p:ph sz="half" idx="13"/>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927975" y="3740"/>
            <a:ext cx="7385764" cy="3520113"/>
          </a:xfrm>
        </p:spPr>
      </p:pic>
      <p:sp>
        <p:nvSpPr>
          <p:cNvPr id="7" name="Slide Number Placeholder 6">
            <a:extLst>
              <a:ext uri="{FF2B5EF4-FFF2-40B4-BE49-F238E27FC236}">
                <a16:creationId xmlns:a16="http://schemas.microsoft.com/office/drawing/2014/main" id="{C4DE179D-F19D-B872-2DEB-CECBB15AFBCD}"/>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9" name="Picture 8">
            <a:extLst>
              <a:ext uri="{FF2B5EF4-FFF2-40B4-BE49-F238E27FC236}">
                <a16:creationId xmlns:a16="http://schemas.microsoft.com/office/drawing/2014/main" id="{770FE97F-80CD-C9E6-CE38-FA07525C29D7}"/>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3853791" y="3510310"/>
            <a:ext cx="7383520" cy="3349583"/>
          </a:xfrm>
          <a:prstGeom prst="rect">
            <a:avLst/>
          </a:prstGeom>
        </p:spPr>
      </p:pic>
      <p:sp>
        <p:nvSpPr>
          <p:cNvPr id="10" name="TextBox 9">
            <a:extLst>
              <a:ext uri="{FF2B5EF4-FFF2-40B4-BE49-F238E27FC236}">
                <a16:creationId xmlns:a16="http://schemas.microsoft.com/office/drawing/2014/main" id="{18E030E3-8B06-6221-63D1-58F86EEC4082}"/>
              </a:ext>
            </a:extLst>
          </p:cNvPr>
          <p:cNvSpPr txBox="1"/>
          <p:nvPr/>
        </p:nvSpPr>
        <p:spPr>
          <a:xfrm>
            <a:off x="6095999" y="6577724"/>
            <a:ext cx="877788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0000"/>
                </a:solidFill>
                <a:ea typeface="+mn-lt"/>
                <a:cs typeface="+mn-lt"/>
              </a:rPr>
              <a:t>Source : https://python.langchain.com/docs/use_cases/question_answering/</a:t>
            </a:r>
            <a:endParaRPr lang="en-US" sz="1200">
              <a:solidFill>
                <a:srgbClr val="000000"/>
              </a:solidFill>
            </a:endParaRPr>
          </a:p>
        </p:txBody>
      </p:sp>
    </p:spTree>
    <p:extLst>
      <p:ext uri="{BB962C8B-B14F-4D97-AF65-F5344CB8AC3E}">
        <p14:creationId xmlns:p14="http://schemas.microsoft.com/office/powerpoint/2010/main" val="23105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b="1">
                <a:ea typeface="+mj-lt"/>
                <a:cs typeface="+mj-lt"/>
              </a:rPr>
              <a:t>Benefits</a:t>
            </a: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85905" y="2754319"/>
            <a:ext cx="7288212" cy="3407051"/>
          </a:xfrm>
        </p:spPr>
        <p:txBody>
          <a:bodyPr vert="horz" lIns="91440" tIns="45720" rIns="91440" bIns="45720" rtlCol="0" anchor="t">
            <a:normAutofit fontScale="92500" lnSpcReduction="10000"/>
          </a:bodyPr>
          <a:lstStyle/>
          <a:p>
            <a:r>
              <a:rPr lang="en-US" dirty="0">
                <a:ea typeface="+mn-lt"/>
                <a:cs typeface="+mn-lt"/>
              </a:rPr>
              <a:t> Improved Accuracy and Factual Grounding:</a:t>
            </a:r>
            <a:r>
              <a:rPr lang="en-US" b="0" dirty="0">
                <a:ea typeface="+mn-lt"/>
                <a:cs typeface="+mn-lt"/>
              </a:rPr>
              <a:t> </a:t>
            </a:r>
            <a:endParaRPr lang="en-US"/>
          </a:p>
          <a:p>
            <a:pPr marL="283210" lvl="1" indent="0">
              <a:buNone/>
            </a:pPr>
            <a:r>
              <a:rPr lang="en-US" dirty="0">
                <a:ea typeface="+mn-lt"/>
                <a:cs typeface="+mn-lt"/>
              </a:rPr>
              <a:t>By incorporating external knowledge, RAG reduces factual inconsistencies and hallucinations commonly seen in LLM-generated text.</a:t>
            </a:r>
            <a:endParaRPr lang="en-US" b="1" dirty="0">
              <a:ea typeface="+mn-lt"/>
              <a:cs typeface="+mn-lt"/>
            </a:endParaRPr>
          </a:p>
          <a:p>
            <a:pPr marL="283210" lvl="1" indent="0">
              <a:buNone/>
            </a:pPr>
            <a:r>
              <a:rPr lang="en-US" b="1" dirty="0">
                <a:ea typeface="+mn-lt"/>
                <a:cs typeface="+mn-lt"/>
              </a:rPr>
              <a:t>Enhanced Coherence and Focus: </a:t>
            </a:r>
            <a:endParaRPr lang="en-US" b="1" dirty="0"/>
          </a:p>
          <a:p>
            <a:pPr marL="283210" lvl="1" indent="0">
              <a:buNone/>
            </a:pPr>
            <a:r>
              <a:rPr lang="en-US">
                <a:ea typeface="+mn-lt"/>
                <a:cs typeface="+mn-lt"/>
              </a:rPr>
              <a:t>The retrieved information helps RAG stay on topic and generate more coherent and focused text aligned with the user's intent.</a:t>
            </a:r>
          </a:p>
          <a:p>
            <a:pPr marL="285750">
              <a:buFont typeface="Arial"/>
            </a:pPr>
            <a:r>
              <a:rPr lang="en-US" dirty="0">
                <a:ea typeface="+mn-lt"/>
                <a:cs typeface="+mn-lt"/>
              </a:rPr>
              <a:t>Adaptability to Specific Domains</a:t>
            </a:r>
            <a:r>
              <a:rPr lang="en-US" b="1" dirty="0">
                <a:ea typeface="+mn-lt"/>
                <a:cs typeface="+mn-lt"/>
              </a:rPr>
              <a:t>:</a:t>
            </a:r>
            <a:r>
              <a:rPr lang="en-US" dirty="0">
                <a:ea typeface="+mn-lt"/>
                <a:cs typeface="+mn-lt"/>
              </a:rPr>
              <a:t> </a:t>
            </a:r>
            <a:endParaRPr lang="en-US"/>
          </a:p>
          <a:p>
            <a:pPr marL="283210" lvl="1" indent="0">
              <a:buNone/>
            </a:pPr>
            <a:r>
              <a:rPr lang="en-US" dirty="0">
                <a:ea typeface="+mn-lt"/>
                <a:cs typeface="+mn-lt"/>
              </a:rPr>
              <a:t>RAG can be tailored to specific domains by using relevant knowledge sources, leading to more specialized and accurate text generation.</a:t>
            </a:r>
          </a:p>
          <a:p>
            <a:endParaRPr lang="en-US" dirty="0">
              <a:ea typeface="+mn-lt"/>
              <a:cs typeface="+mn-lt"/>
            </a:endParaRPr>
          </a:p>
          <a:p>
            <a:pPr marL="283210" lvl="1"/>
            <a:endParaRPr lang="en-US" dirty="0">
              <a:ea typeface="+mn-lt"/>
              <a:cs typeface="+mn-lt"/>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155047421"/>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442</Words>
  <Application>Microsoft Office PowerPoint</Application>
  <PresentationFormat>Widescreen</PresentationFormat>
  <Paragraphs>137</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RAG RAG - Retrieval Augmented Generation     Chetan Gajare.</vt:lpstr>
      <vt:lpstr>AGENDA</vt:lpstr>
      <vt:lpstr>INTRODUCTION TO AI</vt:lpstr>
      <vt:lpstr>Artificial Intelligence</vt:lpstr>
      <vt:lpstr>PowerPoint Presentation</vt:lpstr>
      <vt:lpstr>WHAT IS RAG ?</vt:lpstr>
      <vt:lpstr>Retrieval-Augmented Generation</vt:lpstr>
      <vt:lpstr>PowerPoint Presentation</vt:lpstr>
      <vt:lpstr>Benefits</vt:lpstr>
      <vt:lpstr>RAG IN ACTION</vt:lpstr>
      <vt:lpstr>DEMO OVERVIEW</vt:lpstr>
      <vt:lpstr>Tech Stack</vt:lpstr>
      <vt:lpstr>Data Source</vt:lpstr>
      <vt:lpstr>Preparing the Data </vt:lpstr>
      <vt:lpstr>Creating a Chroma Database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297</cp:revision>
  <dcterms:created xsi:type="dcterms:W3CDTF">2024-04-23T04:08:18Z</dcterms:created>
  <dcterms:modified xsi:type="dcterms:W3CDTF">2024-04-26T17:17:13Z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