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78F0C-7286-4110-A523-C9A95DD3EAE5}" v="15" dt="2025-07-18T20:04:0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kumar" userId="731094950e91191d" providerId="LiveId" clId="{31B78F0C-7286-4110-A523-C9A95DD3EAE5}"/>
    <pc:docChg chg="custSel addSld modSld">
      <pc:chgData name="chetan kumar" userId="731094950e91191d" providerId="LiveId" clId="{31B78F0C-7286-4110-A523-C9A95DD3EAE5}" dt="2025-07-18T20:07:43.286" v="75" actId="1076"/>
      <pc:docMkLst>
        <pc:docMk/>
      </pc:docMkLst>
      <pc:sldChg chg="addSp modSp mod">
        <pc:chgData name="chetan kumar" userId="731094950e91191d" providerId="LiveId" clId="{31B78F0C-7286-4110-A523-C9A95DD3EAE5}" dt="2025-07-18T19:48:05.013" v="23" actId="14100"/>
        <pc:sldMkLst>
          <pc:docMk/>
          <pc:sldMk cId="4107875564" sldId="268"/>
        </pc:sldMkLst>
        <pc:spChg chg="mod">
          <ac:chgData name="chetan kumar" userId="731094950e91191d" providerId="LiveId" clId="{31B78F0C-7286-4110-A523-C9A95DD3EAE5}" dt="2025-07-18T19:48:05.013" v="23" actId="14100"/>
          <ac:spMkLst>
            <pc:docMk/>
            <pc:sldMk cId="4107875564" sldId="268"/>
            <ac:spMk id="3" creationId="{457F0B09-2436-9A26-8927-6BED9D0D197F}"/>
          </ac:spMkLst>
        </pc:spChg>
        <pc:spChg chg="add mod">
          <ac:chgData name="chetan kumar" userId="731094950e91191d" providerId="LiveId" clId="{31B78F0C-7286-4110-A523-C9A95DD3EAE5}" dt="2025-07-18T11:53:48.222" v="6"/>
          <ac:spMkLst>
            <pc:docMk/>
            <pc:sldMk cId="4107875564" sldId="268"/>
            <ac:spMk id="5" creationId="{D59CC8CB-F00B-8FD5-AF9F-9063D457C579}"/>
          </ac:spMkLst>
        </pc:spChg>
        <pc:spChg chg="add mod">
          <ac:chgData name="chetan kumar" userId="731094950e91191d" providerId="LiveId" clId="{31B78F0C-7286-4110-A523-C9A95DD3EAE5}" dt="2025-07-18T11:53:48.222" v="6"/>
          <ac:spMkLst>
            <pc:docMk/>
            <pc:sldMk cId="4107875564" sldId="268"/>
            <ac:spMk id="6" creationId="{BEDB148F-6BE8-06DD-91E1-B9DCEBA7CFFA}"/>
          </ac:spMkLst>
        </pc:spChg>
        <pc:spChg chg="add mod">
          <ac:chgData name="chetan kumar" userId="731094950e91191d" providerId="LiveId" clId="{31B78F0C-7286-4110-A523-C9A95DD3EAE5}" dt="2025-07-18T11:53:48.222" v="6"/>
          <ac:spMkLst>
            <pc:docMk/>
            <pc:sldMk cId="4107875564" sldId="268"/>
            <ac:spMk id="7" creationId="{2EB39D0F-E89E-3335-D55D-9E4C35F4B2FA}"/>
          </ac:spMkLst>
        </pc:spChg>
        <pc:spChg chg="add mod">
          <ac:chgData name="chetan kumar" userId="731094950e91191d" providerId="LiveId" clId="{31B78F0C-7286-4110-A523-C9A95DD3EAE5}" dt="2025-07-18T11:53:48.222" v="6"/>
          <ac:spMkLst>
            <pc:docMk/>
            <pc:sldMk cId="4107875564" sldId="268"/>
            <ac:spMk id="9" creationId="{CD4A10E1-F145-78A0-92AC-FCD881D957F7}"/>
          </ac:spMkLst>
        </pc:spChg>
        <pc:spChg chg="add mod">
          <ac:chgData name="chetan kumar" userId="731094950e91191d" providerId="LiveId" clId="{31B78F0C-7286-4110-A523-C9A95DD3EAE5}" dt="2025-07-18T11:53:48.222" v="6"/>
          <ac:spMkLst>
            <pc:docMk/>
            <pc:sldMk cId="4107875564" sldId="268"/>
            <ac:spMk id="10" creationId="{B5702AB7-EBE8-35B0-2390-918A6191C816}"/>
          </ac:spMkLst>
        </pc:spChg>
        <pc:graphicFrameChg chg="add mod">
          <ac:chgData name="chetan kumar" userId="731094950e91191d" providerId="LiveId" clId="{31B78F0C-7286-4110-A523-C9A95DD3EAE5}" dt="2025-07-18T11:53:47.218" v="5" actId="1076"/>
          <ac:graphicFrameMkLst>
            <pc:docMk/>
            <pc:sldMk cId="4107875564" sldId="268"/>
            <ac:graphicFrameMk id="4" creationId="{DB79E6F1-26E9-A643-40BF-61707096F198}"/>
          </ac:graphicFrameMkLst>
        </pc:graphicFrameChg>
        <pc:picChg chg="mod">
          <ac:chgData name="chetan kumar" userId="731094950e91191d" providerId="LiveId" clId="{31B78F0C-7286-4110-A523-C9A95DD3EAE5}" dt="2025-07-18T19:48:00.133" v="22" actId="1076"/>
          <ac:picMkLst>
            <pc:docMk/>
            <pc:sldMk cId="4107875564" sldId="268"/>
            <ac:picMk id="8" creationId="{39E53137-F21B-3EE6-E339-C2412C4DB205}"/>
          </ac:picMkLst>
        </pc:picChg>
      </pc:sldChg>
      <pc:sldChg chg="addSp delSp modSp add mod">
        <pc:chgData name="chetan kumar" userId="731094950e91191d" providerId="LiveId" clId="{31B78F0C-7286-4110-A523-C9A95DD3EAE5}" dt="2025-07-18T19:58:37.759" v="31" actId="27636"/>
        <pc:sldMkLst>
          <pc:docMk/>
          <pc:sldMk cId="1499745752" sldId="269"/>
        </pc:sldMkLst>
        <pc:spChg chg="mod">
          <ac:chgData name="chetan kumar" userId="731094950e91191d" providerId="LiveId" clId="{31B78F0C-7286-4110-A523-C9A95DD3EAE5}" dt="2025-07-18T19:58:37.759" v="31" actId="27636"/>
          <ac:spMkLst>
            <pc:docMk/>
            <pc:sldMk cId="1499745752" sldId="269"/>
            <ac:spMk id="3" creationId="{DC663535-75F5-E60E-B837-9AFE3A001BA2}"/>
          </ac:spMkLst>
        </pc:spChg>
        <pc:picChg chg="add mod">
          <ac:chgData name="chetan kumar" userId="731094950e91191d" providerId="LiveId" clId="{31B78F0C-7286-4110-A523-C9A95DD3EAE5}" dt="2025-07-18T19:57:11.753" v="29" actId="1076"/>
          <ac:picMkLst>
            <pc:docMk/>
            <pc:sldMk cId="1499745752" sldId="269"/>
            <ac:picMk id="5" creationId="{6A9F962A-7E70-03D2-49F5-4A53FD2B0288}"/>
          </ac:picMkLst>
        </pc:picChg>
        <pc:picChg chg="del">
          <ac:chgData name="chetan kumar" userId="731094950e91191d" providerId="LiveId" clId="{31B78F0C-7286-4110-A523-C9A95DD3EAE5}" dt="2025-07-18T19:48:59.196" v="27" actId="21"/>
          <ac:picMkLst>
            <pc:docMk/>
            <pc:sldMk cId="1499745752" sldId="269"/>
            <ac:picMk id="8" creationId="{1CDF2FC0-5DA3-82F9-66A4-7EE41D0A27B4}"/>
          </ac:picMkLst>
        </pc:picChg>
      </pc:sldChg>
      <pc:sldChg chg="addSp delSp modSp add mod">
        <pc:chgData name="chetan kumar" userId="731094950e91191d" providerId="LiveId" clId="{31B78F0C-7286-4110-A523-C9A95DD3EAE5}" dt="2025-07-18T20:02:17.933" v="42" actId="1076"/>
        <pc:sldMkLst>
          <pc:docMk/>
          <pc:sldMk cId="2538792354" sldId="270"/>
        </pc:sldMkLst>
        <pc:spChg chg="mod">
          <ac:chgData name="chetan kumar" userId="731094950e91191d" providerId="LiveId" clId="{31B78F0C-7286-4110-A523-C9A95DD3EAE5}" dt="2025-07-18T20:02:07.325" v="41" actId="20577"/>
          <ac:spMkLst>
            <pc:docMk/>
            <pc:sldMk cId="2538792354" sldId="270"/>
            <ac:spMk id="3" creationId="{309A9179-372B-33C1-3506-221C72DEC915}"/>
          </ac:spMkLst>
        </pc:spChg>
        <pc:picChg chg="del">
          <ac:chgData name="chetan kumar" userId="731094950e91191d" providerId="LiveId" clId="{31B78F0C-7286-4110-A523-C9A95DD3EAE5}" dt="2025-07-18T19:59:14.540" v="35" actId="21"/>
          <ac:picMkLst>
            <pc:docMk/>
            <pc:sldMk cId="2538792354" sldId="270"/>
            <ac:picMk id="5" creationId="{E544449C-3E30-9CF4-E53C-C1B9FD268CD6}"/>
          </ac:picMkLst>
        </pc:picChg>
        <pc:picChg chg="add mod">
          <ac:chgData name="chetan kumar" userId="731094950e91191d" providerId="LiveId" clId="{31B78F0C-7286-4110-A523-C9A95DD3EAE5}" dt="2025-07-18T20:02:17.933" v="42" actId="1076"/>
          <ac:picMkLst>
            <pc:docMk/>
            <pc:sldMk cId="2538792354" sldId="270"/>
            <ac:picMk id="6" creationId="{154FD41E-6732-EAEA-67A2-9303916F5D61}"/>
          </ac:picMkLst>
        </pc:picChg>
      </pc:sldChg>
      <pc:sldChg chg="addSp delSp modSp add mod">
        <pc:chgData name="chetan kumar" userId="731094950e91191d" providerId="LiveId" clId="{31B78F0C-7286-4110-A523-C9A95DD3EAE5}" dt="2025-07-18T20:03:55.321" v="55" actId="14100"/>
        <pc:sldMkLst>
          <pc:docMk/>
          <pc:sldMk cId="1901423764" sldId="271"/>
        </pc:sldMkLst>
        <pc:spChg chg="mod">
          <ac:chgData name="chetan kumar" userId="731094950e91191d" providerId="LiveId" clId="{31B78F0C-7286-4110-A523-C9A95DD3EAE5}" dt="2025-07-18T20:03:49.088" v="52" actId="27636"/>
          <ac:spMkLst>
            <pc:docMk/>
            <pc:sldMk cId="1901423764" sldId="271"/>
            <ac:spMk id="3" creationId="{6F4876E6-8DE1-6605-9F5B-A9917FCEBC6A}"/>
          </ac:spMkLst>
        </pc:spChg>
        <pc:picChg chg="add mod">
          <ac:chgData name="chetan kumar" userId="731094950e91191d" providerId="LiveId" clId="{31B78F0C-7286-4110-A523-C9A95DD3EAE5}" dt="2025-07-18T20:03:55.321" v="55" actId="14100"/>
          <ac:picMkLst>
            <pc:docMk/>
            <pc:sldMk cId="1901423764" sldId="271"/>
            <ac:picMk id="5" creationId="{4552A06C-3ABB-1B17-6B6C-35BF5DF96C8C}"/>
          </ac:picMkLst>
        </pc:picChg>
        <pc:picChg chg="del">
          <ac:chgData name="chetan kumar" userId="731094950e91191d" providerId="LiveId" clId="{31B78F0C-7286-4110-A523-C9A95DD3EAE5}" dt="2025-07-18T20:02:37.441" v="46" actId="21"/>
          <ac:picMkLst>
            <pc:docMk/>
            <pc:sldMk cId="1901423764" sldId="271"/>
            <ac:picMk id="6" creationId="{90C447E4-F3A7-1EA7-5198-9269D44EB396}"/>
          </ac:picMkLst>
        </pc:picChg>
      </pc:sldChg>
      <pc:sldChg chg="addSp delSp modSp add mod">
        <pc:chgData name="chetan kumar" userId="731094950e91191d" providerId="LiveId" clId="{31B78F0C-7286-4110-A523-C9A95DD3EAE5}" dt="2025-07-18T20:06:54.905" v="61" actId="1076"/>
        <pc:sldMkLst>
          <pc:docMk/>
          <pc:sldMk cId="3732093875" sldId="272"/>
        </pc:sldMkLst>
        <pc:picChg chg="add mod">
          <ac:chgData name="chetan kumar" userId="731094950e91191d" providerId="LiveId" clId="{31B78F0C-7286-4110-A523-C9A95DD3EAE5}" dt="2025-07-18T20:06:54.905" v="61" actId="1076"/>
          <ac:picMkLst>
            <pc:docMk/>
            <pc:sldMk cId="3732093875" sldId="272"/>
            <ac:picMk id="4" creationId="{50663554-7FBF-FDAA-F931-7316B477AE0D}"/>
          </ac:picMkLst>
        </pc:picChg>
        <pc:picChg chg="del">
          <ac:chgData name="chetan kumar" userId="731094950e91191d" providerId="LiveId" clId="{31B78F0C-7286-4110-A523-C9A95DD3EAE5}" dt="2025-07-18T20:04:06.909" v="57" actId="21"/>
          <ac:picMkLst>
            <pc:docMk/>
            <pc:sldMk cId="3732093875" sldId="272"/>
            <ac:picMk id="5" creationId="{DF837B0E-43C0-166C-9FA4-A3108F5A8926}"/>
          </ac:picMkLst>
        </pc:picChg>
      </pc:sldChg>
      <pc:sldChg chg="modSp new mod">
        <pc:chgData name="chetan kumar" userId="731094950e91191d" providerId="LiveId" clId="{31B78F0C-7286-4110-A523-C9A95DD3EAE5}" dt="2025-07-18T20:07:43.286" v="75" actId="1076"/>
        <pc:sldMkLst>
          <pc:docMk/>
          <pc:sldMk cId="141943330" sldId="273"/>
        </pc:sldMkLst>
        <pc:spChg chg="mod">
          <ac:chgData name="chetan kumar" userId="731094950e91191d" providerId="LiveId" clId="{31B78F0C-7286-4110-A523-C9A95DD3EAE5}" dt="2025-07-18T20:07:43.286" v="75" actId="1076"/>
          <ac:spMkLst>
            <pc:docMk/>
            <pc:sldMk cId="141943330" sldId="273"/>
            <ac:spMk id="2" creationId="{29A4E497-411E-F107-240C-ED1FD89CC8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8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1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87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4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0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0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8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7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A3E7-A0EA-437A-A01A-F49C6C13D784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82DF-F5E2-45F7-922A-0885519D8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060-9936-C7AE-88AE-DD7778D7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235200"/>
            <a:ext cx="8791575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WELCOME </a:t>
            </a:r>
            <a:br>
              <a:rPr lang="en-US" dirty="0"/>
            </a:br>
            <a:r>
              <a:rPr lang="en-US" dirty="0"/>
              <a:t>TO THE</a:t>
            </a:r>
            <a:br>
              <a:rPr lang="en-US" dirty="0"/>
            </a:br>
            <a:r>
              <a:rPr lang="en-US" dirty="0"/>
              <a:t>HOSPITAL ANALYSIS</a:t>
            </a:r>
            <a:br>
              <a:rPr lang="en-US" dirty="0"/>
            </a:br>
            <a:r>
              <a:rPr lang="en-US" dirty="0"/>
              <a:t>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667D-7B97-E198-E183-BF8D6DA8F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1787" y="6002594"/>
            <a:ext cx="1700213" cy="855405"/>
          </a:xfrm>
        </p:spPr>
        <p:txBody>
          <a:bodyPr/>
          <a:lstStyle/>
          <a:p>
            <a:r>
              <a:rPr lang="en-US" dirty="0"/>
              <a:t>by chetan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9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3967-B97F-1FA1-BD46-E3F9A1E8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86C6-4697-ADC3-5A29-23EA127A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74D9-C8FB-A75D-05B4-E7DD3DA4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4" y="619432"/>
            <a:ext cx="7905134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b="1" dirty="0"/>
              <a:t>📊 Insurance Provider &amp; Treatment Specialization Insights</a:t>
            </a:r>
          </a:p>
          <a:p>
            <a:r>
              <a:rPr lang="en-US" b="1" dirty="0"/>
              <a:t>Insurance Provider Distribution (Donut Chart):</a:t>
            </a:r>
            <a:endParaRPr lang="en-US" dirty="0"/>
          </a:p>
          <a:p>
            <a:pPr lvl="1"/>
            <a:r>
              <a:rPr lang="en-US" b="1" dirty="0" err="1"/>
              <a:t>MedCare</a:t>
            </a:r>
            <a:r>
              <a:rPr lang="en-US" b="1" dirty="0"/>
              <a:t> (36%)</a:t>
            </a:r>
            <a:r>
              <a:rPr lang="en-US" dirty="0"/>
              <a:t> is the most common insurance provider among patients.</a:t>
            </a:r>
          </a:p>
          <a:p>
            <a:pPr lvl="1"/>
            <a:r>
              <a:rPr lang="en-US" dirty="0"/>
              <a:t>Followed by </a:t>
            </a:r>
            <a:r>
              <a:rPr lang="en-US" b="1" dirty="0"/>
              <a:t>Wellness (32%)</a:t>
            </a:r>
            <a:r>
              <a:rPr lang="en-US" dirty="0"/>
              <a:t>, </a:t>
            </a:r>
            <a:r>
              <a:rPr lang="en-US" b="1" dirty="0" err="1"/>
              <a:t>PulseSecure</a:t>
            </a:r>
            <a:r>
              <a:rPr lang="en-US" b="1" dirty="0"/>
              <a:t> (20%)</a:t>
            </a:r>
            <a:r>
              <a:rPr lang="en-US" dirty="0"/>
              <a:t>, and </a:t>
            </a:r>
            <a:r>
              <a:rPr lang="en-US" b="1" dirty="0" err="1"/>
              <a:t>HealthInsure</a:t>
            </a:r>
            <a:r>
              <a:rPr lang="en-US" b="1" dirty="0"/>
              <a:t> (12%)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🎯 </a:t>
            </a:r>
            <a:r>
              <a:rPr lang="en-US" b="1" dirty="0"/>
              <a:t>Insight:</a:t>
            </a:r>
            <a:r>
              <a:rPr lang="en-US" dirty="0"/>
              <a:t> A few key insurance providers dominate patient coverage — useful for partnerships and billing strategies.</a:t>
            </a:r>
          </a:p>
          <a:p>
            <a:r>
              <a:rPr lang="en-US" b="1" dirty="0"/>
              <a:t>Treatment Type by Specialization (Bar Chart):</a:t>
            </a:r>
            <a:endParaRPr lang="en-US" dirty="0"/>
          </a:p>
          <a:p>
            <a:pPr lvl="1"/>
            <a:r>
              <a:rPr lang="en-US" b="1" dirty="0"/>
              <a:t>Pediatrics (98 cases)</a:t>
            </a:r>
            <a:r>
              <a:rPr lang="en-US" dirty="0"/>
              <a:t> leads in the number of treatments performed.</a:t>
            </a:r>
          </a:p>
          <a:p>
            <a:pPr lvl="1"/>
            <a:r>
              <a:rPr lang="en-US" b="1" dirty="0"/>
              <a:t>Dermatology (70 cases)</a:t>
            </a:r>
            <a:r>
              <a:rPr lang="en-US" dirty="0"/>
              <a:t> and </a:t>
            </a:r>
            <a:r>
              <a:rPr lang="en-US" b="1" dirty="0"/>
              <a:t>Oncology (32 cases)</a:t>
            </a:r>
            <a:r>
              <a:rPr lang="en-US" dirty="0"/>
              <a:t> follow.</a:t>
            </a:r>
            <a:br>
              <a:rPr lang="en-US" dirty="0"/>
            </a:br>
            <a:r>
              <a:rPr lang="en-US" dirty="0"/>
              <a:t>🎯 </a:t>
            </a:r>
            <a:r>
              <a:rPr lang="en-US" b="1" dirty="0"/>
              <a:t>Insight:</a:t>
            </a:r>
            <a:r>
              <a:rPr lang="en-US" dirty="0"/>
              <a:t> Pediatrics services are in highest demand, guiding resource planning and specialization focus.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9A6D9-F2BF-E063-4801-541FF788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1865670"/>
            <a:ext cx="405821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49BD6-4F08-1F26-65D4-420509DA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408E-1B8A-BEC4-E840-47C272A0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A2BC-B3D5-0243-9B63-862C5AEC4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4" y="619432"/>
            <a:ext cx="7905134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🏥 Number of Treatments by Treatment Type</a:t>
            </a:r>
          </a:p>
          <a:p>
            <a:r>
              <a:rPr lang="en-US" dirty="0"/>
              <a:t>This horizontal bar chart shows the most commonly performed treatment types in the hospital:</a:t>
            </a:r>
          </a:p>
          <a:p>
            <a:r>
              <a:rPr lang="en-US" b="1" dirty="0"/>
              <a:t>Chemotherapy</a:t>
            </a:r>
            <a:r>
              <a:rPr lang="en-US" dirty="0"/>
              <a:t> leads with the highest number of treatments, reflecting significant oncology service demand.</a:t>
            </a:r>
          </a:p>
          <a:p>
            <a:r>
              <a:rPr lang="en-US" dirty="0"/>
              <a:t>Followed by </a:t>
            </a:r>
            <a:r>
              <a:rPr lang="en-US" b="1" dirty="0"/>
              <a:t>X-Ray</a:t>
            </a:r>
            <a:r>
              <a:rPr lang="en-US" dirty="0"/>
              <a:t> and </a:t>
            </a:r>
            <a:r>
              <a:rPr lang="en-US" b="1" dirty="0"/>
              <a:t>ECG</a:t>
            </a:r>
            <a:r>
              <a:rPr lang="en-US" dirty="0"/>
              <a:t>, highlighting the importance of diagnostic procedures.</a:t>
            </a:r>
          </a:p>
          <a:p>
            <a:r>
              <a:rPr lang="en-US" b="1" dirty="0"/>
              <a:t>MRI</a:t>
            </a:r>
            <a:r>
              <a:rPr lang="en-US" dirty="0"/>
              <a:t> and </a:t>
            </a:r>
            <a:r>
              <a:rPr lang="en-US" b="1" dirty="0"/>
              <a:t>Physiotherapy</a:t>
            </a:r>
            <a:r>
              <a:rPr lang="en-US" dirty="0"/>
              <a:t> also show consistent treatment volumes.</a:t>
            </a:r>
          </a:p>
          <a:p>
            <a:r>
              <a:rPr lang="en-US" b="1" dirty="0"/>
              <a:t>🎯 Insights:</a:t>
            </a:r>
          </a:p>
          <a:p>
            <a:r>
              <a:rPr lang="en-US" dirty="0"/>
              <a:t>Helps identify which treatments are most in demand.</a:t>
            </a:r>
          </a:p>
          <a:p>
            <a:r>
              <a:rPr lang="en-US" dirty="0"/>
              <a:t>Supports decision-making for resource allocation, equipment purchase, and staffing in high-demand areas.</a:t>
            </a:r>
          </a:p>
          <a:p>
            <a:r>
              <a:rPr lang="en-US" dirty="0"/>
              <a:t>Useful for strategic planning and enhancing patient care services.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5994F-E964-6A2F-84E1-9B766AA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505" y="1209369"/>
            <a:ext cx="3711718" cy="22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9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571-2E87-6A8C-DD29-2B9120E8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2B85-EAA6-8F36-665F-A98CCD24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068" y="0"/>
            <a:ext cx="4667864" cy="1224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IN" dirty="0"/>
              <a:t>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53DB0-83A0-83F3-10CA-D0412E80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7" y="976144"/>
            <a:ext cx="9266143" cy="5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C52E-BE6F-3547-DFB0-9B70B14DC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1319-9F98-39F1-5796-0894131B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0B09-2436-9A26-8927-6BED9D0D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8330379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Billing &amp; Financial </a:t>
            </a:r>
            <a:r>
              <a:rPr lang="en-IN" dirty="0" err="1"/>
              <a:t>Performan</a:t>
            </a:r>
            <a:endParaRPr lang="en-IN" dirty="0"/>
          </a:p>
          <a:p>
            <a:r>
              <a:rPr lang="en-US" b="1" dirty="0"/>
              <a:t>Total Pending Payment</a:t>
            </a:r>
            <a:endParaRPr lang="en-US" dirty="0"/>
          </a:p>
          <a:p>
            <a:pPr lvl="1"/>
            <a:r>
              <a:rPr lang="en-US" b="1" dirty="0"/>
              <a:t>₹184.61K</a:t>
            </a:r>
            <a:r>
              <a:rPr lang="en-US" dirty="0"/>
              <a:t> is the total amount that is yet to be collected.</a:t>
            </a:r>
          </a:p>
          <a:p>
            <a:pPr lvl="1"/>
            <a:r>
              <a:rPr lang="en-US" dirty="0"/>
              <a:t>This figure highlights the pending dues from patients or insurance providers.</a:t>
            </a:r>
          </a:p>
          <a:p>
            <a:r>
              <a:rPr lang="en-US" b="1" dirty="0"/>
              <a:t>Total Bill Amount</a:t>
            </a:r>
            <a:endParaRPr lang="en-US" dirty="0"/>
          </a:p>
          <a:p>
            <a:pPr lvl="1"/>
            <a:r>
              <a:rPr lang="en-US" b="1" dirty="0"/>
              <a:t>₹551.25K</a:t>
            </a:r>
            <a:r>
              <a:rPr lang="en-US" dirty="0"/>
              <a:t> is the total billed amount.</a:t>
            </a:r>
          </a:p>
          <a:p>
            <a:pPr lvl="1"/>
            <a:r>
              <a:rPr lang="en-US" dirty="0"/>
              <a:t>This shows the total revenue expected from all bills raised.</a:t>
            </a:r>
          </a:p>
          <a:p>
            <a:r>
              <a:rPr lang="en-US" b="1" dirty="0"/>
              <a:t>Payment Method Breakdown (Donut Chart)</a:t>
            </a:r>
            <a:endParaRPr lang="en-US" dirty="0"/>
          </a:p>
          <a:p>
            <a:pPr lvl="1"/>
            <a:r>
              <a:rPr lang="en-US" dirty="0"/>
              <a:t>The chart displays the distribution of payments received via different methods:</a:t>
            </a:r>
          </a:p>
          <a:p>
            <a:pPr lvl="2"/>
            <a:r>
              <a:rPr lang="en-US" b="1" dirty="0"/>
              <a:t>Credit:</a:t>
            </a:r>
            <a:r>
              <a:rPr lang="en-US" dirty="0"/>
              <a:t> 75 payments (37.5%)</a:t>
            </a:r>
          </a:p>
          <a:p>
            <a:pPr lvl="2"/>
            <a:r>
              <a:rPr lang="en-US" b="1" dirty="0"/>
              <a:t>Insurance:</a:t>
            </a:r>
            <a:r>
              <a:rPr lang="en-US" dirty="0"/>
              <a:t> 64 payments (32%)</a:t>
            </a:r>
          </a:p>
          <a:p>
            <a:pPr lvl="2"/>
            <a:r>
              <a:rPr lang="en-US" b="1" dirty="0"/>
              <a:t>Cash:</a:t>
            </a:r>
            <a:r>
              <a:rPr lang="en-US" dirty="0"/>
              <a:t> 61 payments (30.5%)</a:t>
            </a:r>
          </a:p>
          <a:p>
            <a:pPr lvl="1"/>
            <a:r>
              <a:rPr lang="en-US" dirty="0"/>
              <a:t>This helps in understanding which payment method is most commonly used, which in this case is </a:t>
            </a:r>
            <a:r>
              <a:rPr lang="en-US" b="1" dirty="0"/>
              <a:t>Credit</a:t>
            </a:r>
            <a:r>
              <a:rPr lang="en-US" dirty="0"/>
              <a:t>.</a:t>
            </a:r>
          </a:p>
          <a:p>
            <a:r>
              <a:rPr lang="en-US" b="1" dirty="0"/>
              <a:t>Insights:</a:t>
            </a:r>
          </a:p>
          <a:p>
            <a:r>
              <a:rPr lang="en-US" dirty="0"/>
              <a:t>A significant portion of payments is made through </a:t>
            </a:r>
            <a:r>
              <a:rPr lang="en-US" b="1" dirty="0"/>
              <a:t>Credit</a:t>
            </a:r>
            <a:r>
              <a:rPr lang="en-US" dirty="0"/>
              <a:t>, followed by </a:t>
            </a:r>
            <a:r>
              <a:rPr lang="en-US" b="1" dirty="0"/>
              <a:t>Insurance</a:t>
            </a:r>
            <a:r>
              <a:rPr lang="en-US" dirty="0"/>
              <a:t>, and then </a:t>
            </a:r>
            <a:r>
              <a:rPr lang="en-US" b="1" dirty="0"/>
              <a:t>Cash</a:t>
            </a:r>
            <a:r>
              <a:rPr lang="en-US" dirty="0"/>
              <a:t>.</a:t>
            </a:r>
          </a:p>
          <a:p>
            <a:r>
              <a:rPr lang="en-US" dirty="0"/>
              <a:t>About </a:t>
            </a:r>
            <a:r>
              <a:rPr lang="en-US" b="1" dirty="0"/>
              <a:t>33% of the billed amount is still pending</a:t>
            </a:r>
            <a:r>
              <a:rPr lang="en-US" dirty="0"/>
              <a:t>, which may require attention for follow-ups or collection efforts.</a:t>
            </a:r>
          </a:p>
          <a:p>
            <a:r>
              <a:rPr lang="en-US" dirty="0"/>
              <a:t>The dashboard offers a quick glance at both revenue collection and payment method trends, useful for financial monitoring and decision-making.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53137-F21B-3EE6-E339-C2412C4D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593" y="1059889"/>
            <a:ext cx="353426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158DC-6B47-368B-1F1D-2A0B3A64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8C2F-BF81-6E40-DACE-A3A172E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3535-75F5-E60E-B837-9AFE3A00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8330379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Observations:</a:t>
            </a:r>
          </a:p>
          <a:p>
            <a:r>
              <a:rPr lang="en-US" dirty="0"/>
              <a:t>The revenue shows </a:t>
            </a:r>
            <a:r>
              <a:rPr lang="en-US" b="1" dirty="0"/>
              <a:t>high fluctuation</a:t>
            </a:r>
            <a:r>
              <a:rPr lang="en-US" dirty="0"/>
              <a:t> throughout the months.</a:t>
            </a:r>
          </a:p>
          <a:p>
            <a:r>
              <a:rPr lang="en-US" b="1" dirty="0"/>
              <a:t>January</a:t>
            </a:r>
            <a:r>
              <a:rPr lang="en-US" dirty="0"/>
              <a:t> started strong with revenue slightly above </a:t>
            </a:r>
            <a:r>
              <a:rPr lang="en-US" b="1" dirty="0"/>
              <a:t>60K</a:t>
            </a:r>
            <a:r>
              <a:rPr lang="en-US" dirty="0"/>
              <a:t>, but there is a noticeable </a:t>
            </a:r>
            <a:r>
              <a:rPr lang="en-US" b="1" dirty="0"/>
              <a:t>drop in February</a:t>
            </a:r>
            <a:r>
              <a:rPr lang="en-US" dirty="0"/>
              <a:t>.</a:t>
            </a:r>
          </a:p>
          <a:p>
            <a:r>
              <a:rPr lang="en-US" dirty="0"/>
              <a:t>A steady </a:t>
            </a:r>
            <a:r>
              <a:rPr lang="en-US" b="1" dirty="0"/>
              <a:t>increase from March to April</a:t>
            </a:r>
            <a:r>
              <a:rPr lang="en-US" dirty="0"/>
              <a:t>, with </a:t>
            </a:r>
            <a:r>
              <a:rPr lang="en-US" b="1" dirty="0"/>
              <a:t>April</a:t>
            </a:r>
            <a:r>
              <a:rPr lang="en-US" dirty="0"/>
              <a:t> reaching the </a:t>
            </a:r>
            <a:r>
              <a:rPr lang="en-US" b="1" dirty="0"/>
              <a:t>highest peak</a:t>
            </a:r>
            <a:r>
              <a:rPr lang="en-US" dirty="0"/>
              <a:t> of the year (above </a:t>
            </a:r>
            <a:r>
              <a:rPr lang="en-US" b="1" dirty="0"/>
              <a:t>70K</a:t>
            </a:r>
            <a:r>
              <a:rPr lang="en-US" dirty="0"/>
              <a:t>).</a:t>
            </a:r>
          </a:p>
          <a:p>
            <a:r>
              <a:rPr lang="en-US" dirty="0"/>
              <a:t>After April, the revenue fluctuates:</a:t>
            </a:r>
          </a:p>
          <a:p>
            <a:pPr lvl="1"/>
            <a:r>
              <a:rPr lang="en-US" b="1" dirty="0"/>
              <a:t>May and June</a:t>
            </a:r>
            <a:r>
              <a:rPr lang="en-US" dirty="0"/>
              <a:t> show a slight dip but remain relatively high.</a:t>
            </a:r>
          </a:p>
          <a:p>
            <a:pPr lvl="1"/>
            <a:r>
              <a:rPr lang="en-US" b="1" dirty="0"/>
              <a:t>July sees a decline</a:t>
            </a:r>
            <a:r>
              <a:rPr lang="en-US" dirty="0"/>
              <a:t>, followed by a </a:t>
            </a:r>
            <a:r>
              <a:rPr lang="en-US" b="1" dirty="0"/>
              <a:t>minor increase in August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September again shows a dip</a:t>
            </a:r>
            <a:r>
              <a:rPr lang="en-US" dirty="0"/>
              <a:t>, reaching one of the lower points.</a:t>
            </a:r>
          </a:p>
          <a:p>
            <a:pPr lvl="1"/>
            <a:r>
              <a:rPr lang="en-US" b="1" dirty="0"/>
              <a:t>October recovers with a noticeable increase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November</a:t>
            </a:r>
            <a:r>
              <a:rPr lang="en-US" dirty="0"/>
              <a:t> continues upward.</a:t>
            </a:r>
          </a:p>
          <a:p>
            <a:pPr lvl="1"/>
            <a:r>
              <a:rPr lang="en-US" b="1" dirty="0"/>
              <a:t>December drops sharply</a:t>
            </a:r>
            <a:r>
              <a:rPr lang="en-US" dirty="0"/>
              <a:t>, ending the year on a </a:t>
            </a:r>
            <a:r>
              <a:rPr lang="en-US" b="1" dirty="0"/>
              <a:t>low note</a:t>
            </a:r>
            <a:r>
              <a:rPr lang="en-US" dirty="0"/>
              <a:t> (around </a:t>
            </a:r>
            <a:r>
              <a:rPr lang="en-US" b="1" dirty="0"/>
              <a:t>20K</a:t>
            </a:r>
            <a:r>
              <a:rPr lang="en-US" dirty="0"/>
              <a:t>).</a:t>
            </a:r>
          </a:p>
          <a:p>
            <a:r>
              <a:rPr lang="en-US" b="1" dirty="0"/>
              <a:t>Insights:</a:t>
            </a:r>
          </a:p>
          <a:p>
            <a:r>
              <a:rPr lang="en-US" dirty="0"/>
              <a:t>The business seems </a:t>
            </a:r>
            <a:r>
              <a:rPr lang="en-US" b="1" dirty="0"/>
              <a:t>seasonal</a:t>
            </a:r>
            <a:r>
              <a:rPr lang="en-US" dirty="0"/>
              <a:t>, with peaks around </a:t>
            </a:r>
            <a:r>
              <a:rPr lang="en-US" b="1" dirty="0"/>
              <a:t>April</a:t>
            </a:r>
            <a:r>
              <a:rPr lang="en-US" dirty="0"/>
              <a:t> and </a:t>
            </a:r>
            <a:r>
              <a:rPr lang="en-US" b="1" dirty="0"/>
              <a:t>October-November</a:t>
            </a:r>
            <a:r>
              <a:rPr lang="en-US" dirty="0"/>
              <a:t>.</a:t>
            </a:r>
          </a:p>
          <a:p>
            <a:r>
              <a:rPr lang="en-US" b="1" dirty="0"/>
              <a:t>December’s sharp drop</a:t>
            </a:r>
            <a:r>
              <a:rPr lang="en-US" dirty="0"/>
              <a:t> may indicate a seasonal slowdown or other external factors affecting revenue.</a:t>
            </a:r>
          </a:p>
          <a:p>
            <a:r>
              <a:rPr lang="en-US" dirty="0"/>
              <a:t>Monitoring these patterns can help in </a:t>
            </a:r>
            <a:r>
              <a:rPr lang="en-US" b="1" dirty="0"/>
              <a:t>forecasting</a:t>
            </a:r>
            <a:r>
              <a:rPr lang="en-US" dirty="0"/>
              <a:t> and </a:t>
            </a:r>
            <a:r>
              <a:rPr lang="en-US" b="1" dirty="0"/>
              <a:t>resource planning</a:t>
            </a:r>
            <a:r>
              <a:rPr lang="en-US" dirty="0"/>
              <a:t> for high and low revenue months.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F962A-7E70-03D2-49F5-4A53FD2B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153" y="1525238"/>
            <a:ext cx="320084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4D558-7452-6C4E-335C-AB3FAEBF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073E-FD8C-8CF5-45B5-8BC7484B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9179-372B-33C1-3506-221C72DE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8330379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1. Patients Category (Donut Chart)</a:t>
            </a:r>
          </a:p>
          <a:p>
            <a:r>
              <a:rPr lang="en-US" dirty="0"/>
              <a:t>This chart categorizes patients into three segments:</a:t>
            </a:r>
          </a:p>
          <a:p>
            <a:pPr lvl="1"/>
            <a:r>
              <a:rPr lang="en-US" b="1" dirty="0"/>
              <a:t>Standard (38.5%) — 77 patients</a:t>
            </a:r>
            <a:endParaRPr lang="en-US" dirty="0"/>
          </a:p>
          <a:p>
            <a:pPr lvl="1"/>
            <a:r>
              <a:rPr lang="en-US" b="1" dirty="0"/>
              <a:t>Advance (32.5%) — 65 patients</a:t>
            </a:r>
            <a:endParaRPr lang="en-US" dirty="0"/>
          </a:p>
          <a:p>
            <a:pPr lvl="1"/>
            <a:r>
              <a:rPr lang="en-US" b="1" dirty="0"/>
              <a:t>Basic Services (29%) — 58 patients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Standard category</a:t>
            </a:r>
            <a:r>
              <a:rPr lang="en-US" dirty="0"/>
              <a:t> has the highest number of patients, followed by </a:t>
            </a:r>
            <a:r>
              <a:rPr lang="en-US" b="1" dirty="0"/>
              <a:t>Advance</a:t>
            </a:r>
            <a:r>
              <a:rPr lang="en-US" dirty="0"/>
              <a:t> and </a:t>
            </a:r>
            <a:r>
              <a:rPr lang="en-US" b="1" dirty="0"/>
              <a:t>Basic services</a:t>
            </a:r>
            <a:r>
              <a:rPr lang="en-US" dirty="0"/>
              <a:t>.</a:t>
            </a:r>
          </a:p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Most patients are opting for </a:t>
            </a:r>
            <a:r>
              <a:rPr lang="en-US" b="1" dirty="0"/>
              <a:t>Standard services</a:t>
            </a:r>
            <a:r>
              <a:rPr lang="en-US" dirty="0"/>
              <a:t>, showing it as the most preferred category.</a:t>
            </a:r>
          </a:p>
          <a:p>
            <a:r>
              <a:rPr lang="en-US" dirty="0"/>
              <a:t>The difference between categories is not huge, indicating a fairly even distribution among service preferences.</a:t>
            </a:r>
          </a:p>
          <a:p>
            <a:r>
              <a:rPr lang="en-US" b="1" dirty="0"/>
              <a:t>2. Most Payment Method Used (Bar Chart)</a:t>
            </a:r>
          </a:p>
          <a:p>
            <a:r>
              <a:rPr lang="en-US" dirty="0"/>
              <a:t>The bar chart shows the number of times each payment method was used:</a:t>
            </a:r>
          </a:p>
          <a:p>
            <a:pPr lvl="1"/>
            <a:r>
              <a:rPr lang="en-US" b="1" dirty="0"/>
              <a:t>Credit Card</a:t>
            </a:r>
            <a:r>
              <a:rPr lang="en-US" dirty="0"/>
              <a:t> — highest, around </a:t>
            </a:r>
            <a:r>
              <a:rPr lang="en-US" b="1" dirty="0"/>
              <a:t>80 transactions</a:t>
            </a:r>
            <a:endParaRPr lang="en-US" dirty="0"/>
          </a:p>
          <a:p>
            <a:pPr lvl="1"/>
            <a:r>
              <a:rPr lang="en-US" b="1" dirty="0"/>
              <a:t>Insurance</a:t>
            </a:r>
            <a:r>
              <a:rPr lang="en-US" dirty="0"/>
              <a:t> — slightly lower, around </a:t>
            </a:r>
            <a:r>
              <a:rPr lang="en-US" b="1" dirty="0"/>
              <a:t>70 transactions</a:t>
            </a:r>
            <a:endParaRPr lang="en-US" dirty="0"/>
          </a:p>
          <a:p>
            <a:pPr lvl="1"/>
            <a:r>
              <a:rPr lang="en-US" b="1" dirty="0"/>
              <a:t>Cash</a:t>
            </a:r>
            <a:r>
              <a:rPr lang="en-US" dirty="0"/>
              <a:t> — lowest among the three but still significant, around </a:t>
            </a:r>
            <a:r>
              <a:rPr lang="en-US" b="1" dirty="0"/>
              <a:t>65 transactions</a:t>
            </a:r>
            <a:endParaRPr lang="en-US" dirty="0"/>
          </a:p>
          <a:p>
            <a:r>
              <a:rPr lang="en-US" b="1" dirty="0"/>
              <a:t>Insight:</a:t>
            </a:r>
            <a:endParaRPr lang="en-US" dirty="0"/>
          </a:p>
          <a:p>
            <a:r>
              <a:rPr lang="en-US" b="1" dirty="0"/>
              <a:t>Credit Card</a:t>
            </a:r>
            <a:r>
              <a:rPr lang="en-US" dirty="0"/>
              <a:t> is the most commonly used payment method.</a:t>
            </a:r>
          </a:p>
          <a:p>
            <a:r>
              <a:rPr lang="en-US" b="1" dirty="0"/>
              <a:t>Insurance</a:t>
            </a:r>
            <a:r>
              <a:rPr lang="en-US" dirty="0"/>
              <a:t> and </a:t>
            </a:r>
            <a:r>
              <a:rPr lang="en-US" b="1" dirty="0"/>
              <a:t>Cash</a:t>
            </a:r>
            <a:r>
              <a:rPr lang="en-US" dirty="0"/>
              <a:t> also have strong usage, indicating a diverse preference in payment options.</a:t>
            </a:r>
          </a:p>
          <a:p>
            <a:r>
              <a:rPr lang="en-US" dirty="0"/>
              <a:t>This suggests the importance of offering multiple payment methods to accommodate patient needs.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FD41E-6732-EAEA-67A2-9303916F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94" y="619432"/>
            <a:ext cx="416300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9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F69E-2137-B8B6-4C25-F0C37567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EDAD-D0D8-9EDF-B756-338DEBF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76E6-8DE1-6605-9F5B-A9917FCE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7964129" cy="57371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Observations:</a:t>
            </a:r>
          </a:p>
          <a:p>
            <a:r>
              <a:rPr lang="en-US" b="1" dirty="0"/>
              <a:t>Chemotherapy</a:t>
            </a:r>
            <a:r>
              <a:rPr lang="en-US" dirty="0"/>
              <a:t> generated the highest revenue, crossing </a:t>
            </a:r>
            <a:r>
              <a:rPr lang="en-US" b="1" dirty="0"/>
              <a:t>0.1M</a:t>
            </a:r>
            <a:r>
              <a:rPr lang="en-US" dirty="0"/>
              <a:t> (100K), making it the top contributor.</a:t>
            </a:r>
          </a:p>
          <a:p>
            <a:r>
              <a:rPr lang="en-US" b="1" dirty="0"/>
              <a:t>MRI</a:t>
            </a:r>
            <a:r>
              <a:rPr lang="en-US" dirty="0"/>
              <a:t> follows closely behind with slightly less than chemotherapy.</a:t>
            </a:r>
          </a:p>
          <a:p>
            <a:r>
              <a:rPr lang="en-US" b="1" dirty="0"/>
              <a:t>X-Ray</a:t>
            </a:r>
            <a:r>
              <a:rPr lang="en-US" dirty="0"/>
              <a:t> comes next, showing strong revenue generation.</a:t>
            </a:r>
          </a:p>
          <a:p>
            <a:r>
              <a:rPr lang="en-US" b="1" dirty="0"/>
              <a:t>Physiotherapy</a:t>
            </a:r>
            <a:r>
              <a:rPr lang="en-US" dirty="0"/>
              <a:t> ranks fourth, with a slightly lower contribution.</a:t>
            </a:r>
          </a:p>
          <a:p>
            <a:r>
              <a:rPr lang="en-US" b="1" dirty="0"/>
              <a:t>ECG</a:t>
            </a:r>
            <a:r>
              <a:rPr lang="en-US" dirty="0"/>
              <a:t> has the lowest total revenue among the listed treatments.</a:t>
            </a:r>
          </a:p>
          <a:p>
            <a:r>
              <a:rPr lang="en-US" b="1" dirty="0"/>
              <a:t>Insights:</a:t>
            </a:r>
          </a:p>
          <a:p>
            <a:r>
              <a:rPr lang="en-US" b="1" dirty="0"/>
              <a:t>High-value treatments like Chemotherapy and MRI</a:t>
            </a:r>
            <a:r>
              <a:rPr lang="en-US" dirty="0"/>
              <a:t> are key revenue drivers for the healthcare facility.</a:t>
            </a:r>
          </a:p>
          <a:p>
            <a:r>
              <a:rPr lang="en-US" b="1" dirty="0"/>
              <a:t>X-Ray and Physiotherapy</a:t>
            </a:r>
            <a:r>
              <a:rPr lang="en-US" dirty="0"/>
              <a:t> also contribute significantly.</a:t>
            </a:r>
          </a:p>
          <a:p>
            <a:r>
              <a:rPr lang="en-US" b="1" dirty="0"/>
              <a:t>ECG, though essential, generates comparatively lower revenue.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2A06C-3ABB-1B17-6B6C-35BF5DF9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7" y="811161"/>
            <a:ext cx="3859160" cy="24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EB7C8-4CFB-4C2C-1C85-3D04AAD42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6E14-3920-B41A-89FF-7CA508F8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068" y="0"/>
            <a:ext cx="4667864" cy="1224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IN" dirty="0"/>
              <a:t>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63554-7FBF-FDAA-F931-7316B477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7" y="1010403"/>
            <a:ext cx="9645445" cy="556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E497-411E-F107-240C-ED1FD89C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4194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7125-62B8-1DD2-2CA9-A676EFFC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327514"/>
            <a:ext cx="10472224" cy="1478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a-DK" dirty="0"/>
              <a:t>🏥 </a:t>
            </a:r>
            <a:r>
              <a:rPr lang="da-DK" b="1" dirty="0"/>
              <a:t>Hospital Management 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AEE9-8CE3-7741-1FC0-0C0A0A06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99" y="1658143"/>
            <a:ext cx="10055507" cy="40052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dataset consists of </a:t>
            </a:r>
            <a:r>
              <a:rPr lang="en-US" b="1" dirty="0"/>
              <a:t>5 key files</a:t>
            </a:r>
            <a:r>
              <a:rPr lang="en-US" dirty="0"/>
              <a:t> capturing hospital operations:</a:t>
            </a:r>
          </a:p>
          <a:p>
            <a:r>
              <a:rPr lang="en-US" b="1" dirty="0"/>
              <a:t>Appointments:</a:t>
            </a:r>
            <a:r>
              <a:rPr lang="en-US" dirty="0"/>
              <a:t> Tracks patient visits, reasons, assigned doctors, and appointment status</a:t>
            </a:r>
          </a:p>
          <a:p>
            <a:r>
              <a:rPr lang="en-US" b="1" dirty="0"/>
              <a:t>Billing:</a:t>
            </a:r>
            <a:r>
              <a:rPr lang="en-US" dirty="0"/>
              <a:t> Records treatment charges, payment methods, and payment status for financial tracking</a:t>
            </a:r>
          </a:p>
          <a:p>
            <a:r>
              <a:rPr lang="en-US" b="1" dirty="0"/>
              <a:t>Doctors:</a:t>
            </a:r>
            <a:r>
              <a:rPr lang="en-US" dirty="0"/>
              <a:t> Contains doctor profiles, specialization, contact information, and experience</a:t>
            </a:r>
          </a:p>
          <a:p>
            <a:r>
              <a:rPr lang="en-US" b="1" dirty="0"/>
              <a:t>Patients:</a:t>
            </a:r>
            <a:r>
              <a:rPr lang="en-US" dirty="0"/>
              <a:t> Stores patient demographics, contact details, insurance info, and registration data</a:t>
            </a:r>
          </a:p>
          <a:p>
            <a:r>
              <a:rPr lang="en-US" b="1" dirty="0"/>
              <a:t>Treatments:</a:t>
            </a:r>
            <a:r>
              <a:rPr lang="en-US" dirty="0"/>
              <a:t> Details the treatments provided, linked with appointments, including type, cost, and description</a:t>
            </a:r>
          </a:p>
          <a:p>
            <a:r>
              <a:rPr lang="en-US" dirty="0"/>
              <a:t>🔹 </a:t>
            </a:r>
            <a:r>
              <a:rPr lang="en-US" b="1" dirty="0"/>
              <a:t>Purpose:</a:t>
            </a:r>
            <a:r>
              <a:rPr lang="en-US" dirty="0"/>
              <a:t> Enables end-to-end hospital analysis covering patient flow, treatment history, billing, and doctor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97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BCE-8BB6-9E62-7D67-3BF62334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01" y="0"/>
            <a:ext cx="6223819" cy="7432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1291-8291-6AB5-D342-765F80FC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28" y="743248"/>
            <a:ext cx="9905999" cy="51599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Patient &amp; Appointment Overview</a:t>
            </a:r>
          </a:p>
          <a:p>
            <a:r>
              <a:rPr lang="en-US" b="1" dirty="0"/>
              <a:t>📊 Key Performance Indicators (KPIs) Overview</a:t>
            </a:r>
          </a:p>
          <a:p>
            <a:r>
              <a:rPr lang="en-US" b="1" dirty="0"/>
              <a:t>Total Registered Patients (50):</a:t>
            </a:r>
            <a:br>
              <a:rPr lang="en-US" dirty="0"/>
            </a:br>
            <a:r>
              <a:rPr lang="en-US" dirty="0"/>
              <a:t>Represents the total number of patients who have registered with the hospital.</a:t>
            </a:r>
            <a:br>
              <a:rPr lang="en-US" dirty="0"/>
            </a:br>
            <a:r>
              <a:rPr lang="en-US" dirty="0"/>
              <a:t>This KPI helps monitor patient reach and overall hospital growth.</a:t>
            </a:r>
          </a:p>
          <a:p>
            <a:r>
              <a:rPr lang="en-US" b="1" dirty="0"/>
              <a:t>Average Patient Age (44.98 Years):</a:t>
            </a:r>
            <a:br>
              <a:rPr lang="en-US" dirty="0"/>
            </a:br>
            <a:r>
              <a:rPr lang="en-US" dirty="0"/>
              <a:t>Reflects the average age of registered patients.</a:t>
            </a:r>
            <a:br>
              <a:rPr lang="en-US" dirty="0"/>
            </a:br>
            <a:r>
              <a:rPr lang="en-US" dirty="0"/>
              <a:t>Useful for understanding the hospital’s patient demographics and planning age-specific services.</a:t>
            </a:r>
          </a:p>
          <a:p>
            <a:r>
              <a:rPr lang="en-US" b="1" dirty="0"/>
              <a:t>Average Appointment Cost (₹2.76K):</a:t>
            </a:r>
            <a:br>
              <a:rPr lang="en-US" dirty="0"/>
            </a:br>
            <a:r>
              <a:rPr lang="en-US" dirty="0"/>
              <a:t>Indicates the average revenue generated per appointment.</a:t>
            </a:r>
            <a:br>
              <a:rPr lang="en-US" dirty="0"/>
            </a:br>
            <a:r>
              <a:rPr lang="en-US" dirty="0"/>
              <a:t>Essential for financial analysis, cost control, and pricing strategies.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8CCDF-CF5F-20B1-4114-C84FA954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072" y="896671"/>
            <a:ext cx="1655200" cy="2607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EE4C6-A8A5-0B45-0916-AC703E46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072" y="3657927"/>
            <a:ext cx="1655200" cy="12540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91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86C5-5635-758A-3593-E1BAB75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3CC7-F80C-305D-BADB-3F92F187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11161"/>
            <a:ext cx="7716586" cy="5574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/>
          <a:p>
            <a:r>
              <a:rPr lang="en-US" b="1" dirty="0"/>
              <a:t>🏥 Top Treatment Types by Appointment</a:t>
            </a:r>
          </a:p>
          <a:p>
            <a:r>
              <a:rPr lang="en-US" dirty="0"/>
              <a:t>This bar chart highlights the </a:t>
            </a:r>
            <a:r>
              <a:rPr lang="en-US" b="1" dirty="0"/>
              <a:t>most frequently availed treatments by patients</a:t>
            </a:r>
            <a:r>
              <a:rPr lang="en-US" dirty="0"/>
              <a:t>, based on appointment records.</a:t>
            </a:r>
          </a:p>
          <a:p>
            <a:r>
              <a:rPr lang="en-US" b="1" dirty="0"/>
              <a:t>Chemotherapy</a:t>
            </a:r>
            <a:r>
              <a:rPr lang="en-US" dirty="0"/>
              <a:t> has the highest number of appointments, indicating a strong demand for oncology services.</a:t>
            </a:r>
          </a:p>
          <a:p>
            <a:r>
              <a:rPr lang="en-US" b="1" dirty="0"/>
              <a:t>X-Ray</a:t>
            </a:r>
            <a:r>
              <a:rPr lang="en-US" dirty="0"/>
              <a:t>, </a:t>
            </a:r>
            <a:r>
              <a:rPr lang="en-US" b="1" dirty="0"/>
              <a:t>ECG</a:t>
            </a:r>
            <a:r>
              <a:rPr lang="en-US" dirty="0"/>
              <a:t>, </a:t>
            </a:r>
            <a:r>
              <a:rPr lang="en-US" b="1" dirty="0"/>
              <a:t>MRI</a:t>
            </a:r>
            <a:r>
              <a:rPr lang="en-US" dirty="0"/>
              <a:t>, and </a:t>
            </a:r>
            <a:r>
              <a:rPr lang="en-US" b="1" dirty="0"/>
              <a:t>Physiotherapy</a:t>
            </a:r>
            <a:r>
              <a:rPr lang="en-US" dirty="0"/>
              <a:t> follow closely, showing their significance in routine diagnostics and patient care.</a:t>
            </a:r>
          </a:p>
          <a:p>
            <a:r>
              <a:rPr lang="en-US" b="1" dirty="0"/>
              <a:t>🎯 Insights:</a:t>
            </a:r>
          </a:p>
          <a:p>
            <a:r>
              <a:rPr lang="en-US" dirty="0"/>
              <a:t>Helps the hospital identify </a:t>
            </a:r>
            <a:r>
              <a:rPr lang="en-US" b="1" dirty="0"/>
              <a:t>high-demand services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resource allocation</a:t>
            </a:r>
            <a:r>
              <a:rPr lang="en-US" dirty="0"/>
              <a:t> for treatment departments</a:t>
            </a:r>
          </a:p>
          <a:p>
            <a:r>
              <a:rPr lang="en-US" dirty="0"/>
              <a:t>Provides a clear view of patient treatment preferences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81536-E49E-6DA9-5A9A-551F1E5B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798" y="1281687"/>
            <a:ext cx="3620005" cy="2626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5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494E-EB7E-C2C6-00E4-A44EE44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D014-8FD1-55D3-E398-CA6B9B9B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7E0E-26A4-8536-63F7-228E984E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11161"/>
            <a:ext cx="7316203" cy="52946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📈 Patient Growth Trend</a:t>
            </a:r>
          </a:p>
          <a:p>
            <a:r>
              <a:rPr lang="en-US" dirty="0"/>
              <a:t>The line chart shows the </a:t>
            </a:r>
            <a:r>
              <a:rPr lang="en-US" b="1" dirty="0"/>
              <a:t>monthly trend of patient registrations</a:t>
            </a:r>
            <a:r>
              <a:rPr lang="en-US" dirty="0"/>
              <a:t> over the analyzed period.</a:t>
            </a:r>
          </a:p>
          <a:p>
            <a:r>
              <a:rPr lang="en-US" b="1" dirty="0"/>
              <a:t>Highest registrations</a:t>
            </a:r>
            <a:r>
              <a:rPr lang="en-US" dirty="0"/>
              <a:t> occurred in </a:t>
            </a:r>
            <a:r>
              <a:rPr lang="en-US" b="1" dirty="0"/>
              <a:t>September</a:t>
            </a:r>
            <a:r>
              <a:rPr lang="en-US" dirty="0"/>
              <a:t>, followed by a gradual decline in the following months.</a:t>
            </a:r>
          </a:p>
          <a:p>
            <a:r>
              <a:rPr lang="en-US" dirty="0"/>
              <a:t>From </a:t>
            </a:r>
            <a:r>
              <a:rPr lang="en-US" b="1" dirty="0"/>
              <a:t>June onward</a:t>
            </a:r>
            <a:r>
              <a:rPr lang="en-US" dirty="0"/>
              <a:t>, patient registrations remained relatively stable with minor fluctuations.</a:t>
            </a:r>
          </a:p>
          <a:p>
            <a:r>
              <a:rPr lang="en-US" dirty="0"/>
              <a:t>The trend suggests a </a:t>
            </a:r>
            <a:r>
              <a:rPr lang="en-US" b="1" dirty="0"/>
              <a:t>decrease in new patient intake</a:t>
            </a:r>
            <a:r>
              <a:rPr lang="en-US" dirty="0"/>
              <a:t> over time.</a:t>
            </a:r>
          </a:p>
          <a:p>
            <a:r>
              <a:rPr lang="en-US" b="1" dirty="0"/>
              <a:t>🎯 Insights:</a:t>
            </a:r>
          </a:p>
          <a:p>
            <a:r>
              <a:rPr lang="en-US" dirty="0"/>
              <a:t>Indicates possible </a:t>
            </a:r>
            <a:r>
              <a:rPr lang="en-US" b="1" dirty="0"/>
              <a:t>seasonal patterns</a:t>
            </a:r>
            <a:r>
              <a:rPr lang="en-US" dirty="0"/>
              <a:t> or service demand shifts</a:t>
            </a:r>
          </a:p>
          <a:p>
            <a:r>
              <a:rPr lang="en-US" dirty="0"/>
              <a:t>Helps in planning for </a:t>
            </a:r>
            <a:r>
              <a:rPr lang="en-US" b="1" dirty="0"/>
              <a:t>marketing efforts</a:t>
            </a:r>
            <a:r>
              <a:rPr lang="en-US" dirty="0"/>
              <a:t> and </a:t>
            </a:r>
            <a:r>
              <a:rPr lang="en-US" b="1" dirty="0"/>
              <a:t>resource allocation</a:t>
            </a:r>
            <a:endParaRPr lang="en-US" dirty="0"/>
          </a:p>
          <a:p>
            <a:r>
              <a:rPr lang="en-US" dirty="0"/>
              <a:t>Useful for </a:t>
            </a:r>
            <a:r>
              <a:rPr lang="en-US" b="1" dirty="0"/>
              <a:t>forecasting patient inflow</a:t>
            </a:r>
            <a:r>
              <a:rPr lang="en-US" dirty="0"/>
              <a:t> in upcoming months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23B38-4F2E-1E83-F747-DCEFE098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15" y="1138283"/>
            <a:ext cx="4191585" cy="194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6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D4FDF-3991-6172-B38E-6EC30D722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B752-273E-C68E-C12D-50670AFA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271B-7C71-D323-142A-6151E1A4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9350477" cy="58108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📊 Appointment Status &amp; Patient Demographics Overview</a:t>
            </a:r>
          </a:p>
          <a:p>
            <a:r>
              <a:rPr lang="en-US" b="1" dirty="0"/>
              <a:t>Appointment Status Distribution:</a:t>
            </a:r>
            <a:br>
              <a:rPr lang="en-US" dirty="0"/>
            </a:br>
            <a:r>
              <a:rPr lang="en-US" dirty="0"/>
              <a:t>The donut chart shows a balanced distribution of appointment outcomes:</a:t>
            </a:r>
          </a:p>
          <a:p>
            <a:pPr lvl="1"/>
            <a:r>
              <a:rPr lang="en-US" b="1" dirty="0"/>
              <a:t>26% No-show</a:t>
            </a:r>
            <a:r>
              <a:rPr lang="en-US" dirty="0"/>
              <a:t> — Patients who missed appointments</a:t>
            </a:r>
          </a:p>
          <a:p>
            <a:pPr lvl="1"/>
            <a:r>
              <a:rPr lang="en-US" b="1" dirty="0"/>
              <a:t>25.5% Cancelled</a:t>
            </a:r>
            <a:r>
              <a:rPr lang="en-US" dirty="0"/>
              <a:t> — Appointments cancelled by patients or hospital</a:t>
            </a:r>
          </a:p>
          <a:p>
            <a:pPr lvl="1"/>
            <a:r>
              <a:rPr lang="en-US" b="1" dirty="0"/>
              <a:t>25.5% Scheduled</a:t>
            </a:r>
            <a:r>
              <a:rPr lang="en-US" dirty="0"/>
              <a:t> — Upcoming appointments</a:t>
            </a:r>
          </a:p>
          <a:p>
            <a:pPr lvl="1"/>
            <a:r>
              <a:rPr lang="en-US" b="1" dirty="0"/>
              <a:t>23% Completed</a:t>
            </a:r>
            <a:r>
              <a:rPr lang="en-US" dirty="0"/>
              <a:t> — Successfully conducted appointments</a:t>
            </a:r>
          </a:p>
          <a:p>
            <a:r>
              <a:rPr lang="en-US" dirty="0"/>
              <a:t>🎯 </a:t>
            </a:r>
            <a:r>
              <a:rPr lang="en-US" b="1" dirty="0"/>
              <a:t>Insight:</a:t>
            </a:r>
            <a:r>
              <a:rPr lang="en-US" dirty="0"/>
              <a:t> A significant percentage of appointments were either missed or cancelled, highlighting a need for better patient engagement and follow-ups.</a:t>
            </a:r>
          </a:p>
          <a:p>
            <a:endParaRPr lang="en-US" dirty="0"/>
          </a:p>
          <a:p>
            <a:r>
              <a:rPr lang="en-US" b="1" dirty="0"/>
              <a:t>Patient Gender Distribution:</a:t>
            </a:r>
            <a:br>
              <a:rPr lang="en-US" dirty="0"/>
            </a:br>
            <a:r>
              <a:rPr lang="en-US" dirty="0"/>
              <a:t>The gender-wise donut chart indicates:</a:t>
            </a:r>
          </a:p>
          <a:p>
            <a:r>
              <a:rPr lang="en-US" b="1" dirty="0"/>
              <a:t>62% Male Patients (M)</a:t>
            </a:r>
            <a:endParaRPr lang="en-US" dirty="0"/>
          </a:p>
          <a:p>
            <a:r>
              <a:rPr lang="en-US" b="1" dirty="0"/>
              <a:t>38% Female Patients (F)</a:t>
            </a:r>
            <a:endParaRPr lang="en-US" dirty="0"/>
          </a:p>
          <a:p>
            <a:r>
              <a:rPr lang="en-US" dirty="0"/>
              <a:t>🎯 </a:t>
            </a:r>
            <a:r>
              <a:rPr lang="en-US" b="1" dirty="0"/>
              <a:t>Insight:</a:t>
            </a:r>
            <a:r>
              <a:rPr lang="en-US" dirty="0"/>
              <a:t> Male patients form the majority of the hospital’s patient base, which could help tailor communication and services.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88EAA-2BA8-8D16-D244-6A31CD10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690" y="811161"/>
            <a:ext cx="2248214" cy="15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BAF52B-599C-39A7-0ABB-8852B93E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690" y="2536629"/>
            <a:ext cx="2248213" cy="16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6E6E-623E-54E8-B2F8-CEECF1EE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068" y="0"/>
            <a:ext cx="4667864" cy="12241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IN" dirty="0"/>
              <a:t>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FCBC7-174F-FF0C-9DCB-C67F66B9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31" y="966721"/>
            <a:ext cx="10328172" cy="54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B46C-1127-03CE-CDA0-485C478B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EE1-441B-46A2-8B4F-F8A796F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A395-1F07-894A-3F5B-527C75A3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619432"/>
            <a:ext cx="8613057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Treatment &amp; Doctor Resource Analysis</a:t>
            </a:r>
          </a:p>
          <a:p>
            <a:r>
              <a:rPr lang="en-US" b="1" dirty="0"/>
              <a:t>📊 Hospital Revenue &amp; Treatment Insights</a:t>
            </a:r>
          </a:p>
          <a:p>
            <a:r>
              <a:rPr lang="en-US" b="1" dirty="0"/>
              <a:t>Total Revenue (₹551.25K):</a:t>
            </a:r>
            <a:br>
              <a:rPr lang="en-US" dirty="0"/>
            </a:br>
            <a:r>
              <a:rPr lang="en-US" dirty="0"/>
              <a:t>Represents the cumulative amount generated from patient treatments and services.</a:t>
            </a:r>
            <a:br>
              <a:rPr lang="en-US" dirty="0"/>
            </a:br>
            <a:r>
              <a:rPr lang="en-US" dirty="0"/>
              <a:t>This KPI helps assess the financial performance of the hospital over the reporting period.</a:t>
            </a:r>
          </a:p>
          <a:p>
            <a:r>
              <a:rPr lang="en-US" b="1" dirty="0"/>
              <a:t>Patient to Doctor Ratio (5.00):</a:t>
            </a:r>
            <a:br>
              <a:rPr lang="en-US" dirty="0"/>
            </a:br>
            <a:r>
              <a:rPr lang="en-US" dirty="0"/>
              <a:t>Indicates the average number of patients handled per doctor.</a:t>
            </a:r>
            <a:br>
              <a:rPr lang="en-US" dirty="0"/>
            </a:br>
            <a:r>
              <a:rPr lang="en-US" dirty="0"/>
              <a:t>A key metric for evaluating staff workload, operational efficiency, and resource management.</a:t>
            </a:r>
          </a:p>
          <a:p>
            <a:r>
              <a:rPr lang="en-US" b="1" dirty="0"/>
              <a:t>Number of Treatments by Month (Line Chart):</a:t>
            </a:r>
            <a:br>
              <a:rPr lang="en-US" dirty="0"/>
            </a:br>
            <a:r>
              <a:rPr lang="en-US" dirty="0"/>
              <a:t>The line chart displays monthly treatment volumes:</a:t>
            </a:r>
          </a:p>
          <a:p>
            <a:pPr lvl="1"/>
            <a:r>
              <a:rPr lang="en-US" dirty="0"/>
              <a:t>Peak treatment activity observed in </a:t>
            </a:r>
            <a:r>
              <a:rPr lang="en-US" b="1" dirty="0"/>
              <a:t>April</a:t>
            </a:r>
            <a:endParaRPr lang="en-US" dirty="0"/>
          </a:p>
          <a:p>
            <a:pPr lvl="1"/>
            <a:r>
              <a:rPr lang="en-US" dirty="0"/>
              <a:t>Noticeable fluctuations throughout the year</a:t>
            </a:r>
          </a:p>
          <a:p>
            <a:pPr lvl="1"/>
            <a:r>
              <a:rPr lang="en-US" dirty="0"/>
              <a:t>Helps identify demand patterns and seasonal trends</a:t>
            </a:r>
          </a:p>
          <a:p>
            <a:r>
              <a:rPr lang="en-US" b="1" dirty="0"/>
              <a:t>🎯 Insights:</a:t>
            </a:r>
          </a:p>
          <a:p>
            <a:r>
              <a:rPr lang="en-US" dirty="0"/>
              <a:t>Financial health and doctor workload are closely monitored through KPIs</a:t>
            </a:r>
          </a:p>
          <a:p>
            <a:r>
              <a:rPr lang="en-US" dirty="0"/>
              <a:t>Treatment trend analysis supports planning for staffing, equipment, and patient services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68F16-EC89-329B-DE6D-08C259B9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811161"/>
            <a:ext cx="2900514" cy="25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833B-B108-D9AF-31B8-7AA589F6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ACDF-01CA-47DE-055B-03C4ADAC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406" y="0"/>
            <a:ext cx="5147187" cy="8111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58AE-55AA-88AF-1EF2-7C5FD21D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4" y="619432"/>
            <a:ext cx="7905134" cy="6238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👩‍⚕️ Doctor Experience Analysis</a:t>
            </a:r>
          </a:p>
          <a:p>
            <a:r>
              <a:rPr lang="en-US" dirty="0"/>
              <a:t>This bar chart represents the </a:t>
            </a:r>
            <a:r>
              <a:rPr lang="en-US" b="1" dirty="0"/>
              <a:t>years of experience of doctors</a:t>
            </a:r>
            <a:r>
              <a:rPr lang="en-US" dirty="0"/>
              <a:t> associated with the hospital.</a:t>
            </a:r>
          </a:p>
          <a:p>
            <a:r>
              <a:rPr lang="en-US" b="1" dirty="0"/>
              <a:t>Sarah</a:t>
            </a:r>
            <a:r>
              <a:rPr lang="en-US" dirty="0"/>
              <a:t>, </a:t>
            </a:r>
            <a:r>
              <a:rPr lang="en-US" b="1" dirty="0"/>
              <a:t>David</a:t>
            </a:r>
            <a:r>
              <a:rPr lang="en-US" dirty="0"/>
              <a:t>, and </a:t>
            </a:r>
            <a:r>
              <a:rPr lang="en-US" b="1" dirty="0"/>
              <a:t>Jane</a:t>
            </a:r>
            <a:r>
              <a:rPr lang="en-US" dirty="0"/>
              <a:t> are among the most experienced doctors, each with over </a:t>
            </a:r>
            <a:r>
              <a:rPr lang="en-US" b="1" dirty="0"/>
              <a:t>40 years</a:t>
            </a:r>
            <a:r>
              <a:rPr lang="en-US" dirty="0"/>
              <a:t> of practice.</a:t>
            </a:r>
          </a:p>
          <a:p>
            <a:r>
              <a:rPr lang="en-US" b="1" dirty="0"/>
              <a:t>Linda</a:t>
            </a:r>
            <a:r>
              <a:rPr lang="en-US" dirty="0"/>
              <a:t>, </a:t>
            </a:r>
            <a:r>
              <a:rPr lang="en-US" b="1" dirty="0"/>
              <a:t>Robert</a:t>
            </a:r>
            <a:r>
              <a:rPr lang="en-US" dirty="0"/>
              <a:t>, and </a:t>
            </a:r>
            <a:r>
              <a:rPr lang="en-US" b="1" dirty="0"/>
              <a:t>Alex</a:t>
            </a:r>
            <a:r>
              <a:rPr lang="en-US" dirty="0"/>
              <a:t> have comparatively lesser experience, ranging between </a:t>
            </a:r>
            <a:r>
              <a:rPr lang="en-US" b="1" dirty="0"/>
              <a:t>20 to 30 years</a:t>
            </a:r>
            <a:r>
              <a:rPr lang="en-US" dirty="0"/>
              <a:t>.</a:t>
            </a:r>
          </a:p>
          <a:p>
            <a:r>
              <a:rPr lang="en-US" b="1" dirty="0"/>
              <a:t>🎯 Insights:</a:t>
            </a:r>
          </a:p>
          <a:p>
            <a:r>
              <a:rPr lang="en-US" dirty="0"/>
              <a:t>The hospital benefits from a mix of highly experienced and mid-level doctors.</a:t>
            </a:r>
          </a:p>
          <a:p>
            <a:r>
              <a:rPr lang="en-US" dirty="0"/>
              <a:t>Helps management in assigning critical cases or mentoring roles based on experience.</a:t>
            </a:r>
          </a:p>
          <a:p>
            <a:r>
              <a:rPr lang="en-US" dirty="0"/>
              <a:t>Supports strategic planning for workforce development and succession planning.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266E-7984-5494-70F1-AD7E2D99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21" y="1109578"/>
            <a:ext cx="3791479" cy="24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</TotalTime>
  <Words>1618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WELCOME  TO THE HOSPITAL ANALYSIS PROJECT </vt:lpstr>
      <vt:lpstr>🏥 Hospital Management Dataset Overview</vt:lpstr>
      <vt:lpstr>Key insights</vt:lpstr>
      <vt:lpstr>Key insights</vt:lpstr>
      <vt:lpstr>Key insights</vt:lpstr>
      <vt:lpstr>Key insights</vt:lpstr>
      <vt:lpstr>Dashboard </vt:lpstr>
      <vt:lpstr>Key insights</vt:lpstr>
      <vt:lpstr>Key insights</vt:lpstr>
      <vt:lpstr>Key insights</vt:lpstr>
      <vt:lpstr>Key insights</vt:lpstr>
      <vt:lpstr>Dashboard </vt:lpstr>
      <vt:lpstr>Key insights</vt:lpstr>
      <vt:lpstr>Key insights</vt:lpstr>
      <vt:lpstr>Key insights</vt:lpstr>
      <vt:lpstr>Key insights</vt:lpstr>
      <vt:lpstr>Dashboard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kumar</dc:creator>
  <cp:lastModifiedBy>chetan kumar</cp:lastModifiedBy>
  <cp:revision>1</cp:revision>
  <dcterms:created xsi:type="dcterms:W3CDTF">2025-07-17T16:29:27Z</dcterms:created>
  <dcterms:modified xsi:type="dcterms:W3CDTF">2025-07-18T20:07:43Z</dcterms:modified>
</cp:coreProperties>
</file>