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2" r:id="rId2"/>
    <p:sldId id="273" r:id="rId3"/>
    <p:sldId id="274" r:id="rId4"/>
    <p:sldId id="257"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9A9E5A-3462-4909-86D9-1E979AB841D6}"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01807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39979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1422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774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50640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9A9E5A-3462-4909-86D9-1E979AB841D6}"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319712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9A9E5A-3462-4909-86D9-1E979AB841D6}"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380691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A9E5A-3462-4909-86D9-1E979AB841D6}"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81314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A9E5A-3462-4909-86D9-1E979AB841D6}"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313883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A9E5A-3462-4909-86D9-1E979AB841D6}"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259835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9A9E5A-3462-4909-86D9-1E979AB841D6}"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279128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354683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A9E5A-3462-4909-86D9-1E979AB841D6}"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45538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A9E5A-3462-4909-86D9-1E979AB841D6}"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12645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A9E5A-3462-4909-86D9-1E979AB841D6}" type="datetimeFigureOut">
              <a:rPr lang="en-IN" smtClean="0"/>
              <a:t>14-02-2025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312723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428426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9E5A-3462-4909-86D9-1E979AB841D6}"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E78E1-95C7-43E2-ACD2-CECDB65D2AD0}" type="slidenum">
              <a:rPr lang="en-IN" smtClean="0"/>
              <a:t>‹#›</a:t>
            </a:fld>
            <a:endParaRPr lang="en-IN"/>
          </a:p>
        </p:txBody>
      </p:sp>
    </p:spTree>
    <p:extLst>
      <p:ext uri="{BB962C8B-B14F-4D97-AF65-F5344CB8AC3E}">
        <p14:creationId xmlns:p14="http://schemas.microsoft.com/office/powerpoint/2010/main" val="28236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69A9E5A-3462-4909-86D9-1E979AB841D6}" type="datetimeFigureOut">
              <a:rPr lang="en-IN" smtClean="0"/>
              <a:t>14-02-2025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E0E78E1-95C7-43E2-ACD2-CECDB65D2AD0}" type="slidenum">
              <a:rPr lang="en-IN" smtClean="0"/>
              <a:t>‹#›</a:t>
            </a:fld>
            <a:endParaRPr lang="en-IN"/>
          </a:p>
        </p:txBody>
      </p:sp>
    </p:spTree>
    <p:extLst>
      <p:ext uri="{BB962C8B-B14F-4D97-AF65-F5344CB8AC3E}">
        <p14:creationId xmlns:p14="http://schemas.microsoft.com/office/powerpoint/2010/main" val="215292959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0950-4AE6-EDB5-D884-E405E3DFE639}"/>
              </a:ext>
            </a:extLst>
          </p:cNvPr>
          <p:cNvSpPr>
            <a:spLocks noGrp="1"/>
          </p:cNvSpPr>
          <p:nvPr>
            <p:ph type="title"/>
          </p:nvPr>
        </p:nvSpPr>
        <p:spPr>
          <a:xfrm>
            <a:off x="836612" y="726307"/>
            <a:ext cx="10515600" cy="2282364"/>
          </a:xfrm>
        </p:spPr>
        <p:txBody>
          <a:bodyPr>
            <a:normAutofit/>
          </a:bodyPr>
          <a:lstStyle/>
          <a:p>
            <a:pPr algn="ctr"/>
            <a:r>
              <a:rPr lang="en-US" dirty="0"/>
              <a:t>Welcome to the Online Bookstore</a:t>
            </a:r>
            <a:br>
              <a:rPr lang="en-US" dirty="0"/>
            </a:br>
            <a:r>
              <a:rPr lang="en-US" dirty="0"/>
              <a:t>Analyst Project</a:t>
            </a:r>
            <a:endParaRPr lang="en-IN" dirty="0"/>
          </a:p>
        </p:txBody>
      </p:sp>
      <p:sp>
        <p:nvSpPr>
          <p:cNvPr id="3" name="Text Placeholder 2">
            <a:extLst>
              <a:ext uri="{FF2B5EF4-FFF2-40B4-BE49-F238E27FC236}">
                <a16:creationId xmlns:a16="http://schemas.microsoft.com/office/drawing/2014/main" id="{BFF1E780-4234-169F-3458-E35C44A35D6B}"/>
              </a:ext>
            </a:extLst>
          </p:cNvPr>
          <p:cNvSpPr>
            <a:spLocks noGrp="1"/>
          </p:cNvSpPr>
          <p:nvPr>
            <p:ph type="body" sz="half" idx="2"/>
          </p:nvPr>
        </p:nvSpPr>
        <p:spPr>
          <a:xfrm>
            <a:off x="8465574" y="5508881"/>
            <a:ext cx="3433916" cy="622812"/>
          </a:xfrm>
        </p:spPr>
        <p:txBody>
          <a:bodyPr>
            <a:normAutofit/>
          </a:bodyPr>
          <a:lstStyle/>
          <a:p>
            <a:r>
              <a:rPr lang="en-US" sz="2400" dirty="0"/>
              <a:t>Project by:- Chetan</a:t>
            </a:r>
            <a:endParaRPr lang="en-IN" sz="2400" dirty="0"/>
          </a:p>
        </p:txBody>
      </p:sp>
    </p:spTree>
    <p:extLst>
      <p:ext uri="{BB962C8B-B14F-4D97-AF65-F5344CB8AC3E}">
        <p14:creationId xmlns:p14="http://schemas.microsoft.com/office/powerpoint/2010/main" val="256740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41451"/>
            <a:ext cx="11594690" cy="982556"/>
          </a:xfrm>
        </p:spPr>
        <p:txBody>
          <a:bodyPr>
            <a:normAutofit/>
          </a:bodyPr>
          <a:lstStyle/>
          <a:p>
            <a:r>
              <a:rPr lang="en-US" sz="4400" dirty="0"/>
              <a:t>Q13  </a:t>
            </a:r>
            <a:r>
              <a:rPr lang="en-US" sz="3600" dirty="0"/>
              <a:t>find the average price of books in the "Fantasy" genre</a:t>
            </a:r>
            <a:endParaRPr lang="en-IN" sz="36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758227" y="1082999"/>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6096000" y="10829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7" name="Picture 6">
            <a:extLst>
              <a:ext uri="{FF2B5EF4-FFF2-40B4-BE49-F238E27FC236}">
                <a16:creationId xmlns:a16="http://schemas.microsoft.com/office/drawing/2014/main" id="{7B68AED5-C854-E8FF-3D10-94CF9D8E44E1}"/>
              </a:ext>
            </a:extLst>
          </p:cNvPr>
          <p:cNvPicPr>
            <a:picLocks noChangeAspect="1"/>
          </p:cNvPicPr>
          <p:nvPr/>
        </p:nvPicPr>
        <p:blipFill>
          <a:blip r:embed="rId2"/>
          <a:stretch>
            <a:fillRect/>
          </a:stretch>
        </p:blipFill>
        <p:spPr>
          <a:xfrm>
            <a:off x="1090504" y="1586417"/>
            <a:ext cx="3543450" cy="1437001"/>
          </a:xfrm>
          <a:prstGeom prst="rect">
            <a:avLst/>
          </a:prstGeom>
        </p:spPr>
      </p:pic>
      <p:pic>
        <p:nvPicPr>
          <p:cNvPr id="11" name="Picture 10">
            <a:extLst>
              <a:ext uri="{FF2B5EF4-FFF2-40B4-BE49-F238E27FC236}">
                <a16:creationId xmlns:a16="http://schemas.microsoft.com/office/drawing/2014/main" id="{7212F1B7-7E30-F477-47B5-1B1259007E58}"/>
              </a:ext>
            </a:extLst>
          </p:cNvPr>
          <p:cNvPicPr>
            <a:picLocks noChangeAspect="1"/>
          </p:cNvPicPr>
          <p:nvPr/>
        </p:nvPicPr>
        <p:blipFill>
          <a:blip r:embed="rId3"/>
          <a:stretch>
            <a:fillRect/>
          </a:stretch>
        </p:blipFill>
        <p:spPr>
          <a:xfrm>
            <a:off x="6336004" y="1586417"/>
            <a:ext cx="3543450" cy="1437001"/>
          </a:xfrm>
          <a:prstGeom prst="rect">
            <a:avLst/>
          </a:prstGeom>
        </p:spPr>
      </p:pic>
      <p:sp>
        <p:nvSpPr>
          <p:cNvPr id="20" name="Title 1">
            <a:extLst>
              <a:ext uri="{FF2B5EF4-FFF2-40B4-BE49-F238E27FC236}">
                <a16:creationId xmlns:a16="http://schemas.microsoft.com/office/drawing/2014/main" id="{43B83870-7CF8-4F25-F314-1886E20F71CA}"/>
              </a:ext>
            </a:extLst>
          </p:cNvPr>
          <p:cNvSpPr txBox="1">
            <a:spLocks/>
          </p:cNvSpPr>
          <p:nvPr/>
        </p:nvSpPr>
        <p:spPr>
          <a:xfrm>
            <a:off x="366251" y="3805008"/>
            <a:ext cx="11594690" cy="9825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conclusion</a:t>
            </a:r>
            <a:endParaRPr lang="en-IN" sz="3600" dirty="0"/>
          </a:p>
        </p:txBody>
      </p:sp>
      <p:sp>
        <p:nvSpPr>
          <p:cNvPr id="22" name="TextBox 21">
            <a:extLst>
              <a:ext uri="{FF2B5EF4-FFF2-40B4-BE49-F238E27FC236}">
                <a16:creationId xmlns:a16="http://schemas.microsoft.com/office/drawing/2014/main" id="{5ED28CD6-DE8A-62D1-2AB7-D4140807CFC4}"/>
              </a:ext>
            </a:extLst>
          </p:cNvPr>
          <p:cNvSpPr txBox="1"/>
          <p:nvPr/>
        </p:nvSpPr>
        <p:spPr>
          <a:xfrm>
            <a:off x="652001" y="4625252"/>
            <a:ext cx="10887997" cy="646331"/>
          </a:xfrm>
          <a:prstGeom prst="rect">
            <a:avLst/>
          </a:prstGeom>
          <a:noFill/>
        </p:spPr>
        <p:txBody>
          <a:bodyPr wrap="square">
            <a:spAutoFit/>
          </a:bodyPr>
          <a:lstStyle/>
          <a:p>
            <a:r>
              <a:rPr lang="en-US" b="0" i="0" dirty="0">
                <a:solidFill>
                  <a:srgbClr val="ECECEC"/>
                </a:solidFill>
                <a:effectLst/>
                <a:latin typeface="+mj-lt"/>
              </a:rPr>
              <a:t>This query will return a single row containing the genre "Fantasy" and the corresponding average price of all books in this category. If no books belong to the "Fantasy" genre, the result will be NULL.</a:t>
            </a:r>
            <a:endParaRPr lang="en-IN" dirty="0">
              <a:latin typeface="+mj-lt"/>
            </a:endParaRPr>
          </a:p>
        </p:txBody>
      </p:sp>
    </p:spTree>
    <p:extLst>
      <p:ext uri="{BB962C8B-B14F-4D97-AF65-F5344CB8AC3E}">
        <p14:creationId xmlns:p14="http://schemas.microsoft.com/office/powerpoint/2010/main" val="171192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8058"/>
            <a:ext cx="12037143"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Q14</a:t>
            </a:r>
            <a:r>
              <a:rPr lang="en-US" sz="4000" dirty="0"/>
              <a:t>  list of customers who have placed at least 2 orders </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575187" y="1103574"/>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6958780" y="1103574"/>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16" name="Picture 15">
            <a:extLst>
              <a:ext uri="{FF2B5EF4-FFF2-40B4-BE49-F238E27FC236}">
                <a16:creationId xmlns:a16="http://schemas.microsoft.com/office/drawing/2014/main" id="{796DD40B-00E5-8991-7E9E-6BDE2A618A51}"/>
              </a:ext>
            </a:extLst>
          </p:cNvPr>
          <p:cNvPicPr>
            <a:picLocks noChangeAspect="1"/>
          </p:cNvPicPr>
          <p:nvPr/>
        </p:nvPicPr>
        <p:blipFill>
          <a:blip r:embed="rId2"/>
          <a:stretch>
            <a:fillRect/>
          </a:stretch>
        </p:blipFill>
        <p:spPr>
          <a:xfrm>
            <a:off x="792281" y="1614859"/>
            <a:ext cx="5170984" cy="1529098"/>
          </a:xfrm>
          <a:prstGeom prst="rect">
            <a:avLst/>
          </a:prstGeom>
        </p:spPr>
      </p:pic>
      <p:pic>
        <p:nvPicPr>
          <p:cNvPr id="19" name="Picture 18">
            <a:extLst>
              <a:ext uri="{FF2B5EF4-FFF2-40B4-BE49-F238E27FC236}">
                <a16:creationId xmlns:a16="http://schemas.microsoft.com/office/drawing/2014/main" id="{9F4C0904-7E59-77BD-BE2F-ACFB4002585A}"/>
              </a:ext>
            </a:extLst>
          </p:cNvPr>
          <p:cNvPicPr>
            <a:picLocks noChangeAspect="1"/>
          </p:cNvPicPr>
          <p:nvPr/>
        </p:nvPicPr>
        <p:blipFill>
          <a:blip r:embed="rId3"/>
          <a:stretch>
            <a:fillRect/>
          </a:stretch>
        </p:blipFill>
        <p:spPr>
          <a:xfrm>
            <a:off x="7246812" y="1614859"/>
            <a:ext cx="3653794" cy="2047161"/>
          </a:xfrm>
          <a:prstGeom prst="rect">
            <a:avLst/>
          </a:prstGeom>
        </p:spPr>
      </p:pic>
      <p:sp>
        <p:nvSpPr>
          <p:cNvPr id="10" name="Title 9">
            <a:extLst>
              <a:ext uri="{FF2B5EF4-FFF2-40B4-BE49-F238E27FC236}">
                <a16:creationId xmlns:a16="http://schemas.microsoft.com/office/drawing/2014/main" id="{51F8E904-0E41-D72F-2F62-500C98D008E5}"/>
              </a:ext>
            </a:extLst>
          </p:cNvPr>
          <p:cNvSpPr>
            <a:spLocks noGrp="1"/>
          </p:cNvSpPr>
          <p:nvPr>
            <p:ph type="title"/>
          </p:nvPr>
        </p:nvSpPr>
        <p:spPr>
          <a:xfrm>
            <a:off x="385006" y="3429000"/>
            <a:ext cx="10515600" cy="2979353"/>
          </a:xfrm>
        </p:spPr>
        <p:txBody>
          <a:bodyPr>
            <a:noAutofit/>
          </a:bodyPr>
          <a:lstStyle/>
          <a:p>
            <a:r>
              <a:rPr lang="en-US" sz="3200" dirty="0"/>
              <a:t>Conclusion</a:t>
            </a:r>
            <a:br>
              <a:rPr lang="en-US" sz="3200" dirty="0"/>
            </a:br>
            <a:r>
              <a:rPr lang="en-US" sz="2000" dirty="0"/>
              <a:t>T</a:t>
            </a:r>
            <a:r>
              <a:rPr lang="en-US" sz="2000" dirty="0">
                <a:solidFill>
                  <a:srgbClr val="ECECEC"/>
                </a:solidFill>
              </a:rPr>
              <a:t>he given SQL query retrieves customers who have placed at least </a:t>
            </a:r>
            <a:r>
              <a:rPr lang="en-US" sz="2000" b="1" dirty="0">
                <a:solidFill>
                  <a:srgbClr val="ECECEC"/>
                </a:solidFill>
              </a:rPr>
              <a:t>two orders</a:t>
            </a:r>
            <a:r>
              <a:rPr lang="en-US" sz="2000" dirty="0">
                <a:solidFill>
                  <a:srgbClr val="ECECEC"/>
                </a:solidFill>
              </a:rPr>
              <a:t>. It does this by:</a:t>
            </a:r>
            <a:br>
              <a:rPr lang="en-US" sz="2000" dirty="0">
                <a:solidFill>
                  <a:srgbClr val="ECECEC"/>
                </a:solidFill>
              </a:rPr>
            </a:br>
            <a:r>
              <a:rPr lang="en-US" sz="2000" dirty="0">
                <a:solidFill>
                  <a:srgbClr val="ECECEC"/>
                </a:solidFill>
              </a:rPr>
              <a:t>  1. </a:t>
            </a:r>
            <a:r>
              <a:rPr lang="en-US" sz="2000" b="1" dirty="0">
                <a:solidFill>
                  <a:srgbClr val="ECECEC"/>
                </a:solidFill>
              </a:rPr>
              <a:t>Joining:</a:t>
            </a:r>
            <a:r>
              <a:rPr lang="en-US" sz="2000" dirty="0">
                <a:solidFill>
                  <a:srgbClr val="ECECEC"/>
                </a:solidFill>
              </a:rPr>
              <a:t> the orders table (o) with the customers table (c) on </a:t>
            </a:r>
            <a:r>
              <a:rPr lang="en-US" sz="2000" dirty="0" err="1">
                <a:solidFill>
                  <a:srgbClr val="ECECEC"/>
                </a:solidFill>
              </a:rPr>
              <a:t>customer_id</a:t>
            </a:r>
            <a:r>
              <a:rPr lang="en-US" sz="2000" dirty="0">
                <a:solidFill>
                  <a:srgbClr val="ECECEC"/>
                </a:solidFill>
              </a:rPr>
              <a:t>.</a:t>
            </a:r>
            <a:br>
              <a:rPr lang="en-US" sz="2000" dirty="0">
                <a:solidFill>
                  <a:srgbClr val="ECECEC"/>
                </a:solidFill>
              </a:rPr>
            </a:br>
            <a:r>
              <a:rPr lang="en-US" sz="2000" dirty="0">
                <a:solidFill>
                  <a:srgbClr val="ECECEC"/>
                </a:solidFill>
              </a:rPr>
              <a:t>  2.</a:t>
            </a:r>
            <a:r>
              <a:rPr lang="en-US" sz="2000" b="1" dirty="0">
                <a:solidFill>
                  <a:srgbClr val="ECECEC"/>
                </a:solidFill>
              </a:rPr>
              <a:t>Grouping:</a:t>
            </a:r>
            <a:r>
              <a:rPr lang="en-US" sz="2000" dirty="0">
                <a:solidFill>
                  <a:srgbClr val="ECECEC"/>
                </a:solidFill>
              </a:rPr>
              <a:t> the results by </a:t>
            </a:r>
            <a:r>
              <a:rPr lang="en-US" sz="2000" dirty="0" err="1">
                <a:solidFill>
                  <a:srgbClr val="ECECEC"/>
                </a:solidFill>
              </a:rPr>
              <a:t>customer_id</a:t>
            </a:r>
            <a:r>
              <a:rPr lang="en-US" sz="2000" dirty="0">
                <a:solidFill>
                  <a:srgbClr val="ECECEC"/>
                </a:solidFill>
              </a:rPr>
              <a:t> and customer name.</a:t>
            </a:r>
            <a:br>
              <a:rPr lang="en-US" sz="2000" dirty="0">
                <a:solidFill>
                  <a:srgbClr val="ECECEC"/>
                </a:solidFill>
              </a:rPr>
            </a:br>
            <a:r>
              <a:rPr lang="en-US" sz="2000" dirty="0">
                <a:solidFill>
                  <a:srgbClr val="ECECEC"/>
                </a:solidFill>
              </a:rPr>
              <a:t>  3.</a:t>
            </a:r>
            <a:r>
              <a:rPr lang="en-US" sz="2000" b="1" dirty="0">
                <a:solidFill>
                  <a:srgbClr val="ECECEC"/>
                </a:solidFill>
              </a:rPr>
              <a:t>Counting:</a:t>
            </a:r>
            <a:r>
              <a:rPr lang="en-US" sz="2000" dirty="0">
                <a:solidFill>
                  <a:srgbClr val="ECECEC"/>
                </a:solidFill>
              </a:rPr>
              <a:t> the number of orders (</a:t>
            </a:r>
            <a:r>
              <a:rPr lang="en-US" sz="2000" dirty="0" err="1">
                <a:solidFill>
                  <a:srgbClr val="ECECEC"/>
                </a:solidFill>
              </a:rPr>
              <a:t>order_id</a:t>
            </a:r>
            <a:r>
              <a:rPr lang="en-US" sz="2000" dirty="0">
                <a:solidFill>
                  <a:srgbClr val="ECECEC"/>
                </a:solidFill>
              </a:rPr>
              <a:t>) for each customer.</a:t>
            </a:r>
            <a:br>
              <a:rPr lang="en-US" sz="2000" dirty="0">
                <a:solidFill>
                  <a:srgbClr val="ECECEC"/>
                </a:solidFill>
              </a:rPr>
            </a:br>
            <a:r>
              <a:rPr lang="en-US" sz="2000" dirty="0">
                <a:solidFill>
                  <a:srgbClr val="ECECEC"/>
                </a:solidFill>
              </a:rPr>
              <a:t>  4.</a:t>
            </a:r>
            <a:r>
              <a:rPr lang="en-US" sz="2000" b="1" dirty="0">
                <a:solidFill>
                  <a:srgbClr val="ECECEC"/>
                </a:solidFill>
              </a:rPr>
              <a:t>Filtering:</a:t>
            </a:r>
            <a:r>
              <a:rPr lang="en-US" sz="2000" dirty="0">
                <a:solidFill>
                  <a:srgbClr val="ECECEC"/>
                </a:solidFill>
              </a:rPr>
              <a:t> customers who have at least </a:t>
            </a:r>
            <a:r>
              <a:rPr lang="en-US" sz="2000" b="1" dirty="0">
                <a:solidFill>
                  <a:srgbClr val="ECECEC"/>
                </a:solidFill>
              </a:rPr>
              <a:t>2 orders</a:t>
            </a:r>
            <a:r>
              <a:rPr lang="en-US" sz="2000" dirty="0">
                <a:solidFill>
                  <a:srgbClr val="ECECEC"/>
                </a:solidFill>
              </a:rPr>
              <a:t> using the HAVING clause.</a:t>
            </a:r>
            <a:br>
              <a:rPr lang="en-US" sz="2000" dirty="0">
                <a:solidFill>
                  <a:srgbClr val="ECECEC"/>
                </a:solidFill>
              </a:rPr>
            </a:br>
            <a:br>
              <a:rPr lang="en-US" sz="2000" dirty="0">
                <a:solidFill>
                  <a:srgbClr val="ECECEC"/>
                </a:solidFill>
              </a:rPr>
            </a:br>
            <a:r>
              <a:rPr lang="en-US" sz="2000" dirty="0">
                <a:solidFill>
                  <a:srgbClr val="ECECEC"/>
                </a:solidFill>
              </a:rPr>
              <a:t>The output will contain </a:t>
            </a:r>
            <a:r>
              <a:rPr lang="en-US" sz="2000" b="1" dirty="0">
                <a:solidFill>
                  <a:srgbClr val="ECECEC"/>
                </a:solidFill>
              </a:rPr>
              <a:t>customer IDs, customer names, and their total number of orders</a:t>
            </a:r>
            <a:r>
              <a:rPr lang="en-US" sz="2000" dirty="0">
                <a:solidFill>
                  <a:srgbClr val="ECECEC"/>
                </a:solidFill>
              </a:rPr>
              <a:t>, but only for customers who have placed </a:t>
            </a:r>
            <a:r>
              <a:rPr lang="en-US" sz="2000" b="1" dirty="0">
                <a:solidFill>
                  <a:srgbClr val="ECECEC"/>
                </a:solidFill>
              </a:rPr>
              <a:t>two or more orders</a:t>
            </a:r>
            <a:r>
              <a:rPr lang="en-US" sz="2000" dirty="0">
                <a:solidFill>
                  <a:srgbClr val="ECECEC"/>
                </a:solidFill>
              </a:rPr>
              <a:t>.</a:t>
            </a:r>
            <a:br>
              <a:rPr lang="en-US" sz="2000" dirty="0">
                <a:solidFill>
                  <a:srgbClr val="ECECEC"/>
                </a:solidFill>
              </a:rPr>
            </a:br>
            <a:endParaRPr lang="en-IN" sz="2000" dirty="0"/>
          </a:p>
        </p:txBody>
      </p:sp>
    </p:spTree>
    <p:extLst>
      <p:ext uri="{BB962C8B-B14F-4D97-AF65-F5344CB8AC3E}">
        <p14:creationId xmlns:p14="http://schemas.microsoft.com/office/powerpoint/2010/main" val="97894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8058"/>
            <a:ext cx="12037143"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Q15</a:t>
            </a:r>
            <a:r>
              <a:rPr lang="en-US" sz="4000" dirty="0"/>
              <a:t>  find the most frequent ordered book</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9995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6173428" y="1103574"/>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3" name="Title 2">
            <a:extLst>
              <a:ext uri="{FF2B5EF4-FFF2-40B4-BE49-F238E27FC236}">
                <a16:creationId xmlns:a16="http://schemas.microsoft.com/office/drawing/2014/main" id="{DB24E9FC-B392-49C4-5567-21F02B37C841}"/>
              </a:ext>
            </a:extLst>
          </p:cNvPr>
          <p:cNvSpPr>
            <a:spLocks noGrp="1"/>
          </p:cNvSpPr>
          <p:nvPr>
            <p:ph type="title"/>
          </p:nvPr>
        </p:nvSpPr>
        <p:spPr>
          <a:xfrm>
            <a:off x="307258" y="3360635"/>
            <a:ext cx="10515600" cy="3497365"/>
          </a:xfrm>
        </p:spPr>
        <p:txBody>
          <a:bodyPr>
            <a:noAutofit/>
          </a:bodyPr>
          <a:lstStyle/>
          <a:p>
            <a:r>
              <a:rPr lang="en-US" sz="3200" b="1" dirty="0">
                <a:solidFill>
                  <a:schemeClr val="tx1"/>
                </a:solidFill>
              </a:rPr>
              <a:t>Conclusion</a:t>
            </a:r>
            <a:br>
              <a:rPr lang="en-US" sz="3200" b="1" dirty="0">
                <a:solidFill>
                  <a:schemeClr val="tx1"/>
                </a:solidFill>
              </a:rPr>
            </a:br>
            <a:r>
              <a:rPr lang="en-US" sz="2000" dirty="0">
                <a:solidFill>
                  <a:schemeClr val="tx1">
                    <a:lumMod val="95000"/>
                  </a:schemeClr>
                </a:solidFill>
                <a:latin typeface="Corbel (text)"/>
              </a:rPr>
              <a:t>The query identifies the </a:t>
            </a:r>
            <a:r>
              <a:rPr lang="en-US" sz="2000" b="1" dirty="0">
                <a:solidFill>
                  <a:schemeClr val="tx1">
                    <a:lumMod val="95000"/>
                  </a:schemeClr>
                </a:solidFill>
                <a:latin typeface="Corbel (text)"/>
              </a:rPr>
              <a:t>top 5 most popular books</a:t>
            </a:r>
            <a:r>
              <a:rPr lang="en-US" sz="2000" dirty="0">
                <a:solidFill>
                  <a:schemeClr val="tx1">
                    <a:lumMod val="95000"/>
                  </a:schemeClr>
                </a:solidFill>
                <a:latin typeface="Corbel (text)"/>
              </a:rPr>
              <a:t> based on the number of times they have been ordered. The output will include:</a:t>
            </a:r>
            <a:br>
              <a:rPr lang="en-US" sz="2000" dirty="0">
                <a:solidFill>
                  <a:schemeClr val="tx1">
                    <a:lumMod val="95000"/>
                  </a:schemeClr>
                </a:solidFill>
                <a:latin typeface="Corbel (text)"/>
              </a:rPr>
            </a:br>
            <a:r>
              <a:rPr lang="en-US" sz="2000" dirty="0">
                <a:solidFill>
                  <a:schemeClr val="tx1">
                    <a:lumMod val="95000"/>
                  </a:schemeClr>
                </a:solidFill>
                <a:latin typeface="Corbel (text)"/>
              </a:rPr>
              <a:t>   1. </a:t>
            </a:r>
            <a:r>
              <a:rPr lang="en-US" sz="2000" dirty="0" err="1">
                <a:solidFill>
                  <a:schemeClr val="tx1">
                    <a:lumMod val="95000"/>
                  </a:schemeClr>
                </a:solidFill>
                <a:latin typeface="Corbel (text)"/>
              </a:rPr>
              <a:t>book_id</a:t>
            </a:r>
            <a:r>
              <a:rPr lang="en-US" sz="2000" dirty="0">
                <a:solidFill>
                  <a:schemeClr val="tx1">
                    <a:lumMod val="95000"/>
                  </a:schemeClr>
                </a:solidFill>
                <a:latin typeface="Corbel (text)"/>
              </a:rPr>
              <a:t>: The unique identifier for each book.</a:t>
            </a:r>
            <a:br>
              <a:rPr lang="en-US" sz="2000" dirty="0">
                <a:solidFill>
                  <a:schemeClr val="tx1">
                    <a:lumMod val="95000"/>
                  </a:schemeClr>
                </a:solidFill>
                <a:latin typeface="Corbel (text)"/>
              </a:rPr>
            </a:br>
            <a:r>
              <a:rPr lang="en-US" sz="2000" dirty="0">
                <a:solidFill>
                  <a:schemeClr val="tx1">
                    <a:lumMod val="95000"/>
                  </a:schemeClr>
                </a:solidFill>
                <a:latin typeface="Corbel (text)"/>
              </a:rPr>
              <a:t>   2. title: The title of the book.</a:t>
            </a:r>
            <a:br>
              <a:rPr lang="en-US" sz="2000" dirty="0">
                <a:solidFill>
                  <a:schemeClr val="tx1">
                    <a:lumMod val="95000"/>
                  </a:schemeClr>
                </a:solidFill>
                <a:latin typeface="Corbel (text)"/>
              </a:rPr>
            </a:br>
            <a:r>
              <a:rPr lang="en-US" sz="2000" dirty="0">
                <a:solidFill>
                  <a:schemeClr val="tx1">
                    <a:lumMod val="95000"/>
                  </a:schemeClr>
                </a:solidFill>
                <a:latin typeface="Corbel (text)"/>
              </a:rPr>
              <a:t>   3. </a:t>
            </a:r>
            <a:r>
              <a:rPr lang="en-US" sz="2000" dirty="0" err="1">
                <a:solidFill>
                  <a:schemeClr val="tx1">
                    <a:lumMod val="95000"/>
                  </a:schemeClr>
                </a:solidFill>
                <a:latin typeface="Corbel (text)"/>
              </a:rPr>
              <a:t>order_count</a:t>
            </a:r>
            <a:r>
              <a:rPr lang="en-US" sz="2000" dirty="0">
                <a:solidFill>
                  <a:schemeClr val="tx1">
                    <a:lumMod val="95000"/>
                  </a:schemeClr>
                </a:solidFill>
                <a:latin typeface="Corbel (text)"/>
              </a:rPr>
              <a:t>: The total number of orders for that book.</a:t>
            </a:r>
            <a:br>
              <a:rPr lang="en-US" sz="2000" dirty="0">
                <a:solidFill>
                  <a:schemeClr val="tx1">
                    <a:lumMod val="95000"/>
                  </a:schemeClr>
                </a:solidFill>
                <a:latin typeface="Corbel (text)"/>
              </a:rPr>
            </a:br>
            <a:r>
              <a:rPr lang="en-US" sz="2000" dirty="0">
                <a:solidFill>
                  <a:schemeClr val="tx1">
                    <a:lumMod val="95000"/>
                  </a:schemeClr>
                </a:solidFill>
                <a:latin typeface="Corbel (text)"/>
              </a:rPr>
              <a:t>This information can be useful for:</a:t>
            </a:r>
            <a:br>
              <a:rPr lang="en-US" sz="2000" dirty="0">
                <a:solidFill>
                  <a:schemeClr val="tx1">
                    <a:lumMod val="95000"/>
                  </a:schemeClr>
                </a:solidFill>
                <a:latin typeface="Corbel (text)"/>
              </a:rPr>
            </a:br>
            <a:r>
              <a:rPr lang="en-US" sz="2000" dirty="0">
                <a:solidFill>
                  <a:schemeClr val="tx1">
                    <a:lumMod val="95000"/>
                  </a:schemeClr>
                </a:solidFill>
                <a:latin typeface="Corbel (text)"/>
              </a:rPr>
              <a:t>   1. Identifying best-selling books.</a:t>
            </a:r>
            <a:br>
              <a:rPr lang="en-US" sz="2000" dirty="0">
                <a:solidFill>
                  <a:schemeClr val="tx1">
                    <a:lumMod val="95000"/>
                  </a:schemeClr>
                </a:solidFill>
                <a:latin typeface="Corbel (text)"/>
              </a:rPr>
            </a:br>
            <a:r>
              <a:rPr lang="en-US" sz="2000" dirty="0">
                <a:solidFill>
                  <a:schemeClr val="tx1">
                    <a:lumMod val="95000"/>
                  </a:schemeClr>
                </a:solidFill>
                <a:latin typeface="Corbel (text)"/>
              </a:rPr>
              <a:t>   2. Inventory management and restocking decisions.</a:t>
            </a:r>
            <a:br>
              <a:rPr lang="en-US" sz="2000" dirty="0">
                <a:solidFill>
                  <a:schemeClr val="tx1">
                    <a:lumMod val="95000"/>
                  </a:schemeClr>
                </a:solidFill>
                <a:latin typeface="Corbel (text)"/>
              </a:rPr>
            </a:br>
            <a:r>
              <a:rPr lang="en-US" sz="2000" dirty="0">
                <a:solidFill>
                  <a:schemeClr val="tx1">
                    <a:lumMod val="95000"/>
                  </a:schemeClr>
                </a:solidFill>
                <a:latin typeface="Corbel (text)"/>
              </a:rPr>
              <a:t>   3. Marketing strategies to promote popular books further.</a:t>
            </a:r>
            <a:br>
              <a:rPr lang="en-US" sz="2000" dirty="0">
                <a:solidFill>
                  <a:schemeClr val="tx1">
                    <a:lumMod val="95000"/>
                  </a:schemeClr>
                </a:solidFill>
                <a:latin typeface="Corbel (text)"/>
              </a:rPr>
            </a:br>
            <a:endParaRPr lang="en-IN" sz="2000" dirty="0">
              <a:solidFill>
                <a:schemeClr val="tx1">
                  <a:lumMod val="95000"/>
                </a:schemeClr>
              </a:solidFill>
              <a:latin typeface="Corbel (text)"/>
            </a:endParaRPr>
          </a:p>
        </p:txBody>
      </p:sp>
      <p:pic>
        <p:nvPicPr>
          <p:cNvPr id="5" name="Picture 4">
            <a:extLst>
              <a:ext uri="{FF2B5EF4-FFF2-40B4-BE49-F238E27FC236}">
                <a16:creationId xmlns:a16="http://schemas.microsoft.com/office/drawing/2014/main" id="{F2591421-0A24-F91D-4A3E-6C53CA297870}"/>
              </a:ext>
            </a:extLst>
          </p:cNvPr>
          <p:cNvPicPr>
            <a:picLocks noChangeAspect="1"/>
          </p:cNvPicPr>
          <p:nvPr/>
        </p:nvPicPr>
        <p:blipFill>
          <a:blip r:embed="rId2"/>
          <a:stretch>
            <a:fillRect/>
          </a:stretch>
        </p:blipFill>
        <p:spPr>
          <a:xfrm>
            <a:off x="589936" y="1517288"/>
            <a:ext cx="4163006" cy="1697860"/>
          </a:xfrm>
          <a:prstGeom prst="rect">
            <a:avLst/>
          </a:prstGeom>
        </p:spPr>
      </p:pic>
      <p:pic>
        <p:nvPicPr>
          <p:cNvPr id="7" name="Picture 6">
            <a:extLst>
              <a:ext uri="{FF2B5EF4-FFF2-40B4-BE49-F238E27FC236}">
                <a16:creationId xmlns:a16="http://schemas.microsoft.com/office/drawing/2014/main" id="{56B93A54-9CA3-2A23-EE35-F3EAD812C583}"/>
              </a:ext>
            </a:extLst>
          </p:cNvPr>
          <p:cNvPicPr>
            <a:picLocks noChangeAspect="1"/>
          </p:cNvPicPr>
          <p:nvPr/>
        </p:nvPicPr>
        <p:blipFill>
          <a:blip r:embed="rId3"/>
          <a:stretch>
            <a:fillRect/>
          </a:stretch>
        </p:blipFill>
        <p:spPr>
          <a:xfrm>
            <a:off x="6357207" y="1517288"/>
            <a:ext cx="4465651" cy="1697859"/>
          </a:xfrm>
          <a:prstGeom prst="rect">
            <a:avLst/>
          </a:prstGeom>
        </p:spPr>
      </p:pic>
    </p:spTree>
    <p:extLst>
      <p:ext uri="{BB962C8B-B14F-4D97-AF65-F5344CB8AC3E}">
        <p14:creationId xmlns:p14="http://schemas.microsoft.com/office/powerpoint/2010/main" val="31268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8058"/>
            <a:ext cx="12037143"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Q16</a:t>
            </a:r>
            <a:r>
              <a:rPr lang="en-US" sz="4000" dirty="0"/>
              <a:t>  </a:t>
            </a:r>
            <a:r>
              <a:rPr lang="en-US" sz="3500" dirty="0"/>
              <a:t>show that top 3 most expensive books of "Fantasy" Genre</a:t>
            </a:r>
            <a:endParaRPr lang="en-IN" sz="35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9995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023053" y="9995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8" name="Picture 7">
            <a:extLst>
              <a:ext uri="{FF2B5EF4-FFF2-40B4-BE49-F238E27FC236}">
                <a16:creationId xmlns:a16="http://schemas.microsoft.com/office/drawing/2014/main" id="{CB01EA85-5885-E378-3128-0CD3A993E35E}"/>
              </a:ext>
            </a:extLst>
          </p:cNvPr>
          <p:cNvPicPr>
            <a:picLocks noChangeAspect="1"/>
          </p:cNvPicPr>
          <p:nvPr/>
        </p:nvPicPr>
        <p:blipFill>
          <a:blip r:embed="rId2"/>
          <a:stretch>
            <a:fillRect/>
          </a:stretch>
        </p:blipFill>
        <p:spPr>
          <a:xfrm>
            <a:off x="693606" y="1513217"/>
            <a:ext cx="3199968" cy="1657686"/>
          </a:xfrm>
          <a:prstGeom prst="rect">
            <a:avLst/>
          </a:prstGeom>
        </p:spPr>
      </p:pic>
      <p:pic>
        <p:nvPicPr>
          <p:cNvPr id="11" name="Picture 10">
            <a:extLst>
              <a:ext uri="{FF2B5EF4-FFF2-40B4-BE49-F238E27FC236}">
                <a16:creationId xmlns:a16="http://schemas.microsoft.com/office/drawing/2014/main" id="{53A59494-0447-C304-D35A-B9AACD6235C4}"/>
              </a:ext>
            </a:extLst>
          </p:cNvPr>
          <p:cNvPicPr>
            <a:picLocks noChangeAspect="1"/>
          </p:cNvPicPr>
          <p:nvPr/>
        </p:nvPicPr>
        <p:blipFill>
          <a:blip r:embed="rId3"/>
          <a:stretch>
            <a:fillRect/>
          </a:stretch>
        </p:blipFill>
        <p:spPr>
          <a:xfrm>
            <a:off x="5294671" y="1513217"/>
            <a:ext cx="6454877" cy="1234802"/>
          </a:xfrm>
          <a:prstGeom prst="rect">
            <a:avLst/>
          </a:prstGeom>
        </p:spPr>
      </p:pic>
      <p:sp>
        <p:nvSpPr>
          <p:cNvPr id="14" name="Rectangle 1">
            <a:extLst>
              <a:ext uri="{FF2B5EF4-FFF2-40B4-BE49-F238E27FC236}">
                <a16:creationId xmlns:a16="http://schemas.microsoft.com/office/drawing/2014/main" id="{5ABCBAF4-4B1F-16C2-D365-1CAC24431FBB}"/>
              </a:ext>
            </a:extLst>
          </p:cNvPr>
          <p:cNvSpPr>
            <a:spLocks noChangeArrowheads="1"/>
          </p:cNvSpPr>
          <p:nvPr/>
        </p:nvSpPr>
        <p:spPr bwMode="auto">
          <a:xfrm>
            <a:off x="412954" y="3157662"/>
            <a:ext cx="1152094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chemeClr val="tx1">
                    <a:lumMod val="95000"/>
                  </a:schemeClr>
                </a:solidFill>
                <a:effectLst/>
                <a:latin typeface="Inter"/>
              </a:rPr>
              <a:t>Conclusion</a:t>
            </a:r>
            <a:endParaRPr kumimoji="0" lang="en-US" altLang="en-US" sz="1300" i="0" u="none" strike="noStrike" cap="none" normalizeH="0" baseline="0" dirty="0">
              <a:ln>
                <a:noFill/>
              </a:ln>
              <a:solidFill>
                <a:schemeClr val="tx1">
                  <a:lumMod val="95000"/>
                </a:schemeClr>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The query identifies the </a:t>
            </a:r>
            <a:r>
              <a:rPr kumimoji="0" lang="en-US" altLang="en-US" b="1" i="0" u="none" strike="noStrike" cap="none" normalizeH="0" baseline="0" dirty="0">
                <a:ln>
                  <a:noFill/>
                </a:ln>
                <a:solidFill>
                  <a:schemeClr val="tx1">
                    <a:lumMod val="95000"/>
                  </a:schemeClr>
                </a:solidFill>
                <a:effectLst/>
                <a:latin typeface="Corbel (text)"/>
              </a:rPr>
              <a:t>top 3 most expensive Fantasy books</a:t>
            </a:r>
            <a:r>
              <a:rPr kumimoji="0" lang="en-US" altLang="en-US" b="0" i="0" u="none" strike="noStrike" cap="none" normalizeH="0" baseline="0" dirty="0">
                <a:ln>
                  <a:noFill/>
                </a:ln>
                <a:solidFill>
                  <a:schemeClr val="tx1">
                    <a:lumMod val="95000"/>
                  </a:schemeClr>
                </a:solidFill>
                <a:effectLst/>
                <a:latin typeface="Corbel (text)"/>
              </a:rPr>
              <a:t> in the database. The output will include </a:t>
            </a:r>
            <a:r>
              <a:rPr kumimoji="0" lang="en-US" altLang="en-US" b="1" i="0" u="none" strike="noStrike" cap="none" normalizeH="0" baseline="0" dirty="0">
                <a:ln>
                  <a:noFill/>
                </a:ln>
                <a:solidFill>
                  <a:schemeClr val="tx1">
                    <a:lumMod val="95000"/>
                  </a:schemeClr>
                </a:solidFill>
                <a:effectLst/>
                <a:latin typeface="Corbel (text)"/>
              </a:rPr>
              <a:t>all columns</a:t>
            </a:r>
            <a:r>
              <a:rPr kumimoji="0" lang="en-US" altLang="en-US" b="0" i="0" u="none" strike="noStrike" cap="none" normalizeH="0" baseline="0" dirty="0">
                <a:ln>
                  <a:noFill/>
                </a:ln>
                <a:solidFill>
                  <a:schemeClr val="tx1">
                    <a:lumMod val="95000"/>
                  </a:schemeClr>
                </a:solidFill>
                <a:effectLst/>
                <a:latin typeface="Corbel (text)"/>
              </a:rPr>
              <a:t> from the books table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lumMod val="95000"/>
                  </a:schemeClr>
                </a:solidFill>
                <a:latin typeface="Corbel (text)"/>
              </a:rPr>
              <a:t>(</a:t>
            </a:r>
            <a:r>
              <a:rPr kumimoji="0" lang="en-US" altLang="en-US" b="0" i="0" u="none" strike="noStrike" cap="none" normalizeH="0" baseline="0" dirty="0">
                <a:ln>
                  <a:noFill/>
                </a:ln>
                <a:solidFill>
                  <a:schemeClr val="tx1">
                    <a:lumMod val="95000"/>
                  </a:schemeClr>
                </a:solidFill>
                <a:effectLst/>
                <a:latin typeface="Corbel (text)"/>
              </a:rPr>
              <a:t>e.g., </a:t>
            </a:r>
            <a:r>
              <a:rPr kumimoji="0" lang="en-US" altLang="en-US" b="0" i="0" u="none" strike="noStrike" cap="none" normalizeH="0" baseline="0" dirty="0" err="1">
                <a:ln>
                  <a:noFill/>
                </a:ln>
                <a:solidFill>
                  <a:schemeClr val="tx1">
                    <a:lumMod val="95000"/>
                  </a:schemeClr>
                </a:solidFill>
                <a:effectLst/>
                <a:latin typeface="Corbel (text)"/>
              </a:rPr>
              <a:t>book_id</a:t>
            </a:r>
            <a:r>
              <a:rPr kumimoji="0" lang="en-US" altLang="en-US" b="0" i="0" u="none" strike="noStrike" cap="none" normalizeH="0" baseline="0" dirty="0">
                <a:ln>
                  <a:noFill/>
                </a:ln>
                <a:solidFill>
                  <a:schemeClr val="tx1">
                    <a:lumMod val="95000"/>
                  </a:schemeClr>
                </a:solidFill>
                <a:effectLst/>
                <a:latin typeface="Corbel (text)"/>
              </a:rPr>
              <a:t>, title, author, price, etc.) for these books.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95000"/>
                </a:schemeClr>
              </a:solidFill>
              <a:effectLst/>
              <a:latin typeface="Corbel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This information can be useful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Identifying high-value Fantasy books for pricing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Targeting premium customers interested in expensive Fantasy books.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Understanding the price range of books within the Fantasy genre.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If the price column represents the cost of the book, this query helps highlight the most premium offerings in the Fantasy category.</a:t>
            </a:r>
          </a:p>
        </p:txBody>
      </p:sp>
    </p:spTree>
    <p:extLst>
      <p:ext uri="{BB962C8B-B14F-4D97-AF65-F5344CB8AC3E}">
        <p14:creationId xmlns:p14="http://schemas.microsoft.com/office/powerpoint/2010/main" val="375879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8058"/>
            <a:ext cx="12037143" cy="6578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Q17</a:t>
            </a:r>
            <a:r>
              <a:rPr lang="en-US" sz="4000" dirty="0"/>
              <a:t>  </a:t>
            </a:r>
            <a:r>
              <a:rPr lang="en-US" sz="3500" dirty="0"/>
              <a:t>Retrieve the total quantity of book sold by each </a:t>
            </a:r>
            <a:r>
              <a:rPr lang="en-US" sz="3500" dirty="0" err="1"/>
              <a:t>auther</a:t>
            </a:r>
            <a:endParaRPr lang="en-IN" sz="35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7039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035903" y="703978"/>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3" name="Picture 2">
            <a:extLst>
              <a:ext uri="{FF2B5EF4-FFF2-40B4-BE49-F238E27FC236}">
                <a16:creationId xmlns:a16="http://schemas.microsoft.com/office/drawing/2014/main" id="{78F94E83-1B7C-83EB-7D90-0050C5F9CE67}"/>
              </a:ext>
            </a:extLst>
          </p:cNvPr>
          <p:cNvPicPr>
            <a:picLocks noChangeAspect="1"/>
          </p:cNvPicPr>
          <p:nvPr/>
        </p:nvPicPr>
        <p:blipFill>
          <a:blip r:embed="rId2"/>
          <a:stretch>
            <a:fillRect/>
          </a:stretch>
        </p:blipFill>
        <p:spPr>
          <a:xfrm>
            <a:off x="605543" y="1214840"/>
            <a:ext cx="3701885" cy="1606043"/>
          </a:xfrm>
          <a:prstGeom prst="rect">
            <a:avLst/>
          </a:prstGeom>
        </p:spPr>
      </p:pic>
      <p:pic>
        <p:nvPicPr>
          <p:cNvPr id="5" name="Picture 4">
            <a:extLst>
              <a:ext uri="{FF2B5EF4-FFF2-40B4-BE49-F238E27FC236}">
                <a16:creationId xmlns:a16="http://schemas.microsoft.com/office/drawing/2014/main" id="{430A103F-8815-FB69-A40A-E4A54AAC6590}"/>
              </a:ext>
            </a:extLst>
          </p:cNvPr>
          <p:cNvPicPr>
            <a:picLocks noChangeAspect="1"/>
          </p:cNvPicPr>
          <p:nvPr/>
        </p:nvPicPr>
        <p:blipFill>
          <a:blip r:embed="rId3"/>
          <a:stretch>
            <a:fillRect/>
          </a:stretch>
        </p:blipFill>
        <p:spPr>
          <a:xfrm>
            <a:off x="5035903" y="1214840"/>
            <a:ext cx="6550554" cy="1606042"/>
          </a:xfrm>
          <a:prstGeom prst="rect">
            <a:avLst/>
          </a:prstGeom>
        </p:spPr>
      </p:pic>
      <p:sp>
        <p:nvSpPr>
          <p:cNvPr id="6" name="Rectangle 1">
            <a:extLst>
              <a:ext uri="{FF2B5EF4-FFF2-40B4-BE49-F238E27FC236}">
                <a16:creationId xmlns:a16="http://schemas.microsoft.com/office/drawing/2014/main" id="{5530B4D5-A282-4C63-70D5-FF25F8C5BA10}"/>
              </a:ext>
            </a:extLst>
          </p:cNvPr>
          <p:cNvSpPr>
            <a:spLocks noChangeArrowheads="1"/>
          </p:cNvSpPr>
          <p:nvPr/>
        </p:nvSpPr>
        <p:spPr bwMode="auto">
          <a:xfrm>
            <a:off x="154858" y="2841180"/>
            <a:ext cx="12037142"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lumMod val="95000"/>
                  </a:schemeClr>
                </a:solidFill>
                <a:effectLst/>
                <a:latin typeface="+mj-lt"/>
              </a:rPr>
              <a:t>Conclusion</a:t>
            </a:r>
            <a:endParaRPr kumimoji="0" lang="en-US" altLang="en-US" sz="1300" i="0" u="none" strike="noStrike" cap="none" normalizeH="0" baseline="0" dirty="0">
              <a:ln>
                <a:noFill/>
              </a:ln>
              <a:solidFill>
                <a:schemeClr val="tx1">
                  <a:lumMod val="95000"/>
                </a:schemeClr>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The query identifies the </a:t>
            </a:r>
            <a:r>
              <a:rPr kumimoji="0" lang="en-US" altLang="en-US" b="1" i="0" u="none" strike="noStrike" cap="none" normalizeH="0" baseline="0" dirty="0">
                <a:ln>
                  <a:noFill/>
                </a:ln>
                <a:solidFill>
                  <a:schemeClr val="tx1">
                    <a:lumMod val="95000"/>
                  </a:schemeClr>
                </a:solidFill>
                <a:effectLst/>
                <a:latin typeface="Corbel (text)"/>
              </a:rPr>
              <a:t>popularity of books based on the number of orders</a:t>
            </a:r>
            <a:r>
              <a:rPr kumimoji="0" lang="en-US" altLang="en-US" b="0" i="0" u="none" strike="noStrike" cap="none" normalizeH="0" baseline="0" dirty="0">
                <a:ln>
                  <a:noFill/>
                </a:ln>
                <a:solidFill>
                  <a:schemeClr val="tx1">
                    <a:lumMod val="95000"/>
                  </a:schemeClr>
                </a:solidFill>
                <a:effectLst/>
                <a:latin typeface="Corbel (text)"/>
              </a:rPr>
              <a:t>, along with their authors and titles. The output will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author: The author of the 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a:t>
            </a:r>
            <a:r>
              <a:rPr kumimoji="0" lang="en-US" altLang="en-US" b="0" i="0" u="none" strike="noStrike" cap="none" normalizeH="0" baseline="0" dirty="0" err="1">
                <a:ln>
                  <a:noFill/>
                </a:ln>
                <a:solidFill>
                  <a:schemeClr val="tx1">
                    <a:lumMod val="95000"/>
                  </a:schemeClr>
                </a:solidFill>
                <a:effectLst/>
                <a:latin typeface="Corbel (text)"/>
              </a:rPr>
              <a:t>book_id</a:t>
            </a:r>
            <a:r>
              <a:rPr kumimoji="0" lang="en-US" altLang="en-US" b="0" i="0" u="none" strike="noStrike" cap="none" normalizeH="0" baseline="0" dirty="0">
                <a:ln>
                  <a:noFill/>
                </a:ln>
                <a:solidFill>
                  <a:schemeClr val="tx1">
                    <a:lumMod val="95000"/>
                  </a:schemeClr>
                </a:solidFill>
                <a:effectLst/>
                <a:latin typeface="Corbel (text)"/>
              </a:rPr>
              <a:t>: The unique identifier for the 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title: The title of the 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a:t>
            </a:r>
            <a:r>
              <a:rPr kumimoji="0" lang="en-US" altLang="en-US" b="0" i="0" u="none" strike="noStrike" cap="none" normalizeH="0" baseline="0" dirty="0" err="1">
                <a:ln>
                  <a:noFill/>
                </a:ln>
                <a:solidFill>
                  <a:schemeClr val="tx1">
                    <a:lumMod val="95000"/>
                  </a:schemeClr>
                </a:solidFill>
                <a:effectLst/>
                <a:latin typeface="Corbel (text)"/>
              </a:rPr>
              <a:t>order_count</a:t>
            </a:r>
            <a:r>
              <a:rPr kumimoji="0" lang="en-US" altLang="en-US" b="0" i="0" u="none" strike="noStrike" cap="none" normalizeH="0" baseline="0" dirty="0">
                <a:ln>
                  <a:noFill/>
                </a:ln>
                <a:solidFill>
                  <a:schemeClr val="tx1">
                    <a:lumMod val="95000"/>
                  </a:schemeClr>
                </a:solidFill>
                <a:effectLst/>
                <a:latin typeface="Corbel (text)"/>
              </a:rPr>
              <a:t>: The total number of orders for that book.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This information can be useful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Identifying </a:t>
            </a:r>
            <a:r>
              <a:rPr kumimoji="0" lang="en-US" altLang="en-US" b="1" i="0" u="none" strike="noStrike" cap="none" normalizeH="0" baseline="0" dirty="0">
                <a:ln>
                  <a:noFill/>
                </a:ln>
                <a:solidFill>
                  <a:schemeClr val="tx1">
                    <a:lumMod val="95000"/>
                  </a:schemeClr>
                </a:solidFill>
                <a:effectLst/>
                <a:latin typeface="Corbel (text)"/>
              </a:rPr>
              <a:t>best-selling books and authors</a:t>
            </a:r>
            <a:r>
              <a:rPr kumimoji="0" lang="en-US" altLang="en-US" b="0" i="0" u="none" strike="noStrike" cap="none" normalizeH="0" baseline="0" dirty="0">
                <a:ln>
                  <a:noFill/>
                </a:ln>
                <a:solidFill>
                  <a:schemeClr val="tx1">
                    <a:lumMod val="95000"/>
                  </a:schemeClr>
                </a:solidFill>
                <a:effectLst/>
                <a:latin typeface="Corbel (tex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Understanding which books and authors are most in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Making data-driven decisions for inventory management, marketing campaigns, and promotions.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By ordering the results in descending order of </a:t>
            </a:r>
            <a:r>
              <a:rPr kumimoji="0" lang="en-US" altLang="en-US" b="0" i="0" u="none" strike="noStrike" cap="none" normalizeH="0" baseline="0" dirty="0" err="1">
                <a:ln>
                  <a:noFill/>
                </a:ln>
                <a:solidFill>
                  <a:schemeClr val="tx1">
                    <a:lumMod val="95000"/>
                  </a:schemeClr>
                </a:solidFill>
                <a:effectLst/>
                <a:latin typeface="Corbel (text)"/>
              </a:rPr>
              <a:t>order_count</a:t>
            </a:r>
            <a:r>
              <a:rPr kumimoji="0" lang="en-US" altLang="en-US" b="0" i="0" u="none" strike="noStrike" cap="none" normalizeH="0" baseline="0" dirty="0">
                <a:ln>
                  <a:noFill/>
                </a:ln>
                <a:solidFill>
                  <a:schemeClr val="tx1">
                    <a:lumMod val="95000"/>
                  </a:schemeClr>
                </a:solidFill>
                <a:effectLst/>
                <a:latin typeface="Corbel (text)"/>
              </a:rPr>
              <a:t>, the query highlights the </a:t>
            </a:r>
            <a:r>
              <a:rPr kumimoji="0" lang="en-US" altLang="en-US" b="1" i="0" u="none" strike="noStrike" cap="none" normalizeH="0" baseline="0" dirty="0">
                <a:ln>
                  <a:noFill/>
                </a:ln>
                <a:solidFill>
                  <a:schemeClr val="tx1">
                    <a:lumMod val="95000"/>
                  </a:schemeClr>
                </a:solidFill>
                <a:effectLst/>
                <a:latin typeface="Corbel (text)"/>
              </a:rPr>
              <a:t>most popular books</a:t>
            </a:r>
            <a:r>
              <a:rPr kumimoji="0" lang="en-US" altLang="en-US" b="0" i="0" u="none" strike="noStrike" cap="none" normalizeH="0" baseline="0" dirty="0">
                <a:ln>
                  <a:noFill/>
                </a:ln>
                <a:solidFill>
                  <a:schemeClr val="tx1">
                    <a:lumMod val="95000"/>
                  </a:schemeClr>
                </a:solidFill>
                <a:effectLst/>
                <a:latin typeface="Corbel (text)"/>
              </a:rPr>
              <a:t> at the top, providing valuable insights into customer preferences.</a:t>
            </a:r>
          </a:p>
        </p:txBody>
      </p:sp>
    </p:spTree>
    <p:extLst>
      <p:ext uri="{BB962C8B-B14F-4D97-AF65-F5344CB8AC3E}">
        <p14:creationId xmlns:p14="http://schemas.microsoft.com/office/powerpoint/2010/main" val="150848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8058"/>
            <a:ext cx="12037143" cy="6578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Q18</a:t>
            </a:r>
            <a:r>
              <a:rPr lang="en-US" sz="4000" dirty="0"/>
              <a:t>  </a:t>
            </a:r>
            <a:r>
              <a:rPr lang="en-US" sz="3500" dirty="0"/>
              <a:t>list the cities where customers who spend over $30 located</a:t>
            </a:r>
            <a:endParaRPr lang="en-IN" sz="35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7039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7159671" y="767791"/>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4" name="Picture 3">
            <a:extLst>
              <a:ext uri="{FF2B5EF4-FFF2-40B4-BE49-F238E27FC236}">
                <a16:creationId xmlns:a16="http://schemas.microsoft.com/office/drawing/2014/main" id="{94DD4705-C03D-6E22-9209-65FAE13C0227}"/>
              </a:ext>
            </a:extLst>
          </p:cNvPr>
          <p:cNvPicPr>
            <a:picLocks noChangeAspect="1"/>
          </p:cNvPicPr>
          <p:nvPr/>
        </p:nvPicPr>
        <p:blipFill>
          <a:blip r:embed="rId2"/>
          <a:stretch>
            <a:fillRect/>
          </a:stretch>
        </p:blipFill>
        <p:spPr>
          <a:xfrm>
            <a:off x="613140" y="1218512"/>
            <a:ext cx="4817671" cy="1639555"/>
          </a:xfrm>
          <a:prstGeom prst="rect">
            <a:avLst/>
          </a:prstGeom>
        </p:spPr>
      </p:pic>
      <p:pic>
        <p:nvPicPr>
          <p:cNvPr id="8" name="Picture 7">
            <a:extLst>
              <a:ext uri="{FF2B5EF4-FFF2-40B4-BE49-F238E27FC236}">
                <a16:creationId xmlns:a16="http://schemas.microsoft.com/office/drawing/2014/main" id="{7F5A03F6-104C-C1DB-DE76-819CE632FFA8}"/>
              </a:ext>
            </a:extLst>
          </p:cNvPr>
          <p:cNvPicPr>
            <a:picLocks noChangeAspect="1"/>
          </p:cNvPicPr>
          <p:nvPr/>
        </p:nvPicPr>
        <p:blipFill>
          <a:blip r:embed="rId3"/>
          <a:stretch>
            <a:fillRect/>
          </a:stretch>
        </p:blipFill>
        <p:spPr>
          <a:xfrm>
            <a:off x="7540580" y="1218512"/>
            <a:ext cx="2208103" cy="1639554"/>
          </a:xfrm>
          <a:prstGeom prst="rect">
            <a:avLst/>
          </a:prstGeom>
        </p:spPr>
      </p:pic>
      <p:sp>
        <p:nvSpPr>
          <p:cNvPr id="10" name="Rectangle 1">
            <a:extLst>
              <a:ext uri="{FF2B5EF4-FFF2-40B4-BE49-F238E27FC236}">
                <a16:creationId xmlns:a16="http://schemas.microsoft.com/office/drawing/2014/main" id="{E5F87846-2134-4350-DD49-A809821A8CAF}"/>
              </a:ext>
            </a:extLst>
          </p:cNvPr>
          <p:cNvSpPr>
            <a:spLocks noChangeArrowheads="1"/>
          </p:cNvSpPr>
          <p:nvPr/>
        </p:nvSpPr>
        <p:spPr bwMode="auto">
          <a:xfrm>
            <a:off x="269157" y="2858067"/>
            <a:ext cx="11922843"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chemeClr val="tx1">
                    <a:lumMod val="95000"/>
                  </a:schemeClr>
                </a:solidFill>
                <a:effectLst/>
                <a:latin typeface="+mj-lt"/>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lumMod val="95000"/>
                </a:schemeClr>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The query identifies </a:t>
            </a:r>
            <a:r>
              <a:rPr kumimoji="0" lang="en-US" altLang="en-US" b="1" i="0" u="none" strike="noStrike" cap="none" normalizeH="0" baseline="0" dirty="0">
                <a:ln>
                  <a:noFill/>
                </a:ln>
                <a:solidFill>
                  <a:schemeClr val="tx1">
                    <a:lumMod val="95000"/>
                  </a:schemeClr>
                </a:solidFill>
                <a:effectLst/>
                <a:latin typeface="Corbel (text)"/>
              </a:rPr>
              <a:t>cities</a:t>
            </a:r>
            <a:r>
              <a:rPr kumimoji="0" lang="en-US" altLang="en-US" b="0" i="0" u="none" strike="noStrike" cap="none" normalizeH="0" baseline="0" dirty="0">
                <a:ln>
                  <a:noFill/>
                </a:ln>
                <a:solidFill>
                  <a:schemeClr val="tx1">
                    <a:lumMod val="95000"/>
                  </a:schemeClr>
                </a:solidFill>
                <a:effectLst/>
                <a:latin typeface="Corbel (text)"/>
              </a:rPr>
              <a:t> where customers have placed orders with a </a:t>
            </a:r>
            <a:r>
              <a:rPr kumimoji="0" lang="en-US" altLang="en-US" b="1" i="0" u="none" strike="noStrike" cap="none" normalizeH="0" baseline="0" dirty="0">
                <a:ln>
                  <a:noFill/>
                </a:ln>
                <a:solidFill>
                  <a:schemeClr val="tx1">
                    <a:lumMod val="95000"/>
                  </a:schemeClr>
                </a:solidFill>
                <a:effectLst/>
                <a:latin typeface="Corbel (text)"/>
              </a:rPr>
              <a:t>total amount greater than 30</a:t>
            </a:r>
            <a:r>
              <a:rPr kumimoji="0" lang="en-US" altLang="en-US" b="0" i="0" u="none" strike="noStrike" cap="none" normalizeH="0" baseline="0" dirty="0">
                <a:ln>
                  <a:noFill/>
                </a:ln>
                <a:solidFill>
                  <a:schemeClr val="tx1">
                    <a:lumMod val="95000"/>
                  </a:schemeClr>
                </a:solidFill>
                <a:effectLst/>
                <a:latin typeface="Corbel (tex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95000"/>
                </a:schemeClr>
              </a:solidFill>
              <a:effectLst/>
              <a:latin typeface="Corbel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 This information can be useful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Analyzing </a:t>
            </a:r>
            <a:r>
              <a:rPr kumimoji="0" lang="en-US" altLang="en-US" b="1" i="0" u="none" strike="noStrike" cap="none" normalizeH="0" baseline="0" dirty="0">
                <a:ln>
                  <a:noFill/>
                </a:ln>
                <a:solidFill>
                  <a:schemeClr val="tx1">
                    <a:lumMod val="95000"/>
                  </a:schemeClr>
                </a:solidFill>
                <a:effectLst/>
                <a:latin typeface="Corbel (text)"/>
              </a:rPr>
              <a:t>geographic distribution</a:t>
            </a:r>
            <a:r>
              <a:rPr kumimoji="0" lang="en-US" altLang="en-US" b="0" i="0" u="none" strike="noStrike" cap="none" normalizeH="0" baseline="0" dirty="0">
                <a:ln>
                  <a:noFill/>
                </a:ln>
                <a:solidFill>
                  <a:schemeClr val="tx1">
                    <a:lumMod val="95000"/>
                  </a:schemeClr>
                </a:solidFill>
                <a:effectLst/>
                <a:latin typeface="Corbel (text)"/>
              </a:rPr>
              <a:t> of high-value orders (orders with a </a:t>
            </a:r>
            <a:r>
              <a:rPr kumimoji="0" lang="en-US" altLang="en-US" b="0" i="0" u="none" strike="noStrike" cap="none" normalizeH="0" baseline="0" dirty="0" err="1">
                <a:ln>
                  <a:noFill/>
                </a:ln>
                <a:solidFill>
                  <a:schemeClr val="tx1">
                    <a:lumMod val="95000"/>
                  </a:schemeClr>
                </a:solidFill>
                <a:effectLst/>
                <a:latin typeface="Corbel (text)"/>
              </a:rPr>
              <a:t>total_amount</a:t>
            </a:r>
            <a:r>
              <a:rPr kumimoji="0" lang="en-US" altLang="en-US" b="0" i="0" u="none" strike="noStrike" cap="none" normalizeH="0" baseline="0" dirty="0">
                <a:ln>
                  <a:noFill/>
                </a:ln>
                <a:solidFill>
                  <a:schemeClr val="tx1">
                    <a:lumMod val="95000"/>
                  </a:schemeClr>
                </a:solidFill>
                <a:effectLst/>
                <a:latin typeface="Corbel (text)"/>
              </a:rPr>
              <a:t> greater than 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Identifying cities with customers who spend more, which can help in targeted marketing or business expansion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Understanding spending patterns across different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lumMod val="95000"/>
                </a:schemeClr>
              </a:solidFill>
              <a:effectLst/>
              <a:latin typeface="Corbel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By using DISTINCT, the query ensures that duplicate rows (e.g., the same city and order amount) are eliminated, providing a clean and concise result. This data can help businesses focus on high-value customer segments and tailor strategies to maximize revenue.</a:t>
            </a:r>
          </a:p>
        </p:txBody>
      </p:sp>
    </p:spTree>
    <p:extLst>
      <p:ext uri="{BB962C8B-B14F-4D97-AF65-F5344CB8AC3E}">
        <p14:creationId xmlns:p14="http://schemas.microsoft.com/office/powerpoint/2010/main" val="13881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9894"/>
            <a:ext cx="12037143" cy="6578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Q19</a:t>
            </a:r>
            <a:r>
              <a:rPr lang="en-US" sz="4000" dirty="0"/>
              <a:t>  </a:t>
            </a:r>
            <a:r>
              <a:rPr lang="en-US" sz="3500" dirty="0"/>
              <a:t>find the customer who spend the most on order</a:t>
            </a:r>
            <a:endParaRPr lang="en-IN" sz="35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7039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6628007" y="767791"/>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3" name="Picture 2">
            <a:extLst>
              <a:ext uri="{FF2B5EF4-FFF2-40B4-BE49-F238E27FC236}">
                <a16:creationId xmlns:a16="http://schemas.microsoft.com/office/drawing/2014/main" id="{9FCDCB41-DFC1-4364-1302-C71A7321B4B9}"/>
              </a:ext>
            </a:extLst>
          </p:cNvPr>
          <p:cNvPicPr>
            <a:picLocks noChangeAspect="1"/>
          </p:cNvPicPr>
          <p:nvPr/>
        </p:nvPicPr>
        <p:blipFill>
          <a:blip r:embed="rId2"/>
          <a:stretch>
            <a:fillRect/>
          </a:stretch>
        </p:blipFill>
        <p:spPr>
          <a:xfrm>
            <a:off x="654902" y="1289676"/>
            <a:ext cx="4870823" cy="1645253"/>
          </a:xfrm>
          <a:prstGeom prst="rect">
            <a:avLst/>
          </a:prstGeom>
        </p:spPr>
      </p:pic>
      <p:pic>
        <p:nvPicPr>
          <p:cNvPr id="6" name="Picture 5">
            <a:extLst>
              <a:ext uri="{FF2B5EF4-FFF2-40B4-BE49-F238E27FC236}">
                <a16:creationId xmlns:a16="http://schemas.microsoft.com/office/drawing/2014/main" id="{8BC9312C-600C-6D1C-D83A-826500C6BCCB}"/>
              </a:ext>
            </a:extLst>
          </p:cNvPr>
          <p:cNvPicPr>
            <a:picLocks noChangeAspect="1"/>
          </p:cNvPicPr>
          <p:nvPr/>
        </p:nvPicPr>
        <p:blipFill>
          <a:blip r:embed="rId3"/>
          <a:stretch>
            <a:fillRect/>
          </a:stretch>
        </p:blipFill>
        <p:spPr>
          <a:xfrm>
            <a:off x="6878724" y="1289676"/>
            <a:ext cx="4870823" cy="1645253"/>
          </a:xfrm>
          <a:prstGeom prst="rect">
            <a:avLst/>
          </a:prstGeom>
        </p:spPr>
      </p:pic>
      <p:sp>
        <p:nvSpPr>
          <p:cNvPr id="7" name="Rectangle 1">
            <a:extLst>
              <a:ext uri="{FF2B5EF4-FFF2-40B4-BE49-F238E27FC236}">
                <a16:creationId xmlns:a16="http://schemas.microsoft.com/office/drawing/2014/main" id="{39BEBD8A-62E7-6D5D-61DF-D894672911D3}"/>
              </a:ext>
            </a:extLst>
          </p:cNvPr>
          <p:cNvSpPr>
            <a:spLocks noChangeArrowheads="1"/>
          </p:cNvSpPr>
          <p:nvPr/>
        </p:nvSpPr>
        <p:spPr bwMode="auto">
          <a:xfrm>
            <a:off x="442452" y="3193286"/>
            <a:ext cx="993205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chemeClr val="tx1">
                    <a:lumMod val="95000"/>
                  </a:schemeClr>
                </a:solidFill>
                <a:effectLst/>
                <a:latin typeface="+mj-lt"/>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The query identifies the </a:t>
            </a:r>
            <a:r>
              <a:rPr kumimoji="0" lang="en-US" altLang="en-US" b="1" i="0" u="none" strike="noStrike" cap="none" normalizeH="0" baseline="0" dirty="0">
                <a:ln>
                  <a:noFill/>
                </a:ln>
                <a:solidFill>
                  <a:schemeClr val="tx1">
                    <a:lumMod val="95000"/>
                  </a:schemeClr>
                </a:solidFill>
                <a:effectLst/>
                <a:latin typeface="Corbel (text)"/>
              </a:rPr>
              <a:t>top 1,000 highest-spending customers</a:t>
            </a:r>
            <a:r>
              <a:rPr kumimoji="0" lang="en-US" altLang="en-US" b="0" i="0" u="none" strike="noStrike" cap="none" normalizeH="0" baseline="0" dirty="0">
                <a:ln>
                  <a:noFill/>
                </a:ln>
                <a:solidFill>
                  <a:schemeClr val="tx1">
                    <a:lumMod val="95000"/>
                  </a:schemeClr>
                </a:solidFill>
                <a:effectLst/>
                <a:latin typeface="Corbel (text)"/>
              </a:rPr>
              <a:t> and their total expenditure across all     orders.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This information can be useful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Identifying </a:t>
            </a:r>
            <a:r>
              <a:rPr kumimoji="0" lang="en-US" altLang="en-US" b="1" i="0" u="none" strike="noStrike" cap="none" normalizeH="0" baseline="0" dirty="0">
                <a:ln>
                  <a:noFill/>
                </a:ln>
                <a:solidFill>
                  <a:schemeClr val="tx1">
                    <a:lumMod val="95000"/>
                  </a:schemeClr>
                </a:solidFill>
                <a:effectLst/>
                <a:latin typeface="Corbel (text)"/>
              </a:rPr>
              <a:t>high-value customers</a:t>
            </a:r>
            <a:r>
              <a:rPr kumimoji="0" lang="en-US" altLang="en-US" b="0" i="0" u="none" strike="noStrike" cap="none" normalizeH="0" baseline="0" dirty="0">
                <a:ln>
                  <a:noFill/>
                </a:ln>
                <a:solidFill>
                  <a:schemeClr val="tx1">
                    <a:lumMod val="95000"/>
                  </a:schemeClr>
                </a:solidFill>
                <a:effectLst/>
                <a:latin typeface="Corbel (text)"/>
              </a:rPr>
              <a:t> who contribute the most to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Tailoring </a:t>
            </a:r>
            <a:r>
              <a:rPr kumimoji="0" lang="en-US" altLang="en-US" b="1" i="0" u="none" strike="noStrike" cap="none" normalizeH="0" baseline="0" dirty="0">
                <a:ln>
                  <a:noFill/>
                </a:ln>
                <a:solidFill>
                  <a:schemeClr val="tx1">
                    <a:lumMod val="95000"/>
                  </a:schemeClr>
                </a:solidFill>
                <a:effectLst/>
                <a:latin typeface="Corbel (text)"/>
              </a:rPr>
              <a:t>loyalty programs</a:t>
            </a:r>
            <a:r>
              <a:rPr kumimoji="0" lang="en-US" altLang="en-US" b="0" i="0" u="none" strike="noStrike" cap="none" normalizeH="0" baseline="0" dirty="0">
                <a:ln>
                  <a:noFill/>
                </a:ln>
                <a:solidFill>
                  <a:schemeClr val="tx1">
                    <a:lumMod val="95000"/>
                  </a:schemeClr>
                </a:solidFill>
                <a:effectLst/>
                <a:latin typeface="Corbel (text)"/>
              </a:rPr>
              <a:t>, discounts, or special offers to retain these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Analyzing customer spending patterns to improve marketing strategies and customer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lumMod val="95000"/>
                  </a:schemeClr>
                </a:solidFill>
                <a:effectLst/>
                <a:latin typeface="Corbel (text)"/>
              </a:rPr>
              <a:t> Focusing business efforts on the most profitable customer segments.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By limiting the results to the top 1,000 customers, the query provides actionable insights into the most valuable customers, helping businesses prioritize their resources and strategies effectively.</a:t>
            </a:r>
          </a:p>
        </p:txBody>
      </p:sp>
    </p:spTree>
    <p:extLst>
      <p:ext uri="{BB962C8B-B14F-4D97-AF65-F5344CB8AC3E}">
        <p14:creationId xmlns:p14="http://schemas.microsoft.com/office/powerpoint/2010/main" val="257536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B3A4809-6269-E3A3-7644-A9F4F9DAF31C}"/>
              </a:ext>
            </a:extLst>
          </p:cNvPr>
          <p:cNvSpPr txBox="1">
            <a:spLocks/>
          </p:cNvSpPr>
          <p:nvPr/>
        </p:nvSpPr>
        <p:spPr>
          <a:xfrm>
            <a:off x="154857" y="109894"/>
            <a:ext cx="12037143" cy="6578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Q20</a:t>
            </a:r>
            <a:r>
              <a:rPr lang="en-US" sz="4000" dirty="0"/>
              <a:t>  </a:t>
            </a:r>
            <a:r>
              <a:rPr lang="en-US" sz="3500" dirty="0"/>
              <a:t>calculate the stock remaining after fulfilling all orders</a:t>
            </a:r>
            <a:endParaRPr lang="en-IN" sz="35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442452" y="70397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546556" y="765684"/>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4" name="Picture 3">
            <a:extLst>
              <a:ext uri="{FF2B5EF4-FFF2-40B4-BE49-F238E27FC236}">
                <a16:creationId xmlns:a16="http://schemas.microsoft.com/office/drawing/2014/main" id="{E9F376FF-BCAF-426F-F894-B3DE488FE239}"/>
              </a:ext>
            </a:extLst>
          </p:cNvPr>
          <p:cNvPicPr>
            <a:picLocks noChangeAspect="1"/>
          </p:cNvPicPr>
          <p:nvPr/>
        </p:nvPicPr>
        <p:blipFill>
          <a:blip r:embed="rId2"/>
          <a:stretch>
            <a:fillRect/>
          </a:stretch>
        </p:blipFill>
        <p:spPr>
          <a:xfrm>
            <a:off x="845127" y="1238594"/>
            <a:ext cx="4066086" cy="2190405"/>
          </a:xfrm>
          <a:prstGeom prst="rect">
            <a:avLst/>
          </a:prstGeom>
        </p:spPr>
      </p:pic>
      <p:pic>
        <p:nvPicPr>
          <p:cNvPr id="8" name="Picture 7">
            <a:extLst>
              <a:ext uri="{FF2B5EF4-FFF2-40B4-BE49-F238E27FC236}">
                <a16:creationId xmlns:a16="http://schemas.microsoft.com/office/drawing/2014/main" id="{5AF053CC-86B7-D91D-453C-89D8D57D737A}"/>
              </a:ext>
            </a:extLst>
          </p:cNvPr>
          <p:cNvPicPr>
            <a:picLocks noChangeAspect="1"/>
          </p:cNvPicPr>
          <p:nvPr/>
        </p:nvPicPr>
        <p:blipFill>
          <a:blip r:embed="rId3"/>
          <a:stretch>
            <a:fillRect/>
          </a:stretch>
        </p:blipFill>
        <p:spPr>
          <a:xfrm>
            <a:off x="5862064" y="1238593"/>
            <a:ext cx="5887484" cy="2190405"/>
          </a:xfrm>
          <a:prstGeom prst="rect">
            <a:avLst/>
          </a:prstGeom>
        </p:spPr>
      </p:pic>
      <p:sp>
        <p:nvSpPr>
          <p:cNvPr id="10" name="Rectangle 1">
            <a:extLst>
              <a:ext uri="{FF2B5EF4-FFF2-40B4-BE49-F238E27FC236}">
                <a16:creationId xmlns:a16="http://schemas.microsoft.com/office/drawing/2014/main" id="{D7B105FD-BAF7-5C4B-E0B0-EE97F995A67C}"/>
              </a:ext>
            </a:extLst>
          </p:cNvPr>
          <p:cNvSpPr>
            <a:spLocks noChangeArrowheads="1"/>
          </p:cNvSpPr>
          <p:nvPr/>
        </p:nvSpPr>
        <p:spPr bwMode="auto">
          <a:xfrm>
            <a:off x="253342" y="3331786"/>
            <a:ext cx="1090193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chemeClr val="tx1">
                    <a:lumMod val="95000"/>
                  </a:schemeClr>
                </a:solidFill>
                <a:effectLst/>
                <a:latin typeface="+mj-lt"/>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The query provides a comprehensive overview of </a:t>
            </a:r>
            <a:r>
              <a:rPr kumimoji="0" lang="en-US" altLang="en-US" b="1" i="0" u="none" strike="noStrike" cap="none" normalizeH="0" baseline="0" dirty="0">
                <a:ln>
                  <a:noFill/>
                </a:ln>
                <a:solidFill>
                  <a:schemeClr val="tx1">
                    <a:lumMod val="95000"/>
                  </a:schemeClr>
                </a:solidFill>
                <a:effectLst/>
                <a:latin typeface="Corbel (text)"/>
              </a:rPr>
              <a:t>books</a:t>
            </a:r>
            <a:r>
              <a:rPr kumimoji="0" lang="en-US" altLang="en-US" b="0" i="0" u="none" strike="noStrike" cap="none" normalizeH="0" baseline="0" dirty="0">
                <a:ln>
                  <a:noFill/>
                </a:ln>
                <a:solidFill>
                  <a:schemeClr val="tx1">
                    <a:lumMod val="95000"/>
                  </a:schemeClr>
                </a:solidFill>
                <a:effectLst/>
                <a:latin typeface="Corbel (text)"/>
              </a:rPr>
              <a:t>, their </a:t>
            </a:r>
            <a:r>
              <a:rPr kumimoji="0" lang="en-US" altLang="en-US" b="1" i="0" u="none" strike="noStrike" cap="none" normalizeH="0" baseline="0" dirty="0">
                <a:ln>
                  <a:noFill/>
                </a:ln>
                <a:solidFill>
                  <a:schemeClr val="tx1">
                    <a:lumMod val="95000"/>
                  </a:schemeClr>
                </a:solidFill>
                <a:effectLst/>
                <a:latin typeface="Corbel (text)"/>
              </a:rPr>
              <a:t>current stock levels</a:t>
            </a:r>
            <a:r>
              <a:rPr kumimoji="0" lang="en-US" altLang="en-US" b="0" i="0" u="none" strike="noStrike" cap="none" normalizeH="0" baseline="0" dirty="0">
                <a:ln>
                  <a:noFill/>
                </a:ln>
                <a:solidFill>
                  <a:schemeClr val="tx1">
                    <a:lumMod val="95000"/>
                  </a:schemeClr>
                </a:solidFill>
                <a:effectLst/>
                <a:latin typeface="Corbel (text)"/>
              </a:rPr>
              <a:t>, and the </a:t>
            </a:r>
            <a:r>
              <a:rPr kumimoji="0" lang="en-US" altLang="en-US" b="1" i="0" u="none" strike="noStrike" cap="none" normalizeH="0" baseline="0" dirty="0">
                <a:ln>
                  <a:noFill/>
                </a:ln>
                <a:solidFill>
                  <a:schemeClr val="tx1">
                    <a:lumMod val="95000"/>
                  </a:schemeClr>
                </a:solidFill>
                <a:effectLst/>
                <a:latin typeface="Corbel (text)"/>
              </a:rPr>
              <a:t>total quantity ordered</a:t>
            </a:r>
            <a:r>
              <a:rPr kumimoji="0" lang="en-US" altLang="en-US" b="0" i="0" u="none" strike="noStrike" cap="none" normalizeH="0" baseline="0" dirty="0">
                <a:ln>
                  <a:noFill/>
                </a:ln>
                <a:solidFill>
                  <a:schemeClr val="tx1">
                    <a:lumMod val="95000"/>
                  </a:schemeClr>
                </a:solidFill>
                <a:effectLst/>
                <a:latin typeface="Corbel (text)"/>
              </a:rPr>
              <a:t> for each book.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This information can be useful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schemeClr>
                </a:solidFill>
                <a:effectLst/>
                <a:latin typeface="Corbel (text)"/>
              </a:rPr>
              <a:t>Inventory management</a:t>
            </a:r>
            <a:r>
              <a:rPr kumimoji="0" lang="en-US" altLang="en-US" b="0" i="0" u="none" strike="noStrike" cap="none" normalizeH="0" baseline="0" dirty="0">
                <a:ln>
                  <a:noFill/>
                </a:ln>
                <a:solidFill>
                  <a:schemeClr val="tx1">
                    <a:lumMod val="95000"/>
                  </a:schemeClr>
                </a:solidFill>
                <a:effectLst/>
                <a:latin typeface="Corbel (text)"/>
              </a:rPr>
              <a:t>: Identifying books with low stock levels or high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schemeClr>
                </a:solidFill>
                <a:effectLst/>
                <a:latin typeface="Corbel (text)"/>
              </a:rPr>
              <a:t>Demand analysis</a:t>
            </a:r>
            <a:r>
              <a:rPr kumimoji="0" lang="en-US" altLang="en-US" b="0" i="0" u="none" strike="noStrike" cap="none" normalizeH="0" baseline="0" dirty="0">
                <a:ln>
                  <a:noFill/>
                </a:ln>
                <a:solidFill>
                  <a:schemeClr val="tx1">
                    <a:lumMod val="95000"/>
                  </a:schemeClr>
                </a:solidFill>
                <a:effectLst/>
                <a:latin typeface="Corbel (text)"/>
              </a:rPr>
              <a:t>: Understanding which books are popular based on the quantity ordered.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schemeClr>
                </a:solidFill>
                <a:effectLst/>
                <a:latin typeface="Corbel (text)"/>
              </a:rPr>
              <a:t>Restocking decisions</a:t>
            </a:r>
            <a:r>
              <a:rPr kumimoji="0" lang="en-US" altLang="en-US" b="0" i="0" u="none" strike="noStrike" cap="none" normalizeH="0" baseline="0" dirty="0">
                <a:ln>
                  <a:noFill/>
                </a:ln>
                <a:solidFill>
                  <a:schemeClr val="tx1">
                    <a:lumMod val="95000"/>
                  </a:schemeClr>
                </a:solidFill>
                <a:effectLst/>
                <a:latin typeface="Corbel (text)"/>
              </a:rPr>
              <a:t>: Prioritizing books that are frequently ordered but have low stock.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lumMod val="95000"/>
                  </a:schemeClr>
                </a:solidFill>
                <a:effectLst/>
                <a:latin typeface="Corbel (text)"/>
              </a:rPr>
              <a:t>Identifying slow-moving items</a:t>
            </a:r>
            <a:r>
              <a:rPr kumimoji="0" lang="en-US" altLang="en-US" b="0" i="0" u="none" strike="noStrike" cap="none" normalizeH="0" baseline="0" dirty="0">
                <a:ln>
                  <a:noFill/>
                </a:ln>
                <a:solidFill>
                  <a:schemeClr val="tx1">
                    <a:lumMod val="95000"/>
                  </a:schemeClr>
                </a:solidFill>
                <a:effectLst/>
                <a:latin typeface="Corbel (text)"/>
              </a:rPr>
              <a:t>: Books with no orders or low order quantities may need promotional efforts.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lumMod val="95000"/>
                </a:schemeClr>
              </a:solidFill>
              <a:effectLst/>
              <a:latin typeface="Corbel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95000"/>
                  </a:schemeClr>
                </a:solidFill>
                <a:effectLst/>
                <a:latin typeface="Corbel (text)"/>
              </a:rPr>
              <a:t>By using a </a:t>
            </a:r>
            <a:r>
              <a:rPr kumimoji="0" lang="en-US" altLang="en-US" b="1" i="0" u="none" strike="noStrike" cap="none" normalizeH="0" baseline="0" dirty="0">
                <a:ln>
                  <a:noFill/>
                </a:ln>
                <a:solidFill>
                  <a:schemeClr val="tx1">
                    <a:lumMod val="95000"/>
                  </a:schemeClr>
                </a:solidFill>
                <a:effectLst/>
                <a:latin typeface="Corbel (text)"/>
              </a:rPr>
              <a:t>LEFT JOIN</a:t>
            </a:r>
            <a:r>
              <a:rPr kumimoji="0" lang="en-US" altLang="en-US" b="0" i="0" u="none" strike="noStrike" cap="none" normalizeH="0" baseline="0" dirty="0">
                <a:ln>
                  <a:noFill/>
                </a:ln>
                <a:solidFill>
                  <a:schemeClr val="tx1">
                    <a:lumMod val="95000"/>
                  </a:schemeClr>
                </a:solidFill>
                <a:effectLst/>
                <a:latin typeface="Corbel (text)"/>
              </a:rPr>
              <a:t> and COALESCE, the query ensures that all books are included in the result, even if they have never been ordered, providing a complete picture of the inventory and sales performance</a:t>
            </a:r>
            <a:r>
              <a:rPr kumimoji="0" lang="en-US" altLang="en-US" sz="1200" b="0" i="0" u="none" strike="noStrike" cap="none" normalizeH="0" baseline="0" dirty="0">
                <a:ln>
                  <a:noFill/>
                </a:ln>
                <a:solidFill>
                  <a:schemeClr val="tx1">
                    <a:lumMod val="95000"/>
                  </a:schemeClr>
                </a:solidFill>
                <a:effectLst/>
                <a:latin typeface="Inter"/>
              </a:rPr>
              <a:t>.</a:t>
            </a:r>
            <a:endParaRPr kumimoji="0" lang="en-US" altLang="en-US" sz="1800" b="0" i="0" u="none" strike="noStrike" cap="none" normalizeH="0" baseline="0" dirty="0">
              <a:ln>
                <a:noFill/>
              </a:ln>
              <a:solidFill>
                <a:schemeClr val="tx1">
                  <a:lumMod val="95000"/>
                </a:schemeClr>
              </a:solidFill>
              <a:effectLst/>
              <a:latin typeface="Arial" panose="020B0604020202020204" pitchFamily="34" charset="0"/>
            </a:endParaRPr>
          </a:p>
        </p:txBody>
      </p:sp>
    </p:spTree>
    <p:extLst>
      <p:ext uri="{BB962C8B-B14F-4D97-AF65-F5344CB8AC3E}">
        <p14:creationId xmlns:p14="http://schemas.microsoft.com/office/powerpoint/2010/main" val="243079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C7A9A-C988-BCE1-0396-9FF3D0F36B4A}"/>
              </a:ext>
            </a:extLst>
          </p:cNvPr>
          <p:cNvSpPr>
            <a:spLocks noGrp="1"/>
          </p:cNvSpPr>
          <p:nvPr>
            <p:ph idx="1"/>
          </p:nvPr>
        </p:nvSpPr>
        <p:spPr>
          <a:xfrm>
            <a:off x="979100" y="2588341"/>
            <a:ext cx="10233800" cy="1681317"/>
          </a:xfrm>
        </p:spPr>
        <p:txBody>
          <a:bodyPr>
            <a:normAutofit/>
          </a:bodyPr>
          <a:lstStyle/>
          <a:p>
            <a:pPr marL="0" indent="0" algn="ctr">
              <a:buNone/>
            </a:pPr>
            <a:r>
              <a:rPr lang="en-US" sz="6000" dirty="0"/>
              <a:t>Thank You</a:t>
            </a:r>
            <a:endParaRPr lang="en-IN" sz="6000" dirty="0"/>
          </a:p>
        </p:txBody>
      </p:sp>
    </p:spTree>
    <p:extLst>
      <p:ext uri="{BB962C8B-B14F-4D97-AF65-F5344CB8AC3E}">
        <p14:creationId xmlns:p14="http://schemas.microsoft.com/office/powerpoint/2010/main" val="425263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5E75-4A17-6F87-0E02-7EEF8342646A}"/>
              </a:ext>
            </a:extLst>
          </p:cNvPr>
          <p:cNvSpPr>
            <a:spLocks noGrp="1"/>
          </p:cNvSpPr>
          <p:nvPr>
            <p:ph type="title"/>
          </p:nvPr>
        </p:nvSpPr>
        <p:spPr>
          <a:xfrm>
            <a:off x="838200" y="365125"/>
            <a:ext cx="10515600" cy="5799701"/>
          </a:xfrm>
        </p:spPr>
        <p:txBody>
          <a:bodyPr>
            <a:normAutofit/>
          </a:bodyPr>
          <a:lstStyle/>
          <a:p>
            <a:r>
              <a:rPr lang="en-US" sz="3200" b="1" dirty="0"/>
              <a:t>Query to find insight from online bookstore dataset.</a:t>
            </a:r>
            <a:br>
              <a:rPr lang="en-US" sz="3200" b="1" dirty="0"/>
            </a:br>
            <a:br>
              <a:rPr lang="en-US" sz="2800" dirty="0"/>
            </a:br>
            <a:r>
              <a:rPr lang="en-US" sz="2800" dirty="0"/>
              <a:t>Q1 Retrieve all books in the "Fiction" Genre</a:t>
            </a:r>
            <a:br>
              <a:rPr lang="en-US" sz="2800" dirty="0"/>
            </a:br>
            <a:r>
              <a:rPr lang="en-US" sz="3200" dirty="0"/>
              <a:t>Q2</a:t>
            </a:r>
            <a:r>
              <a:rPr lang="en-US" sz="2800" dirty="0"/>
              <a:t>  find books published after the year 1950</a:t>
            </a:r>
            <a:br>
              <a:rPr lang="en-IN" sz="2800" dirty="0"/>
            </a:br>
            <a:r>
              <a:rPr lang="en-US" sz="3200" dirty="0"/>
              <a:t>Q3</a:t>
            </a:r>
            <a:r>
              <a:rPr lang="en-US" sz="2800" dirty="0"/>
              <a:t> List all customers from the Canada</a:t>
            </a:r>
            <a:br>
              <a:rPr lang="en-US" sz="2800" dirty="0"/>
            </a:br>
            <a:r>
              <a:rPr lang="en-US" sz="3200" dirty="0"/>
              <a:t>Q4</a:t>
            </a:r>
            <a:r>
              <a:rPr lang="en-US" sz="2800" dirty="0"/>
              <a:t>  Show orders placed in November 2023</a:t>
            </a:r>
            <a:br>
              <a:rPr lang="en-US" sz="2800" dirty="0"/>
            </a:br>
            <a:r>
              <a:rPr lang="en-US" sz="2800" dirty="0"/>
              <a:t>Q5 Retrieve the total stock of book available</a:t>
            </a:r>
            <a:br>
              <a:rPr lang="en-US" sz="2800" dirty="0"/>
            </a:br>
            <a:r>
              <a:rPr lang="en-US" sz="3200" dirty="0"/>
              <a:t>Q6</a:t>
            </a:r>
            <a:r>
              <a:rPr lang="en-US" sz="2800" dirty="0"/>
              <a:t>  find the details of the most expensive book</a:t>
            </a:r>
            <a:br>
              <a:rPr lang="en-IN" sz="2800" dirty="0"/>
            </a:br>
            <a:r>
              <a:rPr lang="en-US" sz="3600" dirty="0"/>
              <a:t>Q7 </a:t>
            </a:r>
            <a:r>
              <a:rPr lang="en-US" sz="2800" dirty="0"/>
              <a:t>show all customers who ordered more then 1 quantity of a book</a:t>
            </a:r>
            <a:br>
              <a:rPr lang="en-US" sz="2800" dirty="0"/>
            </a:br>
            <a:r>
              <a:rPr lang="en-US" sz="3200" dirty="0"/>
              <a:t>Q8</a:t>
            </a:r>
            <a:r>
              <a:rPr lang="en-US" sz="2800" dirty="0"/>
              <a:t>   Retrieve all orders where the total amount exceeds $20 </a:t>
            </a:r>
            <a:br>
              <a:rPr lang="en-IN" sz="2800" dirty="0"/>
            </a:br>
            <a:r>
              <a:rPr lang="en-US" sz="3600" dirty="0"/>
              <a:t>Q9  </a:t>
            </a:r>
            <a:r>
              <a:rPr lang="en-US" sz="2800" dirty="0"/>
              <a:t>list all genres available in the books table</a:t>
            </a:r>
            <a:br>
              <a:rPr lang="en-IN" sz="2800" dirty="0"/>
            </a:br>
            <a:r>
              <a:rPr lang="en-US" sz="3200" dirty="0"/>
              <a:t>Q10</a:t>
            </a:r>
            <a:r>
              <a:rPr lang="en-US" sz="2800" dirty="0"/>
              <a:t>  find the book with the lowest stock</a:t>
            </a:r>
            <a:endParaRPr lang="en-IN" sz="2800" dirty="0"/>
          </a:p>
        </p:txBody>
      </p:sp>
    </p:spTree>
    <p:extLst>
      <p:ext uri="{BB962C8B-B14F-4D97-AF65-F5344CB8AC3E}">
        <p14:creationId xmlns:p14="http://schemas.microsoft.com/office/powerpoint/2010/main" val="61487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5E75-4A17-6F87-0E02-7EEF8342646A}"/>
              </a:ext>
            </a:extLst>
          </p:cNvPr>
          <p:cNvSpPr>
            <a:spLocks noGrp="1"/>
          </p:cNvSpPr>
          <p:nvPr>
            <p:ph type="title"/>
          </p:nvPr>
        </p:nvSpPr>
        <p:spPr>
          <a:xfrm>
            <a:off x="838200" y="365125"/>
            <a:ext cx="10515600" cy="5799701"/>
          </a:xfrm>
        </p:spPr>
        <p:txBody>
          <a:bodyPr>
            <a:normAutofit fontScale="90000"/>
          </a:bodyPr>
          <a:lstStyle/>
          <a:p>
            <a:r>
              <a:rPr lang="en-US" sz="3600" b="1" dirty="0"/>
              <a:t>Query to find insight from online bookstore dataset.</a:t>
            </a:r>
            <a:br>
              <a:rPr lang="en-US" sz="3600" b="1" dirty="0"/>
            </a:br>
            <a:br>
              <a:rPr lang="en-US" sz="3600" b="1" dirty="0"/>
            </a:br>
            <a:r>
              <a:rPr lang="en-US" sz="3600" dirty="0"/>
              <a:t>Q11  </a:t>
            </a:r>
            <a:r>
              <a:rPr lang="en-US" sz="2800" dirty="0"/>
              <a:t>calculate the total revenue generated form all order</a:t>
            </a:r>
            <a:br>
              <a:rPr lang="en-US" sz="2800" dirty="0"/>
            </a:br>
            <a:r>
              <a:rPr lang="en-US" sz="3200" dirty="0"/>
              <a:t>Q12</a:t>
            </a:r>
            <a:r>
              <a:rPr lang="en-US" sz="2800" dirty="0"/>
              <a:t>  Retrieve the total number of books sold  in each genre</a:t>
            </a:r>
            <a:br>
              <a:rPr lang="en-IN" sz="2800" dirty="0"/>
            </a:br>
            <a:r>
              <a:rPr lang="en-US" sz="3600" dirty="0"/>
              <a:t>Q13  </a:t>
            </a:r>
            <a:r>
              <a:rPr lang="en-US" sz="2800" dirty="0"/>
              <a:t>find the average price of books in the "Fantasy" genre</a:t>
            </a:r>
            <a:br>
              <a:rPr lang="en-US" sz="2800" dirty="0"/>
            </a:br>
            <a:r>
              <a:rPr lang="en-US" sz="3200" dirty="0"/>
              <a:t>Q14</a:t>
            </a:r>
            <a:r>
              <a:rPr lang="en-US" sz="2800" dirty="0"/>
              <a:t>  list of customers who have placed at least 2 orders </a:t>
            </a:r>
            <a:br>
              <a:rPr lang="en-IN" sz="2800" dirty="0"/>
            </a:br>
            <a:r>
              <a:rPr lang="en-US" sz="3200" dirty="0"/>
              <a:t>Q15</a:t>
            </a:r>
            <a:r>
              <a:rPr lang="en-US" sz="2800" dirty="0"/>
              <a:t>  find the most frequent ordered book</a:t>
            </a:r>
            <a:br>
              <a:rPr lang="en-IN" sz="2800" dirty="0"/>
            </a:br>
            <a:r>
              <a:rPr lang="en-US" sz="3600" dirty="0"/>
              <a:t>Q16</a:t>
            </a:r>
            <a:r>
              <a:rPr lang="en-US" sz="3200" dirty="0"/>
              <a:t>  </a:t>
            </a:r>
            <a:r>
              <a:rPr lang="en-US" sz="2800" dirty="0"/>
              <a:t>show that top 3 most expensive books of "Fantasy" Genre</a:t>
            </a:r>
            <a:br>
              <a:rPr lang="en-IN" sz="2800" dirty="0"/>
            </a:br>
            <a:r>
              <a:rPr lang="en-US" sz="3600" dirty="0"/>
              <a:t>Q17</a:t>
            </a:r>
            <a:r>
              <a:rPr lang="en-US" sz="3200" dirty="0"/>
              <a:t>  </a:t>
            </a:r>
            <a:r>
              <a:rPr lang="en-US" sz="2800" dirty="0"/>
              <a:t>Retrieve the total quantity of book sold by each </a:t>
            </a:r>
            <a:r>
              <a:rPr lang="en-US" sz="2800" dirty="0" err="1"/>
              <a:t>auther</a:t>
            </a:r>
            <a:br>
              <a:rPr lang="en-IN" sz="2800" dirty="0"/>
            </a:br>
            <a:r>
              <a:rPr lang="en-US" sz="3600" dirty="0"/>
              <a:t>Q18</a:t>
            </a:r>
            <a:r>
              <a:rPr lang="en-US" sz="3200" dirty="0"/>
              <a:t>  </a:t>
            </a:r>
            <a:r>
              <a:rPr lang="en-US" sz="2800" dirty="0"/>
              <a:t>list the cities where customers who spend over $30 located</a:t>
            </a:r>
            <a:br>
              <a:rPr lang="en-IN" sz="2800" dirty="0"/>
            </a:br>
            <a:r>
              <a:rPr lang="en-US" sz="3600" dirty="0"/>
              <a:t>Q19</a:t>
            </a:r>
            <a:r>
              <a:rPr lang="en-US" sz="3200" dirty="0"/>
              <a:t>  </a:t>
            </a:r>
            <a:r>
              <a:rPr lang="en-US" sz="2800" dirty="0"/>
              <a:t>find the customer who spend the most on order</a:t>
            </a:r>
            <a:br>
              <a:rPr lang="en-IN" sz="2800" dirty="0"/>
            </a:br>
            <a:r>
              <a:rPr lang="en-US" sz="3600" dirty="0"/>
              <a:t>Q20</a:t>
            </a:r>
            <a:r>
              <a:rPr lang="en-US" sz="3200" dirty="0"/>
              <a:t>  </a:t>
            </a:r>
            <a:r>
              <a:rPr lang="en-US" sz="2800" dirty="0"/>
              <a:t>calculate the stock remaining after fulfilling all orders</a:t>
            </a:r>
            <a:br>
              <a:rPr lang="en-IN" sz="2800" dirty="0"/>
            </a:br>
            <a:endParaRPr lang="en-IN" sz="2800" dirty="0"/>
          </a:p>
        </p:txBody>
      </p:sp>
    </p:spTree>
    <p:extLst>
      <p:ext uri="{BB962C8B-B14F-4D97-AF65-F5344CB8AC3E}">
        <p14:creationId xmlns:p14="http://schemas.microsoft.com/office/powerpoint/2010/main" val="306561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998"/>
            <a:ext cx="10515600" cy="982556"/>
          </a:xfrm>
        </p:spPr>
        <p:txBody>
          <a:bodyPr>
            <a:normAutofit/>
          </a:bodyPr>
          <a:lstStyle/>
          <a:p>
            <a:r>
              <a:rPr lang="en-US" sz="4400" dirty="0"/>
              <a:t>Q1</a:t>
            </a:r>
            <a:r>
              <a:rPr lang="en-US" sz="4000" dirty="0"/>
              <a:t> Retrieve all books in the "Fiction" Genre</a:t>
            </a:r>
            <a:endParaRPr lang="en-IN" sz="40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898774" y="1297857"/>
            <a:ext cx="1726439" cy="648929"/>
          </a:xfrm>
        </p:spPr>
        <p:txBody>
          <a:bodyPr/>
          <a:lstStyle/>
          <a:p>
            <a:pPr marL="0" indent="0">
              <a:buNone/>
            </a:pPr>
            <a:r>
              <a:rPr lang="en-US" dirty="0"/>
              <a:t>Query:-</a:t>
            </a:r>
            <a:endParaRPr lang="en-IN" dirty="0"/>
          </a:p>
        </p:txBody>
      </p:sp>
      <p:pic>
        <p:nvPicPr>
          <p:cNvPr id="5" name="Picture 4">
            <a:extLst>
              <a:ext uri="{FF2B5EF4-FFF2-40B4-BE49-F238E27FC236}">
                <a16:creationId xmlns:a16="http://schemas.microsoft.com/office/drawing/2014/main" id="{A3A59F60-42E8-B7A1-0E61-DCCEFC55415B}"/>
              </a:ext>
            </a:extLst>
          </p:cNvPr>
          <p:cNvPicPr>
            <a:picLocks noChangeAspect="1"/>
          </p:cNvPicPr>
          <p:nvPr/>
        </p:nvPicPr>
        <p:blipFill>
          <a:blip r:embed="rId2"/>
          <a:stretch>
            <a:fillRect/>
          </a:stretch>
        </p:blipFill>
        <p:spPr>
          <a:xfrm>
            <a:off x="1069327" y="1946787"/>
            <a:ext cx="2780001" cy="1325563"/>
          </a:xfrm>
          <a:prstGeom prst="rect">
            <a:avLst/>
          </a:prstGeom>
        </p:spPr>
      </p:pic>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5367535" y="1297857"/>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8" name="Picture 7">
            <a:extLst>
              <a:ext uri="{FF2B5EF4-FFF2-40B4-BE49-F238E27FC236}">
                <a16:creationId xmlns:a16="http://schemas.microsoft.com/office/drawing/2014/main" id="{F1D27B65-228F-3430-513E-5F506A56FDBB}"/>
              </a:ext>
            </a:extLst>
          </p:cNvPr>
          <p:cNvPicPr>
            <a:picLocks noChangeAspect="1"/>
          </p:cNvPicPr>
          <p:nvPr/>
        </p:nvPicPr>
        <p:blipFill>
          <a:blip r:embed="rId3"/>
          <a:stretch>
            <a:fillRect/>
          </a:stretch>
        </p:blipFill>
        <p:spPr>
          <a:xfrm>
            <a:off x="5624051" y="1946786"/>
            <a:ext cx="6567949" cy="1325562"/>
          </a:xfrm>
          <a:prstGeom prst="rect">
            <a:avLst/>
          </a:prstGeom>
        </p:spPr>
      </p:pic>
      <p:sp>
        <p:nvSpPr>
          <p:cNvPr id="9" name="Title 1">
            <a:extLst>
              <a:ext uri="{FF2B5EF4-FFF2-40B4-BE49-F238E27FC236}">
                <a16:creationId xmlns:a16="http://schemas.microsoft.com/office/drawing/2014/main" id="{EB3A4809-6269-E3A3-7644-A9F4F9DAF31C}"/>
              </a:ext>
            </a:extLst>
          </p:cNvPr>
          <p:cNvSpPr txBox="1">
            <a:spLocks/>
          </p:cNvSpPr>
          <p:nvPr/>
        </p:nvSpPr>
        <p:spPr>
          <a:xfrm>
            <a:off x="366251" y="3429001"/>
            <a:ext cx="10515600"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Q2</a:t>
            </a:r>
            <a:r>
              <a:rPr lang="en-US" sz="4000" dirty="0"/>
              <a:t>  find books published after the year 1950</a:t>
            </a:r>
            <a:endParaRPr lang="en-IN" sz="4000" dirty="0"/>
          </a:p>
        </p:txBody>
      </p:sp>
      <p:pic>
        <p:nvPicPr>
          <p:cNvPr id="11" name="Picture 10">
            <a:extLst>
              <a:ext uri="{FF2B5EF4-FFF2-40B4-BE49-F238E27FC236}">
                <a16:creationId xmlns:a16="http://schemas.microsoft.com/office/drawing/2014/main" id="{F5460E11-A462-65CC-4099-76C49D7CBAF1}"/>
              </a:ext>
            </a:extLst>
          </p:cNvPr>
          <p:cNvPicPr>
            <a:picLocks noChangeAspect="1"/>
          </p:cNvPicPr>
          <p:nvPr/>
        </p:nvPicPr>
        <p:blipFill>
          <a:blip r:embed="rId4"/>
          <a:stretch>
            <a:fillRect/>
          </a:stretch>
        </p:blipFill>
        <p:spPr>
          <a:xfrm>
            <a:off x="898775" y="4969216"/>
            <a:ext cx="3142284" cy="1520073"/>
          </a:xfrm>
          <a:prstGeom prst="rect">
            <a:avLst/>
          </a:prstGeom>
        </p:spPr>
      </p:pic>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743478" y="4424517"/>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624051" y="4386653"/>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15" name="Picture 14">
            <a:extLst>
              <a:ext uri="{FF2B5EF4-FFF2-40B4-BE49-F238E27FC236}">
                <a16:creationId xmlns:a16="http://schemas.microsoft.com/office/drawing/2014/main" id="{9DCECB51-3871-803E-8FB3-3A6747BAE351}"/>
              </a:ext>
            </a:extLst>
          </p:cNvPr>
          <p:cNvPicPr>
            <a:picLocks noChangeAspect="1"/>
          </p:cNvPicPr>
          <p:nvPr/>
        </p:nvPicPr>
        <p:blipFill>
          <a:blip r:embed="rId5"/>
          <a:stretch>
            <a:fillRect/>
          </a:stretch>
        </p:blipFill>
        <p:spPr>
          <a:xfrm>
            <a:off x="5624051" y="4974957"/>
            <a:ext cx="6567949" cy="1514332"/>
          </a:xfrm>
          <a:prstGeom prst="rect">
            <a:avLst/>
          </a:prstGeom>
        </p:spPr>
      </p:pic>
    </p:spTree>
    <p:extLst>
      <p:ext uri="{BB962C8B-B14F-4D97-AF65-F5344CB8AC3E}">
        <p14:creationId xmlns:p14="http://schemas.microsoft.com/office/powerpoint/2010/main" val="365977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BD752-C653-8DFB-4B59-CEC87F239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EC293-97EC-58C0-411C-40A92D87836B}"/>
              </a:ext>
            </a:extLst>
          </p:cNvPr>
          <p:cNvSpPr>
            <a:spLocks noGrp="1"/>
          </p:cNvSpPr>
          <p:nvPr>
            <p:ph type="title"/>
          </p:nvPr>
        </p:nvSpPr>
        <p:spPr>
          <a:xfrm>
            <a:off x="366251" y="998"/>
            <a:ext cx="10515600" cy="982556"/>
          </a:xfrm>
        </p:spPr>
        <p:txBody>
          <a:bodyPr>
            <a:normAutofit/>
          </a:bodyPr>
          <a:lstStyle/>
          <a:p>
            <a:r>
              <a:rPr lang="en-US" sz="4400" dirty="0"/>
              <a:t>Q3</a:t>
            </a:r>
            <a:r>
              <a:rPr lang="en-US" sz="4000" dirty="0"/>
              <a:t> List all customers from the Canada</a:t>
            </a:r>
            <a:endParaRPr lang="en-IN" sz="4000" dirty="0"/>
          </a:p>
        </p:txBody>
      </p:sp>
      <p:sp>
        <p:nvSpPr>
          <p:cNvPr id="3" name="Content Placeholder 2">
            <a:extLst>
              <a:ext uri="{FF2B5EF4-FFF2-40B4-BE49-F238E27FC236}">
                <a16:creationId xmlns:a16="http://schemas.microsoft.com/office/drawing/2014/main" id="{27D271CE-E046-10FC-E629-F326EF510A8C}"/>
              </a:ext>
            </a:extLst>
          </p:cNvPr>
          <p:cNvSpPr>
            <a:spLocks noGrp="1"/>
          </p:cNvSpPr>
          <p:nvPr>
            <p:ph idx="1"/>
          </p:nvPr>
        </p:nvSpPr>
        <p:spPr>
          <a:xfrm>
            <a:off x="898774" y="1297857"/>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A67E730E-B926-E976-7146-936993E4A48D}"/>
              </a:ext>
            </a:extLst>
          </p:cNvPr>
          <p:cNvSpPr txBox="1">
            <a:spLocks/>
          </p:cNvSpPr>
          <p:nvPr/>
        </p:nvSpPr>
        <p:spPr>
          <a:xfrm>
            <a:off x="5367535" y="1297857"/>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9" name="Title 1">
            <a:extLst>
              <a:ext uri="{FF2B5EF4-FFF2-40B4-BE49-F238E27FC236}">
                <a16:creationId xmlns:a16="http://schemas.microsoft.com/office/drawing/2014/main" id="{CC50C635-860B-821B-F01B-B11E29746BA1}"/>
              </a:ext>
            </a:extLst>
          </p:cNvPr>
          <p:cNvSpPr txBox="1">
            <a:spLocks/>
          </p:cNvSpPr>
          <p:nvPr/>
        </p:nvSpPr>
        <p:spPr>
          <a:xfrm>
            <a:off x="366251" y="3296263"/>
            <a:ext cx="10515600"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Q4</a:t>
            </a:r>
            <a:r>
              <a:rPr lang="en-US" sz="4000" dirty="0"/>
              <a:t>  Show orders placed in November 2023</a:t>
            </a:r>
            <a:endParaRPr lang="en-IN" sz="4000" dirty="0"/>
          </a:p>
        </p:txBody>
      </p:sp>
      <p:sp>
        <p:nvSpPr>
          <p:cNvPr id="12" name="Content Placeholder 2">
            <a:extLst>
              <a:ext uri="{FF2B5EF4-FFF2-40B4-BE49-F238E27FC236}">
                <a16:creationId xmlns:a16="http://schemas.microsoft.com/office/drawing/2014/main" id="{21D0791C-C6D3-D985-1146-AF65BEDB5A4D}"/>
              </a:ext>
            </a:extLst>
          </p:cNvPr>
          <p:cNvSpPr txBox="1">
            <a:spLocks/>
          </p:cNvSpPr>
          <p:nvPr/>
        </p:nvSpPr>
        <p:spPr>
          <a:xfrm>
            <a:off x="699233" y="4259495"/>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919FF07F-D3CE-375B-F33F-BB289ECFC4E2}"/>
              </a:ext>
            </a:extLst>
          </p:cNvPr>
          <p:cNvSpPr txBox="1">
            <a:spLocks/>
          </p:cNvSpPr>
          <p:nvPr/>
        </p:nvSpPr>
        <p:spPr>
          <a:xfrm>
            <a:off x="5624051" y="4291778"/>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5" name="Picture 4">
            <a:extLst>
              <a:ext uri="{FF2B5EF4-FFF2-40B4-BE49-F238E27FC236}">
                <a16:creationId xmlns:a16="http://schemas.microsoft.com/office/drawing/2014/main" id="{D81CF729-45E4-BAE7-4F9F-F461260DAF9E}"/>
              </a:ext>
            </a:extLst>
          </p:cNvPr>
          <p:cNvPicPr>
            <a:picLocks noChangeAspect="1"/>
          </p:cNvPicPr>
          <p:nvPr/>
        </p:nvPicPr>
        <p:blipFill>
          <a:blip r:embed="rId2"/>
          <a:stretch>
            <a:fillRect/>
          </a:stretch>
        </p:blipFill>
        <p:spPr>
          <a:xfrm>
            <a:off x="1090503" y="1810428"/>
            <a:ext cx="3358594" cy="1271986"/>
          </a:xfrm>
          <a:prstGeom prst="rect">
            <a:avLst/>
          </a:prstGeom>
        </p:spPr>
      </p:pic>
      <p:pic>
        <p:nvPicPr>
          <p:cNvPr id="8" name="Picture 7">
            <a:extLst>
              <a:ext uri="{FF2B5EF4-FFF2-40B4-BE49-F238E27FC236}">
                <a16:creationId xmlns:a16="http://schemas.microsoft.com/office/drawing/2014/main" id="{BAAA6F38-36DE-B5E6-A300-68D27DEF037C}"/>
              </a:ext>
            </a:extLst>
          </p:cNvPr>
          <p:cNvPicPr>
            <a:picLocks noChangeAspect="1"/>
          </p:cNvPicPr>
          <p:nvPr/>
        </p:nvPicPr>
        <p:blipFill>
          <a:blip r:embed="rId3"/>
          <a:stretch>
            <a:fillRect/>
          </a:stretch>
        </p:blipFill>
        <p:spPr>
          <a:xfrm>
            <a:off x="5212264" y="1810428"/>
            <a:ext cx="6979736" cy="1271986"/>
          </a:xfrm>
          <a:prstGeom prst="rect">
            <a:avLst/>
          </a:prstGeom>
        </p:spPr>
      </p:pic>
      <p:pic>
        <p:nvPicPr>
          <p:cNvPr id="11" name="Picture 10">
            <a:extLst>
              <a:ext uri="{FF2B5EF4-FFF2-40B4-BE49-F238E27FC236}">
                <a16:creationId xmlns:a16="http://schemas.microsoft.com/office/drawing/2014/main" id="{A7153189-7C4D-6309-1824-1F461952331D}"/>
              </a:ext>
            </a:extLst>
          </p:cNvPr>
          <p:cNvPicPr>
            <a:picLocks noChangeAspect="1"/>
          </p:cNvPicPr>
          <p:nvPr/>
        </p:nvPicPr>
        <p:blipFill>
          <a:blip r:embed="rId4"/>
          <a:stretch>
            <a:fillRect/>
          </a:stretch>
        </p:blipFill>
        <p:spPr>
          <a:xfrm>
            <a:off x="793077" y="4955458"/>
            <a:ext cx="3953445" cy="1209370"/>
          </a:xfrm>
          <a:prstGeom prst="rect">
            <a:avLst/>
          </a:prstGeom>
        </p:spPr>
      </p:pic>
      <p:pic>
        <p:nvPicPr>
          <p:cNvPr id="15" name="Picture 14">
            <a:extLst>
              <a:ext uri="{FF2B5EF4-FFF2-40B4-BE49-F238E27FC236}">
                <a16:creationId xmlns:a16="http://schemas.microsoft.com/office/drawing/2014/main" id="{FBCFA6A5-FC5F-88A9-3932-23E4B57EC030}"/>
              </a:ext>
            </a:extLst>
          </p:cNvPr>
          <p:cNvPicPr>
            <a:picLocks noChangeAspect="1"/>
          </p:cNvPicPr>
          <p:nvPr/>
        </p:nvPicPr>
        <p:blipFill>
          <a:blip r:embed="rId5"/>
          <a:stretch>
            <a:fillRect/>
          </a:stretch>
        </p:blipFill>
        <p:spPr>
          <a:xfrm>
            <a:off x="5861193" y="4908424"/>
            <a:ext cx="5362330" cy="1209370"/>
          </a:xfrm>
          <a:prstGeom prst="rect">
            <a:avLst/>
          </a:prstGeom>
        </p:spPr>
      </p:pic>
    </p:spTree>
    <p:extLst>
      <p:ext uri="{BB962C8B-B14F-4D97-AF65-F5344CB8AC3E}">
        <p14:creationId xmlns:p14="http://schemas.microsoft.com/office/powerpoint/2010/main" val="26139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998"/>
            <a:ext cx="10515600" cy="982556"/>
          </a:xfrm>
        </p:spPr>
        <p:txBody>
          <a:bodyPr>
            <a:normAutofit/>
          </a:bodyPr>
          <a:lstStyle/>
          <a:p>
            <a:r>
              <a:rPr lang="en-US" sz="4400" dirty="0"/>
              <a:t>Q5 Retrieve the total stock of book available</a:t>
            </a:r>
            <a:endParaRPr lang="en-IN" sz="40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898774" y="1297857"/>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6096000" y="1297857"/>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9" name="Title 1">
            <a:extLst>
              <a:ext uri="{FF2B5EF4-FFF2-40B4-BE49-F238E27FC236}">
                <a16:creationId xmlns:a16="http://schemas.microsoft.com/office/drawing/2014/main" id="{EB3A4809-6269-E3A3-7644-A9F4F9DAF31C}"/>
              </a:ext>
            </a:extLst>
          </p:cNvPr>
          <p:cNvSpPr txBox="1">
            <a:spLocks/>
          </p:cNvSpPr>
          <p:nvPr/>
        </p:nvSpPr>
        <p:spPr>
          <a:xfrm>
            <a:off x="366251" y="2893783"/>
            <a:ext cx="10515600"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Q6</a:t>
            </a:r>
            <a:r>
              <a:rPr lang="en-US" sz="4000" dirty="0"/>
              <a:t>  find the details of the most expensive book</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758227" y="38892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624051" y="3889298"/>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7" name="Picture 6">
            <a:extLst>
              <a:ext uri="{FF2B5EF4-FFF2-40B4-BE49-F238E27FC236}">
                <a16:creationId xmlns:a16="http://schemas.microsoft.com/office/drawing/2014/main" id="{DCD54D71-6F80-E565-0F04-CE82231B612F}"/>
              </a:ext>
            </a:extLst>
          </p:cNvPr>
          <p:cNvPicPr>
            <a:picLocks noChangeAspect="1"/>
          </p:cNvPicPr>
          <p:nvPr/>
        </p:nvPicPr>
        <p:blipFill>
          <a:blip r:embed="rId2"/>
          <a:stretch>
            <a:fillRect/>
          </a:stretch>
        </p:blipFill>
        <p:spPr>
          <a:xfrm>
            <a:off x="898774" y="1919110"/>
            <a:ext cx="2872414" cy="887385"/>
          </a:xfrm>
          <a:prstGeom prst="rect">
            <a:avLst/>
          </a:prstGeom>
        </p:spPr>
      </p:pic>
      <p:pic>
        <p:nvPicPr>
          <p:cNvPr id="14" name="Picture 13">
            <a:extLst>
              <a:ext uri="{FF2B5EF4-FFF2-40B4-BE49-F238E27FC236}">
                <a16:creationId xmlns:a16="http://schemas.microsoft.com/office/drawing/2014/main" id="{AE6ECE93-B362-BE62-749C-9C0E5F1B03D1}"/>
              </a:ext>
            </a:extLst>
          </p:cNvPr>
          <p:cNvPicPr>
            <a:picLocks noChangeAspect="1"/>
          </p:cNvPicPr>
          <p:nvPr/>
        </p:nvPicPr>
        <p:blipFill>
          <a:blip r:embed="rId3"/>
          <a:stretch>
            <a:fillRect/>
          </a:stretch>
        </p:blipFill>
        <p:spPr>
          <a:xfrm>
            <a:off x="6403315" y="1953830"/>
            <a:ext cx="2607950" cy="864106"/>
          </a:xfrm>
          <a:prstGeom prst="rect">
            <a:avLst/>
          </a:prstGeom>
        </p:spPr>
      </p:pic>
      <p:pic>
        <p:nvPicPr>
          <p:cNvPr id="17" name="Picture 16">
            <a:extLst>
              <a:ext uri="{FF2B5EF4-FFF2-40B4-BE49-F238E27FC236}">
                <a16:creationId xmlns:a16="http://schemas.microsoft.com/office/drawing/2014/main" id="{44244091-3C2E-8EE9-7C1D-60A0F6BAF378}"/>
              </a:ext>
            </a:extLst>
          </p:cNvPr>
          <p:cNvPicPr>
            <a:picLocks noChangeAspect="1"/>
          </p:cNvPicPr>
          <p:nvPr/>
        </p:nvPicPr>
        <p:blipFill>
          <a:blip r:embed="rId4"/>
          <a:stretch>
            <a:fillRect/>
          </a:stretch>
        </p:blipFill>
        <p:spPr>
          <a:xfrm>
            <a:off x="854576" y="4475736"/>
            <a:ext cx="2519245" cy="1720112"/>
          </a:xfrm>
          <a:prstGeom prst="rect">
            <a:avLst/>
          </a:prstGeom>
        </p:spPr>
      </p:pic>
      <p:pic>
        <p:nvPicPr>
          <p:cNvPr id="19" name="Picture 18">
            <a:extLst>
              <a:ext uri="{FF2B5EF4-FFF2-40B4-BE49-F238E27FC236}">
                <a16:creationId xmlns:a16="http://schemas.microsoft.com/office/drawing/2014/main" id="{36DAA331-8B43-8F79-2F0A-E5CC192DF60E}"/>
              </a:ext>
            </a:extLst>
          </p:cNvPr>
          <p:cNvPicPr>
            <a:picLocks noChangeAspect="1"/>
          </p:cNvPicPr>
          <p:nvPr/>
        </p:nvPicPr>
        <p:blipFill>
          <a:blip r:embed="rId5"/>
          <a:stretch>
            <a:fillRect/>
          </a:stretch>
        </p:blipFill>
        <p:spPr>
          <a:xfrm>
            <a:off x="5318233" y="4475736"/>
            <a:ext cx="6598464" cy="1720112"/>
          </a:xfrm>
          <a:prstGeom prst="rect">
            <a:avLst/>
          </a:prstGeom>
        </p:spPr>
      </p:pic>
    </p:spTree>
    <p:extLst>
      <p:ext uri="{BB962C8B-B14F-4D97-AF65-F5344CB8AC3E}">
        <p14:creationId xmlns:p14="http://schemas.microsoft.com/office/powerpoint/2010/main" val="314248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41451"/>
            <a:ext cx="11594690" cy="982556"/>
          </a:xfrm>
        </p:spPr>
        <p:txBody>
          <a:bodyPr>
            <a:normAutofit fontScale="90000"/>
          </a:bodyPr>
          <a:lstStyle/>
          <a:p>
            <a:r>
              <a:rPr lang="en-US" sz="4400" dirty="0"/>
              <a:t>Q7 </a:t>
            </a:r>
            <a:r>
              <a:rPr lang="en-US" sz="3600" dirty="0"/>
              <a:t>show all customers who ordered more then 1 quantity of a book</a:t>
            </a:r>
            <a:endParaRPr lang="en-IN" sz="36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758227" y="1082999"/>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6096000" y="10829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9" name="Title 1">
            <a:extLst>
              <a:ext uri="{FF2B5EF4-FFF2-40B4-BE49-F238E27FC236}">
                <a16:creationId xmlns:a16="http://schemas.microsoft.com/office/drawing/2014/main" id="{EB3A4809-6269-E3A3-7644-A9F4F9DAF31C}"/>
              </a:ext>
            </a:extLst>
          </p:cNvPr>
          <p:cNvSpPr txBox="1">
            <a:spLocks/>
          </p:cNvSpPr>
          <p:nvPr/>
        </p:nvSpPr>
        <p:spPr>
          <a:xfrm>
            <a:off x="366250" y="2893783"/>
            <a:ext cx="11825749" cy="99551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Q8</a:t>
            </a:r>
            <a:r>
              <a:rPr lang="en-US" sz="4000" dirty="0"/>
              <a:t>   Retrieve all orders where the total amount exceeds $20 </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758227" y="38892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624051" y="3889298"/>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5" name="Picture 4">
            <a:extLst>
              <a:ext uri="{FF2B5EF4-FFF2-40B4-BE49-F238E27FC236}">
                <a16:creationId xmlns:a16="http://schemas.microsoft.com/office/drawing/2014/main" id="{2B2C11C7-4D0B-1253-58D3-4A9652A7CDFA}"/>
              </a:ext>
            </a:extLst>
          </p:cNvPr>
          <p:cNvPicPr>
            <a:picLocks noChangeAspect="1"/>
          </p:cNvPicPr>
          <p:nvPr/>
        </p:nvPicPr>
        <p:blipFill>
          <a:blip r:embed="rId2"/>
          <a:stretch>
            <a:fillRect/>
          </a:stretch>
        </p:blipFill>
        <p:spPr>
          <a:xfrm>
            <a:off x="1218091" y="1579577"/>
            <a:ext cx="2822967" cy="1314205"/>
          </a:xfrm>
          <a:prstGeom prst="rect">
            <a:avLst/>
          </a:prstGeom>
        </p:spPr>
      </p:pic>
      <p:pic>
        <p:nvPicPr>
          <p:cNvPr id="10" name="Picture 9">
            <a:extLst>
              <a:ext uri="{FF2B5EF4-FFF2-40B4-BE49-F238E27FC236}">
                <a16:creationId xmlns:a16="http://schemas.microsoft.com/office/drawing/2014/main" id="{C8193B61-A328-4E99-D5CE-250F2CA2AC79}"/>
              </a:ext>
            </a:extLst>
          </p:cNvPr>
          <p:cNvPicPr>
            <a:picLocks noChangeAspect="1"/>
          </p:cNvPicPr>
          <p:nvPr/>
        </p:nvPicPr>
        <p:blipFill>
          <a:blip r:embed="rId3"/>
          <a:stretch>
            <a:fillRect/>
          </a:stretch>
        </p:blipFill>
        <p:spPr>
          <a:xfrm>
            <a:off x="6307653" y="1579577"/>
            <a:ext cx="5426038" cy="1314205"/>
          </a:xfrm>
          <a:prstGeom prst="rect">
            <a:avLst/>
          </a:prstGeom>
        </p:spPr>
      </p:pic>
      <p:pic>
        <p:nvPicPr>
          <p:cNvPr id="15" name="Picture 14">
            <a:extLst>
              <a:ext uri="{FF2B5EF4-FFF2-40B4-BE49-F238E27FC236}">
                <a16:creationId xmlns:a16="http://schemas.microsoft.com/office/drawing/2014/main" id="{E5930A92-4489-72D9-1A2A-CA2B262FD9D2}"/>
              </a:ext>
            </a:extLst>
          </p:cNvPr>
          <p:cNvPicPr>
            <a:picLocks noChangeAspect="1"/>
          </p:cNvPicPr>
          <p:nvPr/>
        </p:nvPicPr>
        <p:blipFill>
          <a:blip r:embed="rId4"/>
          <a:stretch>
            <a:fillRect/>
          </a:stretch>
        </p:blipFill>
        <p:spPr>
          <a:xfrm>
            <a:off x="978008" y="4538226"/>
            <a:ext cx="3063050" cy="1837087"/>
          </a:xfrm>
          <a:prstGeom prst="rect">
            <a:avLst/>
          </a:prstGeom>
        </p:spPr>
      </p:pic>
      <p:pic>
        <p:nvPicPr>
          <p:cNvPr id="18" name="Picture 17">
            <a:extLst>
              <a:ext uri="{FF2B5EF4-FFF2-40B4-BE49-F238E27FC236}">
                <a16:creationId xmlns:a16="http://schemas.microsoft.com/office/drawing/2014/main" id="{59D17E8C-F589-3C6C-A185-F3A2889D35DF}"/>
              </a:ext>
            </a:extLst>
          </p:cNvPr>
          <p:cNvPicPr>
            <a:picLocks noChangeAspect="1"/>
          </p:cNvPicPr>
          <p:nvPr/>
        </p:nvPicPr>
        <p:blipFill>
          <a:blip r:embed="rId5"/>
          <a:stretch>
            <a:fillRect/>
          </a:stretch>
        </p:blipFill>
        <p:spPr>
          <a:xfrm>
            <a:off x="6163595" y="4560177"/>
            <a:ext cx="5570095" cy="1815135"/>
          </a:xfrm>
          <a:prstGeom prst="rect">
            <a:avLst/>
          </a:prstGeom>
        </p:spPr>
      </p:pic>
    </p:spTree>
    <p:extLst>
      <p:ext uri="{BB962C8B-B14F-4D97-AF65-F5344CB8AC3E}">
        <p14:creationId xmlns:p14="http://schemas.microsoft.com/office/powerpoint/2010/main" val="420795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41451"/>
            <a:ext cx="11594690" cy="982556"/>
          </a:xfrm>
        </p:spPr>
        <p:txBody>
          <a:bodyPr>
            <a:normAutofit/>
          </a:bodyPr>
          <a:lstStyle/>
          <a:p>
            <a:r>
              <a:rPr lang="en-US" sz="4400" dirty="0"/>
              <a:t>Q9  </a:t>
            </a:r>
            <a:r>
              <a:rPr lang="en-US" sz="3600" dirty="0"/>
              <a:t>list all genres available in the books table</a:t>
            </a:r>
            <a:endParaRPr lang="en-IN" sz="36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758227" y="1082999"/>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6096000" y="10829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9" name="Title 1">
            <a:extLst>
              <a:ext uri="{FF2B5EF4-FFF2-40B4-BE49-F238E27FC236}">
                <a16:creationId xmlns:a16="http://schemas.microsoft.com/office/drawing/2014/main" id="{EB3A4809-6269-E3A3-7644-A9F4F9DAF31C}"/>
              </a:ext>
            </a:extLst>
          </p:cNvPr>
          <p:cNvSpPr txBox="1">
            <a:spLocks/>
          </p:cNvSpPr>
          <p:nvPr/>
        </p:nvSpPr>
        <p:spPr>
          <a:xfrm>
            <a:off x="366251" y="2893782"/>
            <a:ext cx="11414269" cy="99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Q10</a:t>
            </a:r>
            <a:r>
              <a:rPr lang="en-US" sz="4000" dirty="0"/>
              <a:t>  find the book with the lowest stock</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758227" y="38892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075411" y="3889298"/>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7" name="Picture 6">
            <a:extLst>
              <a:ext uri="{FF2B5EF4-FFF2-40B4-BE49-F238E27FC236}">
                <a16:creationId xmlns:a16="http://schemas.microsoft.com/office/drawing/2014/main" id="{244DD305-8048-62EC-5E2E-72E8346EBDF0}"/>
              </a:ext>
            </a:extLst>
          </p:cNvPr>
          <p:cNvPicPr>
            <a:picLocks noChangeAspect="1"/>
          </p:cNvPicPr>
          <p:nvPr/>
        </p:nvPicPr>
        <p:blipFill>
          <a:blip r:embed="rId2"/>
          <a:stretch>
            <a:fillRect/>
          </a:stretch>
        </p:blipFill>
        <p:spPr>
          <a:xfrm>
            <a:off x="990600" y="1635169"/>
            <a:ext cx="2529840" cy="924054"/>
          </a:xfrm>
          <a:prstGeom prst="rect">
            <a:avLst/>
          </a:prstGeom>
        </p:spPr>
      </p:pic>
      <p:pic>
        <p:nvPicPr>
          <p:cNvPr id="11" name="Picture 10">
            <a:extLst>
              <a:ext uri="{FF2B5EF4-FFF2-40B4-BE49-F238E27FC236}">
                <a16:creationId xmlns:a16="http://schemas.microsoft.com/office/drawing/2014/main" id="{39F3E3E2-FD1B-7B87-7F34-C94D91C9CFAE}"/>
              </a:ext>
            </a:extLst>
          </p:cNvPr>
          <p:cNvPicPr>
            <a:picLocks noChangeAspect="1"/>
          </p:cNvPicPr>
          <p:nvPr/>
        </p:nvPicPr>
        <p:blipFill>
          <a:blip r:embed="rId3"/>
          <a:stretch>
            <a:fillRect/>
          </a:stretch>
        </p:blipFill>
        <p:spPr>
          <a:xfrm>
            <a:off x="6477000" y="1635169"/>
            <a:ext cx="1524000" cy="1258612"/>
          </a:xfrm>
          <a:prstGeom prst="rect">
            <a:avLst/>
          </a:prstGeom>
        </p:spPr>
      </p:pic>
      <p:pic>
        <p:nvPicPr>
          <p:cNvPr id="16" name="Picture 15">
            <a:extLst>
              <a:ext uri="{FF2B5EF4-FFF2-40B4-BE49-F238E27FC236}">
                <a16:creationId xmlns:a16="http://schemas.microsoft.com/office/drawing/2014/main" id="{83F36D42-3BF2-48AE-75EB-04E19EBEC967}"/>
              </a:ext>
            </a:extLst>
          </p:cNvPr>
          <p:cNvPicPr>
            <a:picLocks noChangeAspect="1"/>
          </p:cNvPicPr>
          <p:nvPr/>
        </p:nvPicPr>
        <p:blipFill>
          <a:blip r:embed="rId4"/>
          <a:stretch>
            <a:fillRect/>
          </a:stretch>
        </p:blipFill>
        <p:spPr>
          <a:xfrm>
            <a:off x="1194020" y="4428997"/>
            <a:ext cx="2326419" cy="1346003"/>
          </a:xfrm>
          <a:prstGeom prst="rect">
            <a:avLst/>
          </a:prstGeom>
        </p:spPr>
      </p:pic>
      <p:pic>
        <p:nvPicPr>
          <p:cNvPr id="19" name="Picture 18">
            <a:extLst>
              <a:ext uri="{FF2B5EF4-FFF2-40B4-BE49-F238E27FC236}">
                <a16:creationId xmlns:a16="http://schemas.microsoft.com/office/drawing/2014/main" id="{FDB099B3-9618-1A58-6780-C36C42E89F9E}"/>
              </a:ext>
            </a:extLst>
          </p:cNvPr>
          <p:cNvPicPr>
            <a:picLocks noChangeAspect="1"/>
          </p:cNvPicPr>
          <p:nvPr/>
        </p:nvPicPr>
        <p:blipFill>
          <a:blip r:embed="rId5"/>
          <a:stretch>
            <a:fillRect/>
          </a:stretch>
        </p:blipFill>
        <p:spPr>
          <a:xfrm>
            <a:off x="5486400" y="4428997"/>
            <a:ext cx="6474541" cy="1524213"/>
          </a:xfrm>
          <a:prstGeom prst="rect">
            <a:avLst/>
          </a:prstGeom>
        </p:spPr>
      </p:pic>
    </p:spTree>
    <p:extLst>
      <p:ext uri="{BB962C8B-B14F-4D97-AF65-F5344CB8AC3E}">
        <p14:creationId xmlns:p14="http://schemas.microsoft.com/office/powerpoint/2010/main" val="225473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3823-7B5D-E8B0-E71C-36BE7D9DC230}"/>
              </a:ext>
            </a:extLst>
          </p:cNvPr>
          <p:cNvSpPr>
            <a:spLocks noGrp="1"/>
          </p:cNvSpPr>
          <p:nvPr>
            <p:ph type="title"/>
          </p:nvPr>
        </p:nvSpPr>
        <p:spPr>
          <a:xfrm>
            <a:off x="366251" y="41451"/>
            <a:ext cx="11594690" cy="982556"/>
          </a:xfrm>
        </p:spPr>
        <p:txBody>
          <a:bodyPr>
            <a:normAutofit/>
          </a:bodyPr>
          <a:lstStyle/>
          <a:p>
            <a:r>
              <a:rPr lang="en-US" sz="4400" dirty="0"/>
              <a:t>Q11  </a:t>
            </a:r>
            <a:r>
              <a:rPr lang="en-US" sz="3600" dirty="0"/>
              <a:t>calculate the total revenue generated form all order</a:t>
            </a:r>
            <a:endParaRPr lang="en-IN" sz="3600" dirty="0"/>
          </a:p>
        </p:txBody>
      </p:sp>
      <p:sp>
        <p:nvSpPr>
          <p:cNvPr id="3" name="Content Placeholder 2">
            <a:extLst>
              <a:ext uri="{FF2B5EF4-FFF2-40B4-BE49-F238E27FC236}">
                <a16:creationId xmlns:a16="http://schemas.microsoft.com/office/drawing/2014/main" id="{EE6695B0-25EE-C511-D864-BD57CD4BAB84}"/>
              </a:ext>
            </a:extLst>
          </p:cNvPr>
          <p:cNvSpPr>
            <a:spLocks noGrp="1"/>
          </p:cNvSpPr>
          <p:nvPr>
            <p:ph idx="1"/>
          </p:nvPr>
        </p:nvSpPr>
        <p:spPr>
          <a:xfrm>
            <a:off x="758227" y="1082999"/>
            <a:ext cx="1726439" cy="648929"/>
          </a:xfrm>
        </p:spPr>
        <p:txBody>
          <a:bodyPr/>
          <a:lstStyle/>
          <a:p>
            <a:pPr marL="0" indent="0">
              <a:buNone/>
            </a:pPr>
            <a:r>
              <a:rPr lang="en-US" dirty="0"/>
              <a:t>Query:-</a:t>
            </a:r>
            <a:endParaRPr lang="en-IN" dirty="0"/>
          </a:p>
        </p:txBody>
      </p:sp>
      <p:sp>
        <p:nvSpPr>
          <p:cNvPr id="6" name="Content Placeholder 2">
            <a:extLst>
              <a:ext uri="{FF2B5EF4-FFF2-40B4-BE49-F238E27FC236}">
                <a16:creationId xmlns:a16="http://schemas.microsoft.com/office/drawing/2014/main" id="{1B223A54-515F-A9E5-40FA-47B3207E4466}"/>
              </a:ext>
            </a:extLst>
          </p:cNvPr>
          <p:cNvSpPr txBox="1">
            <a:spLocks/>
          </p:cNvSpPr>
          <p:nvPr/>
        </p:nvSpPr>
        <p:spPr>
          <a:xfrm>
            <a:off x="6096000" y="10829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sp>
        <p:nvSpPr>
          <p:cNvPr id="9" name="Title 1">
            <a:extLst>
              <a:ext uri="{FF2B5EF4-FFF2-40B4-BE49-F238E27FC236}">
                <a16:creationId xmlns:a16="http://schemas.microsoft.com/office/drawing/2014/main" id="{EB3A4809-6269-E3A3-7644-A9F4F9DAF31C}"/>
              </a:ext>
            </a:extLst>
          </p:cNvPr>
          <p:cNvSpPr txBox="1">
            <a:spLocks/>
          </p:cNvSpPr>
          <p:nvPr/>
        </p:nvSpPr>
        <p:spPr>
          <a:xfrm>
            <a:off x="366251" y="2893782"/>
            <a:ext cx="12037143" cy="99551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400" dirty="0"/>
              <a:t>Q12</a:t>
            </a:r>
            <a:r>
              <a:rPr lang="en-US" sz="4000" dirty="0"/>
              <a:t>  Retrieve the total number of books sold  in each genre</a:t>
            </a:r>
            <a:endParaRPr lang="en-IN" sz="4000" dirty="0"/>
          </a:p>
        </p:txBody>
      </p:sp>
      <p:sp>
        <p:nvSpPr>
          <p:cNvPr id="12" name="Content Placeholder 2">
            <a:extLst>
              <a:ext uri="{FF2B5EF4-FFF2-40B4-BE49-F238E27FC236}">
                <a16:creationId xmlns:a16="http://schemas.microsoft.com/office/drawing/2014/main" id="{2E07618C-C52F-5AB8-7A2A-190745D31E6D}"/>
              </a:ext>
            </a:extLst>
          </p:cNvPr>
          <p:cNvSpPr txBox="1">
            <a:spLocks/>
          </p:cNvSpPr>
          <p:nvPr/>
        </p:nvSpPr>
        <p:spPr>
          <a:xfrm>
            <a:off x="758227" y="38892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Query:-</a:t>
            </a:r>
            <a:endParaRPr lang="en-IN" dirty="0"/>
          </a:p>
        </p:txBody>
      </p:sp>
      <p:sp>
        <p:nvSpPr>
          <p:cNvPr id="13" name="Content Placeholder 2">
            <a:extLst>
              <a:ext uri="{FF2B5EF4-FFF2-40B4-BE49-F238E27FC236}">
                <a16:creationId xmlns:a16="http://schemas.microsoft.com/office/drawing/2014/main" id="{D798CE82-97A7-02C9-7841-0C2A3547B831}"/>
              </a:ext>
            </a:extLst>
          </p:cNvPr>
          <p:cNvSpPr txBox="1">
            <a:spLocks/>
          </p:cNvSpPr>
          <p:nvPr/>
        </p:nvSpPr>
        <p:spPr>
          <a:xfrm>
            <a:off x="5807179" y="3862899"/>
            <a:ext cx="1726439" cy="648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a:t>
            </a:r>
            <a:endParaRPr lang="en-IN" dirty="0"/>
          </a:p>
        </p:txBody>
      </p:sp>
      <p:pic>
        <p:nvPicPr>
          <p:cNvPr id="5" name="Picture 4">
            <a:extLst>
              <a:ext uri="{FF2B5EF4-FFF2-40B4-BE49-F238E27FC236}">
                <a16:creationId xmlns:a16="http://schemas.microsoft.com/office/drawing/2014/main" id="{5B1AA8BE-E434-0D8A-E909-FFEDC1558307}"/>
              </a:ext>
            </a:extLst>
          </p:cNvPr>
          <p:cNvPicPr>
            <a:picLocks noChangeAspect="1"/>
          </p:cNvPicPr>
          <p:nvPr/>
        </p:nvPicPr>
        <p:blipFill>
          <a:blip r:embed="rId2"/>
          <a:stretch>
            <a:fillRect/>
          </a:stretch>
        </p:blipFill>
        <p:spPr>
          <a:xfrm>
            <a:off x="1165696" y="1699155"/>
            <a:ext cx="3627529" cy="995516"/>
          </a:xfrm>
          <a:prstGeom prst="rect">
            <a:avLst/>
          </a:prstGeom>
        </p:spPr>
      </p:pic>
      <p:pic>
        <p:nvPicPr>
          <p:cNvPr id="10" name="Picture 9">
            <a:extLst>
              <a:ext uri="{FF2B5EF4-FFF2-40B4-BE49-F238E27FC236}">
                <a16:creationId xmlns:a16="http://schemas.microsoft.com/office/drawing/2014/main" id="{95071427-4F2B-B577-D3B7-8A096C3EA031}"/>
              </a:ext>
            </a:extLst>
          </p:cNvPr>
          <p:cNvPicPr>
            <a:picLocks noChangeAspect="1"/>
          </p:cNvPicPr>
          <p:nvPr/>
        </p:nvPicPr>
        <p:blipFill>
          <a:blip r:embed="rId3"/>
          <a:stretch>
            <a:fillRect/>
          </a:stretch>
        </p:blipFill>
        <p:spPr>
          <a:xfrm>
            <a:off x="6341793" y="1778256"/>
            <a:ext cx="2961292" cy="949188"/>
          </a:xfrm>
          <a:prstGeom prst="rect">
            <a:avLst/>
          </a:prstGeom>
        </p:spPr>
      </p:pic>
      <p:pic>
        <p:nvPicPr>
          <p:cNvPr id="15" name="Picture 14">
            <a:extLst>
              <a:ext uri="{FF2B5EF4-FFF2-40B4-BE49-F238E27FC236}">
                <a16:creationId xmlns:a16="http://schemas.microsoft.com/office/drawing/2014/main" id="{EC228BFE-9F98-0F17-0AFA-B7B0F5A97CA3}"/>
              </a:ext>
            </a:extLst>
          </p:cNvPr>
          <p:cNvPicPr>
            <a:picLocks noChangeAspect="1"/>
          </p:cNvPicPr>
          <p:nvPr/>
        </p:nvPicPr>
        <p:blipFill>
          <a:blip r:embed="rId4"/>
          <a:stretch>
            <a:fillRect/>
          </a:stretch>
        </p:blipFill>
        <p:spPr>
          <a:xfrm>
            <a:off x="1057268" y="4515926"/>
            <a:ext cx="4145130" cy="1604655"/>
          </a:xfrm>
          <a:prstGeom prst="rect">
            <a:avLst/>
          </a:prstGeom>
        </p:spPr>
      </p:pic>
      <p:pic>
        <p:nvPicPr>
          <p:cNvPr id="18" name="Picture 17">
            <a:extLst>
              <a:ext uri="{FF2B5EF4-FFF2-40B4-BE49-F238E27FC236}">
                <a16:creationId xmlns:a16="http://schemas.microsoft.com/office/drawing/2014/main" id="{660A50E3-DB28-721E-06C3-3149E9A3D02E}"/>
              </a:ext>
            </a:extLst>
          </p:cNvPr>
          <p:cNvPicPr>
            <a:picLocks noChangeAspect="1"/>
          </p:cNvPicPr>
          <p:nvPr/>
        </p:nvPicPr>
        <p:blipFill>
          <a:blip r:embed="rId5"/>
          <a:stretch>
            <a:fillRect/>
          </a:stretch>
        </p:blipFill>
        <p:spPr>
          <a:xfrm>
            <a:off x="6384822" y="4511827"/>
            <a:ext cx="4145130" cy="1874225"/>
          </a:xfrm>
          <a:prstGeom prst="rect">
            <a:avLst/>
          </a:prstGeom>
        </p:spPr>
      </p:pic>
    </p:spTree>
    <p:extLst>
      <p:ext uri="{BB962C8B-B14F-4D97-AF65-F5344CB8AC3E}">
        <p14:creationId xmlns:p14="http://schemas.microsoft.com/office/powerpoint/2010/main" val="266401538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199</TotalTime>
  <Words>1408</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Corbel</vt:lpstr>
      <vt:lpstr>Corbel (text)</vt:lpstr>
      <vt:lpstr>Inter</vt:lpstr>
      <vt:lpstr>Depth</vt:lpstr>
      <vt:lpstr>Welcome to the Online Bookstore Analyst Project</vt:lpstr>
      <vt:lpstr>Query to find insight from online bookstore dataset.  Q1 Retrieve all books in the "Fiction" Genre Q2  find books published after the year 1950 Q3 List all customers from the Canada Q4  Show orders placed in November 2023 Q5 Retrieve the total stock of book available Q6  find the details of the most expensive book Q7 show all customers who ordered more then 1 quantity of a book Q8   Retrieve all orders where the total amount exceeds $20  Q9  list all genres available in the books table Q10  find the book with the lowest stock</vt:lpstr>
      <vt:lpstr>Query to find insight from online bookstore dataset.  Q11  calculate the total revenue generated form all order Q12  Retrieve the total number of books sold  in each genre Q13  find the average price of books in the "Fantasy" genre Q14  list of customers who have placed at least 2 orders  Q15  find the most frequent ordered book Q16  show that top 3 most expensive books of "Fantasy" Genre Q17  Retrieve the total quantity of book sold by each auther Q18  list the cities where customers who spend over $30 located Q19  find the customer who spend the most on order Q20  calculate the stock remaining after fulfilling all orders </vt:lpstr>
      <vt:lpstr>Q1 Retrieve all books in the "Fiction" Genre</vt:lpstr>
      <vt:lpstr>Q3 List all customers from the Canada</vt:lpstr>
      <vt:lpstr>Q5 Retrieve the total stock of book available</vt:lpstr>
      <vt:lpstr>Q7 show all customers who ordered more then 1 quantity of a book</vt:lpstr>
      <vt:lpstr>Q9  list all genres available in the books table</vt:lpstr>
      <vt:lpstr>Q11  calculate the total revenue generated form all order</vt:lpstr>
      <vt:lpstr>Q13  find the average price of books in the "Fantasy" genre</vt:lpstr>
      <vt:lpstr>Conclusion The given SQL query retrieves customers who have placed at least two orders. It does this by:   1. Joining: the orders table (o) with the customers table (c) on customer_id.   2.Grouping: the results by customer_id and customer name.   3.Counting: the number of orders (order_id) for each customer.   4.Filtering: customers who have at least 2 orders using the HAVING clause.  The output will contain customer IDs, customer names, and their total number of orders, but only for customers who have placed two or more orders. </vt:lpstr>
      <vt:lpstr>Conclusion The query identifies the top 5 most popular books based on the number of times they have been ordered. The output will include:    1. book_id: The unique identifier for each book.    2. title: The title of the book.    3. order_count: The total number of orders for that book. This information can be useful for:    1. Identifying best-selling books.    2. Inventory management and restocking decisions.    3. Marketing strategies to promote popular books further.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kumar</dc:creator>
  <cp:lastModifiedBy>chetan kumar</cp:lastModifiedBy>
  <cp:revision>1</cp:revision>
  <dcterms:created xsi:type="dcterms:W3CDTF">2025-02-14T13:57:36Z</dcterms:created>
  <dcterms:modified xsi:type="dcterms:W3CDTF">2025-02-14T17:17:26Z</dcterms:modified>
</cp:coreProperties>
</file>