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Lst>
  <p:sldIdLst>
    <p:sldId id="256" r:id="rId2"/>
    <p:sldId id="265" r:id="rId3"/>
    <p:sldId id="266" r:id="rId4"/>
    <p:sldId id="257" r:id="rId5"/>
    <p:sldId id="258" r:id="rId6"/>
    <p:sldId id="259" r:id="rId7"/>
    <p:sldId id="260" r:id="rId8"/>
    <p:sldId id="261" r:id="rId9"/>
    <p:sldId id="262" r:id="rId10"/>
    <p:sldId id="263"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p:scale>
          <a:sx n="66" d="100"/>
          <a:sy n="66" d="100"/>
        </p:scale>
        <p:origin x="6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4775261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4CDD2-BEC9-412C-88BB-DDE2774FACEE}"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1521492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216892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extLst>
      <p:ext uri="{BB962C8B-B14F-4D97-AF65-F5344CB8AC3E}">
        <p14:creationId xmlns:p14="http://schemas.microsoft.com/office/powerpoint/2010/main" val="38993124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38647843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24898496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155278028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35930478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3404175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17291127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488450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A4CDD2-BEC9-412C-88BB-DDE2774FACEE}"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19873643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BA4CDD2-BEC9-412C-88BB-DDE2774FACEE}" type="datetimeFigureOut">
              <a:rPr lang="en-IN" smtClean="0"/>
              <a:t>01-03-2025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37148968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38398032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2504493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ABA4CDD2-BEC9-412C-88BB-DDE2774FACEE}" type="datetimeFigureOut">
              <a:rPr lang="en-IN" smtClean="0"/>
              <a:t>01-03-2025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3430538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BA4CDD2-BEC9-412C-88BB-DDE2774FACEE}" type="datetimeFigureOut">
              <a:rPr lang="en-IN" smtClean="0"/>
              <a:t>01-03-2025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7C8D2A4-F9C8-46A7-A8F0-BE98A805F84F}" type="slidenum">
              <a:rPr lang="en-IN" smtClean="0"/>
              <a:t>‹#›</a:t>
            </a:fld>
            <a:endParaRPr lang="en-IN"/>
          </a:p>
        </p:txBody>
      </p:sp>
    </p:spTree>
    <p:extLst>
      <p:ext uri="{BB962C8B-B14F-4D97-AF65-F5344CB8AC3E}">
        <p14:creationId xmlns:p14="http://schemas.microsoft.com/office/powerpoint/2010/main" val="2913744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ABA4CDD2-BEC9-412C-88BB-DDE2774FACEE}" type="datetimeFigureOut">
              <a:rPr lang="en-IN" smtClean="0"/>
              <a:t>01-03-2025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97C8D2A4-F9C8-46A7-A8F0-BE98A805F84F}" type="slidenum">
              <a:rPr lang="en-IN" smtClean="0"/>
              <a:t>‹#›</a:t>
            </a:fld>
            <a:endParaRPr lang="en-IN"/>
          </a:p>
        </p:txBody>
      </p:sp>
    </p:spTree>
    <p:extLst>
      <p:ext uri="{BB962C8B-B14F-4D97-AF65-F5344CB8AC3E}">
        <p14:creationId xmlns:p14="http://schemas.microsoft.com/office/powerpoint/2010/main" val="1209268515"/>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 id="2147483764" r:id="rId14"/>
    <p:sldLayoutId id="2147483765" r:id="rId15"/>
    <p:sldLayoutId id="2147483766" r:id="rId16"/>
    <p:sldLayoutId id="214748376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22120-B1CF-C600-C138-51D099CA1AE4}"/>
              </a:ext>
            </a:extLst>
          </p:cNvPr>
          <p:cNvSpPr>
            <a:spLocks noGrp="1"/>
          </p:cNvSpPr>
          <p:nvPr>
            <p:ph type="ctrTitle"/>
          </p:nvPr>
        </p:nvSpPr>
        <p:spPr>
          <a:xfrm>
            <a:off x="1808098" y="1665515"/>
            <a:ext cx="8366416" cy="3008086"/>
          </a:xfrm>
        </p:spPr>
        <p:txBody>
          <a:bodyPr/>
          <a:lstStyle/>
          <a:p>
            <a:pPr algn="ctr"/>
            <a:r>
              <a:rPr lang="en-US" sz="6600" dirty="0"/>
              <a:t>Welcome to the</a:t>
            </a:r>
            <a:br>
              <a:rPr lang="en-US" sz="6600" dirty="0"/>
            </a:br>
            <a:r>
              <a:rPr lang="en-US" sz="6600" dirty="0"/>
              <a:t>Uber-Data-Analyst</a:t>
            </a:r>
            <a:br>
              <a:rPr lang="en-US" sz="6600" dirty="0"/>
            </a:br>
            <a:r>
              <a:rPr lang="en-US" sz="6600" dirty="0"/>
              <a:t>Project</a:t>
            </a:r>
            <a:endParaRPr lang="en-IN" sz="6600" dirty="0"/>
          </a:p>
        </p:txBody>
      </p:sp>
      <p:sp>
        <p:nvSpPr>
          <p:cNvPr id="3" name="Subtitle 2">
            <a:extLst>
              <a:ext uri="{FF2B5EF4-FFF2-40B4-BE49-F238E27FC236}">
                <a16:creationId xmlns:a16="http://schemas.microsoft.com/office/drawing/2014/main" id="{D16A9116-8602-8934-5816-25AF7FE1F7BF}"/>
              </a:ext>
            </a:extLst>
          </p:cNvPr>
          <p:cNvSpPr>
            <a:spLocks noGrp="1"/>
          </p:cNvSpPr>
          <p:nvPr>
            <p:ph type="subTitle" idx="1"/>
          </p:nvPr>
        </p:nvSpPr>
        <p:spPr>
          <a:xfrm>
            <a:off x="3366342" y="5996580"/>
            <a:ext cx="8825658" cy="861420"/>
          </a:xfrm>
        </p:spPr>
        <p:txBody>
          <a:bodyPr/>
          <a:lstStyle/>
          <a:p>
            <a:pPr algn="r"/>
            <a:r>
              <a:rPr lang="en-US" dirty="0"/>
              <a:t>Project-by   chetan</a:t>
            </a:r>
            <a:endParaRPr lang="en-IN" dirty="0"/>
          </a:p>
        </p:txBody>
      </p:sp>
    </p:spTree>
    <p:extLst>
      <p:ext uri="{BB962C8B-B14F-4D97-AF65-F5344CB8AC3E}">
        <p14:creationId xmlns:p14="http://schemas.microsoft.com/office/powerpoint/2010/main" val="13064043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26079-03BE-C0FD-CC59-85E1786B4E58}"/>
              </a:ext>
            </a:extLst>
          </p:cNvPr>
          <p:cNvSpPr>
            <a:spLocks noGrp="1"/>
          </p:cNvSpPr>
          <p:nvPr>
            <p:ph type="title"/>
          </p:nvPr>
        </p:nvSpPr>
        <p:spPr>
          <a:xfrm>
            <a:off x="246744" y="293061"/>
            <a:ext cx="9404723" cy="1400530"/>
          </a:xfrm>
        </p:spPr>
        <p:txBody>
          <a:bodyPr/>
          <a:lstStyle/>
          <a:p>
            <a:r>
              <a:rPr lang="en-IN" b="1" dirty="0"/>
              <a:t>Dashboard</a:t>
            </a:r>
          </a:p>
        </p:txBody>
      </p:sp>
      <p:pic>
        <p:nvPicPr>
          <p:cNvPr id="5" name="Content Placeholder 4">
            <a:extLst>
              <a:ext uri="{FF2B5EF4-FFF2-40B4-BE49-F238E27FC236}">
                <a16:creationId xmlns:a16="http://schemas.microsoft.com/office/drawing/2014/main" id="{007012D8-1C72-6C4E-7131-62D185707529}"/>
              </a:ext>
            </a:extLst>
          </p:cNvPr>
          <p:cNvPicPr>
            <a:picLocks noGrp="1" noChangeAspect="1"/>
          </p:cNvPicPr>
          <p:nvPr>
            <p:ph idx="1"/>
          </p:nvPr>
        </p:nvPicPr>
        <p:blipFill>
          <a:blip r:embed="rId2"/>
          <a:stretch>
            <a:fillRect/>
          </a:stretch>
        </p:blipFill>
        <p:spPr>
          <a:xfrm>
            <a:off x="377371" y="1393371"/>
            <a:ext cx="11567885" cy="4746171"/>
          </a:xfrm>
        </p:spPr>
      </p:pic>
    </p:spTree>
    <p:extLst>
      <p:ext uri="{BB962C8B-B14F-4D97-AF65-F5344CB8AC3E}">
        <p14:creationId xmlns:p14="http://schemas.microsoft.com/office/powerpoint/2010/main" val="26009394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3791C-42F8-18C5-1D99-E56A7AF3A9AA}"/>
              </a:ext>
            </a:extLst>
          </p:cNvPr>
          <p:cNvSpPr>
            <a:spLocks noGrp="1"/>
          </p:cNvSpPr>
          <p:nvPr>
            <p:ph type="title"/>
          </p:nvPr>
        </p:nvSpPr>
        <p:spPr>
          <a:xfrm>
            <a:off x="1393638" y="2728735"/>
            <a:ext cx="9404723" cy="1400530"/>
          </a:xfrm>
        </p:spPr>
        <p:txBody>
          <a:bodyPr/>
          <a:lstStyle/>
          <a:p>
            <a:pPr algn="ctr"/>
            <a:r>
              <a:rPr lang="en-US" sz="6000" dirty="0"/>
              <a:t>THANK YOU</a:t>
            </a:r>
            <a:endParaRPr lang="en-IN" sz="6000" dirty="0"/>
          </a:p>
        </p:txBody>
      </p:sp>
    </p:spTree>
    <p:extLst>
      <p:ext uri="{BB962C8B-B14F-4D97-AF65-F5344CB8AC3E}">
        <p14:creationId xmlns:p14="http://schemas.microsoft.com/office/powerpoint/2010/main" val="28647318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DD18C-BA25-D06A-B7F0-0F4B89913382}"/>
              </a:ext>
            </a:extLst>
          </p:cNvPr>
          <p:cNvSpPr>
            <a:spLocks noGrp="1"/>
          </p:cNvSpPr>
          <p:nvPr>
            <p:ph type="title"/>
          </p:nvPr>
        </p:nvSpPr>
        <p:spPr>
          <a:xfrm>
            <a:off x="297768" y="191461"/>
            <a:ext cx="9404723" cy="1400530"/>
          </a:xfrm>
        </p:spPr>
        <p:txBody>
          <a:bodyPr/>
          <a:lstStyle/>
          <a:p>
            <a:r>
              <a:rPr lang="en-IN" dirty="0"/>
              <a:t>Uber Ride Booking Dataset</a:t>
            </a:r>
            <a:br>
              <a:rPr lang="en-IN" dirty="0"/>
            </a:br>
            <a:endParaRPr lang="en-IN" dirty="0"/>
          </a:p>
        </p:txBody>
      </p:sp>
      <p:sp>
        <p:nvSpPr>
          <p:cNvPr id="3" name="Content Placeholder 2">
            <a:extLst>
              <a:ext uri="{FF2B5EF4-FFF2-40B4-BE49-F238E27FC236}">
                <a16:creationId xmlns:a16="http://schemas.microsoft.com/office/drawing/2014/main" id="{9698058E-2E7A-7338-1834-EC9939B7407A}"/>
              </a:ext>
            </a:extLst>
          </p:cNvPr>
          <p:cNvSpPr>
            <a:spLocks noGrp="1"/>
          </p:cNvSpPr>
          <p:nvPr>
            <p:ph idx="1"/>
          </p:nvPr>
        </p:nvSpPr>
        <p:spPr>
          <a:xfrm>
            <a:off x="297768" y="1157088"/>
            <a:ext cx="9891261" cy="5335280"/>
          </a:xfrm>
        </p:spPr>
        <p:txBody>
          <a:bodyPr>
            <a:normAutofit/>
          </a:bodyPr>
          <a:lstStyle/>
          <a:p>
            <a:r>
              <a:rPr lang="en-US" b="1" dirty="0"/>
              <a:t>Overview</a:t>
            </a:r>
          </a:p>
          <a:p>
            <a:r>
              <a:rPr lang="en-US" dirty="0"/>
              <a:t>This dataset contains ride booking details from Uber, providing insights into user behavior, ride preferences, and booking patterns. It helps analyze trends such as ride categories, booking times, distances, and weekly usage.</a:t>
            </a:r>
          </a:p>
          <a:p>
            <a:r>
              <a:rPr lang="en-US" b="1" dirty="0"/>
              <a:t>Key Features of the Dataset</a:t>
            </a:r>
          </a:p>
          <a:p>
            <a:pPr>
              <a:buFont typeface="+mj-lt"/>
              <a:buAutoNum type="arabicPeriod"/>
            </a:pPr>
            <a:r>
              <a:rPr lang="en-US" b="1" dirty="0"/>
              <a:t>Ride Category</a:t>
            </a:r>
            <a:r>
              <a:rPr lang="en-US" dirty="0"/>
              <a:t> – Identifies whether the ride was booked for business or personal purposes.</a:t>
            </a:r>
          </a:p>
          <a:p>
            <a:pPr>
              <a:buFont typeface="+mj-lt"/>
              <a:buAutoNum type="arabicPeriod"/>
            </a:pPr>
            <a:r>
              <a:rPr lang="en-US" b="1" dirty="0"/>
              <a:t>Booking Purpose</a:t>
            </a:r>
            <a:r>
              <a:rPr lang="en-US" dirty="0"/>
              <a:t> – Specifies the reason for booking, such as meetings, errands, entertainment, etc.</a:t>
            </a:r>
          </a:p>
          <a:p>
            <a:pPr>
              <a:buFont typeface="+mj-lt"/>
              <a:buAutoNum type="arabicPeriod"/>
            </a:pPr>
            <a:r>
              <a:rPr lang="en-US" b="1" dirty="0"/>
              <a:t>Time of Booking</a:t>
            </a:r>
            <a:r>
              <a:rPr lang="en-US" dirty="0"/>
              <a:t> – Indicates when users book rides (morning, afternoon, evening, night).</a:t>
            </a:r>
          </a:p>
          <a:p>
            <a:pPr>
              <a:buFont typeface="+mj-lt"/>
              <a:buAutoNum type="arabicPeriod"/>
            </a:pPr>
            <a:r>
              <a:rPr lang="en-US" b="1" dirty="0"/>
              <a:t>Weekly Trends</a:t>
            </a:r>
            <a:r>
              <a:rPr lang="en-US" dirty="0"/>
              <a:t> – Shows ride bookings across different days of the week.</a:t>
            </a:r>
          </a:p>
          <a:p>
            <a:pPr>
              <a:buFont typeface="+mj-lt"/>
              <a:buAutoNum type="arabicPeriod"/>
            </a:pPr>
            <a:r>
              <a:rPr lang="en-US" b="1" dirty="0"/>
              <a:t>Ride Distance</a:t>
            </a:r>
            <a:r>
              <a:rPr lang="en-US" dirty="0"/>
              <a:t> – Analyzes the distance covered per ride, highlighting short vs. long trips.</a:t>
            </a:r>
          </a:p>
          <a:p>
            <a:endParaRPr lang="en-IN" dirty="0"/>
          </a:p>
        </p:txBody>
      </p:sp>
    </p:spTree>
    <p:extLst>
      <p:ext uri="{BB962C8B-B14F-4D97-AF65-F5344CB8AC3E}">
        <p14:creationId xmlns:p14="http://schemas.microsoft.com/office/powerpoint/2010/main" val="1541177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96A0C-490F-4BBB-D1A4-1364D15D926E}"/>
              </a:ext>
            </a:extLst>
          </p:cNvPr>
          <p:cNvSpPr>
            <a:spLocks noGrp="1"/>
          </p:cNvSpPr>
          <p:nvPr>
            <p:ph type="title"/>
          </p:nvPr>
        </p:nvSpPr>
        <p:spPr/>
        <p:txBody>
          <a:bodyPr/>
          <a:lstStyle/>
          <a:p>
            <a:r>
              <a:rPr lang="en-US" dirty="0"/>
              <a:t>Objective</a:t>
            </a:r>
            <a:endParaRPr lang="en-IN" dirty="0"/>
          </a:p>
        </p:txBody>
      </p:sp>
      <p:sp>
        <p:nvSpPr>
          <p:cNvPr id="4" name="Rectangle 1">
            <a:extLst>
              <a:ext uri="{FF2B5EF4-FFF2-40B4-BE49-F238E27FC236}">
                <a16:creationId xmlns:a16="http://schemas.microsoft.com/office/drawing/2014/main" id="{DCBE38B0-2F9F-7FCC-766E-F3964A71F64B}"/>
              </a:ext>
            </a:extLst>
          </p:cNvPr>
          <p:cNvSpPr>
            <a:spLocks noGrp="1" noChangeArrowheads="1"/>
          </p:cNvSpPr>
          <p:nvPr>
            <p:ph idx="1"/>
          </p:nvPr>
        </p:nvSpPr>
        <p:spPr bwMode="auto">
          <a:xfrm>
            <a:off x="646111" y="1582340"/>
            <a:ext cx="8817202"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R="0" lvl="0" defTabSz="914400" rtl="0" eaLnBrk="0" fontAlgn="base" latinLnBrk="0" hangingPunct="0">
              <a:lnSpc>
                <a:spcPct val="100000"/>
              </a:lnSpc>
              <a:spcBef>
                <a:spcPct val="0"/>
              </a:spcBef>
              <a:spcAft>
                <a:spcPct val="0"/>
              </a:spcAft>
              <a:buClrTx/>
              <a:buSzTx/>
              <a:buAutoNum type="arabicPeriod"/>
              <a:tabLst/>
            </a:pPr>
            <a:r>
              <a:rPr kumimoji="0" lang="en-US" altLang="en-US" sz="1800" b="0" i="0" u="none" strike="noStrike" cap="none" normalizeH="0" baseline="0" dirty="0">
                <a:ln>
                  <a:noFill/>
                </a:ln>
                <a:solidFill>
                  <a:schemeClr val="tx1"/>
                </a:solidFill>
                <a:effectLst/>
                <a:latin typeface="Arial" panose="020B0604020202020204" pitchFamily="34" charset="0"/>
              </a:rPr>
              <a:t>In which category do people book the most Uber rides?</a:t>
            </a:r>
          </a:p>
          <a:p>
            <a:pPr marR="0" lvl="0" defTabSz="914400" rtl="0" eaLnBrk="0" fontAlgn="base" latinLnBrk="0" hangingPunct="0">
              <a:lnSpc>
                <a:spcPct val="100000"/>
              </a:lnSpc>
              <a:spcBef>
                <a:spcPct val="0"/>
              </a:spcBef>
              <a:spcAft>
                <a:spcPct val="0"/>
              </a:spcAft>
              <a:buClrTx/>
              <a:buSzTx/>
              <a:buAutoNum type="arabicPeriod"/>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2. For which purpose do people book Uber rides the most?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3. At what time do people book cabs the most from Uber?</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4. In which months do people book Uber rides less frequently?</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5. On which days of the week do people book Uber rides the most?</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None/>
              <a:tabLst/>
            </a:pPr>
            <a:r>
              <a:rPr kumimoji="0" lang="en-US" altLang="en-US" sz="1800" b="0" i="0" u="none" strike="noStrike" cap="none" normalizeH="0" baseline="0" dirty="0">
                <a:ln>
                  <a:noFill/>
                </a:ln>
                <a:solidFill>
                  <a:schemeClr val="tx1"/>
                </a:solidFill>
                <a:effectLst/>
                <a:latin typeface="Arial" panose="020B0604020202020204" pitchFamily="34" charset="0"/>
              </a:rPr>
              <a:t>6. How many miles do people usually book a cab for through Uber? </a:t>
            </a:r>
          </a:p>
          <a:p>
            <a:pPr marL="0" marR="0" lvl="0" indent="0"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61009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366DC-6D64-632D-49FA-11240E2C8B6F}"/>
              </a:ext>
            </a:extLst>
          </p:cNvPr>
          <p:cNvSpPr>
            <a:spLocks noGrp="1"/>
          </p:cNvSpPr>
          <p:nvPr>
            <p:ph type="title"/>
          </p:nvPr>
        </p:nvSpPr>
        <p:spPr>
          <a:xfrm>
            <a:off x="183300" y="322090"/>
            <a:ext cx="12008700" cy="1100310"/>
          </a:xfrm>
        </p:spPr>
        <p:txBody>
          <a:bodyPr/>
          <a:lstStyle/>
          <a:p>
            <a:r>
              <a:rPr lang="en-US" sz="3200" dirty="0"/>
              <a:t>Q1. In which category do people book the most Uber rides?</a:t>
            </a:r>
            <a:endParaRPr lang="en-IN" sz="3200" dirty="0"/>
          </a:p>
        </p:txBody>
      </p:sp>
      <p:pic>
        <p:nvPicPr>
          <p:cNvPr id="5" name="Content Placeholder 4">
            <a:extLst>
              <a:ext uri="{FF2B5EF4-FFF2-40B4-BE49-F238E27FC236}">
                <a16:creationId xmlns:a16="http://schemas.microsoft.com/office/drawing/2014/main" id="{AC426FDF-20A7-3A2B-3E0D-3318ACC6ACA7}"/>
              </a:ext>
            </a:extLst>
          </p:cNvPr>
          <p:cNvPicPr>
            <a:picLocks noGrp="1" noChangeAspect="1"/>
          </p:cNvPicPr>
          <p:nvPr>
            <p:ph idx="1"/>
          </p:nvPr>
        </p:nvPicPr>
        <p:blipFill>
          <a:blip r:embed="rId2"/>
          <a:stretch>
            <a:fillRect/>
          </a:stretch>
        </p:blipFill>
        <p:spPr>
          <a:xfrm>
            <a:off x="6879773" y="1422400"/>
            <a:ext cx="4827963" cy="2963753"/>
          </a:xfrm>
        </p:spPr>
      </p:pic>
      <p:sp>
        <p:nvSpPr>
          <p:cNvPr id="6" name="Title 1">
            <a:extLst>
              <a:ext uri="{FF2B5EF4-FFF2-40B4-BE49-F238E27FC236}">
                <a16:creationId xmlns:a16="http://schemas.microsoft.com/office/drawing/2014/main" id="{28B227DE-29F8-3807-C2DE-6B525EF6356A}"/>
              </a:ext>
            </a:extLst>
          </p:cNvPr>
          <p:cNvSpPr txBox="1">
            <a:spLocks/>
          </p:cNvSpPr>
          <p:nvPr/>
        </p:nvSpPr>
        <p:spPr>
          <a:xfrm>
            <a:off x="183300" y="1253811"/>
            <a:ext cx="6551329" cy="4377732"/>
          </a:xfrm>
          <a:prstGeom prst="rect">
            <a:avLst/>
          </a:prstGeom>
        </p:spPr>
        <p:txBody>
          <a:bodyPr vert="horz" lIns="91440" tIns="45720" rIns="91440" bIns="45720" rtlCol="0" anchor="t">
            <a:noAutofit/>
          </a:bodyPr>
          <a:lst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dirty="0"/>
              <a:t>Conclusion</a:t>
            </a:r>
          </a:p>
          <a:p>
            <a:endParaRPr lang="en-US" sz="2400" dirty="0"/>
          </a:p>
          <a:p>
            <a:r>
              <a:rPr lang="en-US" sz="2000" dirty="0"/>
              <a:t>The pie chart titled </a:t>
            </a:r>
            <a:r>
              <a:rPr lang="en-US" sz="2000" b="1" dirty="0"/>
              <a:t>"Category wise book"</a:t>
            </a:r>
            <a:r>
              <a:rPr lang="en-US" sz="2000" dirty="0"/>
              <a:t> shows the percentage of Uber rides booked for business and personal purposes. The data reveals that </a:t>
            </a:r>
            <a:r>
              <a:rPr lang="en-US" sz="2000" b="1" dirty="0"/>
              <a:t>83% of Uber rides are booked for business purposes</a:t>
            </a:r>
            <a:r>
              <a:rPr lang="en-US" sz="2000" dirty="0"/>
              <a:t>, while only </a:t>
            </a:r>
            <a:r>
              <a:rPr lang="en-US" sz="2000" b="1" dirty="0"/>
              <a:t>17% are booked for personal use</a:t>
            </a:r>
            <a:r>
              <a:rPr lang="en-US" sz="2000" dirty="0"/>
              <a:t>. This indicates that Uber is primarily used for business-related travel, suggesting a strong demand for corporate transportation services.</a:t>
            </a:r>
            <a:endParaRPr lang="en-IN" sz="2000" dirty="0"/>
          </a:p>
        </p:txBody>
      </p:sp>
    </p:spTree>
    <p:extLst>
      <p:ext uri="{BB962C8B-B14F-4D97-AF65-F5344CB8AC3E}">
        <p14:creationId xmlns:p14="http://schemas.microsoft.com/office/powerpoint/2010/main" val="2400175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1699-CD0F-952A-0BDD-3C82075851DB}"/>
              </a:ext>
            </a:extLst>
          </p:cNvPr>
          <p:cNvSpPr>
            <a:spLocks noGrp="1"/>
          </p:cNvSpPr>
          <p:nvPr>
            <p:ph type="title"/>
          </p:nvPr>
        </p:nvSpPr>
        <p:spPr>
          <a:xfrm>
            <a:off x="116114" y="275773"/>
            <a:ext cx="12075886" cy="1400530"/>
          </a:xfrm>
        </p:spPr>
        <p:txBody>
          <a:bodyPr/>
          <a:lstStyle/>
          <a:p>
            <a:r>
              <a:rPr lang="en-US" sz="3200" dirty="0"/>
              <a:t>Q2. For which purpose do people book Uber rides the most?</a:t>
            </a:r>
            <a:endParaRPr lang="en-IN" sz="3200" dirty="0"/>
          </a:p>
        </p:txBody>
      </p:sp>
      <p:sp>
        <p:nvSpPr>
          <p:cNvPr id="3" name="Content Placeholder 2">
            <a:extLst>
              <a:ext uri="{FF2B5EF4-FFF2-40B4-BE49-F238E27FC236}">
                <a16:creationId xmlns:a16="http://schemas.microsoft.com/office/drawing/2014/main" id="{86128778-3A75-8C88-6AF3-CE2D04547718}"/>
              </a:ext>
            </a:extLst>
          </p:cNvPr>
          <p:cNvSpPr>
            <a:spLocks noGrp="1"/>
          </p:cNvSpPr>
          <p:nvPr>
            <p:ph idx="1"/>
          </p:nvPr>
        </p:nvSpPr>
        <p:spPr>
          <a:xfrm>
            <a:off x="489024" y="3962613"/>
            <a:ext cx="11296576" cy="2895387"/>
          </a:xfrm>
        </p:spPr>
        <p:txBody>
          <a:bodyPr>
            <a:normAutofit fontScale="85000" lnSpcReduction="20000"/>
          </a:bodyPr>
          <a:lstStyle/>
          <a:p>
            <a:r>
              <a:rPr lang="en-US" sz="3200" dirty="0"/>
              <a:t>Conclusion</a:t>
            </a:r>
          </a:p>
          <a:p>
            <a:r>
              <a:rPr lang="en-US" sz="2600" dirty="0"/>
              <a:t>The bar chart titled </a:t>
            </a:r>
            <a:r>
              <a:rPr lang="en-US" sz="2600" b="1" dirty="0"/>
              <a:t>"Purpose wise book"</a:t>
            </a:r>
            <a:r>
              <a:rPr lang="en-US" sz="2600" dirty="0"/>
              <a:t> illustrates the distribution of Uber rides based on different purposes. The data suggests that the </a:t>
            </a:r>
            <a:r>
              <a:rPr lang="en-US" sz="2600" b="1" dirty="0"/>
              <a:t>highest number of Uber rides are booked for meetings</a:t>
            </a:r>
            <a:r>
              <a:rPr lang="en-US" sz="2600" dirty="0"/>
              <a:t>, indicating that business or work-related travel is a significant reason for using Uber. Other notable purposes include </a:t>
            </a:r>
            <a:r>
              <a:rPr lang="en-US" sz="2600" b="1" dirty="0"/>
              <a:t>meal/entertainment, errands/shopping, and temporary use</a:t>
            </a:r>
            <a:r>
              <a:rPr lang="en-US" sz="2600" dirty="0"/>
              <a:t>, which also have a considerable number of bookings. </a:t>
            </a:r>
            <a:r>
              <a:rPr lang="en-US" sz="2600" b="1" dirty="0"/>
              <a:t>Between-location travel has the lowest number of bookings.</a:t>
            </a:r>
            <a:r>
              <a:rPr lang="en-US" sz="2600" dirty="0"/>
              <a:t> This analysis highlights that professional and social activities are key drivers for Uber ride bookings.</a:t>
            </a:r>
            <a:endParaRPr lang="en-IN" sz="2600" dirty="0"/>
          </a:p>
        </p:txBody>
      </p:sp>
      <p:pic>
        <p:nvPicPr>
          <p:cNvPr id="5" name="Picture 4">
            <a:extLst>
              <a:ext uri="{FF2B5EF4-FFF2-40B4-BE49-F238E27FC236}">
                <a16:creationId xmlns:a16="http://schemas.microsoft.com/office/drawing/2014/main" id="{F1CB3664-CCAD-9209-A18B-2024B48D03CC}"/>
              </a:ext>
            </a:extLst>
          </p:cNvPr>
          <p:cNvPicPr>
            <a:picLocks noChangeAspect="1"/>
          </p:cNvPicPr>
          <p:nvPr/>
        </p:nvPicPr>
        <p:blipFill>
          <a:blip r:embed="rId2"/>
          <a:stretch>
            <a:fillRect/>
          </a:stretch>
        </p:blipFill>
        <p:spPr>
          <a:xfrm>
            <a:off x="4180115" y="1610135"/>
            <a:ext cx="6758968" cy="2352479"/>
          </a:xfrm>
          <a:prstGeom prst="rect">
            <a:avLst/>
          </a:prstGeom>
        </p:spPr>
      </p:pic>
    </p:spTree>
    <p:extLst>
      <p:ext uri="{BB962C8B-B14F-4D97-AF65-F5344CB8AC3E}">
        <p14:creationId xmlns:p14="http://schemas.microsoft.com/office/powerpoint/2010/main" val="1028461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D165E-A49C-8DBD-2DC4-94C72334BE4D}"/>
              </a:ext>
            </a:extLst>
          </p:cNvPr>
          <p:cNvSpPr>
            <a:spLocks noGrp="1"/>
          </p:cNvSpPr>
          <p:nvPr>
            <p:ph type="title"/>
          </p:nvPr>
        </p:nvSpPr>
        <p:spPr>
          <a:xfrm>
            <a:off x="1" y="176947"/>
            <a:ext cx="12191999" cy="1400530"/>
          </a:xfrm>
        </p:spPr>
        <p:txBody>
          <a:bodyPr/>
          <a:lstStyle/>
          <a:p>
            <a:r>
              <a:rPr lang="en-US" sz="3200" dirty="0"/>
              <a:t>Q3. At what time do people book cabs the most from Uber?</a:t>
            </a:r>
            <a:endParaRPr lang="en-IN" sz="3200" dirty="0"/>
          </a:p>
        </p:txBody>
      </p:sp>
      <p:sp>
        <p:nvSpPr>
          <p:cNvPr id="3" name="Content Placeholder 2">
            <a:extLst>
              <a:ext uri="{FF2B5EF4-FFF2-40B4-BE49-F238E27FC236}">
                <a16:creationId xmlns:a16="http://schemas.microsoft.com/office/drawing/2014/main" id="{D63D166F-17E4-BA09-3DCB-54D7BEB21573}"/>
              </a:ext>
            </a:extLst>
          </p:cNvPr>
          <p:cNvSpPr>
            <a:spLocks noGrp="1"/>
          </p:cNvSpPr>
          <p:nvPr>
            <p:ph idx="1"/>
          </p:nvPr>
        </p:nvSpPr>
        <p:spPr>
          <a:xfrm>
            <a:off x="334055" y="1094975"/>
            <a:ext cx="6772627" cy="5276796"/>
          </a:xfrm>
        </p:spPr>
        <p:txBody>
          <a:bodyPr>
            <a:normAutofit fontScale="92500" lnSpcReduction="10000"/>
          </a:bodyPr>
          <a:lstStyle/>
          <a:p>
            <a:r>
              <a:rPr lang="en-US" sz="4000" dirty="0"/>
              <a:t>Conclusion</a:t>
            </a:r>
          </a:p>
          <a:p>
            <a:r>
              <a:rPr lang="en-US" sz="2400" dirty="0"/>
              <a:t>The bar chart titled </a:t>
            </a:r>
            <a:r>
              <a:rPr lang="en-US" sz="2400" b="1" dirty="0"/>
              <a:t>"Most time do people book cabs"</a:t>
            </a:r>
            <a:r>
              <a:rPr lang="en-US" sz="2400" dirty="0"/>
              <a:t> shows the distribution of Uber ride bookings across different times of the day. The data indicates that </a:t>
            </a:r>
            <a:r>
              <a:rPr lang="en-US" sz="2400" b="1" dirty="0"/>
              <a:t>afternoon has the highest number of cab bookings</a:t>
            </a:r>
            <a:r>
              <a:rPr lang="en-US" sz="2400" dirty="0"/>
              <a:t>, followed by </a:t>
            </a:r>
            <a:r>
              <a:rPr lang="en-US" sz="2400" b="1" dirty="0"/>
              <a:t>evening</a:t>
            </a:r>
            <a:r>
              <a:rPr lang="en-US" sz="2400" dirty="0"/>
              <a:t>. This suggests that people commonly use Uber during these periods, likely for work commutes, business meetings, or social activities. </a:t>
            </a:r>
            <a:r>
              <a:rPr lang="en-US" sz="2400" b="1" dirty="0"/>
              <a:t>Night and morning have comparatively fewer bookings</a:t>
            </a:r>
            <a:r>
              <a:rPr lang="en-US" sz="2400" dirty="0"/>
              <a:t>, indicating that people rely less on Uber during these hours. This trend highlights that peak demand for Uber rides occurs in the afternoon and evening.</a:t>
            </a:r>
            <a:endParaRPr lang="en-IN" sz="2400" dirty="0"/>
          </a:p>
        </p:txBody>
      </p:sp>
      <p:pic>
        <p:nvPicPr>
          <p:cNvPr id="5" name="Picture 4">
            <a:extLst>
              <a:ext uri="{FF2B5EF4-FFF2-40B4-BE49-F238E27FC236}">
                <a16:creationId xmlns:a16="http://schemas.microsoft.com/office/drawing/2014/main" id="{3D9C1006-62E4-E9B5-5815-BA7A46109557}"/>
              </a:ext>
            </a:extLst>
          </p:cNvPr>
          <p:cNvPicPr>
            <a:picLocks noChangeAspect="1"/>
          </p:cNvPicPr>
          <p:nvPr/>
        </p:nvPicPr>
        <p:blipFill>
          <a:blip r:embed="rId2"/>
          <a:stretch>
            <a:fillRect/>
          </a:stretch>
        </p:blipFill>
        <p:spPr>
          <a:xfrm>
            <a:off x="7106682" y="1682619"/>
            <a:ext cx="5085318" cy="3528010"/>
          </a:xfrm>
          <a:prstGeom prst="rect">
            <a:avLst/>
          </a:prstGeom>
        </p:spPr>
      </p:pic>
    </p:spTree>
    <p:extLst>
      <p:ext uri="{BB962C8B-B14F-4D97-AF65-F5344CB8AC3E}">
        <p14:creationId xmlns:p14="http://schemas.microsoft.com/office/powerpoint/2010/main" val="41827817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340BA-9FB9-2204-3717-A501280EE32D}"/>
              </a:ext>
            </a:extLst>
          </p:cNvPr>
          <p:cNvSpPr>
            <a:spLocks noGrp="1"/>
          </p:cNvSpPr>
          <p:nvPr>
            <p:ph type="title"/>
          </p:nvPr>
        </p:nvSpPr>
        <p:spPr>
          <a:xfrm>
            <a:off x="0" y="134257"/>
            <a:ext cx="12192000" cy="1400530"/>
          </a:xfrm>
        </p:spPr>
        <p:txBody>
          <a:bodyPr/>
          <a:lstStyle/>
          <a:p>
            <a:r>
              <a:rPr lang="en-US" sz="3200" dirty="0"/>
              <a:t>Q.4 In which months do people book Uber rides less        frequently?</a:t>
            </a:r>
            <a:endParaRPr lang="en-IN" sz="3200" dirty="0"/>
          </a:p>
        </p:txBody>
      </p:sp>
      <p:sp>
        <p:nvSpPr>
          <p:cNvPr id="3" name="Content Placeholder 2">
            <a:extLst>
              <a:ext uri="{FF2B5EF4-FFF2-40B4-BE49-F238E27FC236}">
                <a16:creationId xmlns:a16="http://schemas.microsoft.com/office/drawing/2014/main" id="{16A866E0-498D-7187-092C-27880E73C3BE}"/>
              </a:ext>
            </a:extLst>
          </p:cNvPr>
          <p:cNvSpPr>
            <a:spLocks noGrp="1"/>
          </p:cNvSpPr>
          <p:nvPr>
            <p:ph idx="1"/>
          </p:nvPr>
        </p:nvSpPr>
        <p:spPr>
          <a:xfrm>
            <a:off x="188912" y="1534787"/>
            <a:ext cx="5907088" cy="4720870"/>
          </a:xfrm>
        </p:spPr>
        <p:txBody>
          <a:bodyPr>
            <a:normAutofit fontScale="70000" lnSpcReduction="20000"/>
          </a:bodyPr>
          <a:lstStyle/>
          <a:p>
            <a:r>
              <a:rPr lang="en-US" sz="4500" dirty="0"/>
              <a:t>Conclusion</a:t>
            </a:r>
          </a:p>
          <a:p>
            <a:r>
              <a:rPr lang="en-US" sz="2800" dirty="0"/>
              <a:t>The bar chart titled </a:t>
            </a:r>
            <a:r>
              <a:rPr lang="en-US" sz="2800" b="1" dirty="0"/>
              <a:t>"Most time do people book cabs"</a:t>
            </a:r>
            <a:r>
              <a:rPr lang="en-US" sz="2800" dirty="0"/>
              <a:t> shows the distribution of Uber ride bookings across different times of the day. The data indicates that </a:t>
            </a:r>
            <a:r>
              <a:rPr lang="en-US" sz="2800" b="1" dirty="0"/>
              <a:t>afternoon has the highest number of cab bookings</a:t>
            </a:r>
            <a:r>
              <a:rPr lang="en-US" sz="2800" dirty="0"/>
              <a:t>, followed by </a:t>
            </a:r>
            <a:r>
              <a:rPr lang="en-US" sz="2800" b="1" dirty="0"/>
              <a:t>evening</a:t>
            </a:r>
            <a:r>
              <a:rPr lang="en-US" sz="2800" dirty="0"/>
              <a:t>. This suggests that people commonly use Uber during these periods, likely for work commutes, business meetings, or social activities. </a:t>
            </a:r>
            <a:r>
              <a:rPr lang="en-US" sz="2800" b="1" dirty="0"/>
              <a:t>Night and morning have comparatively fewer bookings</a:t>
            </a:r>
            <a:r>
              <a:rPr lang="en-US" sz="2800" dirty="0"/>
              <a:t>, indicating that people rely less on Uber during these hours. This trend highlights that peak demand for Uber rides occurs in the afternoon and evening.</a:t>
            </a:r>
            <a:endParaRPr lang="en-IN" sz="3200" dirty="0"/>
          </a:p>
        </p:txBody>
      </p:sp>
      <p:pic>
        <p:nvPicPr>
          <p:cNvPr id="5" name="Picture 4">
            <a:extLst>
              <a:ext uri="{FF2B5EF4-FFF2-40B4-BE49-F238E27FC236}">
                <a16:creationId xmlns:a16="http://schemas.microsoft.com/office/drawing/2014/main" id="{7EBB3D26-DD45-E5AF-A403-7FDFFD602C69}"/>
              </a:ext>
            </a:extLst>
          </p:cNvPr>
          <p:cNvPicPr>
            <a:picLocks noChangeAspect="1"/>
          </p:cNvPicPr>
          <p:nvPr/>
        </p:nvPicPr>
        <p:blipFill>
          <a:blip r:embed="rId2"/>
          <a:stretch>
            <a:fillRect/>
          </a:stretch>
        </p:blipFill>
        <p:spPr>
          <a:xfrm>
            <a:off x="6255657" y="1917650"/>
            <a:ext cx="5747431" cy="3022699"/>
          </a:xfrm>
          <a:prstGeom prst="rect">
            <a:avLst/>
          </a:prstGeom>
        </p:spPr>
      </p:pic>
    </p:spTree>
    <p:extLst>
      <p:ext uri="{BB962C8B-B14F-4D97-AF65-F5344CB8AC3E}">
        <p14:creationId xmlns:p14="http://schemas.microsoft.com/office/powerpoint/2010/main" val="3820522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0353A-8733-13EF-30BD-2439F3934F30}"/>
              </a:ext>
            </a:extLst>
          </p:cNvPr>
          <p:cNvSpPr>
            <a:spLocks noGrp="1"/>
          </p:cNvSpPr>
          <p:nvPr>
            <p:ph type="title"/>
          </p:nvPr>
        </p:nvSpPr>
        <p:spPr>
          <a:xfrm>
            <a:off x="116115" y="205975"/>
            <a:ext cx="11974285" cy="1400530"/>
          </a:xfrm>
        </p:spPr>
        <p:txBody>
          <a:bodyPr/>
          <a:lstStyle/>
          <a:p>
            <a:r>
              <a:rPr lang="en-US" sz="3200" dirty="0"/>
              <a:t>Q5. On which days of the week do people book Uber rides the most?</a:t>
            </a:r>
            <a:endParaRPr lang="en-IN" sz="3200" dirty="0"/>
          </a:p>
        </p:txBody>
      </p:sp>
      <p:sp>
        <p:nvSpPr>
          <p:cNvPr id="3" name="Content Placeholder 2">
            <a:extLst>
              <a:ext uri="{FF2B5EF4-FFF2-40B4-BE49-F238E27FC236}">
                <a16:creationId xmlns:a16="http://schemas.microsoft.com/office/drawing/2014/main" id="{0DBB3563-3A5F-0A46-8D44-BE1BE2A3D6E9}"/>
              </a:ext>
            </a:extLst>
          </p:cNvPr>
          <p:cNvSpPr>
            <a:spLocks noGrp="1"/>
          </p:cNvSpPr>
          <p:nvPr>
            <p:ph idx="1"/>
          </p:nvPr>
        </p:nvSpPr>
        <p:spPr>
          <a:xfrm>
            <a:off x="246743" y="1349830"/>
            <a:ext cx="6531428" cy="4898570"/>
          </a:xfrm>
        </p:spPr>
        <p:txBody>
          <a:bodyPr>
            <a:normAutofit/>
          </a:bodyPr>
          <a:lstStyle/>
          <a:p>
            <a:r>
              <a:rPr lang="en-US" sz="3200" dirty="0"/>
              <a:t>Conclusion</a:t>
            </a:r>
          </a:p>
          <a:p>
            <a:r>
              <a:rPr lang="en-US" dirty="0"/>
              <a:t>The bar chart titled </a:t>
            </a:r>
            <a:r>
              <a:rPr lang="en-US" b="1" dirty="0"/>
              <a:t>"Week wise book"</a:t>
            </a:r>
            <a:r>
              <a:rPr lang="en-US" dirty="0"/>
              <a:t> illustrates Uber ride bookings across different days of the week. The data reveals that </a:t>
            </a:r>
            <a:r>
              <a:rPr lang="en-US" b="1" dirty="0"/>
              <a:t>Friday has the highest number of bookings</a:t>
            </a:r>
            <a:r>
              <a:rPr lang="en-US" dirty="0"/>
              <a:t>, followed by </a:t>
            </a:r>
            <a:r>
              <a:rPr lang="en-US" b="1" dirty="0"/>
              <a:t>Sunday and Thursday</a:t>
            </a:r>
            <a:r>
              <a:rPr lang="en-US" dirty="0"/>
              <a:t>, suggesting increased demand toward the end of the workweek and on weekends. </a:t>
            </a:r>
            <a:r>
              <a:rPr lang="en-US" b="1" dirty="0"/>
              <a:t>Tuesday, Saturday, and Monday have moderate bookings</a:t>
            </a:r>
            <a:r>
              <a:rPr lang="en-US" dirty="0"/>
              <a:t>, while </a:t>
            </a:r>
            <a:r>
              <a:rPr lang="en-US" b="1" dirty="0"/>
              <a:t>Wednesday has the lowest number of bookings</a:t>
            </a:r>
            <a:r>
              <a:rPr lang="en-US" dirty="0"/>
              <a:t>. This trend indicates that people use Uber more frequently for weekend outings, work-related travel near the end of the week, or social activities, while mid-week sees comparatively lower demand.</a:t>
            </a:r>
            <a:endParaRPr lang="en-IN" dirty="0"/>
          </a:p>
        </p:txBody>
      </p:sp>
      <p:pic>
        <p:nvPicPr>
          <p:cNvPr id="5" name="Picture 4">
            <a:extLst>
              <a:ext uri="{FF2B5EF4-FFF2-40B4-BE49-F238E27FC236}">
                <a16:creationId xmlns:a16="http://schemas.microsoft.com/office/drawing/2014/main" id="{E85BAD7B-E429-576D-FF3F-1A87D268047E}"/>
              </a:ext>
            </a:extLst>
          </p:cNvPr>
          <p:cNvPicPr>
            <a:picLocks noChangeAspect="1"/>
          </p:cNvPicPr>
          <p:nvPr/>
        </p:nvPicPr>
        <p:blipFill>
          <a:blip r:embed="rId2"/>
          <a:stretch>
            <a:fillRect/>
          </a:stretch>
        </p:blipFill>
        <p:spPr>
          <a:xfrm>
            <a:off x="7503885" y="1242299"/>
            <a:ext cx="3584801" cy="4770699"/>
          </a:xfrm>
          <a:prstGeom prst="rect">
            <a:avLst/>
          </a:prstGeom>
        </p:spPr>
      </p:pic>
    </p:spTree>
    <p:extLst>
      <p:ext uri="{BB962C8B-B14F-4D97-AF65-F5344CB8AC3E}">
        <p14:creationId xmlns:p14="http://schemas.microsoft.com/office/powerpoint/2010/main" val="18480055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F9484-8A71-AEFA-3ADD-FED38014A3DA}"/>
              </a:ext>
            </a:extLst>
          </p:cNvPr>
          <p:cNvSpPr>
            <a:spLocks noGrp="1"/>
          </p:cNvSpPr>
          <p:nvPr>
            <p:ph type="title"/>
          </p:nvPr>
        </p:nvSpPr>
        <p:spPr>
          <a:xfrm>
            <a:off x="116114" y="293061"/>
            <a:ext cx="11959771" cy="1400530"/>
          </a:xfrm>
        </p:spPr>
        <p:txBody>
          <a:bodyPr/>
          <a:lstStyle/>
          <a:p>
            <a:r>
              <a:rPr lang="en-US" sz="3200" dirty="0"/>
              <a:t>Q6. How many miles do people usually book a cab for through Uber?</a:t>
            </a:r>
            <a:endParaRPr lang="en-IN" sz="3200" dirty="0"/>
          </a:p>
        </p:txBody>
      </p:sp>
      <p:sp>
        <p:nvSpPr>
          <p:cNvPr id="3" name="Content Placeholder 2">
            <a:extLst>
              <a:ext uri="{FF2B5EF4-FFF2-40B4-BE49-F238E27FC236}">
                <a16:creationId xmlns:a16="http://schemas.microsoft.com/office/drawing/2014/main" id="{1894F2E0-62E7-890B-69A8-DFCFA5F8CB1C}"/>
              </a:ext>
            </a:extLst>
          </p:cNvPr>
          <p:cNvSpPr>
            <a:spLocks noGrp="1"/>
          </p:cNvSpPr>
          <p:nvPr>
            <p:ph idx="1"/>
          </p:nvPr>
        </p:nvSpPr>
        <p:spPr>
          <a:xfrm>
            <a:off x="275771" y="1442194"/>
            <a:ext cx="6502400" cy="4724399"/>
          </a:xfrm>
        </p:spPr>
        <p:txBody>
          <a:bodyPr>
            <a:normAutofit fontScale="92500" lnSpcReduction="10000"/>
          </a:bodyPr>
          <a:lstStyle/>
          <a:p>
            <a:r>
              <a:rPr lang="en-US" sz="3800" dirty="0"/>
              <a:t>Conclusion</a:t>
            </a:r>
          </a:p>
          <a:p>
            <a:r>
              <a:rPr lang="en-US" dirty="0"/>
              <a:t>The box plot titled </a:t>
            </a:r>
            <a:r>
              <a:rPr lang="en-US" b="1" dirty="0"/>
              <a:t>"Cabs book according to the distance"</a:t>
            </a:r>
            <a:r>
              <a:rPr lang="en-US" dirty="0"/>
              <a:t> shows the distribution of Uber ride distances. The data suggests that </a:t>
            </a:r>
            <a:r>
              <a:rPr lang="en-US" b="1" dirty="0"/>
              <a:t>most Uber rides are booked for shorter distances</a:t>
            </a:r>
            <a:r>
              <a:rPr lang="en-US" dirty="0"/>
              <a:t>, as indicated by the concentration of values within the interquartile range (IQR). However, there are </a:t>
            </a:r>
            <a:r>
              <a:rPr lang="en-US" b="1" dirty="0"/>
              <a:t>several outliers representing long-distance trips</a:t>
            </a:r>
            <a:r>
              <a:rPr lang="en-US" dirty="0"/>
              <a:t>, suggesting that a few users book cabs for significantly greater distances. The whiskers extend moderately, indicating some variation in trip lengths, but the majority of rides remain within a common shorter range. This trend highlights that Uber is primarily used for short to mid-range travel, with occasional long-distance bookings.</a:t>
            </a:r>
            <a:endParaRPr lang="en-IN" dirty="0"/>
          </a:p>
        </p:txBody>
      </p:sp>
      <p:pic>
        <p:nvPicPr>
          <p:cNvPr id="5" name="Picture 4">
            <a:extLst>
              <a:ext uri="{FF2B5EF4-FFF2-40B4-BE49-F238E27FC236}">
                <a16:creationId xmlns:a16="http://schemas.microsoft.com/office/drawing/2014/main" id="{4C73F660-E9C3-46AA-2BEB-97368E461A72}"/>
              </a:ext>
            </a:extLst>
          </p:cNvPr>
          <p:cNvPicPr>
            <a:picLocks noChangeAspect="1"/>
          </p:cNvPicPr>
          <p:nvPr/>
        </p:nvPicPr>
        <p:blipFill>
          <a:blip r:embed="rId2"/>
          <a:stretch>
            <a:fillRect/>
          </a:stretch>
        </p:blipFill>
        <p:spPr>
          <a:xfrm>
            <a:off x="7752812" y="1363052"/>
            <a:ext cx="3348432" cy="4552143"/>
          </a:xfrm>
          <a:prstGeom prst="rect">
            <a:avLst/>
          </a:prstGeom>
        </p:spPr>
      </p:pic>
    </p:spTree>
    <p:extLst>
      <p:ext uri="{BB962C8B-B14F-4D97-AF65-F5344CB8AC3E}">
        <p14:creationId xmlns:p14="http://schemas.microsoft.com/office/powerpoint/2010/main" val="300810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98</TotalTime>
  <Words>902</Words>
  <Application>Microsoft Office PowerPoint</Application>
  <PresentationFormat>Widescreen</PresentationFormat>
  <Paragraphs>45</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Century Gothic</vt:lpstr>
      <vt:lpstr>Wingdings 3</vt:lpstr>
      <vt:lpstr>Ion</vt:lpstr>
      <vt:lpstr>Welcome to the Uber-Data-Analyst Project</vt:lpstr>
      <vt:lpstr>Uber Ride Booking Dataset </vt:lpstr>
      <vt:lpstr>Objective</vt:lpstr>
      <vt:lpstr>Q1. In which category do people book the most Uber rides?</vt:lpstr>
      <vt:lpstr>Q2. For which purpose do people book Uber rides the most?</vt:lpstr>
      <vt:lpstr>Q3. At what time do people book cabs the most from Uber?</vt:lpstr>
      <vt:lpstr>Q.4 In which months do people book Uber rides less        frequently?</vt:lpstr>
      <vt:lpstr>Q5. On which days of the week do people book Uber rides the most?</vt:lpstr>
      <vt:lpstr>Q6. How many miles do people usually book a cab for through Uber?</vt:lpstr>
      <vt:lpstr>Dashboard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chetan kumar</dc:creator>
  <cp:lastModifiedBy>chetan kumar</cp:lastModifiedBy>
  <cp:revision>1</cp:revision>
  <dcterms:created xsi:type="dcterms:W3CDTF">2025-03-01T13:07:35Z</dcterms:created>
  <dcterms:modified xsi:type="dcterms:W3CDTF">2025-03-01T14:46:34Z</dcterms:modified>
</cp:coreProperties>
</file>