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4" r:id="rId10"/>
    <p:sldId id="267" r:id="rId11"/>
    <p:sldId id="265" r:id="rId12"/>
    <p:sldId id="263"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E8E9D82-4062-4456-86BA-98F02E1823B4}" type="datetimeFigureOut">
              <a:rPr lang="en-US" smtClean="0"/>
              <a:t>11/1/2016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F2FFB00-064E-48E0-A02E-2DE1BA128BF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8E9D82-4062-4456-86BA-98F02E1823B4}"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8E9D82-4062-4456-86BA-98F02E1823B4}"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8E9D82-4062-4456-86BA-98F02E1823B4}"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8E9D82-4062-4456-86BA-98F02E1823B4}"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F2FFB00-064E-48E0-A02E-2DE1BA128B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8E9D82-4062-4456-86BA-98F02E1823B4}"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8E9D82-4062-4456-86BA-98F02E1823B4}"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8E9D82-4062-4456-86BA-98F02E1823B4}"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E9D82-4062-4456-86BA-98F02E1823B4}"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8E9D82-4062-4456-86BA-98F02E1823B4}"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8E9D82-4062-4456-86BA-98F02E1823B4}"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FFB00-064E-48E0-A02E-2DE1BA128B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E8E9D82-4062-4456-86BA-98F02E1823B4}" type="datetimeFigureOut">
              <a:rPr lang="en-US" smtClean="0"/>
              <a:t>11/1/2016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F2FFB00-064E-48E0-A02E-2DE1BA128BF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2060"/>
                </a:solidFill>
                <a:latin typeface="Times New Roman" panose="02020603050405020304" pitchFamily="18" charset="0"/>
                <a:cs typeface="Times New Roman" panose="02020603050405020304" pitchFamily="18" charset="0"/>
              </a:rPr>
              <a:t>Clickjacking </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Ui Redressing</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3505200"/>
            <a:ext cx="8382000" cy="3048000"/>
          </a:xfrm>
        </p:spPr>
        <p:txBody>
          <a:bodyPr/>
          <a:lstStyle/>
          <a:p>
            <a:r>
              <a:rPr lang="en-US" dirty="0">
                <a:solidFill>
                  <a:schemeClr val="bg1"/>
                </a:solidFill>
                <a:latin typeface="Times New Roman" panose="02020603050405020304" pitchFamily="18" charset="0"/>
                <a:cs typeface="Times New Roman" panose="02020603050405020304" pitchFamily="18" charset="0"/>
              </a:rPr>
              <a:t>One of the more under rated attacks facing modern Web </a:t>
            </a:r>
            <a:r>
              <a:rPr lang="en-US" dirty="0" smtClean="0">
                <a:solidFill>
                  <a:schemeClr val="bg1"/>
                </a:solidFill>
                <a:latin typeface="Times New Roman" panose="02020603050405020304" pitchFamily="18" charset="0"/>
                <a:cs typeface="Times New Roman" panose="02020603050405020304" pitchFamily="18" charset="0"/>
              </a:rPr>
              <a:t>applications</a:t>
            </a:r>
          </a:p>
          <a:p>
            <a:endParaRPr lang="en-US" dirty="0">
              <a:solidFill>
                <a:schemeClr val="bg1"/>
              </a:solidFill>
              <a:latin typeface="Times New Roman" panose="02020603050405020304" pitchFamily="18" charset="0"/>
              <a:cs typeface="Times New Roman" panose="02020603050405020304" pitchFamily="18" charset="0"/>
            </a:endParaRPr>
          </a:p>
          <a:p>
            <a:pPr algn="r"/>
            <a:r>
              <a:rPr lang="en-US" dirty="0" smtClean="0">
                <a:solidFill>
                  <a:schemeClr val="bg1"/>
                </a:solidFill>
                <a:latin typeface="Times New Roman" panose="02020603050405020304" pitchFamily="18" charset="0"/>
                <a:cs typeface="Times New Roman" panose="02020603050405020304" pitchFamily="18" charset="0"/>
              </a:rPr>
              <a:t>Chetan Rawool (56)</a:t>
            </a:r>
          </a:p>
          <a:p>
            <a:pPr algn="r"/>
            <a:r>
              <a:rPr lang="en-US" dirty="0" smtClean="0">
                <a:solidFill>
                  <a:schemeClr val="bg1"/>
                </a:solidFill>
                <a:latin typeface="Times New Roman" panose="02020603050405020304" pitchFamily="18" charset="0"/>
                <a:cs typeface="Times New Roman" panose="02020603050405020304" pitchFamily="18" charset="0"/>
              </a:rPr>
              <a:t>Dinesh Tolani (68)</a:t>
            </a:r>
          </a:p>
          <a:p>
            <a:pPr algn="r"/>
            <a:r>
              <a:rPr lang="en-US" dirty="0" smtClean="0">
                <a:solidFill>
                  <a:schemeClr val="bg1"/>
                </a:solidFill>
                <a:latin typeface="Times New Roman" panose="02020603050405020304" pitchFamily="18" charset="0"/>
                <a:cs typeface="Times New Roman" panose="02020603050405020304" pitchFamily="18" charset="0"/>
              </a:rPr>
              <a:t>Jyoti Yadav (72)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86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
            <a:ext cx="8686800" cy="6019800"/>
          </a:xfrm>
          <a:prstGeom prst="rect">
            <a:avLst/>
          </a:prstGeom>
        </p:spPr>
      </p:pic>
    </p:spTree>
    <p:extLst>
      <p:ext uri="{BB962C8B-B14F-4D97-AF65-F5344CB8AC3E}">
        <p14:creationId xmlns:p14="http://schemas.microsoft.com/office/powerpoint/2010/main" val="4036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
            <a:ext cx="8534400" cy="6095999"/>
          </a:xfrm>
          <a:prstGeom prst="rect">
            <a:avLst/>
          </a:prstGeom>
        </p:spPr>
      </p:pic>
    </p:spTree>
    <p:extLst>
      <p:ext uri="{BB962C8B-B14F-4D97-AF65-F5344CB8AC3E}">
        <p14:creationId xmlns:p14="http://schemas.microsoft.com/office/powerpoint/2010/main" val="241018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2060"/>
                </a:solidFill>
                <a:latin typeface="Times New Roman" panose="02020603050405020304" pitchFamily="18" charset="0"/>
                <a:cs typeface="Times New Roman" panose="02020603050405020304" pitchFamily="18" charset="0"/>
              </a:rPr>
              <a:t>How Users can be Affected</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Users can be tricked into clicking on obscured user interface elements of an application and in so doing initiate actions against their will, Such as; </a:t>
            </a:r>
            <a:endParaRPr lang="en-US" dirty="0" smtClean="0">
              <a:solidFill>
                <a:schemeClr val="bg1"/>
              </a:solidFill>
              <a:latin typeface="Times New Roman" panose="02020603050405020304" pitchFamily="18" charset="0"/>
              <a:cs typeface="Times New Roman" panose="02020603050405020304" pitchFamily="18" charset="0"/>
            </a:endParaRPr>
          </a:p>
          <a:p>
            <a:pPr marL="137160" indent="0" algn="just">
              <a:buNone/>
            </a:pPr>
            <a:r>
              <a:rPr lang="en-US" dirty="0" smtClean="0">
                <a:solidFill>
                  <a:schemeClr val="bg1"/>
                </a:solidFill>
                <a:latin typeface="Times New Roman" panose="02020603050405020304" pitchFamily="18" charset="0"/>
                <a:cs typeface="Times New Roman" panose="02020603050405020304" pitchFamily="18" charset="0"/>
              </a:rPr>
              <a:t>	Adding </a:t>
            </a:r>
            <a:r>
              <a:rPr lang="en-US" dirty="0">
                <a:solidFill>
                  <a:schemeClr val="bg1"/>
                </a:solidFill>
                <a:latin typeface="Times New Roman" panose="02020603050405020304" pitchFamily="18" charset="0"/>
                <a:cs typeface="Times New Roman" panose="02020603050405020304" pitchFamily="18" charset="0"/>
              </a:rPr>
              <a:t>an attacker to a victim's social graph </a:t>
            </a:r>
            <a:r>
              <a:rPr lang="en-US" dirty="0" smtClean="0">
                <a:solidFill>
                  <a:schemeClr val="bg1"/>
                </a:solidFill>
                <a:latin typeface="Times New Roman" panose="02020603050405020304" pitchFamily="18" charset="0"/>
                <a:cs typeface="Times New Roman" panose="02020603050405020304" pitchFamily="18" charset="0"/>
              </a:rPr>
              <a:t>	Promoting </a:t>
            </a:r>
            <a:r>
              <a:rPr lang="en-US" dirty="0">
                <a:solidFill>
                  <a:schemeClr val="bg1"/>
                </a:solidFill>
                <a:latin typeface="Times New Roman" panose="02020603050405020304" pitchFamily="18" charset="0"/>
                <a:cs typeface="Times New Roman" panose="02020603050405020304" pitchFamily="18" charset="0"/>
              </a:rPr>
              <a:t>the attacker's content on a social network </a:t>
            </a:r>
            <a:r>
              <a:rPr lang="en-US" dirty="0" smtClean="0">
                <a:solidFill>
                  <a:schemeClr val="bg1"/>
                </a:solidFill>
                <a:latin typeface="Times New Roman" panose="02020603050405020304" pitchFamily="18" charset="0"/>
                <a:cs typeface="Times New Roman" panose="02020603050405020304" pitchFamily="18" charset="0"/>
              </a:rPr>
              <a:t>	Sending </a:t>
            </a:r>
            <a:r>
              <a:rPr lang="en-US" dirty="0">
                <a:solidFill>
                  <a:schemeClr val="bg1"/>
                </a:solidFill>
                <a:latin typeface="Times New Roman" panose="02020603050405020304" pitchFamily="18" charset="0"/>
                <a:cs typeface="Times New Roman" panose="02020603050405020304" pitchFamily="18" charset="0"/>
              </a:rPr>
              <a:t>a payment to the attacker </a:t>
            </a:r>
            <a:endParaRPr lang="en-US" dirty="0" smtClean="0">
              <a:solidFill>
                <a:schemeClr val="bg1"/>
              </a:solidFill>
              <a:latin typeface="Times New Roman" panose="02020603050405020304" pitchFamily="18" charset="0"/>
              <a:cs typeface="Times New Roman" panose="02020603050405020304" pitchFamily="18" charset="0"/>
            </a:endParaRPr>
          </a:p>
          <a:p>
            <a:pPr marL="137160" indent="0" algn="just">
              <a:buNone/>
            </a:pPr>
            <a:r>
              <a:rPr lang="en-US" dirty="0" smtClean="0">
                <a:solidFill>
                  <a:schemeClr val="bg1"/>
                </a:solidFill>
                <a:latin typeface="Times New Roman" panose="02020603050405020304" pitchFamily="18" charset="0"/>
                <a:cs typeface="Times New Roman" panose="02020603050405020304" pitchFamily="18" charset="0"/>
              </a:rPr>
              <a:t>	Compromising </a:t>
            </a:r>
            <a:r>
              <a:rPr lang="en-US" dirty="0">
                <a:solidFill>
                  <a:schemeClr val="bg1"/>
                </a:solidFill>
                <a:latin typeface="Times New Roman" panose="02020603050405020304" pitchFamily="18" charset="0"/>
                <a:cs typeface="Times New Roman" panose="02020603050405020304" pitchFamily="18" charset="0"/>
              </a:rPr>
              <a:t>the user's session to impersonate </a:t>
            </a:r>
            <a:r>
              <a:rPr lang="en-US" dirty="0" smtClean="0">
                <a:solidFill>
                  <a:schemeClr val="bg1"/>
                </a:solidFill>
                <a:latin typeface="Times New Roman" panose="02020603050405020304" pitchFamily="18" charset="0"/>
                <a:cs typeface="Times New Roman" panose="02020603050405020304" pitchFamily="18" charset="0"/>
              </a:rPr>
              <a:t>the</a:t>
            </a:r>
          </a:p>
          <a:p>
            <a:pPr marL="137160" indent="0" algn="just">
              <a:buNone/>
            </a:pP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victim </a:t>
            </a:r>
            <a:r>
              <a:rPr lang="en-US" dirty="0">
                <a:solidFill>
                  <a:schemeClr val="bg1"/>
                </a:solidFill>
                <a:latin typeface="Times New Roman" panose="02020603050405020304" pitchFamily="18" charset="0"/>
                <a:cs typeface="Times New Roman" panose="02020603050405020304" pitchFamily="18" charset="0"/>
              </a:rPr>
              <a:t>user on the application </a:t>
            </a:r>
            <a:endParaRPr lang="en-US" dirty="0" smtClean="0">
              <a:solidFill>
                <a:schemeClr val="bg1"/>
              </a:solidFill>
              <a:latin typeface="Times New Roman" panose="02020603050405020304" pitchFamily="18" charset="0"/>
              <a:cs typeface="Times New Roman" panose="02020603050405020304" pitchFamily="18" charset="0"/>
            </a:endParaRPr>
          </a:p>
          <a:p>
            <a:pPr marL="137160" indent="0" algn="just">
              <a:buNone/>
            </a:pPr>
            <a:r>
              <a:rPr lang="en-US" dirty="0" smtClean="0">
                <a:solidFill>
                  <a:schemeClr val="bg1"/>
                </a:solidFill>
                <a:latin typeface="Times New Roman" panose="02020603050405020304" pitchFamily="18" charset="0"/>
                <a:cs typeface="Times New Roman" panose="02020603050405020304" pitchFamily="18" charset="0"/>
              </a:rPr>
              <a:t>	Tricking </a:t>
            </a:r>
            <a:r>
              <a:rPr lang="en-US" dirty="0">
                <a:solidFill>
                  <a:schemeClr val="bg1"/>
                </a:solidFill>
                <a:latin typeface="Times New Roman" panose="02020603050405020304" pitchFamily="18" charset="0"/>
                <a:cs typeface="Times New Roman" panose="02020603050405020304" pitchFamily="18" charset="0"/>
              </a:rPr>
              <a:t>the user into submitting sensitive credential </a:t>
            </a:r>
            <a:r>
              <a:rPr lang="en-US" dirty="0" smtClean="0">
                <a:solidFill>
                  <a:schemeClr val="bg1"/>
                </a:solidFill>
                <a:latin typeface="Times New Roman" panose="02020603050405020304" pitchFamily="18" charset="0"/>
                <a:cs typeface="Times New Roman" panose="02020603050405020304" pitchFamily="18" charset="0"/>
              </a:rPr>
              <a:t>I	information </a:t>
            </a:r>
          </a:p>
          <a:p>
            <a:pPr marL="137160" indent="0" algn="just">
              <a:buNone/>
            </a:pPr>
            <a:r>
              <a:rPr lang="en-US" dirty="0" smtClean="0">
                <a:solidFill>
                  <a:schemeClr val="bg1"/>
                </a:solidFill>
                <a:latin typeface="Times New Roman" panose="02020603050405020304" pitchFamily="18" charset="0"/>
                <a:cs typeface="Times New Roman" panose="02020603050405020304" pitchFamily="18" charset="0"/>
              </a:rPr>
              <a:t>	Performing </a:t>
            </a:r>
            <a:r>
              <a:rPr lang="en-US" dirty="0">
                <a:solidFill>
                  <a:schemeClr val="bg1"/>
                </a:solidFill>
                <a:latin typeface="Times New Roman" panose="02020603050405020304" pitchFamily="18" charset="0"/>
                <a:cs typeface="Times New Roman" panose="02020603050405020304" pitchFamily="18" charset="0"/>
              </a:rPr>
              <a:t>a privileged action on behalf of the user </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Create or Delete accounts, etc..) </a:t>
            </a:r>
          </a:p>
        </p:txBody>
      </p:sp>
    </p:spTree>
    <p:extLst>
      <p:ext uri="{BB962C8B-B14F-4D97-AF65-F5344CB8AC3E}">
        <p14:creationId xmlns:p14="http://schemas.microsoft.com/office/powerpoint/2010/main" val="320685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95400"/>
          </a:xfrm>
        </p:spPr>
        <p:txBody>
          <a:bodyPr>
            <a:normAutofit fontScale="90000"/>
          </a:bodyPr>
          <a:lstStyle/>
          <a:p>
            <a:r>
              <a:rPr lang="en-US" sz="5300" dirty="0">
                <a:solidFill>
                  <a:schemeClr val="accent5">
                    <a:lumMod val="50000"/>
                  </a:schemeClr>
                </a:solidFill>
                <a:latin typeface="Times New Roman" panose="02020603050405020304" pitchFamily="18" charset="0"/>
                <a:cs typeface="Times New Roman" panose="02020603050405020304" pitchFamily="18" charset="0"/>
              </a:rPr>
              <a:t>How to protect </a:t>
            </a:r>
            <a:r>
              <a:rPr lang="en-US" sz="5300" dirty="0" smtClean="0">
                <a:solidFill>
                  <a:schemeClr val="accent5">
                    <a:lumMod val="50000"/>
                  </a:schemeClr>
                </a:solidFill>
                <a:latin typeface="Times New Roman" panose="02020603050405020304" pitchFamily="18" charset="0"/>
                <a:cs typeface="Times New Roman" panose="02020603050405020304" pitchFamily="18" charset="0"/>
              </a:rPr>
              <a:t>against clickjacking</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447800"/>
            <a:ext cx="8229600" cy="5181600"/>
          </a:xfrm>
        </p:spPr>
        <p:txBody>
          <a:bodyPr>
            <a:noAutofit/>
          </a:bodyPr>
          <a:lstStyle/>
          <a:p>
            <a:pPr>
              <a:buFont typeface="Arial" panose="020B0604020202020204" pitchFamily="34" charset="0"/>
              <a:buChar char="•"/>
            </a:pPr>
            <a:r>
              <a:rPr lang="en-US" b="1" i="1" dirty="0" smtClean="0">
                <a:solidFill>
                  <a:srgbClr val="002060"/>
                </a:solidFill>
                <a:latin typeface="Times New Roman" panose="02020603050405020304" pitchFamily="18" charset="0"/>
                <a:cs typeface="Times New Roman" panose="02020603050405020304" pitchFamily="18" charset="0"/>
              </a:rPr>
              <a:t>Frame busting</a:t>
            </a:r>
          </a:p>
          <a:p>
            <a:pPr>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A </a:t>
            </a:r>
            <a:r>
              <a:rPr lang="en-US" sz="2400" dirty="0">
                <a:solidFill>
                  <a:schemeClr val="bg1"/>
                </a:solidFill>
                <a:latin typeface="Times New Roman" panose="02020603050405020304" pitchFamily="18" charset="0"/>
                <a:cs typeface="Times New Roman" panose="02020603050405020304" pitchFamily="18" charset="0"/>
              </a:rPr>
              <a:t>page using this method will detect that is has been framed by another web site, and attempt to load itself in place of the site that is framing it (thus 'busting out' of the frame). </a:t>
            </a:r>
          </a:p>
          <a:p>
            <a:pPr marL="137160" indent="0" algn="ctr">
              <a:buNone/>
            </a:pPr>
            <a:r>
              <a:rPr lang="en-US" sz="2400" b="1" dirty="0">
                <a:solidFill>
                  <a:schemeClr val="bg1"/>
                </a:solidFill>
                <a:latin typeface="Times New Roman" panose="02020603050405020304" pitchFamily="18" charset="0"/>
                <a:cs typeface="Times New Roman" panose="02020603050405020304" pitchFamily="18" charset="0"/>
              </a:rPr>
              <a:t>Common Frame Busting Code </a:t>
            </a:r>
            <a:endParaRPr lang="en-US" sz="2400" b="1" dirty="0" smtClean="0">
              <a:solidFill>
                <a:schemeClr val="bg1"/>
              </a:solidFill>
              <a:latin typeface="Times New Roman" panose="02020603050405020304" pitchFamily="18" charset="0"/>
              <a:cs typeface="Times New Roman" panose="02020603050405020304" pitchFamily="18" charset="0"/>
            </a:endParaRPr>
          </a:p>
          <a:p>
            <a:pPr marL="137160" indent="0" algn="ctr">
              <a:buNone/>
            </a:pPr>
            <a:r>
              <a:rPr lang="en-US" sz="2000" dirty="0" smtClean="0">
                <a:solidFill>
                  <a:schemeClr val="bg1"/>
                </a:solidFill>
                <a:latin typeface="Times New Roman" panose="02020603050405020304" pitchFamily="18" charset="0"/>
                <a:cs typeface="Times New Roman" panose="02020603050405020304" pitchFamily="18" charset="0"/>
              </a:rPr>
              <a:t>&lt;</a:t>
            </a:r>
            <a:r>
              <a:rPr lang="en-US" sz="2000" dirty="0">
                <a:solidFill>
                  <a:schemeClr val="bg1"/>
                </a:solidFill>
                <a:latin typeface="Times New Roman" panose="02020603050405020304" pitchFamily="18" charset="0"/>
                <a:cs typeface="Times New Roman" panose="02020603050405020304" pitchFamily="18" charset="0"/>
              </a:rPr>
              <a:t>script type="text/</a:t>
            </a:r>
            <a:r>
              <a:rPr lang="en-US" sz="2000" dirty="0" err="1">
                <a:solidFill>
                  <a:schemeClr val="bg1"/>
                </a:solidFill>
                <a:latin typeface="Times New Roman" panose="02020603050405020304" pitchFamily="18" charset="0"/>
                <a:cs typeface="Times New Roman" panose="02020603050405020304" pitchFamily="18" charset="0"/>
              </a:rPr>
              <a:t>javascripe</a:t>
            </a:r>
            <a:r>
              <a:rPr lang="en-US" sz="2000" dirty="0" smtClean="0">
                <a:solidFill>
                  <a:schemeClr val="bg1"/>
                </a:solidFill>
                <a:latin typeface="Times New Roman" panose="02020603050405020304" pitchFamily="18" charset="0"/>
                <a:cs typeface="Times New Roman" panose="02020603050405020304" pitchFamily="18" charset="0"/>
              </a:rPr>
              <a:t>&gt;</a:t>
            </a:r>
          </a:p>
          <a:p>
            <a:pPr marL="137160" indent="0" algn="ctr">
              <a:buNone/>
            </a:pP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if (top != self)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condition </a:t>
            </a:r>
            <a:endParaRPr lang="en-US" sz="2000" dirty="0" smtClean="0">
              <a:solidFill>
                <a:schemeClr val="bg1"/>
              </a:solidFill>
              <a:latin typeface="Times New Roman" panose="02020603050405020304" pitchFamily="18" charset="0"/>
              <a:cs typeface="Times New Roman" panose="02020603050405020304" pitchFamily="18" charset="0"/>
            </a:endParaRPr>
          </a:p>
          <a:p>
            <a:pPr marL="137160" indent="0" algn="ctr">
              <a:buNone/>
            </a:pPr>
            <a:r>
              <a:rPr lang="en-US" sz="2000" dirty="0" err="1" smtClean="0">
                <a:solidFill>
                  <a:schemeClr val="bg1"/>
                </a:solidFill>
                <a:latin typeface="Times New Roman" panose="02020603050405020304" pitchFamily="18" charset="0"/>
                <a:cs typeface="Times New Roman" panose="02020603050405020304" pitchFamily="18" charset="0"/>
              </a:rPr>
              <a:t>top.location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selflocation</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counter action </a:t>
            </a:r>
            <a:endParaRPr lang="en-US" sz="2000" dirty="0" smtClean="0">
              <a:solidFill>
                <a:schemeClr val="bg1"/>
              </a:solidFill>
              <a:latin typeface="Times New Roman" panose="02020603050405020304" pitchFamily="18" charset="0"/>
              <a:cs typeface="Times New Roman" panose="02020603050405020304" pitchFamily="18" charset="0"/>
            </a:endParaRPr>
          </a:p>
          <a:p>
            <a:pPr marL="137160" indent="0" algn="ctr">
              <a:buNone/>
            </a:pP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&lt;/script&gt; </a:t>
            </a:r>
            <a:endParaRPr lang="en-US" sz="2000" dirty="0" smtClean="0">
              <a:solidFill>
                <a:schemeClr val="bg1"/>
              </a:solidFill>
              <a:latin typeface="Times New Roman" panose="02020603050405020304" pitchFamily="18" charset="0"/>
              <a:cs typeface="Times New Roman" panose="02020603050405020304" pitchFamily="18" charset="0"/>
            </a:endParaRPr>
          </a:p>
          <a:p>
            <a:pPr marL="137160" indent="0">
              <a:buNone/>
            </a:pPr>
            <a:r>
              <a:rPr lang="en-US" sz="2400" dirty="0" smtClean="0">
                <a:solidFill>
                  <a:schemeClr val="bg1"/>
                </a:solidFill>
                <a:latin typeface="Times New Roman" panose="02020603050405020304" pitchFamily="18" charset="0"/>
                <a:cs typeface="Times New Roman" panose="02020603050405020304" pitchFamily="18" charset="0"/>
              </a:rPr>
              <a:t>However</a:t>
            </a:r>
            <a:r>
              <a:rPr lang="en-US" sz="2400" dirty="0">
                <a:solidFill>
                  <a:schemeClr val="bg1"/>
                </a:solidFill>
                <a:latin typeface="Times New Roman" panose="02020603050405020304" pitchFamily="18" charset="0"/>
                <a:cs typeface="Times New Roman" panose="02020603050405020304" pitchFamily="18" charset="0"/>
              </a:rPr>
              <a:t>, a malicious site may try to use the </a:t>
            </a:r>
            <a:r>
              <a:rPr lang="en-US" sz="2400" dirty="0" err="1">
                <a:solidFill>
                  <a:schemeClr val="bg1"/>
                </a:solidFill>
                <a:latin typeface="Times New Roman" panose="02020603050405020304" pitchFamily="18" charset="0"/>
                <a:cs typeface="Times New Roman" panose="02020603050405020304" pitchFamily="18" charset="0"/>
              </a:rPr>
              <a:t>onunload</a:t>
            </a:r>
            <a:r>
              <a:rPr lang="en-US" sz="2400" dirty="0">
                <a:solidFill>
                  <a:schemeClr val="bg1"/>
                </a:solidFill>
                <a:latin typeface="Times New Roman" panose="02020603050405020304" pitchFamily="18" charset="0"/>
                <a:cs typeface="Times New Roman" panose="02020603050405020304" pitchFamily="18" charset="0"/>
              </a:rPr>
              <a:t> and on </a:t>
            </a:r>
            <a:r>
              <a:rPr lang="en-US" sz="2400" dirty="0" err="1">
                <a:solidFill>
                  <a:schemeClr val="bg1"/>
                </a:solidFill>
                <a:latin typeface="Times New Roman" panose="02020603050405020304" pitchFamily="18" charset="0"/>
                <a:cs typeface="Times New Roman" panose="02020603050405020304" pitchFamily="18" charset="0"/>
              </a:rPr>
              <a:t>beforeunload</a:t>
            </a:r>
            <a:r>
              <a:rPr lang="en-US" sz="2400" dirty="0">
                <a:solidFill>
                  <a:schemeClr val="bg1"/>
                </a:solidFill>
                <a:latin typeface="Times New Roman" panose="02020603050405020304" pitchFamily="18" charset="0"/>
                <a:cs typeface="Times New Roman" panose="02020603050405020304" pitchFamily="18" charset="0"/>
              </a:rPr>
              <a:t> page events to prevent a framed site from navigating to a different URL. </a:t>
            </a:r>
            <a:endParaRPr lang="en-US" sz="2400" dirty="0" smtClean="0">
              <a:solidFill>
                <a:schemeClr val="bg1"/>
              </a:solidFill>
              <a:latin typeface="Times New Roman" panose="02020603050405020304" pitchFamily="18" charset="0"/>
              <a:cs typeface="Times New Roman" panose="02020603050405020304" pitchFamily="18" charset="0"/>
            </a:endParaRPr>
          </a:p>
          <a:p>
            <a:pPr marL="137160" indent="0">
              <a:buNone/>
            </a:pPr>
            <a:r>
              <a:rPr lang="en-US" sz="2400" dirty="0" smtClean="0">
                <a:solidFill>
                  <a:schemeClr val="bg1"/>
                </a:solidFill>
                <a:latin typeface="Times New Roman" panose="02020603050405020304" pitchFamily="18" charset="0"/>
                <a:cs typeface="Times New Roman" panose="02020603050405020304" pitchFamily="18" charset="0"/>
              </a:rPr>
              <a:t>Also </a:t>
            </a:r>
            <a:r>
              <a:rPr lang="en-US" sz="2400" dirty="0">
                <a:solidFill>
                  <a:schemeClr val="bg1"/>
                </a:solidFill>
                <a:latin typeface="Times New Roman" panose="02020603050405020304" pitchFamily="18" charset="0"/>
                <a:cs typeface="Times New Roman" panose="02020603050405020304" pitchFamily="18" charset="0"/>
              </a:rPr>
              <a:t>JavaScript can be easily Disabled.</a:t>
            </a:r>
          </a:p>
        </p:txBody>
      </p:sp>
    </p:spTree>
    <p:extLst>
      <p:ext uri="{BB962C8B-B14F-4D97-AF65-F5344CB8AC3E}">
        <p14:creationId xmlns:p14="http://schemas.microsoft.com/office/powerpoint/2010/main" val="89530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Previous ClickJacking Attacks </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143000"/>
            <a:ext cx="8229600" cy="5334000"/>
          </a:xfrm>
        </p:spPr>
        <p:txBody>
          <a:bodyPr/>
          <a:lstStyle/>
          <a:p>
            <a:pPr marL="137160" indent="0">
              <a:buNone/>
            </a:pPr>
            <a:r>
              <a:rPr lang="en-US" b="1" dirty="0" smtClean="0">
                <a:solidFill>
                  <a:srgbClr val="002060"/>
                </a:solidFill>
                <a:latin typeface="Times New Roman" panose="02020603050405020304" pitchFamily="18" charset="0"/>
                <a:cs typeface="Times New Roman" panose="02020603050405020304" pitchFamily="18" charset="0"/>
              </a:rPr>
              <a:t>Twitter</a:t>
            </a:r>
          </a:p>
          <a:p>
            <a:pP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Exploit</a:t>
            </a:r>
            <a:r>
              <a:rPr lang="en-US" dirty="0">
                <a:solidFill>
                  <a:schemeClr val="bg1"/>
                </a:solidFill>
                <a:latin typeface="Times New Roman" panose="02020603050405020304" pitchFamily="18" charset="0"/>
                <a:cs typeface="Times New Roman" panose="02020603050405020304" pitchFamily="18" charset="0"/>
              </a:rPr>
              <a:t>: Force twitter users to post a </a:t>
            </a:r>
            <a:r>
              <a:rPr lang="en-US" dirty="0" smtClean="0">
                <a:solidFill>
                  <a:schemeClr val="bg1"/>
                </a:solidFill>
                <a:latin typeface="Times New Roman" panose="02020603050405020304" pitchFamily="18" charset="0"/>
                <a:cs typeface="Times New Roman" panose="02020603050405020304" pitchFamily="18" charset="0"/>
              </a:rPr>
              <a:t>message</a:t>
            </a:r>
            <a:endParaRPr lang="en-US" dirty="0">
              <a:solidFill>
                <a:schemeClr val="bg1"/>
              </a:solidFill>
              <a:latin typeface="Times New Roman" panose="02020603050405020304" pitchFamily="18" charset="0"/>
              <a:cs typeface="Times New Roman" panose="02020603050405020304" pitchFamily="18" charset="0"/>
            </a:endParaRPr>
          </a:p>
          <a:p>
            <a:pPr marL="137160" indent="0">
              <a:buNone/>
            </a:pPr>
            <a:r>
              <a:rPr lang="en-US" b="1" dirty="0" smtClean="0">
                <a:solidFill>
                  <a:srgbClr val="002060"/>
                </a:solidFill>
                <a:latin typeface="Times New Roman" panose="02020603050405020304" pitchFamily="18" charset="0"/>
                <a:cs typeface="Times New Roman" panose="02020603050405020304" pitchFamily="18" charset="0"/>
              </a:rPr>
              <a:t>Facebook</a:t>
            </a:r>
          </a:p>
          <a:p>
            <a:pP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Exploit</a:t>
            </a:r>
            <a:r>
              <a:rPr lang="en-US" dirty="0">
                <a:solidFill>
                  <a:schemeClr val="bg1"/>
                </a:solidFill>
                <a:latin typeface="Times New Roman" panose="02020603050405020304" pitchFamily="18" charset="0"/>
                <a:cs typeface="Times New Roman" panose="02020603050405020304" pitchFamily="18" charset="0"/>
              </a:rPr>
              <a:t>: Force users to </a:t>
            </a:r>
            <a:r>
              <a:rPr lang="en-US" dirty="0" smtClean="0">
                <a:solidFill>
                  <a:schemeClr val="bg1"/>
                </a:solidFill>
                <a:latin typeface="Times New Roman" panose="02020603050405020304" pitchFamily="18" charset="0"/>
                <a:cs typeface="Times New Roman" panose="02020603050405020304" pitchFamily="18" charset="0"/>
              </a:rPr>
              <a:t>Like</a:t>
            </a:r>
          </a:p>
          <a:p>
            <a:pPr marL="137160" indent="0">
              <a:buNone/>
            </a:pPr>
            <a:r>
              <a:rPr lang="en-US" b="1" dirty="0" smtClean="0">
                <a:solidFill>
                  <a:srgbClr val="002060"/>
                </a:solidFill>
                <a:latin typeface="Times New Roman" panose="02020603050405020304" pitchFamily="18" charset="0"/>
                <a:cs typeface="Times New Roman" panose="02020603050405020304" pitchFamily="18" charset="0"/>
              </a:rPr>
              <a:t>Advertising and Affiliate Networks </a:t>
            </a:r>
          </a:p>
          <a:p>
            <a:pP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Force </a:t>
            </a:r>
            <a:r>
              <a:rPr lang="en-US" dirty="0">
                <a:solidFill>
                  <a:schemeClr val="bg1"/>
                </a:solidFill>
                <a:latin typeface="Times New Roman" panose="02020603050405020304" pitchFamily="18" charset="0"/>
                <a:cs typeface="Times New Roman" panose="02020603050405020304" pitchFamily="18" charset="0"/>
              </a:rPr>
              <a:t>users to click on ads for $$$ CYBER CRIME </a:t>
            </a:r>
            <a:r>
              <a:rPr lang="en-US" b="1" dirty="0">
                <a:solidFill>
                  <a:schemeClr val="bg1"/>
                </a:solidFill>
                <a:latin typeface="Times New Roman" panose="02020603050405020304" pitchFamily="18" charset="0"/>
                <a:cs typeface="Times New Roman" panose="02020603050405020304" pitchFamily="18" charset="0"/>
              </a:rPr>
              <a:t>CASH $$S </a:t>
            </a:r>
          </a:p>
          <a:p>
            <a:pPr marL="137160" indent="0">
              <a:buNone/>
            </a:pPr>
            <a:r>
              <a:rPr lang="en-US" b="1" dirty="0" smtClean="0">
                <a:solidFill>
                  <a:schemeClr val="accent5">
                    <a:lumMod val="50000"/>
                  </a:schemeClr>
                </a:solidFill>
                <a:latin typeface="Times New Roman" panose="02020603050405020304" pitchFamily="18" charset="0"/>
                <a:cs typeface="Times New Roman" panose="02020603050405020304" pitchFamily="18" charset="0"/>
              </a:rPr>
              <a:t>Adobe Flash</a:t>
            </a:r>
          </a:p>
          <a:p>
            <a:pP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Adjust </a:t>
            </a:r>
            <a:r>
              <a:rPr lang="en-US" dirty="0">
                <a:solidFill>
                  <a:schemeClr val="bg1"/>
                </a:solidFill>
                <a:latin typeface="Times New Roman" panose="02020603050405020304" pitchFamily="18" charset="0"/>
                <a:cs typeface="Times New Roman" panose="02020603050405020304" pitchFamily="18" charset="0"/>
              </a:rPr>
              <a:t>the privacy settings to turn on the camera and </a:t>
            </a:r>
            <a:r>
              <a:rPr lang="en-US" dirty="0" smtClean="0">
                <a:solidFill>
                  <a:schemeClr val="bg1"/>
                </a:solidFill>
                <a:latin typeface="Times New Roman" panose="02020603050405020304" pitchFamily="18" charset="0"/>
                <a:cs typeface="Times New Roman" panose="02020603050405020304" pitchFamily="18" charset="0"/>
              </a:rPr>
              <a:t>microphone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57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5300" dirty="0" smtClean="0">
                <a:solidFill>
                  <a:srgbClr val="002060"/>
                </a:solidFill>
                <a:latin typeface="Times New Roman" panose="02020603050405020304" pitchFamily="18" charset="0"/>
                <a:cs typeface="Times New Roman" panose="02020603050405020304" pitchFamily="18" charset="0"/>
              </a:rPr>
              <a:t>Conclusion</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28600" y="685800"/>
            <a:ext cx="8458200" cy="6400800"/>
          </a:xfrm>
        </p:spPr>
        <p:txBody>
          <a:bodyPr>
            <a:noAutofit/>
          </a:bodyPr>
          <a:lstStyle/>
          <a:p>
            <a:pPr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Attackers can trick victim browsers into clicking on things in victim websites by putting that website in a transparent iframe.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Many </a:t>
            </a:r>
            <a:r>
              <a:rPr lang="en-US" dirty="0">
                <a:solidFill>
                  <a:schemeClr val="bg1"/>
                </a:solidFill>
                <a:latin typeface="Times New Roman" panose="02020603050405020304" pitchFamily="18" charset="0"/>
                <a:cs typeface="Times New Roman" panose="02020603050405020304" pitchFamily="18" charset="0"/>
              </a:rPr>
              <a:t>users still use old browsers, leaving them at risk from ClickJacking.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Also </a:t>
            </a:r>
            <a:r>
              <a:rPr lang="en-US" dirty="0">
                <a:solidFill>
                  <a:schemeClr val="bg1"/>
                </a:solidFill>
                <a:latin typeface="Times New Roman" panose="02020603050405020304" pitchFamily="18" charset="0"/>
                <a:cs typeface="Times New Roman" panose="02020603050405020304" pitchFamily="18" charset="0"/>
              </a:rPr>
              <a:t>any client side validation with JavaScript is easily turned off</a:t>
            </a:r>
            <a:r>
              <a:rPr lang="en-US" dirty="0" smtClean="0">
                <a:solidFill>
                  <a:schemeClr val="bg1"/>
                </a:solidFill>
                <a:latin typeface="Times New Roman" panose="02020603050405020304" pitchFamily="18" charset="0"/>
                <a:cs typeface="Times New Roman" panose="02020603050405020304" pitchFamily="18" charset="0"/>
              </a:rPr>
              <a:t>.</a:t>
            </a:r>
          </a:p>
          <a:p>
            <a:pPr marL="137160" indent="0" algn="just">
              <a:buNone/>
            </a:pPr>
            <a:r>
              <a:rPr lang="en-US" dirty="0" smtClean="0">
                <a:solidFill>
                  <a:schemeClr val="bg1"/>
                </a:solidFill>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The </a:t>
            </a:r>
            <a:r>
              <a:rPr lang="en-US" b="1" dirty="0">
                <a:solidFill>
                  <a:schemeClr val="bg1"/>
                </a:solidFill>
                <a:latin typeface="Times New Roman" panose="02020603050405020304" pitchFamily="18" charset="0"/>
                <a:cs typeface="Times New Roman" panose="02020603050405020304" pitchFamily="18" charset="0"/>
              </a:rPr>
              <a:t>good news </a:t>
            </a:r>
            <a:endParaRPr lang="en-US" b="1" dirty="0" smtClean="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ClickJacking </a:t>
            </a:r>
            <a:r>
              <a:rPr lang="en-US" dirty="0">
                <a:solidFill>
                  <a:schemeClr val="bg1"/>
                </a:solidFill>
                <a:latin typeface="Times New Roman" panose="02020603050405020304" pitchFamily="18" charset="0"/>
                <a:cs typeface="Times New Roman" panose="02020603050405020304" pitchFamily="18" charset="0"/>
              </a:rPr>
              <a:t>is simple to prevent. </a:t>
            </a:r>
            <a:endParaRPr lang="en-US" dirty="0" smtClean="0">
              <a:solidFill>
                <a:schemeClr val="bg1"/>
              </a:solidFill>
              <a:latin typeface="Times New Roman" panose="02020603050405020304" pitchFamily="18" charset="0"/>
              <a:cs typeface="Times New Roman" panose="02020603050405020304" pitchFamily="18" charset="0"/>
            </a:endParaRPr>
          </a:p>
          <a:p>
            <a:pPr marL="137160" indent="0" algn="just">
              <a:buNone/>
            </a:pPr>
            <a:r>
              <a:rPr lang="en-US" b="1" dirty="0" smtClean="0">
                <a:solidFill>
                  <a:schemeClr val="bg1"/>
                </a:solidFill>
                <a:latin typeface="Times New Roman" panose="02020603050405020304" pitchFamily="18" charset="0"/>
                <a:cs typeface="Times New Roman" panose="02020603050405020304" pitchFamily="18" charset="0"/>
              </a:rPr>
              <a:t> The </a:t>
            </a:r>
            <a:r>
              <a:rPr lang="en-US" b="1" dirty="0">
                <a:solidFill>
                  <a:schemeClr val="bg1"/>
                </a:solidFill>
                <a:latin typeface="Times New Roman" panose="02020603050405020304" pitchFamily="18" charset="0"/>
                <a:cs typeface="Times New Roman" panose="02020603050405020304" pitchFamily="18" charset="0"/>
              </a:rPr>
              <a:t>bad </a:t>
            </a:r>
            <a:r>
              <a:rPr lang="en-US" b="1" dirty="0" smtClean="0">
                <a:solidFill>
                  <a:schemeClr val="bg1"/>
                </a:solidFill>
                <a:latin typeface="Times New Roman" panose="02020603050405020304" pitchFamily="18" charset="0"/>
                <a:cs typeface="Times New Roman" panose="02020603050405020304" pitchFamily="18" charset="0"/>
              </a:rPr>
              <a:t>news</a:t>
            </a:r>
          </a:p>
          <a:p>
            <a:pPr algn="just">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vulnerability is powerful and prevalent</a:t>
            </a:r>
            <a:r>
              <a:rPr lang="en-US" dirty="0" smtClean="0">
                <a:solidFill>
                  <a:schemeClr val="bg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Many web applications have </a:t>
            </a:r>
            <a:r>
              <a:rPr lang="en-US" dirty="0" smtClean="0">
                <a:solidFill>
                  <a:schemeClr val="bg1"/>
                </a:solidFill>
                <a:latin typeface="Times New Roman" panose="02020603050405020304" pitchFamily="18" charset="0"/>
                <a:cs typeface="Times New Roman" panose="02020603050405020304" pitchFamily="18" charset="0"/>
              </a:rPr>
              <a:t>ClickJacking vulnerabilities</a:t>
            </a: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2125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286000"/>
            <a:ext cx="6019800" cy="2438400"/>
          </a:xfrm>
        </p:spPr>
        <p:txBody>
          <a:bodyPr>
            <a:normAutofit/>
          </a:bodyPr>
          <a:lstStyle/>
          <a:p>
            <a:pPr marL="137160" indent="0" algn="ctr">
              <a:buNone/>
            </a:pPr>
            <a:r>
              <a:rPr lang="en-US" sz="5400" b="1" dirty="0" smtClean="0">
                <a:solidFill>
                  <a:srgbClr val="002060"/>
                </a:solidFill>
              </a:rPr>
              <a:t>THANK  U </a:t>
            </a:r>
            <a:endParaRPr lang="en-US" sz="5400" b="1" dirty="0">
              <a:solidFill>
                <a:srgbClr val="002060"/>
              </a:solidFill>
            </a:endParaRPr>
          </a:p>
        </p:txBody>
      </p:sp>
    </p:spTree>
    <p:extLst>
      <p:ext uri="{BB962C8B-B14F-4D97-AF65-F5344CB8AC3E}">
        <p14:creationId xmlns:p14="http://schemas.microsoft.com/office/powerpoint/2010/main" val="423946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rgbClr val="002060"/>
                </a:solidFill>
                <a:latin typeface="Times New Roman" panose="02020603050405020304" pitchFamily="18" charset="0"/>
                <a:cs typeface="Times New Roman" panose="02020603050405020304" pitchFamily="18" charset="0"/>
              </a:rPr>
              <a:t>OVERVIEW</a:t>
            </a:r>
            <a:endParaRPr lang="en-US" sz="4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4709160"/>
          </a:xfrm>
        </p:spPr>
        <p:txBody>
          <a:bodyPr/>
          <a:lstStyle/>
          <a:p>
            <a:pPr>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What is </a:t>
            </a:r>
            <a:r>
              <a:rPr lang="en-US" dirty="0" smtClean="0">
                <a:solidFill>
                  <a:schemeClr val="bg1"/>
                </a:solidFill>
                <a:latin typeface="Times New Roman" panose="02020603050405020304" pitchFamily="18" charset="0"/>
                <a:cs typeface="Times New Roman" panose="02020603050405020304" pitchFamily="18" charset="0"/>
              </a:rPr>
              <a:t>ClickJacking ? </a:t>
            </a:r>
          </a:p>
          <a:p>
            <a:pPr>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Demo </a:t>
            </a:r>
          </a:p>
          <a:p>
            <a:pPr>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How </a:t>
            </a:r>
            <a:r>
              <a:rPr lang="en-US" dirty="0">
                <a:solidFill>
                  <a:schemeClr val="bg1"/>
                </a:solidFill>
                <a:latin typeface="Times New Roman" panose="02020603050405020304" pitchFamily="18" charset="0"/>
                <a:cs typeface="Times New Roman" panose="02020603050405020304" pitchFamily="18" charset="0"/>
              </a:rPr>
              <a:t>Users can be </a:t>
            </a:r>
            <a:r>
              <a:rPr lang="en-US" dirty="0" smtClean="0">
                <a:solidFill>
                  <a:schemeClr val="bg1"/>
                </a:solidFill>
                <a:latin typeface="Times New Roman" panose="02020603050405020304" pitchFamily="18" charset="0"/>
                <a:cs typeface="Times New Roman" panose="02020603050405020304" pitchFamily="18" charset="0"/>
              </a:rPr>
              <a:t>Affected</a:t>
            </a:r>
          </a:p>
          <a:p>
            <a:pPr>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How </a:t>
            </a:r>
            <a:r>
              <a:rPr lang="en-US" dirty="0">
                <a:solidFill>
                  <a:schemeClr val="bg1"/>
                </a:solidFill>
                <a:latin typeface="Times New Roman" panose="02020603050405020304" pitchFamily="18" charset="0"/>
                <a:cs typeface="Times New Roman" panose="02020603050405020304" pitchFamily="18" charset="0"/>
              </a:rPr>
              <a:t>to protect Web </a:t>
            </a:r>
            <a:r>
              <a:rPr lang="en-US" dirty="0" smtClean="0">
                <a:solidFill>
                  <a:schemeClr val="bg1"/>
                </a:solidFill>
                <a:latin typeface="Times New Roman" panose="02020603050405020304" pitchFamily="18" charset="0"/>
                <a:cs typeface="Times New Roman" panose="02020603050405020304" pitchFamily="18" charset="0"/>
              </a:rPr>
              <a:t>Application</a:t>
            </a:r>
          </a:p>
          <a:p>
            <a:pPr>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Previous </a:t>
            </a:r>
            <a:r>
              <a:rPr lang="en-US" dirty="0">
                <a:solidFill>
                  <a:schemeClr val="bg1"/>
                </a:solidFill>
                <a:latin typeface="Times New Roman" panose="02020603050405020304" pitchFamily="18" charset="0"/>
                <a:cs typeface="Times New Roman" panose="02020603050405020304" pitchFamily="18" charset="0"/>
              </a:rPr>
              <a:t>ClickJacking Attacks </a:t>
            </a:r>
            <a:endParaRPr lang="en-US" dirty="0" smtClean="0">
              <a:solidFill>
                <a:schemeClr val="bg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mtClean="0">
                <a:solidFill>
                  <a:schemeClr val="bg1"/>
                </a:solidFill>
                <a:latin typeface="Times New Roman" panose="02020603050405020304" pitchFamily="18" charset="0"/>
                <a:cs typeface="Times New Roman" panose="02020603050405020304" pitchFamily="18" charset="0"/>
              </a:rPr>
              <a:t>Conclusion</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67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4800" dirty="0" smtClean="0">
                <a:solidFill>
                  <a:srgbClr val="002060"/>
                </a:solidFill>
                <a:latin typeface="Times New Roman" panose="02020603050405020304" pitchFamily="18" charset="0"/>
                <a:cs typeface="Times New Roman" panose="02020603050405020304" pitchFamily="18" charset="0"/>
              </a:rPr>
              <a:t>WHAT IS CLICKJACKING</a:t>
            </a:r>
            <a:endParaRPr lang="en-US" sz="4800" dirty="0">
              <a:solidFill>
                <a:srgbClr val="002060"/>
              </a:solidFill>
            </a:endParaRPr>
          </a:p>
        </p:txBody>
      </p:sp>
      <p:sp>
        <p:nvSpPr>
          <p:cNvPr id="3" name="Content Placeholder 2"/>
          <p:cNvSpPr>
            <a:spLocks noGrp="1"/>
          </p:cNvSpPr>
          <p:nvPr>
            <p:ph idx="1"/>
          </p:nvPr>
        </p:nvSpPr>
        <p:spPr>
          <a:xfrm>
            <a:off x="304800" y="1676400"/>
            <a:ext cx="8382000" cy="4709160"/>
          </a:xfrm>
        </p:spPr>
        <p:txBody>
          <a:bodyPr>
            <a:normAutofit lnSpcReduction="10000"/>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Discovered in 2008-Robert Hansen, Jeremiah Grossman as a way to perform cross-domain attacks by 'hijacking 'user-initiated mouse clicks to perform actions that the user did not intend</a:t>
            </a:r>
            <a:r>
              <a:rPr lang="en-US" dirty="0" smtClean="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Attacker will choose a clickable region on a website that the user is currently authenticated on (e.g. a 'Submit' button that will perform a particular action). </a:t>
            </a:r>
            <a:endParaRPr lang="en-US" dirty="0" smtClean="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To </a:t>
            </a:r>
            <a:r>
              <a:rPr lang="en-US" dirty="0">
                <a:solidFill>
                  <a:schemeClr val="bg1"/>
                </a:solidFill>
                <a:latin typeface="Times New Roman" panose="02020603050405020304" pitchFamily="18" charset="0"/>
                <a:cs typeface="Times New Roman" panose="02020603050405020304" pitchFamily="18" charset="0"/>
              </a:rPr>
              <a:t>perform the attack, a malicious website will load a page from the website inside an iFrame made fully transparent and layered on top of another element on the site. </a:t>
            </a:r>
          </a:p>
        </p:txBody>
      </p:sp>
    </p:spTree>
    <p:extLst>
      <p:ext uri="{BB962C8B-B14F-4D97-AF65-F5344CB8AC3E}">
        <p14:creationId xmlns:p14="http://schemas.microsoft.com/office/powerpoint/2010/main" val="374231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b="1" i="1" dirty="0" smtClean="0">
                <a:solidFill>
                  <a:srgbClr val="002060"/>
                </a:solidFill>
                <a:latin typeface="Times New Roman" panose="02020603050405020304" pitchFamily="18" charset="0"/>
                <a:cs typeface="Times New Roman" panose="02020603050405020304" pitchFamily="18" charset="0"/>
              </a:rPr>
              <a:t>Previously Stated:  </a:t>
            </a:r>
            <a:r>
              <a:rPr lang="en-US" b="1" dirty="0" smtClean="0">
                <a:solidFill>
                  <a:schemeClr val="bg1"/>
                </a:solidFill>
                <a:latin typeface="Times New Roman" panose="02020603050405020304" pitchFamily="18" charset="0"/>
                <a:cs typeface="Times New Roman" panose="02020603050405020304" pitchFamily="18" charset="0"/>
              </a:rPr>
              <a:t>ClickJacking </a:t>
            </a:r>
            <a:r>
              <a:rPr lang="en-US" b="1" dirty="0">
                <a:solidFill>
                  <a:schemeClr val="bg1"/>
                </a:solidFill>
                <a:latin typeface="Times New Roman" panose="02020603050405020304" pitchFamily="18" charset="0"/>
                <a:cs typeface="Times New Roman" panose="02020603050405020304" pitchFamily="18" charset="0"/>
              </a:rPr>
              <a:t>is one of the more under rated attacks facing modern Web applications. </a:t>
            </a:r>
            <a:endParaRPr lang="en-US" b="1" dirty="0" smtClean="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This </a:t>
            </a:r>
            <a:r>
              <a:rPr lang="en-US" dirty="0">
                <a:solidFill>
                  <a:schemeClr val="bg1"/>
                </a:solidFill>
                <a:latin typeface="Times New Roman" panose="02020603050405020304" pitchFamily="18" charset="0"/>
                <a:cs typeface="Times New Roman" panose="02020603050405020304" pitchFamily="18" charset="0"/>
              </a:rPr>
              <a:t>is one reason it doesn't find a mention in the OWASP Top 10 list so far but it is predicted to feature in the next version. </a:t>
            </a:r>
          </a:p>
        </p:txBody>
      </p:sp>
    </p:spTree>
    <p:extLst>
      <p:ext uri="{BB962C8B-B14F-4D97-AF65-F5344CB8AC3E}">
        <p14:creationId xmlns:p14="http://schemas.microsoft.com/office/powerpoint/2010/main" val="410300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458200" cy="6553200"/>
          </a:xfrm>
        </p:spPr>
        <p:txBody>
          <a:bodyPr>
            <a:noAutofit/>
          </a:bodyPr>
          <a:lstStyle/>
          <a:p>
            <a:pPr marL="137160" indent="0">
              <a:buNone/>
            </a:pPr>
            <a:r>
              <a:rPr lang="en-US" b="1" dirty="0" smtClean="0">
                <a:solidFill>
                  <a:srgbClr val="002060"/>
                </a:solidFill>
                <a:latin typeface="Times New Roman" panose="02020603050405020304" pitchFamily="18" charset="0"/>
                <a:cs typeface="Times New Roman" panose="02020603050405020304" pitchFamily="18" charset="0"/>
              </a:rPr>
              <a:t>The mischievous &lt;iframe&gt; tag</a:t>
            </a:r>
          </a:p>
          <a:p>
            <a:pPr>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A </a:t>
            </a:r>
            <a:r>
              <a:rPr lang="en-US" b="1" dirty="0">
                <a:solidFill>
                  <a:schemeClr val="bg1"/>
                </a:solidFill>
                <a:latin typeface="Times New Roman" panose="02020603050405020304" pitchFamily="18" charset="0"/>
                <a:cs typeface="Times New Roman" panose="02020603050405020304" pitchFamily="18" charset="0"/>
              </a:rPr>
              <a:t>web page can embed another web page via iframe </a:t>
            </a:r>
            <a:endParaRPr lang="en-US" b="1" dirty="0" smtClean="0">
              <a:solidFill>
                <a:schemeClr val="bg1"/>
              </a:solidFill>
              <a:latin typeface="Times New Roman" panose="02020603050405020304" pitchFamily="18" charset="0"/>
              <a:cs typeface="Times New Roman" panose="02020603050405020304" pitchFamily="18" charset="0"/>
            </a:endParaRPr>
          </a:p>
          <a:p>
            <a:pPr marL="137160" indent="0">
              <a:buNone/>
            </a:pP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&lt;iframe </a:t>
            </a:r>
            <a:r>
              <a:rPr lang="en-US" sz="2400" dirty="0">
                <a:solidFill>
                  <a:schemeClr val="bg1"/>
                </a:solidFill>
                <a:latin typeface="Times New Roman" panose="02020603050405020304" pitchFamily="18" charset="0"/>
                <a:cs typeface="Times New Roman" panose="02020603050405020304" pitchFamily="18" charset="0"/>
              </a:rPr>
              <a:t>src="http://www.target.site" </a:t>
            </a:r>
            <a:r>
              <a:rPr lang="en-US" sz="2400" dirty="0" smtClean="0">
                <a:solidFill>
                  <a:schemeClr val="bg1"/>
                </a:solidFill>
                <a:latin typeface="Times New Roman" panose="02020603050405020304" pitchFamily="18" charset="0"/>
                <a:cs typeface="Times New Roman" panose="02020603050405020304" pitchFamily="18" charset="0"/>
              </a:rPr>
              <a:t>&lt;/iframe</a:t>
            </a:r>
            <a:r>
              <a:rPr lang="en-US" sz="2400" dirty="0">
                <a:solidFill>
                  <a:schemeClr val="bg1"/>
                </a:solidFill>
                <a:latin typeface="Times New Roman" panose="02020603050405020304" pitchFamily="18" charset="0"/>
                <a:cs typeface="Times New Roman" panose="02020603050405020304" pitchFamily="18" charset="0"/>
              </a:rPr>
              <a:t>&gt;</a:t>
            </a:r>
          </a:p>
          <a:p>
            <a:pPr>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marL="13716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CSS </a:t>
            </a:r>
            <a:r>
              <a:rPr lang="en-US" sz="2400" dirty="0">
                <a:solidFill>
                  <a:schemeClr val="bg1"/>
                </a:solidFill>
                <a:latin typeface="Times New Roman" panose="02020603050405020304" pitchFamily="18" charset="0"/>
                <a:cs typeface="Times New Roman" panose="02020603050405020304" pitchFamily="18" charset="0"/>
              </a:rPr>
              <a:t>opacity attribute: i = visible, o = invisible</a:t>
            </a:r>
          </a:p>
        </p:txBody>
      </p:sp>
      <p:pic>
        <p:nvPicPr>
          <p:cNvPr id="4" name="Picture 3"/>
          <p:cNvPicPr/>
          <p:nvPr/>
        </p:nvPicPr>
        <p:blipFill>
          <a:blip r:embed="rId2"/>
          <a:stretch>
            <a:fillRect/>
          </a:stretch>
        </p:blipFill>
        <p:spPr>
          <a:xfrm>
            <a:off x="685800" y="2057401"/>
            <a:ext cx="8077200" cy="3962400"/>
          </a:xfrm>
          <a:prstGeom prst="rect">
            <a:avLst/>
          </a:prstGeom>
        </p:spPr>
      </p:pic>
    </p:spTree>
    <p:extLst>
      <p:ext uri="{BB962C8B-B14F-4D97-AF65-F5344CB8AC3E}">
        <p14:creationId xmlns:p14="http://schemas.microsoft.com/office/powerpoint/2010/main" val="45334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002060"/>
                </a:solidFill>
                <a:effectLst/>
                <a:latin typeface="Times New Roman" panose="02020603050405020304" pitchFamily="18" charset="0"/>
                <a:cs typeface="Times New Roman" panose="02020603050405020304" pitchFamily="18" charset="0"/>
              </a:rPr>
              <a:t>So basically;</a:t>
            </a:r>
            <a:endParaRPr lang="en-US" sz="480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Putting an evil invisible link on top of a legit visible </a:t>
            </a:r>
            <a:r>
              <a:rPr lang="en-US" dirty="0" smtClean="0">
                <a:solidFill>
                  <a:schemeClr val="bg1"/>
                </a:solidFill>
                <a:latin typeface="Times New Roman" panose="02020603050405020304" pitchFamily="18" charset="0"/>
                <a:cs typeface="Times New Roman" panose="02020603050405020304" pitchFamily="18" charset="0"/>
              </a:rPr>
              <a:t>link.</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19400"/>
            <a:ext cx="48768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231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002060"/>
                </a:solidFill>
                <a:latin typeface="Times New Roman" panose="02020603050405020304" pitchFamily="18" charset="0"/>
                <a:cs typeface="Times New Roman" panose="02020603050405020304" pitchFamily="18" charset="0"/>
              </a:rPr>
              <a:t>Demo</a:t>
            </a:r>
            <a:endParaRPr lang="en-US" sz="4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http://chetu45.blogspot.in/</a:t>
            </a:r>
          </a:p>
        </p:txBody>
      </p:sp>
    </p:spTree>
    <p:extLst>
      <p:ext uri="{BB962C8B-B14F-4D97-AF65-F5344CB8AC3E}">
        <p14:creationId xmlns:p14="http://schemas.microsoft.com/office/powerpoint/2010/main" val="296679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0"/>
            <a:ext cx="8763000" cy="6172200"/>
          </a:xfrm>
        </p:spPr>
      </p:pic>
    </p:spTree>
    <p:extLst>
      <p:ext uri="{BB962C8B-B14F-4D97-AF65-F5344CB8AC3E}">
        <p14:creationId xmlns:p14="http://schemas.microsoft.com/office/powerpoint/2010/main" val="290881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81000"/>
            <a:ext cx="8763000" cy="6172200"/>
          </a:xfrm>
          <a:prstGeom prst="rect">
            <a:avLst/>
          </a:prstGeom>
        </p:spPr>
      </p:pic>
    </p:spTree>
    <p:extLst>
      <p:ext uri="{BB962C8B-B14F-4D97-AF65-F5344CB8AC3E}">
        <p14:creationId xmlns:p14="http://schemas.microsoft.com/office/powerpoint/2010/main" val="682094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164</TotalTime>
  <Words>524</Words>
  <Application>Microsoft Office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Clickjacking — Ui Redressing</vt:lpstr>
      <vt:lpstr>OVERVIEW</vt:lpstr>
      <vt:lpstr>WHAT IS CLICKJACKING</vt:lpstr>
      <vt:lpstr>PowerPoint Presentation</vt:lpstr>
      <vt:lpstr>PowerPoint Presentation</vt:lpstr>
      <vt:lpstr>So basically;</vt:lpstr>
      <vt:lpstr>Demo</vt:lpstr>
      <vt:lpstr>PowerPoint Presentation</vt:lpstr>
      <vt:lpstr>PowerPoint Presentation</vt:lpstr>
      <vt:lpstr>PowerPoint Presentation</vt:lpstr>
      <vt:lpstr>PowerPoint Presentation</vt:lpstr>
      <vt:lpstr>How Users can be Affected </vt:lpstr>
      <vt:lpstr>How to protect against clickjacking </vt:lpstr>
      <vt:lpstr>Previous ClickJacking Attacks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Clickjacking — Ui Redressing</dc:title>
  <dc:creator>rawool</dc:creator>
  <cp:lastModifiedBy>rawool</cp:lastModifiedBy>
  <cp:revision>15</cp:revision>
  <dcterms:created xsi:type="dcterms:W3CDTF">2016-11-01T16:34:12Z</dcterms:created>
  <dcterms:modified xsi:type="dcterms:W3CDTF">2016-11-01T19:28:02Z</dcterms:modified>
</cp:coreProperties>
</file>