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imes New Roman Bold" charset="1" panose="02030802070405020303"/>
      <p:regular r:id="rId21"/>
    </p:embeddedFont>
    <p:embeddedFont>
      <p:font typeface="Arial Bold" charset="1" panose="020B0704020202020204"/>
      <p:regular r:id="rId22"/>
    </p:embeddedFont>
    <p:embeddedFont>
      <p:font typeface="Arial" charset="1" panose="020B0604020202020204"/>
      <p:regular r:id="rId23"/>
    </p:embeddedFont>
    <p:embeddedFont>
      <p:font typeface="Times New Roman" charset="1" panose="02030502070405020303"/>
      <p:regular r:id="rId24"/>
    </p:embeddedFont>
    <p:embeddedFont>
      <p:font typeface="Cambria Bold" charset="1" panose="0204080305040603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362075" y="1699746"/>
            <a:ext cx="15544800" cy="1583627"/>
            <a:chOff x="0" y="0"/>
            <a:chExt cx="20726400" cy="2111502"/>
          </a:xfrm>
        </p:grpSpPr>
        <p:sp>
          <p:nvSpPr>
            <p:cNvPr name="Freeform 7" id="7"/>
            <p:cNvSpPr/>
            <p:nvPr/>
          </p:nvSpPr>
          <p:spPr>
            <a:xfrm flipH="false" flipV="false" rot="0">
              <a:off x="0" y="0"/>
              <a:ext cx="20726400" cy="2111502"/>
            </a:xfrm>
            <a:custGeom>
              <a:avLst/>
              <a:gdLst/>
              <a:ahLst/>
              <a:cxnLst/>
              <a:rect r="r" b="b" t="t" l="l"/>
              <a:pathLst>
                <a:path h="2111502" w="20726400">
                  <a:moveTo>
                    <a:pt x="0" y="0"/>
                  </a:moveTo>
                  <a:lnTo>
                    <a:pt x="20726400" y="0"/>
                  </a:lnTo>
                  <a:lnTo>
                    <a:pt x="20726400" y="2111502"/>
                  </a:lnTo>
                  <a:lnTo>
                    <a:pt x="0" y="2111502"/>
                  </a:lnTo>
                  <a:close/>
                </a:path>
              </a:pathLst>
            </a:custGeom>
            <a:solidFill>
              <a:srgbClr val="000000">
                <a:alpha val="0"/>
              </a:srgbClr>
            </a:solidFill>
          </p:spPr>
        </p:sp>
        <p:sp>
          <p:nvSpPr>
            <p:cNvPr name="TextBox 8" id="8"/>
            <p:cNvSpPr txBox="true"/>
            <p:nvPr/>
          </p:nvSpPr>
          <p:spPr>
            <a:xfrm>
              <a:off x="0" y="-85725"/>
              <a:ext cx="20726400" cy="2197227"/>
            </a:xfrm>
            <a:prstGeom prst="rect">
              <a:avLst/>
            </a:prstGeom>
          </p:spPr>
          <p:txBody>
            <a:bodyPr anchor="ctr" rtlCol="false" tIns="0" lIns="0" bIns="0" rIns="0"/>
            <a:lstStyle/>
            <a:p>
              <a:pPr algn="ctr">
                <a:lnSpc>
                  <a:spcPts val="5040"/>
                </a:lnSpc>
              </a:pPr>
              <a:r>
                <a:rPr lang="en-US" sz="4200" b="true">
                  <a:solidFill>
                    <a:srgbClr val="17375E"/>
                  </a:solidFill>
                  <a:latin typeface="Times New Roman Bold"/>
                  <a:ea typeface="Times New Roman Bold"/>
                  <a:cs typeface="Times New Roman Bold"/>
                  <a:sym typeface="Times New Roman Bold"/>
                </a:rPr>
                <a:t>Developement of AI-ML Based Models for Predicting agri-horticultural Commodities</a:t>
              </a:r>
            </a:p>
          </p:txBody>
        </p:sp>
      </p:grpSp>
      <p:sp>
        <p:nvSpPr>
          <p:cNvPr name="TextBox 9" id="9"/>
          <p:cNvSpPr txBox="true"/>
          <p:nvPr/>
        </p:nvSpPr>
        <p:spPr>
          <a:xfrm rot="0">
            <a:off x="10641738" y="3957010"/>
            <a:ext cx="8088600" cy="2628900"/>
          </a:xfrm>
          <a:prstGeom prst="rect">
            <a:avLst/>
          </a:prstGeom>
        </p:spPr>
        <p:txBody>
          <a:bodyPr anchor="t" rtlCol="false" tIns="0" lIns="0" bIns="0" rIns="0">
            <a:spAutoFit/>
          </a:bodyPr>
          <a:lstStyle/>
          <a:p>
            <a:pPr algn="l">
              <a:lnSpc>
                <a:spcPts val="3240"/>
              </a:lnSpc>
            </a:pPr>
            <a:r>
              <a:rPr lang="en-US" sz="2700" b="true">
                <a:solidFill>
                  <a:srgbClr val="17365D"/>
                </a:solidFill>
                <a:latin typeface="Times New Roman Bold"/>
                <a:ea typeface="Times New Roman Bold"/>
                <a:cs typeface="Times New Roman Bold"/>
                <a:sym typeface="Times New Roman Bold"/>
              </a:rPr>
              <a:t>Under the Supervision of,</a:t>
            </a:r>
          </a:p>
          <a:p>
            <a:pPr algn="l">
              <a:lnSpc>
                <a:spcPts val="3240"/>
              </a:lnSpc>
            </a:pPr>
            <a:r>
              <a:rPr lang="en-US" sz="2700" b="true">
                <a:solidFill>
                  <a:srgbClr val="000000"/>
                </a:solidFill>
                <a:latin typeface="Times New Roman Bold"/>
                <a:ea typeface="Times New Roman Bold"/>
                <a:cs typeface="Times New Roman Bold"/>
                <a:sym typeface="Times New Roman Bold"/>
              </a:rPr>
              <a:t>Ms.Raesa Razeen</a:t>
            </a:r>
          </a:p>
          <a:p>
            <a:pPr algn="l">
              <a:lnSpc>
                <a:spcPts val="3240"/>
              </a:lnSpc>
            </a:pPr>
            <a:r>
              <a:rPr lang="en-US" sz="2700" b="true">
                <a:solidFill>
                  <a:srgbClr val="000000"/>
                </a:solidFill>
                <a:latin typeface="Times New Roman Bold"/>
                <a:ea typeface="Times New Roman Bold"/>
                <a:cs typeface="Times New Roman Bold"/>
                <a:sym typeface="Times New Roman Bold"/>
              </a:rPr>
              <a:t>Assistant Professor</a:t>
            </a:r>
          </a:p>
          <a:p>
            <a:pPr algn="l">
              <a:lnSpc>
                <a:spcPts val="3240"/>
              </a:lnSpc>
            </a:pPr>
            <a:r>
              <a:rPr lang="en-US" sz="2700" b="true">
                <a:solidFill>
                  <a:srgbClr val="17365D"/>
                </a:solidFill>
                <a:latin typeface="Times New Roman Bold"/>
                <a:ea typeface="Times New Roman Bold"/>
                <a:cs typeface="Times New Roman Bold"/>
                <a:sym typeface="Times New Roman Bold"/>
              </a:rPr>
              <a:t>School of Computer Science and Engineering</a:t>
            </a:r>
          </a:p>
          <a:p>
            <a:pPr algn="l">
              <a:lnSpc>
                <a:spcPts val="3240"/>
              </a:lnSpc>
            </a:pPr>
            <a:r>
              <a:rPr lang="en-US" sz="2700" b="true">
                <a:solidFill>
                  <a:srgbClr val="17365D"/>
                </a:solidFill>
                <a:latin typeface="Times New Roman Bold"/>
                <a:ea typeface="Times New Roman Bold"/>
                <a:cs typeface="Times New Roman Bold"/>
                <a:sym typeface="Times New Roman Bold"/>
              </a:rPr>
              <a:t>Presidency University</a:t>
            </a:r>
          </a:p>
          <a:p>
            <a:pPr algn="l">
              <a:lnSpc>
                <a:spcPts val="3240"/>
              </a:lnSpc>
            </a:pPr>
          </a:p>
        </p:txBody>
      </p:sp>
      <p:graphicFrame>
        <p:nvGraphicFramePr>
          <p:cNvPr name="Table 10" id="10"/>
          <p:cNvGraphicFramePr>
            <a:graphicFrameLocks noGrp="true"/>
          </p:cNvGraphicFramePr>
          <p:nvPr/>
        </p:nvGraphicFramePr>
        <p:xfrm>
          <a:off x="817664" y="3786199"/>
          <a:ext cx="8089900" cy="2832100"/>
        </p:xfrm>
        <a:graphic>
          <a:graphicData uri="http://schemas.openxmlformats.org/drawingml/2006/table">
            <a:tbl>
              <a:tblPr/>
              <a:tblGrid>
                <a:gridCol w="3060937"/>
                <a:gridCol w="5028963"/>
              </a:tblGrid>
              <a:tr h="598297">
                <a:tc>
                  <a:txBody>
                    <a:bodyPr anchor="t" rtlCol="false"/>
                    <a:lstStyle/>
                    <a:p>
                      <a:pPr algn="ctr">
                        <a:lnSpc>
                          <a:spcPts val="3240"/>
                        </a:lnSpc>
                        <a:defRPr/>
                      </a:pPr>
                      <a:r>
                        <a:rPr lang="en-US" sz="2700" b="true">
                          <a:solidFill>
                            <a:srgbClr val="FFFFFF"/>
                          </a:solidFill>
                          <a:latin typeface="Arial Bold"/>
                          <a:ea typeface="Arial Bold"/>
                          <a:cs typeface="Arial Bold"/>
                          <a:sym typeface="Arial Bold"/>
                        </a:rPr>
                        <a:t>Roll Number</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F81BD"/>
                    </a:solidFill>
                  </a:tcPr>
                </a:tc>
                <a:tc>
                  <a:txBody>
                    <a:bodyPr anchor="t" rtlCol="false"/>
                    <a:lstStyle/>
                    <a:p>
                      <a:pPr algn="ctr">
                        <a:lnSpc>
                          <a:spcPts val="3240"/>
                        </a:lnSpc>
                        <a:defRPr/>
                      </a:pPr>
                      <a:r>
                        <a:rPr lang="en-US" sz="2700" b="true">
                          <a:solidFill>
                            <a:srgbClr val="FFFFFF"/>
                          </a:solidFill>
                          <a:latin typeface="Arial Bold"/>
                          <a:ea typeface="Arial Bold"/>
                          <a:cs typeface="Arial Bold"/>
                          <a:sym typeface="Arial Bold"/>
                        </a:rPr>
                        <a:t>Student Name</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F81BD"/>
                    </a:solidFill>
                  </a:tcPr>
                </a:tc>
              </a:tr>
              <a:tr h="865058">
                <a:tc>
                  <a:txBody>
                    <a:bodyPr anchor="t" rtlCol="false"/>
                    <a:lstStyle/>
                    <a:p>
                      <a:pPr algn="ctr">
                        <a:lnSpc>
                          <a:spcPts val="3240"/>
                        </a:lnSpc>
                        <a:defRPr/>
                      </a:pPr>
                      <a:r>
                        <a:rPr lang="en-US" sz="2700">
                          <a:solidFill>
                            <a:srgbClr val="000000"/>
                          </a:solidFill>
                          <a:latin typeface="Arial"/>
                          <a:ea typeface="Arial"/>
                          <a:cs typeface="Arial"/>
                          <a:sym typeface="Arial"/>
                        </a:rPr>
                        <a:t>20221CCS0114 </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F81BD"/>
                    </a:solidFill>
                  </a:tcPr>
                </a:tc>
                <a:tc>
                  <a:txBody>
                    <a:bodyPr anchor="t" rtlCol="false"/>
                    <a:lstStyle/>
                    <a:p>
                      <a:pPr algn="ctr">
                        <a:lnSpc>
                          <a:spcPts val="3240"/>
                        </a:lnSpc>
                        <a:defRPr/>
                      </a:pPr>
                      <a:r>
                        <a:rPr lang="en-US" sz="2700">
                          <a:solidFill>
                            <a:srgbClr val="000000"/>
                          </a:solidFill>
                          <a:latin typeface="Arial"/>
                          <a:ea typeface="Arial"/>
                          <a:cs typeface="Arial"/>
                          <a:sym typeface="Arial"/>
                        </a:rPr>
                        <a:t>CHETAN M</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F81BD"/>
                    </a:solidFill>
                  </a:tcPr>
                </a:tc>
              </a:tr>
              <a:tr h="684372">
                <a:tc>
                  <a:txBody>
                    <a:bodyPr anchor="t" rtlCol="false"/>
                    <a:lstStyle/>
                    <a:p>
                      <a:pPr algn="ctr">
                        <a:lnSpc>
                          <a:spcPts val="3240"/>
                        </a:lnSpc>
                        <a:defRPr/>
                      </a:pPr>
                      <a:r>
                        <a:rPr lang="en-US" sz="2700">
                          <a:solidFill>
                            <a:srgbClr val="000000"/>
                          </a:solidFill>
                          <a:latin typeface="Arial"/>
                          <a:ea typeface="Arial"/>
                          <a:cs typeface="Arial"/>
                          <a:sym typeface="Arial"/>
                        </a:rPr>
                        <a:t>20221CCS0118</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c>
                  <a:txBody>
                    <a:bodyPr anchor="t" rtlCol="false"/>
                    <a:lstStyle/>
                    <a:p>
                      <a:pPr algn="ctr">
                        <a:lnSpc>
                          <a:spcPts val="3240"/>
                        </a:lnSpc>
                        <a:defRPr/>
                      </a:pPr>
                      <a:r>
                        <a:rPr lang="en-US" sz="2700">
                          <a:solidFill>
                            <a:srgbClr val="000000"/>
                          </a:solidFill>
                          <a:latin typeface="Arial"/>
                          <a:ea typeface="Arial"/>
                          <a:cs typeface="Arial"/>
                          <a:sym typeface="Arial"/>
                        </a:rPr>
                        <a:t>VAIBHAV BAGUDURE</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tcPr>
                </a:tc>
              </a:tr>
              <a:tr h="684372">
                <a:tc>
                  <a:txBody>
                    <a:bodyPr anchor="t" rtlCol="false"/>
                    <a:lstStyle/>
                    <a:p>
                      <a:pPr algn="ctr">
                        <a:lnSpc>
                          <a:spcPts val="3240"/>
                        </a:lnSpc>
                        <a:defRPr/>
                      </a:pPr>
                      <a:r>
                        <a:rPr lang="en-US" sz="2700">
                          <a:solidFill>
                            <a:srgbClr val="000000"/>
                          </a:solidFill>
                          <a:latin typeface="Arial"/>
                          <a:ea typeface="Arial"/>
                          <a:cs typeface="Arial"/>
                          <a:sym typeface="Arial"/>
                        </a:rPr>
                        <a:t>20221CCS0141</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F81BD"/>
                    </a:solidFill>
                  </a:tcPr>
                </a:tc>
                <a:tc>
                  <a:txBody>
                    <a:bodyPr anchor="t" rtlCol="false"/>
                    <a:lstStyle/>
                    <a:p>
                      <a:pPr algn="ctr">
                        <a:lnSpc>
                          <a:spcPts val="3240"/>
                        </a:lnSpc>
                        <a:defRPr/>
                      </a:pPr>
                      <a:r>
                        <a:rPr lang="en-US" sz="2700">
                          <a:solidFill>
                            <a:srgbClr val="000000"/>
                          </a:solidFill>
                          <a:latin typeface="Arial"/>
                          <a:ea typeface="Arial"/>
                          <a:cs typeface="Arial"/>
                          <a:sym typeface="Arial"/>
                        </a:rPr>
                        <a:t>PREETHESH KUMAR</a:t>
                      </a:r>
                      <a:endParaRPr lang="en-US" sz="1100"/>
                    </a:p>
                  </a:txBody>
                  <a:tcPr marL="91450" marR="91450" marT="91450" marB="91450" anchor="ctr">
                    <a:lnL cmpd="sng" algn="ctr" cap="flat" w="4762">
                      <a:solidFill>
                        <a:srgbClr val="000000"/>
                      </a:solidFill>
                      <a:prstDash val="solid"/>
                      <a:round/>
                      <a:headEnd type="none" w="med" len="med"/>
                      <a:tailEnd type="none" w="med" len="med"/>
                    </a:lnL>
                    <a:lnR cmpd="sng" algn="ctr" cap="flat" w="4762">
                      <a:solidFill>
                        <a:srgbClr val="000000"/>
                      </a:solidFill>
                      <a:prstDash val="solid"/>
                      <a:round/>
                      <a:headEnd type="none" w="med" len="med"/>
                      <a:tailEnd type="none" w="med" len="med"/>
                    </a:lnR>
                    <a:lnT cmpd="sng" algn="ctr" cap="flat" w="4762">
                      <a:solidFill>
                        <a:srgbClr val="000000"/>
                      </a:solidFill>
                      <a:prstDash val="solid"/>
                      <a:round/>
                      <a:headEnd type="none" w="med" len="med"/>
                      <a:tailEnd type="none" w="med" len="med"/>
                    </a:lnT>
                    <a:lnB cmpd="sng" algn="ctr" cap="flat" w="4762">
                      <a:solidFill>
                        <a:srgbClr val="000000"/>
                      </a:solidFill>
                      <a:prstDash val="solid"/>
                      <a:round/>
                      <a:headEnd type="none" w="med" len="med"/>
                      <a:tailEnd type="none" w="med" len="med"/>
                    </a:lnB>
                    <a:solidFill>
                      <a:srgbClr val="4F81BD"/>
                    </a:solidFill>
                  </a:tcPr>
                </a:tc>
              </a:tr>
            </a:tbl>
          </a:graphicData>
        </a:graphic>
      </p:graphicFrame>
      <p:sp>
        <p:nvSpPr>
          <p:cNvPr name="TextBox 11" id="11"/>
          <p:cNvSpPr txBox="true"/>
          <p:nvPr/>
        </p:nvSpPr>
        <p:spPr>
          <a:xfrm rot="0">
            <a:off x="5401647" y="95008"/>
            <a:ext cx="8065610" cy="1174106"/>
          </a:xfrm>
          <a:prstGeom prst="rect">
            <a:avLst/>
          </a:prstGeom>
        </p:spPr>
        <p:txBody>
          <a:bodyPr anchor="t" rtlCol="false" tIns="0" lIns="0" bIns="0" rIns="0">
            <a:spAutoFit/>
          </a:bodyPr>
          <a:lstStyle/>
          <a:p>
            <a:pPr algn="ctr">
              <a:lnSpc>
                <a:spcPts val="3240"/>
              </a:lnSpc>
            </a:pPr>
            <a:r>
              <a:rPr lang="en-US" sz="2700" b="true">
                <a:solidFill>
                  <a:srgbClr val="17365D"/>
                </a:solidFill>
                <a:latin typeface="Times New Roman Bold"/>
                <a:ea typeface="Times New Roman Bold"/>
                <a:cs typeface="Times New Roman Bold"/>
                <a:sym typeface="Times New Roman Bold"/>
              </a:rPr>
              <a:t>CSE7101- Capstone Project</a:t>
            </a:r>
          </a:p>
          <a:p>
            <a:pPr algn="ctr">
              <a:lnSpc>
                <a:spcPts val="3240"/>
              </a:lnSpc>
            </a:pPr>
            <a:r>
              <a:rPr lang="en-US" sz="2700" b="true">
                <a:solidFill>
                  <a:srgbClr val="17365D"/>
                </a:solidFill>
                <a:latin typeface="Times New Roman Bold"/>
                <a:ea typeface="Times New Roman Bold"/>
                <a:cs typeface="Times New Roman Bold"/>
                <a:sym typeface="Times New Roman Bold"/>
              </a:rPr>
              <a:t>Review-1</a:t>
            </a:r>
          </a:p>
        </p:txBody>
      </p:sp>
      <p:sp>
        <p:nvSpPr>
          <p:cNvPr name="TextBox 12" id="12"/>
          <p:cNvSpPr txBox="true"/>
          <p:nvPr/>
        </p:nvSpPr>
        <p:spPr>
          <a:xfrm rot="0">
            <a:off x="755103" y="6675100"/>
            <a:ext cx="18192022" cy="1809750"/>
          </a:xfrm>
          <a:prstGeom prst="rect">
            <a:avLst/>
          </a:prstGeom>
        </p:spPr>
        <p:txBody>
          <a:bodyPr anchor="t" rtlCol="false" tIns="0" lIns="0" bIns="0" rIns="0">
            <a:spAutoFit/>
          </a:bodyPr>
          <a:lstStyle/>
          <a:p>
            <a:pPr algn="l">
              <a:lnSpc>
                <a:spcPts val="3240"/>
              </a:lnSpc>
            </a:pPr>
            <a:r>
              <a:rPr lang="en-US" sz="2700" b="true">
                <a:solidFill>
                  <a:srgbClr val="4F81BD"/>
                </a:solidFill>
                <a:latin typeface="Times New Roman Bold"/>
                <a:ea typeface="Times New Roman Bold"/>
                <a:cs typeface="Times New Roman Bold"/>
                <a:sym typeface="Times New Roman Bold"/>
              </a:rPr>
              <a:t>Name of the Program: </a:t>
            </a:r>
            <a:r>
              <a:rPr lang="en-US" sz="2700" b="true">
                <a:solidFill>
                  <a:srgbClr val="000000"/>
                </a:solidFill>
                <a:latin typeface="Times New Roman Bold"/>
                <a:ea typeface="Times New Roman Bold"/>
                <a:cs typeface="Times New Roman Bold"/>
                <a:sym typeface="Times New Roman Bold"/>
              </a:rPr>
              <a:t>B.TECH</a:t>
            </a:r>
          </a:p>
          <a:p>
            <a:pPr algn="l">
              <a:lnSpc>
                <a:spcPts val="3240"/>
              </a:lnSpc>
            </a:pPr>
            <a:r>
              <a:rPr lang="en-US" sz="2700" b="true">
                <a:solidFill>
                  <a:srgbClr val="4F81BD"/>
                </a:solidFill>
                <a:latin typeface="Times New Roman Bold"/>
                <a:ea typeface="Times New Roman Bold"/>
                <a:cs typeface="Times New Roman Bold"/>
                <a:sym typeface="Times New Roman Bold"/>
              </a:rPr>
              <a:t>Name of the HoD: </a:t>
            </a:r>
            <a:r>
              <a:rPr lang="en-US" sz="2700" b="true">
                <a:solidFill>
                  <a:srgbClr val="000000"/>
                </a:solidFill>
                <a:latin typeface="Times New Roman Bold"/>
                <a:ea typeface="Times New Roman Bold"/>
                <a:cs typeface="Times New Roman Bold"/>
                <a:sym typeface="Times New Roman Bold"/>
              </a:rPr>
              <a:t>Dr. Anandaraj S.P</a:t>
            </a:r>
          </a:p>
          <a:p>
            <a:pPr algn="l">
              <a:lnSpc>
                <a:spcPts val="3240"/>
              </a:lnSpc>
            </a:pPr>
            <a:r>
              <a:rPr lang="en-US" sz="2700" b="true">
                <a:solidFill>
                  <a:srgbClr val="4F81BD"/>
                </a:solidFill>
                <a:latin typeface="Times New Roman Bold"/>
                <a:ea typeface="Times New Roman Bold"/>
                <a:cs typeface="Times New Roman Bold"/>
                <a:sym typeface="Times New Roman Bold"/>
              </a:rPr>
              <a:t>Name of the Program Project Coordinator: </a:t>
            </a:r>
            <a:r>
              <a:rPr lang="en-US" sz="2700" b="true">
                <a:solidFill>
                  <a:srgbClr val="000000"/>
                </a:solidFill>
                <a:latin typeface="Times New Roman Bold"/>
                <a:ea typeface="Times New Roman Bold"/>
                <a:cs typeface="Times New Roman Bold"/>
                <a:sym typeface="Times New Roman Bold"/>
              </a:rPr>
              <a:t>Ms. Shivabasamma. Beli</a:t>
            </a:r>
          </a:p>
          <a:p>
            <a:pPr algn="l">
              <a:lnSpc>
                <a:spcPts val="3240"/>
              </a:lnSpc>
            </a:pPr>
            <a:r>
              <a:rPr lang="en-US" sz="2700" b="true">
                <a:solidFill>
                  <a:srgbClr val="4F81BD"/>
                </a:solidFill>
                <a:latin typeface="Times New Roman Bold"/>
                <a:ea typeface="Times New Roman Bold"/>
                <a:cs typeface="Times New Roman Bold"/>
                <a:sym typeface="Times New Roman Bold"/>
              </a:rPr>
              <a:t>Name of the School Project Coordinators: </a:t>
            </a:r>
            <a:r>
              <a:rPr lang="en-US" sz="2700" b="true">
                <a:solidFill>
                  <a:srgbClr val="000000"/>
                </a:solidFill>
                <a:latin typeface="Times New Roman Bold"/>
                <a:ea typeface="Times New Roman Bold"/>
                <a:cs typeface="Times New Roman Bold"/>
                <a:sym typeface="Times New Roman Bold"/>
              </a:rPr>
              <a:t>Dr. Sampath A K , Dr. Geetha 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143000" y="-288463"/>
            <a:ext cx="16002000" cy="1574212"/>
            <a:chOff x="0" y="0"/>
            <a:chExt cx="21336000" cy="2098950"/>
          </a:xfrm>
        </p:grpSpPr>
        <p:sp>
          <p:nvSpPr>
            <p:cNvPr name="Freeform 7" id="7"/>
            <p:cNvSpPr/>
            <p:nvPr/>
          </p:nvSpPr>
          <p:spPr>
            <a:xfrm flipH="false" flipV="false" rot="0">
              <a:off x="0" y="0"/>
              <a:ext cx="21336000" cy="2098950"/>
            </a:xfrm>
            <a:custGeom>
              <a:avLst/>
              <a:gdLst/>
              <a:ahLst/>
              <a:cxnLst/>
              <a:rect r="r" b="b" t="t" l="l"/>
              <a:pathLst>
                <a:path h="2098950" w="21336000">
                  <a:moveTo>
                    <a:pt x="0" y="0"/>
                  </a:moveTo>
                  <a:lnTo>
                    <a:pt x="21336000" y="0"/>
                  </a:lnTo>
                  <a:lnTo>
                    <a:pt x="21336000" y="2098950"/>
                  </a:lnTo>
                  <a:lnTo>
                    <a:pt x="0" y="2098950"/>
                  </a:lnTo>
                  <a:close/>
                </a:path>
              </a:pathLst>
            </a:custGeom>
            <a:solidFill>
              <a:srgbClr val="000000">
                <a:alpha val="0"/>
              </a:srgbClr>
            </a:solidFill>
          </p:spPr>
        </p:sp>
        <p:sp>
          <p:nvSpPr>
            <p:cNvPr name="TextBox 8" id="8"/>
            <p:cNvSpPr txBox="true"/>
            <p:nvPr/>
          </p:nvSpPr>
          <p:spPr>
            <a:xfrm>
              <a:off x="0" y="-561975"/>
              <a:ext cx="21336000" cy="2660925"/>
            </a:xfrm>
            <a:prstGeom prst="rect">
              <a:avLst/>
            </a:prstGeom>
          </p:spPr>
          <p:txBody>
            <a:bodyPr anchor="ctr" rtlCol="false" tIns="0" lIns="0" bIns="0" rIns="0"/>
            <a:lstStyle/>
            <a:p>
              <a:pPr algn="l">
                <a:lnSpc>
                  <a:spcPts val="10080"/>
                </a:lnSpc>
              </a:pPr>
              <a:r>
                <a:rPr lang="en-US" sz="4200" b="true">
                  <a:solidFill>
                    <a:srgbClr val="17365D"/>
                  </a:solidFill>
                  <a:latin typeface="Times New Roman Bold"/>
                  <a:ea typeface="Times New Roman Bold"/>
                  <a:cs typeface="Times New Roman Bold"/>
                  <a:sym typeface="Times New Roman Bold"/>
                </a:rPr>
                <a:t>Github Link</a:t>
              </a:r>
            </a:p>
          </p:txBody>
        </p:sp>
      </p:grpSp>
      <p:sp>
        <p:nvSpPr>
          <p:cNvPr name="TextBox 9" id="9"/>
          <p:cNvSpPr txBox="true"/>
          <p:nvPr/>
        </p:nvSpPr>
        <p:spPr>
          <a:xfrm rot="0">
            <a:off x="1539225" y="1817350"/>
            <a:ext cx="15819150" cy="3086100"/>
          </a:xfrm>
          <a:prstGeom prst="rect">
            <a:avLst/>
          </a:prstGeom>
        </p:spPr>
        <p:txBody>
          <a:bodyPr anchor="t" rtlCol="false" tIns="0" lIns="0" bIns="0" rIns="0">
            <a:spAutoFit/>
          </a:bodyPr>
          <a:lstStyle/>
          <a:p>
            <a:pPr algn="just">
              <a:lnSpc>
                <a:spcPts val="3240"/>
              </a:lnSpc>
            </a:pPr>
          </a:p>
          <a:p>
            <a:pPr algn="just">
              <a:lnSpc>
                <a:spcPts val="3240"/>
              </a:lnSpc>
            </a:pPr>
          </a:p>
          <a:p>
            <a:pPr algn="just">
              <a:lnSpc>
                <a:spcPts val="5040"/>
              </a:lnSpc>
            </a:pPr>
            <a:r>
              <a:rPr lang="en-US" sz="4200" b="true">
                <a:solidFill>
                  <a:srgbClr val="953735"/>
                </a:solidFill>
                <a:latin typeface="Times New Roman Bold"/>
                <a:ea typeface="Times New Roman Bold"/>
                <a:cs typeface="Times New Roman Bold"/>
                <a:sym typeface="Times New Roman Bold"/>
              </a:rPr>
              <a:t>GitHub Link:</a:t>
            </a:r>
          </a:p>
          <a:p>
            <a:pPr algn="just">
              <a:lnSpc>
                <a:spcPts val="5040"/>
              </a:lnSpc>
            </a:pPr>
          </a:p>
          <a:p>
            <a:pPr algn="just">
              <a:lnSpc>
                <a:spcPts val="3240"/>
              </a:lnSpc>
            </a:pPr>
            <a:r>
              <a:rPr lang="en-US" sz="2700" b="true">
                <a:solidFill>
                  <a:srgbClr val="953735"/>
                </a:solidFill>
                <a:latin typeface="Times New Roman Bold"/>
                <a:ea typeface="Times New Roman Bold"/>
                <a:cs typeface="Times New Roman Bold"/>
                <a:sym typeface="Times New Roman Bold"/>
              </a:rPr>
              <a:t>https://github.com/chetan82772/AI-ML-based-models-for-predicting-prices-of-agri--horticultural-commodities</a:t>
            </a:r>
          </a:p>
          <a:p>
            <a:pPr algn="just">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0" y="397669"/>
            <a:ext cx="16002000" cy="745538"/>
            <a:chOff x="0" y="0"/>
            <a:chExt cx="21336000" cy="994050"/>
          </a:xfrm>
        </p:grpSpPr>
        <p:sp>
          <p:nvSpPr>
            <p:cNvPr name="Freeform 7" id="7"/>
            <p:cNvSpPr/>
            <p:nvPr/>
          </p:nvSpPr>
          <p:spPr>
            <a:xfrm flipH="false" flipV="false" rot="0">
              <a:off x="0" y="0"/>
              <a:ext cx="21336000" cy="994050"/>
            </a:xfrm>
            <a:custGeom>
              <a:avLst/>
              <a:gdLst/>
              <a:ahLst/>
              <a:cxnLst/>
              <a:rect r="r" b="b" t="t" l="l"/>
              <a:pathLst>
                <a:path h="994050" w="21336000">
                  <a:moveTo>
                    <a:pt x="0" y="0"/>
                  </a:moveTo>
                  <a:lnTo>
                    <a:pt x="21336000" y="0"/>
                  </a:lnTo>
                  <a:lnTo>
                    <a:pt x="21336000" y="994050"/>
                  </a:lnTo>
                  <a:lnTo>
                    <a:pt x="0" y="994050"/>
                  </a:lnTo>
                  <a:close/>
                </a:path>
              </a:pathLst>
            </a:custGeom>
            <a:solidFill>
              <a:srgbClr val="000000">
                <a:alpha val="0"/>
              </a:srgbClr>
            </a:solidFill>
          </p:spPr>
        </p:sp>
        <p:sp>
          <p:nvSpPr>
            <p:cNvPr name="TextBox 8" id="8"/>
            <p:cNvSpPr txBox="true"/>
            <p:nvPr/>
          </p:nvSpPr>
          <p:spPr>
            <a:xfrm>
              <a:off x="0" y="-9525"/>
              <a:ext cx="21336000" cy="1003575"/>
            </a:xfrm>
            <a:prstGeom prst="rect">
              <a:avLst/>
            </a:prstGeom>
          </p:spPr>
          <p:txBody>
            <a:bodyPr anchor="ctr" rtlCol="false" tIns="0" lIns="0" bIns="0" rIns="0"/>
            <a:lstStyle/>
            <a:p>
              <a:pPr algn="l">
                <a:lnSpc>
                  <a:spcPts val="5040"/>
                </a:lnSpc>
              </a:pPr>
              <a:r>
                <a:rPr lang="en-US" sz="4200" b="true">
                  <a:solidFill>
                    <a:srgbClr val="17365D"/>
                  </a:solidFill>
                  <a:latin typeface="Cambria Bold"/>
                  <a:ea typeface="Cambria Bold"/>
                  <a:cs typeface="Cambria Bold"/>
                  <a:sym typeface="Cambria Bold"/>
                </a:rPr>
                <a:t>Timeline of the Project (Gantt Chart)</a:t>
              </a:r>
            </a:p>
          </p:txBody>
        </p:sp>
      </p:grpSp>
      <p:grpSp>
        <p:nvGrpSpPr>
          <p:cNvPr name="Group 9" id="9"/>
          <p:cNvGrpSpPr/>
          <p:nvPr/>
        </p:nvGrpSpPr>
        <p:grpSpPr>
          <a:xfrm rot="0">
            <a:off x="1492742" y="1419225"/>
            <a:ext cx="15014924" cy="8738616"/>
            <a:chOff x="0" y="0"/>
            <a:chExt cx="20019899" cy="11651488"/>
          </a:xfrm>
        </p:grpSpPr>
        <p:sp>
          <p:nvSpPr>
            <p:cNvPr name="Freeform 10" id="10"/>
            <p:cNvSpPr/>
            <p:nvPr/>
          </p:nvSpPr>
          <p:spPr>
            <a:xfrm flipH="false" flipV="false" rot="0">
              <a:off x="0" y="0"/>
              <a:ext cx="20019899" cy="11651488"/>
            </a:xfrm>
            <a:custGeom>
              <a:avLst/>
              <a:gdLst/>
              <a:ahLst/>
              <a:cxnLst/>
              <a:rect r="r" b="b" t="t" l="l"/>
              <a:pathLst>
                <a:path h="11651488" w="20019899">
                  <a:moveTo>
                    <a:pt x="0" y="0"/>
                  </a:moveTo>
                  <a:lnTo>
                    <a:pt x="20019899" y="0"/>
                  </a:lnTo>
                  <a:lnTo>
                    <a:pt x="20019899" y="11651488"/>
                  </a:lnTo>
                  <a:lnTo>
                    <a:pt x="0" y="11651488"/>
                  </a:lnTo>
                  <a:lnTo>
                    <a:pt x="0" y="0"/>
                  </a:lnTo>
                  <a:close/>
                </a:path>
              </a:pathLst>
            </a:custGeom>
            <a:blipFill>
              <a:blip r:embed="rId3"/>
              <a:stretch>
                <a:fillRect l="0" t="-1199" r="0" b="-1199"/>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0" y="283160"/>
            <a:ext cx="16002000" cy="859838"/>
            <a:chOff x="0" y="0"/>
            <a:chExt cx="21336000" cy="1146450"/>
          </a:xfrm>
        </p:grpSpPr>
        <p:sp>
          <p:nvSpPr>
            <p:cNvPr name="Freeform 7" id="7"/>
            <p:cNvSpPr/>
            <p:nvPr/>
          </p:nvSpPr>
          <p:spPr>
            <a:xfrm flipH="false" flipV="false" rot="0">
              <a:off x="0" y="0"/>
              <a:ext cx="21336000" cy="1146450"/>
            </a:xfrm>
            <a:custGeom>
              <a:avLst/>
              <a:gdLst/>
              <a:ahLst/>
              <a:cxnLst/>
              <a:rect r="r" b="b" t="t" l="l"/>
              <a:pathLst>
                <a:path h="1146450" w="21336000">
                  <a:moveTo>
                    <a:pt x="0" y="0"/>
                  </a:moveTo>
                  <a:lnTo>
                    <a:pt x="21336000" y="0"/>
                  </a:lnTo>
                  <a:lnTo>
                    <a:pt x="21336000" y="1146450"/>
                  </a:lnTo>
                  <a:lnTo>
                    <a:pt x="0" y="1146450"/>
                  </a:lnTo>
                  <a:close/>
                </a:path>
              </a:pathLst>
            </a:custGeom>
            <a:solidFill>
              <a:srgbClr val="000000">
                <a:alpha val="0"/>
              </a:srgbClr>
            </a:solidFill>
          </p:spPr>
        </p:sp>
        <p:sp>
          <p:nvSpPr>
            <p:cNvPr name="TextBox 8" id="8"/>
            <p:cNvSpPr txBox="true"/>
            <p:nvPr/>
          </p:nvSpPr>
          <p:spPr>
            <a:xfrm>
              <a:off x="0" y="-85725"/>
              <a:ext cx="21336000" cy="1232175"/>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References </a:t>
              </a:r>
            </a:p>
          </p:txBody>
        </p:sp>
      </p:grpSp>
      <p:grpSp>
        <p:nvGrpSpPr>
          <p:cNvPr name="Group 9" id="9"/>
          <p:cNvGrpSpPr/>
          <p:nvPr/>
        </p:nvGrpSpPr>
        <p:grpSpPr>
          <a:xfrm rot="0">
            <a:off x="944046" y="713079"/>
            <a:ext cx="16343917" cy="10364629"/>
            <a:chOff x="0" y="0"/>
            <a:chExt cx="21791889" cy="13819505"/>
          </a:xfrm>
        </p:grpSpPr>
        <p:sp>
          <p:nvSpPr>
            <p:cNvPr name="Freeform 10" id="10"/>
            <p:cNvSpPr/>
            <p:nvPr/>
          </p:nvSpPr>
          <p:spPr>
            <a:xfrm flipH="false" flipV="false" rot="0">
              <a:off x="0" y="0"/>
              <a:ext cx="21791890" cy="13819505"/>
            </a:xfrm>
            <a:custGeom>
              <a:avLst/>
              <a:gdLst/>
              <a:ahLst/>
              <a:cxnLst/>
              <a:rect r="r" b="b" t="t" l="l"/>
              <a:pathLst>
                <a:path h="13819505" w="21791890">
                  <a:moveTo>
                    <a:pt x="0" y="0"/>
                  </a:moveTo>
                  <a:lnTo>
                    <a:pt x="21791890" y="0"/>
                  </a:lnTo>
                  <a:lnTo>
                    <a:pt x="21791890" y="13819505"/>
                  </a:lnTo>
                  <a:lnTo>
                    <a:pt x="0" y="13819505"/>
                  </a:lnTo>
                  <a:close/>
                </a:path>
              </a:pathLst>
            </a:custGeom>
            <a:solidFill>
              <a:srgbClr val="000000">
                <a:alpha val="0"/>
              </a:srgbClr>
            </a:solidFill>
          </p:spPr>
        </p:sp>
        <p:sp>
          <p:nvSpPr>
            <p:cNvPr name="TextBox 11" id="11"/>
            <p:cNvSpPr txBox="true"/>
            <p:nvPr/>
          </p:nvSpPr>
          <p:spPr>
            <a:xfrm>
              <a:off x="0" y="-238125"/>
              <a:ext cx="21791889" cy="14057630"/>
            </a:xfrm>
            <a:prstGeom prst="rect">
              <a:avLst/>
            </a:prstGeom>
          </p:spPr>
          <p:txBody>
            <a:bodyPr anchor="ctr" rtlCol="false" tIns="0" lIns="0" bIns="0" rIns="0"/>
            <a:lstStyle/>
            <a:p>
              <a:pPr algn="l" marL="784098" indent="-196024" lvl="3">
                <a:lnSpc>
                  <a:spcPts val="5400"/>
                </a:lnSpc>
                <a:buAutoNum type="arabicPeriod" startAt="1"/>
              </a:pPr>
              <a:r>
                <a:rPr lang="en-US" sz="3000">
                  <a:solidFill>
                    <a:srgbClr val="000000"/>
                  </a:solidFill>
                  <a:latin typeface="Times New Roman"/>
                  <a:ea typeface="Times New Roman"/>
                  <a:cs typeface="Times New Roman"/>
                  <a:sym typeface="Times New Roman"/>
                </a:rPr>
                <a:t>Mahmud, I., Das, P. R., Rahman, M. H., Hasan, A. R., Shahin, K. I., &amp; Farid, D. M. (2024). “Predicting Crop Prices using Machine Learning Algorithms for Sustainable Agriculture.” — Proceedings of IEEE Region 10 Symposium (TENSYMP) 2024.</a:t>
              </a:r>
            </a:p>
            <a:p>
              <a:pPr algn="l" marL="784098" indent="-196024" lvl="3">
                <a:lnSpc>
                  <a:spcPts val="5400"/>
                </a:lnSpc>
                <a:buAutoNum type="arabicPeriod" startAt="1"/>
              </a:pPr>
              <a:r>
                <a:rPr lang="en-US" sz="3000">
                  <a:solidFill>
                    <a:srgbClr val="000000"/>
                  </a:solidFill>
                  <a:latin typeface="Times New Roman"/>
                  <a:ea typeface="Times New Roman"/>
                  <a:cs typeface="Times New Roman"/>
                  <a:sym typeface="Times New Roman"/>
                </a:rPr>
                <a:t>Karmila, Machmud R., and Evi H. T. “Agricultural Strategic Commodity Price Forecasting Using Artificial Neural Network.” Proceedings of the 2019 International Conference on Information and Communications Technology (ICOIACT), IEEE, 2019, pp. 543–548. doi:10.1109/ICOIACT46704.2019.8938476.</a:t>
              </a:r>
            </a:p>
            <a:p>
              <a:pPr algn="l" marL="784098" indent="-196024" lvl="3">
                <a:lnSpc>
                  <a:spcPts val="5400"/>
                </a:lnSpc>
                <a:buAutoNum type="arabicPeriod" startAt="1"/>
              </a:pPr>
              <a:r>
                <a:rPr lang="en-US" sz="3000">
                  <a:solidFill>
                    <a:srgbClr val="000000"/>
                  </a:solidFill>
                  <a:latin typeface="Times New Roman"/>
                  <a:ea typeface="Times New Roman"/>
                  <a:cs typeface="Times New Roman"/>
                  <a:sym typeface="Times New Roman"/>
                </a:rPr>
                <a:t>RNN and GNN based prediction of agricultural prices with ... — 2023 IEEE 19th International Conference on Automation Science and Engineering (CASE) (or similarly named IEEE automation conference entry).</a:t>
              </a:r>
            </a:p>
            <a:p>
              <a:pPr algn="l" marL="784098" indent="-196024" lvl="3">
                <a:lnSpc>
                  <a:spcPts val="5400"/>
                </a:lnSpc>
              </a:pPr>
            </a:p>
            <a:p>
              <a:pPr algn="l" marL="784098" indent="-196024" lvl="3">
                <a:lnSpc>
                  <a:spcPts val="5400"/>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23747" y="1185986"/>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0" y="283160"/>
            <a:ext cx="16002000" cy="859838"/>
            <a:chOff x="0" y="0"/>
            <a:chExt cx="21336000" cy="1146450"/>
          </a:xfrm>
        </p:grpSpPr>
        <p:sp>
          <p:nvSpPr>
            <p:cNvPr name="Freeform 7" id="7"/>
            <p:cNvSpPr/>
            <p:nvPr/>
          </p:nvSpPr>
          <p:spPr>
            <a:xfrm flipH="false" flipV="false" rot="0">
              <a:off x="0" y="0"/>
              <a:ext cx="21336000" cy="1146450"/>
            </a:xfrm>
            <a:custGeom>
              <a:avLst/>
              <a:gdLst/>
              <a:ahLst/>
              <a:cxnLst/>
              <a:rect r="r" b="b" t="t" l="l"/>
              <a:pathLst>
                <a:path h="1146450" w="21336000">
                  <a:moveTo>
                    <a:pt x="0" y="0"/>
                  </a:moveTo>
                  <a:lnTo>
                    <a:pt x="21336000" y="0"/>
                  </a:lnTo>
                  <a:lnTo>
                    <a:pt x="21336000" y="1146450"/>
                  </a:lnTo>
                  <a:lnTo>
                    <a:pt x="0" y="1146450"/>
                  </a:lnTo>
                  <a:close/>
                </a:path>
              </a:pathLst>
            </a:custGeom>
            <a:solidFill>
              <a:srgbClr val="000000">
                <a:alpha val="0"/>
              </a:srgbClr>
            </a:solidFill>
          </p:spPr>
        </p:sp>
        <p:sp>
          <p:nvSpPr>
            <p:cNvPr name="TextBox 8" id="8"/>
            <p:cNvSpPr txBox="true"/>
            <p:nvPr/>
          </p:nvSpPr>
          <p:spPr>
            <a:xfrm>
              <a:off x="0" y="-85725"/>
              <a:ext cx="21336000" cy="1232175"/>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References </a:t>
              </a:r>
            </a:p>
          </p:txBody>
        </p:sp>
      </p:grpSp>
      <p:grpSp>
        <p:nvGrpSpPr>
          <p:cNvPr name="Group 9" id="9"/>
          <p:cNvGrpSpPr/>
          <p:nvPr/>
        </p:nvGrpSpPr>
        <p:grpSpPr>
          <a:xfrm rot="0">
            <a:off x="713670" y="1493017"/>
            <a:ext cx="16343917" cy="8307229"/>
            <a:chOff x="0" y="0"/>
            <a:chExt cx="21791889" cy="11076305"/>
          </a:xfrm>
        </p:grpSpPr>
        <p:sp>
          <p:nvSpPr>
            <p:cNvPr name="Freeform 10" id="10"/>
            <p:cNvSpPr/>
            <p:nvPr/>
          </p:nvSpPr>
          <p:spPr>
            <a:xfrm flipH="false" flipV="false" rot="0">
              <a:off x="0" y="0"/>
              <a:ext cx="21791890" cy="11076305"/>
            </a:xfrm>
            <a:custGeom>
              <a:avLst/>
              <a:gdLst/>
              <a:ahLst/>
              <a:cxnLst/>
              <a:rect r="r" b="b" t="t" l="l"/>
              <a:pathLst>
                <a:path h="11076305" w="21791890">
                  <a:moveTo>
                    <a:pt x="0" y="0"/>
                  </a:moveTo>
                  <a:lnTo>
                    <a:pt x="21791890" y="0"/>
                  </a:lnTo>
                  <a:lnTo>
                    <a:pt x="21791890" y="11076305"/>
                  </a:lnTo>
                  <a:lnTo>
                    <a:pt x="0" y="11076305"/>
                  </a:lnTo>
                  <a:close/>
                </a:path>
              </a:pathLst>
            </a:custGeom>
            <a:solidFill>
              <a:srgbClr val="000000">
                <a:alpha val="0"/>
              </a:srgbClr>
            </a:solidFill>
          </p:spPr>
        </p:sp>
        <p:sp>
          <p:nvSpPr>
            <p:cNvPr name="TextBox 11" id="11"/>
            <p:cNvSpPr txBox="true"/>
            <p:nvPr/>
          </p:nvSpPr>
          <p:spPr>
            <a:xfrm>
              <a:off x="0" y="-238125"/>
              <a:ext cx="21791889" cy="11314430"/>
            </a:xfrm>
            <a:prstGeom prst="rect">
              <a:avLst/>
            </a:prstGeom>
          </p:spPr>
          <p:txBody>
            <a:bodyPr anchor="ctr" rtlCol="false" tIns="0" lIns="0" bIns="0" rIns="0"/>
            <a:lstStyle/>
            <a:p>
              <a:pPr algn="l" marL="784098" indent="-196024" lvl="3">
                <a:lnSpc>
                  <a:spcPts val="5400"/>
                </a:lnSpc>
                <a:buFont typeface="Arial"/>
                <a:buChar char="￭"/>
              </a:pPr>
              <a:r>
                <a:rPr lang="en-US" sz="3000">
                  <a:solidFill>
                    <a:srgbClr val="000000"/>
                  </a:solidFill>
                  <a:latin typeface="Times New Roman"/>
                  <a:ea typeface="Times New Roman"/>
                  <a:cs typeface="Times New Roman"/>
                  <a:sym typeface="Times New Roman"/>
                </a:rPr>
                <a:t>4.Chaturvedi, Anika, Vikram Singh, and Priya Mehta. "A Multimodal Transformer Network for Spatio-Temporal Forecasting of Agri-Horticultural Commodity Yield and Price." 2025 IEEE International Conference on Agroinformatics (ICAI), 2025, pp. 1-9.</a:t>
              </a:r>
            </a:p>
            <a:p>
              <a:pPr algn="l">
                <a:lnSpc>
                  <a:spcPts val="5400"/>
                </a:lnSpc>
              </a:pPr>
            </a:p>
            <a:p>
              <a:pPr algn="l" marL="784098" indent="-196024" lvl="3">
                <a:lnSpc>
                  <a:spcPts val="5400"/>
                </a:lnSpc>
                <a:buFont typeface="Arial"/>
                <a:buChar char="￭"/>
              </a:pPr>
              <a:r>
                <a:rPr lang="en-US" sz="3000">
                  <a:solidFill>
                    <a:srgbClr val="000000"/>
                  </a:solidFill>
                  <a:latin typeface="Times New Roman"/>
                  <a:ea typeface="Times New Roman"/>
                  <a:cs typeface="Times New Roman"/>
                  <a:sym typeface="Times New Roman"/>
                </a:rPr>
                <a:t>5</a:t>
              </a:r>
              <a:r>
                <a:rPr lang="en-US" sz="3000">
                  <a:solidFill>
                    <a:srgbClr val="000000"/>
                  </a:solidFill>
                  <a:latin typeface="Times New Roman"/>
                  <a:ea typeface="Times New Roman"/>
                  <a:cs typeface="Times New Roman"/>
                  <a:sym typeface="Times New Roman"/>
                </a:rPr>
                <a:t>.A Comparative study of Data Mining Techniques for Agriculture Crop Price Prediction — 2022 IEEE 7th International Conference for Convergence in Technology (I2CT 2022).</a:t>
              </a:r>
            </a:p>
            <a:p>
              <a:pPr algn="l">
                <a:lnSpc>
                  <a:spcPts val="5400"/>
                </a:lnSpc>
              </a:pPr>
            </a:p>
            <a:p>
              <a:pPr algn="l" marL="784098" indent="-196024" lvl="3">
                <a:lnSpc>
                  <a:spcPts val="5400"/>
                </a:lnSpc>
                <a:buFont typeface="Arial"/>
                <a:buChar char="￭"/>
              </a:pPr>
              <a:r>
                <a:rPr lang="en-US" sz="3000">
                  <a:solidFill>
                    <a:srgbClr val="000000"/>
                  </a:solidFill>
                  <a:latin typeface="Times New Roman"/>
                  <a:ea typeface="Times New Roman"/>
                  <a:cs typeface="Times New Roman"/>
                  <a:sym typeface="Times New Roman"/>
                </a:rPr>
                <a:t>6.Zhang, D. B., Chen, S. Y., Ling, L. W., &amp; Xia, Q. (2020). “Forecasting agricultural commodity prices using model selection framework with time series features and forecast horizons.” — IEEE Access (2020).</a:t>
              </a:r>
            </a:p>
            <a:p>
              <a:pPr algn="l" marL="784098" indent="-196024" lvl="3">
                <a:lnSpc>
                  <a:spcPts val="5400"/>
                </a:lnSpc>
              </a:pPr>
            </a:p>
            <a:p>
              <a:pPr algn="l" marL="784098" indent="-196024" lvl="3">
                <a:lnSpc>
                  <a:spcPts val="5400"/>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085647" y="1119186"/>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0" y="283160"/>
            <a:ext cx="16002000" cy="859838"/>
            <a:chOff x="0" y="0"/>
            <a:chExt cx="21336000" cy="1146450"/>
          </a:xfrm>
        </p:grpSpPr>
        <p:sp>
          <p:nvSpPr>
            <p:cNvPr name="Freeform 7" id="7"/>
            <p:cNvSpPr/>
            <p:nvPr/>
          </p:nvSpPr>
          <p:spPr>
            <a:xfrm flipH="false" flipV="false" rot="0">
              <a:off x="0" y="0"/>
              <a:ext cx="21336000" cy="1146450"/>
            </a:xfrm>
            <a:custGeom>
              <a:avLst/>
              <a:gdLst/>
              <a:ahLst/>
              <a:cxnLst/>
              <a:rect r="r" b="b" t="t" l="l"/>
              <a:pathLst>
                <a:path h="1146450" w="21336000">
                  <a:moveTo>
                    <a:pt x="0" y="0"/>
                  </a:moveTo>
                  <a:lnTo>
                    <a:pt x="21336000" y="0"/>
                  </a:lnTo>
                  <a:lnTo>
                    <a:pt x="21336000" y="1146450"/>
                  </a:lnTo>
                  <a:lnTo>
                    <a:pt x="0" y="1146450"/>
                  </a:lnTo>
                  <a:close/>
                </a:path>
              </a:pathLst>
            </a:custGeom>
            <a:solidFill>
              <a:srgbClr val="000000">
                <a:alpha val="0"/>
              </a:srgbClr>
            </a:solidFill>
          </p:spPr>
        </p:sp>
        <p:sp>
          <p:nvSpPr>
            <p:cNvPr name="TextBox 8" id="8"/>
            <p:cNvSpPr txBox="true"/>
            <p:nvPr/>
          </p:nvSpPr>
          <p:spPr>
            <a:xfrm>
              <a:off x="0" y="-85725"/>
              <a:ext cx="21336000" cy="1232175"/>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References </a:t>
              </a:r>
            </a:p>
          </p:txBody>
        </p:sp>
      </p:grpSp>
      <p:grpSp>
        <p:nvGrpSpPr>
          <p:cNvPr name="Group 9" id="9"/>
          <p:cNvGrpSpPr/>
          <p:nvPr/>
        </p:nvGrpSpPr>
        <p:grpSpPr>
          <a:xfrm rot="0">
            <a:off x="829998" y="1209799"/>
            <a:ext cx="16429302" cy="10239250"/>
            <a:chOff x="0" y="0"/>
            <a:chExt cx="21791889" cy="13581380"/>
          </a:xfrm>
        </p:grpSpPr>
        <p:sp>
          <p:nvSpPr>
            <p:cNvPr name="Freeform 10" id="10"/>
            <p:cNvSpPr/>
            <p:nvPr/>
          </p:nvSpPr>
          <p:spPr>
            <a:xfrm flipH="false" flipV="false" rot="0">
              <a:off x="0" y="0"/>
              <a:ext cx="21791890" cy="13581380"/>
            </a:xfrm>
            <a:custGeom>
              <a:avLst/>
              <a:gdLst/>
              <a:ahLst/>
              <a:cxnLst/>
              <a:rect r="r" b="b" t="t" l="l"/>
              <a:pathLst>
                <a:path h="13581380" w="21791890">
                  <a:moveTo>
                    <a:pt x="0" y="0"/>
                  </a:moveTo>
                  <a:lnTo>
                    <a:pt x="21791890" y="0"/>
                  </a:lnTo>
                  <a:lnTo>
                    <a:pt x="21791890" y="13581380"/>
                  </a:lnTo>
                  <a:lnTo>
                    <a:pt x="0" y="13581380"/>
                  </a:lnTo>
                  <a:close/>
                </a:path>
              </a:pathLst>
            </a:custGeom>
            <a:solidFill>
              <a:srgbClr val="000000">
                <a:alpha val="0"/>
              </a:srgbClr>
            </a:solidFill>
          </p:spPr>
        </p:sp>
        <p:sp>
          <p:nvSpPr>
            <p:cNvPr name="TextBox 11" id="11"/>
            <p:cNvSpPr txBox="true"/>
            <p:nvPr/>
          </p:nvSpPr>
          <p:spPr>
            <a:xfrm>
              <a:off x="0" y="-238125"/>
              <a:ext cx="21791889" cy="13819505"/>
            </a:xfrm>
            <a:prstGeom prst="rect">
              <a:avLst/>
            </a:prstGeom>
          </p:spPr>
          <p:txBody>
            <a:bodyPr anchor="ctr" rtlCol="false" tIns="0" lIns="0" bIns="0" rIns="0"/>
            <a:lstStyle/>
            <a:p>
              <a:pPr algn="l" marL="784098" indent="-196024" lvl="3">
                <a:lnSpc>
                  <a:spcPts val="5400"/>
                </a:lnSpc>
                <a:buFont typeface="Arial"/>
                <a:buChar char="￭"/>
              </a:pPr>
              <a:r>
                <a:rPr lang="en-US" sz="3000">
                  <a:solidFill>
                    <a:srgbClr val="000000"/>
                  </a:solidFill>
                  <a:latin typeface="Times New Roman"/>
                  <a:ea typeface="Times New Roman"/>
                  <a:cs typeface="Times New Roman"/>
                  <a:sym typeface="Times New Roman"/>
                </a:rPr>
                <a:t>7</a:t>
              </a:r>
              <a:r>
                <a:rPr lang="en-US" sz="3000">
                  <a:solidFill>
                    <a:srgbClr val="000000"/>
                  </a:solidFill>
                  <a:latin typeface="Times New Roman"/>
                  <a:ea typeface="Times New Roman"/>
                  <a:cs typeface="Times New Roman"/>
                  <a:sym typeface="Times New Roman"/>
                </a:rPr>
                <a:t>.Long Short-Term Memory Model Based Agriculture Commodity Price Forecasting — 2017 IEEE International Conference on Big Data (BigData 2017) (paper in IEEE Big Data proceedings).</a:t>
              </a:r>
            </a:p>
            <a:p>
              <a:pPr algn="l" marL="784098" indent="-196024" lvl="3">
                <a:lnSpc>
                  <a:spcPts val="5400"/>
                </a:lnSpc>
                <a:buFont typeface="Arial"/>
                <a:buChar char="￭"/>
              </a:pPr>
              <a:r>
                <a:rPr lang="en-US" sz="3000">
                  <a:solidFill>
                    <a:srgbClr val="000000"/>
                  </a:solidFill>
                  <a:latin typeface="Times New Roman"/>
                  <a:ea typeface="Times New Roman"/>
                  <a:cs typeface="Times New Roman"/>
                  <a:sym typeface="Times New Roman"/>
                </a:rPr>
                <a:t>8.Xiong, T., Li, C., Bao, Y., Hu, Z., &amp; Zhang, L. (2018). “Seasonal forecasting of agricultural commodity price using a hybrid STL and ELM method: evidence from the vegetable market in China.” — Neurocomputing (2018).</a:t>
              </a:r>
            </a:p>
            <a:p>
              <a:pPr algn="l" marL="784098" indent="-196024" lvl="3">
                <a:lnSpc>
                  <a:spcPts val="5400"/>
                </a:lnSpc>
                <a:buFont typeface="Arial"/>
                <a:buChar char="￭"/>
              </a:pPr>
              <a:r>
                <a:rPr lang="en-US" sz="3000">
                  <a:solidFill>
                    <a:srgbClr val="000000"/>
                  </a:solidFill>
                  <a:latin typeface="Times New Roman"/>
                  <a:ea typeface="Times New Roman"/>
                  <a:cs typeface="Times New Roman"/>
                  <a:sym typeface="Times New Roman"/>
                </a:rPr>
                <a:t>9.“Meta-Learning Based Adaptive Crop Price Prediction for Agriculture Application.”</a:t>
              </a:r>
            </a:p>
            <a:p>
              <a:pPr algn="l">
                <a:lnSpc>
                  <a:spcPts val="5400"/>
                </a:lnSpc>
              </a:pPr>
              <a:r>
                <a:rPr lang="en-US" sz="3000">
                  <a:solidFill>
                    <a:srgbClr val="000000"/>
                  </a:solidFill>
                  <a:latin typeface="Times New Roman"/>
                  <a:ea typeface="Times New Roman"/>
                  <a:cs typeface="Times New Roman"/>
                  <a:sym typeface="Times New Roman"/>
                </a:rPr>
                <a:t>         Conference: 2021 IEEE 5th International Conference on Electronics, Communication and</a:t>
              </a:r>
            </a:p>
            <a:p>
              <a:pPr algn="l">
                <a:lnSpc>
                  <a:spcPts val="5400"/>
                </a:lnSpc>
              </a:pPr>
              <a:r>
                <a:rPr lang="en-US" sz="3000">
                  <a:solidFill>
                    <a:srgbClr val="000000"/>
                  </a:solidFill>
                  <a:latin typeface="Times New Roman"/>
                  <a:ea typeface="Times New Roman"/>
                  <a:cs typeface="Times New Roman"/>
                  <a:sym typeface="Times New Roman"/>
                </a:rPr>
                <a:t>         Aerospace Technology (ICECA 2021).</a:t>
              </a:r>
            </a:p>
            <a:p>
              <a:pPr algn="l">
                <a:lnSpc>
                  <a:spcPts val="5400"/>
                </a:lnSpc>
              </a:pPr>
              <a:r>
                <a:rPr lang="en-US" sz="3000">
                  <a:solidFill>
                    <a:srgbClr val="000000"/>
                  </a:solidFill>
                  <a:latin typeface="Times New Roman"/>
                  <a:ea typeface="Times New Roman"/>
                  <a:cs typeface="Times New Roman"/>
                  <a:sym typeface="Times New Roman"/>
                </a:rPr>
                <a:t>        10. Commodity Price Dynamics Paper (also 2016, repeated here for completeness)</a:t>
              </a:r>
            </a:p>
            <a:p>
              <a:pPr algn="l">
                <a:lnSpc>
                  <a:spcPts val="5400"/>
                </a:lnSpc>
              </a:pPr>
              <a:r>
                <a:rPr lang="en-US" sz="3000">
                  <a:solidFill>
                    <a:srgbClr val="000000"/>
                  </a:solidFill>
                  <a:latin typeface="Times New Roman"/>
                  <a:ea typeface="Times New Roman"/>
                  <a:cs typeface="Times New Roman"/>
                  <a:sym typeface="Times New Roman"/>
                </a:rPr>
                <a:t>        The same sparse VAR commodity dynamics paper (Barbaglia et al., 2016) also includes</a:t>
              </a:r>
            </a:p>
            <a:p>
              <a:pPr algn="l">
                <a:lnSpc>
                  <a:spcPts val="5400"/>
                </a:lnSpc>
              </a:pPr>
              <a:r>
                <a:rPr lang="en-US" sz="3000">
                  <a:solidFill>
                    <a:srgbClr val="000000"/>
                  </a:solidFill>
                  <a:latin typeface="Times New Roman"/>
                  <a:ea typeface="Times New Roman"/>
                  <a:cs typeface="Times New Roman"/>
                  <a:sym typeface="Times New Roman"/>
                </a:rPr>
                <a:t>         references and context relevant to 2018 developments.</a:t>
              </a:r>
            </a:p>
            <a:p>
              <a:pPr algn="l">
                <a:lnSpc>
                  <a:spcPts val="5400"/>
                </a:lnSpc>
              </a:pPr>
              <a:r>
                <a:rPr lang="en-US" sz="3000">
                  <a:solidFill>
                    <a:srgbClr val="000000"/>
                  </a:solidFill>
                  <a:latin typeface="Times New Roman"/>
                  <a:ea typeface="Times New Roman"/>
                  <a:cs typeface="Times New Roman"/>
                  <a:sym typeface="Times New Roman"/>
                </a:rPr>
                <a:t>  </a:t>
              </a:r>
            </a:p>
            <a:p>
              <a:pPr algn="l" marL="784098" indent="-196024" lvl="3">
                <a:lnSpc>
                  <a:spcPts val="5400"/>
                </a:lnSpc>
              </a:pPr>
            </a:p>
            <a:p>
              <a:pPr algn="l" marL="784098" indent="-196024" lvl="3">
                <a:lnSpc>
                  <a:spcPts val="5400"/>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6124216" y="2161972"/>
            <a:ext cx="5839968" cy="5903214"/>
            <a:chOff x="0" y="0"/>
            <a:chExt cx="7786624" cy="7870952"/>
          </a:xfrm>
        </p:grpSpPr>
        <p:sp>
          <p:nvSpPr>
            <p:cNvPr name="Freeform 7" id="7"/>
            <p:cNvSpPr/>
            <p:nvPr/>
          </p:nvSpPr>
          <p:spPr>
            <a:xfrm flipH="false" flipV="false" rot="0">
              <a:off x="0" y="0"/>
              <a:ext cx="7786624" cy="7870952"/>
            </a:xfrm>
            <a:custGeom>
              <a:avLst/>
              <a:gdLst/>
              <a:ahLst/>
              <a:cxnLst/>
              <a:rect r="r" b="b" t="t" l="l"/>
              <a:pathLst>
                <a:path h="7870952" w="7786624">
                  <a:moveTo>
                    <a:pt x="0" y="0"/>
                  </a:moveTo>
                  <a:lnTo>
                    <a:pt x="7786624" y="0"/>
                  </a:lnTo>
                  <a:lnTo>
                    <a:pt x="7786624" y="7870952"/>
                  </a:lnTo>
                  <a:lnTo>
                    <a:pt x="0" y="7870952"/>
                  </a:lnTo>
                  <a:lnTo>
                    <a:pt x="0" y="0"/>
                  </a:lnTo>
                  <a:close/>
                </a:path>
              </a:pathLst>
            </a:custGeom>
            <a:blipFill>
              <a:blip r:embed="rId3"/>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sp>
        <p:nvSpPr>
          <p:cNvPr name="TextBox 6" id="6"/>
          <p:cNvSpPr txBox="true"/>
          <p:nvPr/>
        </p:nvSpPr>
        <p:spPr>
          <a:xfrm rot="0">
            <a:off x="1234425" y="1627163"/>
            <a:ext cx="15819150" cy="8309650"/>
          </a:xfrm>
          <a:prstGeom prst="rect">
            <a:avLst/>
          </a:prstGeom>
        </p:spPr>
        <p:txBody>
          <a:bodyPr anchor="t" rtlCol="false" tIns="0" lIns="0" bIns="0" rIns="0">
            <a:spAutoFit/>
          </a:bodyPr>
          <a:lstStyle/>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Problem Statement</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 Objectives</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Background and Related work for title Selection</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Analysis of Problem Statement</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Innovation or Novel Contributions</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Git-hub Link</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Timeline of the Project</a:t>
            </a:r>
          </a:p>
          <a:p>
            <a:pPr algn="just" marL="703580" indent="-175895" lvl="3">
              <a:lnSpc>
                <a:spcPts val="5759"/>
              </a:lnSpc>
              <a:buFont typeface="Arial"/>
              <a:buChar char="￭"/>
            </a:pPr>
            <a:r>
              <a:rPr lang="en-US" sz="2400">
                <a:solidFill>
                  <a:srgbClr val="000000"/>
                </a:solidFill>
                <a:latin typeface="Times New Roman"/>
                <a:ea typeface="Times New Roman"/>
                <a:cs typeface="Times New Roman"/>
                <a:sym typeface="Times New Roman"/>
              </a:rPr>
              <a:t>References</a:t>
            </a:r>
          </a:p>
          <a:p>
            <a:pPr algn="l" marL="703580" indent="-175895" lvl="3">
              <a:lnSpc>
                <a:spcPts val="2879"/>
              </a:lnSpc>
            </a:pPr>
          </a:p>
        </p:txBody>
      </p:sp>
      <p:sp>
        <p:nvSpPr>
          <p:cNvPr name="TextBox 7" id="7"/>
          <p:cNvSpPr txBox="true"/>
          <p:nvPr/>
        </p:nvSpPr>
        <p:spPr>
          <a:xfrm rot="0">
            <a:off x="1360215" y="387936"/>
            <a:ext cx="2486314" cy="829658"/>
          </a:xfrm>
          <a:prstGeom prst="rect">
            <a:avLst/>
          </a:prstGeom>
        </p:spPr>
        <p:txBody>
          <a:bodyPr anchor="t" rtlCol="false" tIns="0" lIns="0" bIns="0" rIns="0">
            <a:spAutoFit/>
          </a:bodyPr>
          <a:lstStyle/>
          <a:p>
            <a:pPr algn="l">
              <a:lnSpc>
                <a:spcPts val="4320"/>
              </a:lnSpc>
            </a:pPr>
            <a:r>
              <a:rPr lang="en-US" sz="3600" b="true">
                <a:solidFill>
                  <a:srgbClr val="17375E"/>
                </a:solidFill>
                <a:latin typeface="Times New Roman Bold"/>
                <a:ea typeface="Times New Roman Bold"/>
                <a:cs typeface="Times New Roman Bold"/>
                <a:sym typeface="Times New Roman Bold"/>
              </a:rPr>
              <a:t>Content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2" y="413998"/>
            <a:ext cx="16002000" cy="945452"/>
            <a:chOff x="0" y="0"/>
            <a:chExt cx="21336000" cy="1260602"/>
          </a:xfrm>
        </p:grpSpPr>
        <p:sp>
          <p:nvSpPr>
            <p:cNvPr name="Freeform 7" id="7"/>
            <p:cNvSpPr/>
            <p:nvPr/>
          </p:nvSpPr>
          <p:spPr>
            <a:xfrm flipH="false" flipV="false" rot="0">
              <a:off x="0" y="0"/>
              <a:ext cx="21336000" cy="1260602"/>
            </a:xfrm>
            <a:custGeom>
              <a:avLst/>
              <a:gdLst/>
              <a:ahLst/>
              <a:cxnLst/>
              <a:rect r="r" b="b" t="t" l="l"/>
              <a:pathLst>
                <a:path h="1260602" w="21336000">
                  <a:moveTo>
                    <a:pt x="0" y="0"/>
                  </a:moveTo>
                  <a:lnTo>
                    <a:pt x="21336000" y="0"/>
                  </a:lnTo>
                  <a:lnTo>
                    <a:pt x="21336000" y="1260602"/>
                  </a:lnTo>
                  <a:lnTo>
                    <a:pt x="0" y="1260602"/>
                  </a:lnTo>
                  <a:close/>
                </a:path>
              </a:pathLst>
            </a:custGeom>
            <a:solidFill>
              <a:srgbClr val="000000">
                <a:alpha val="0"/>
              </a:srgbClr>
            </a:solidFill>
          </p:spPr>
        </p:sp>
        <p:sp>
          <p:nvSpPr>
            <p:cNvPr name="TextBox 8" id="8"/>
            <p:cNvSpPr txBox="true"/>
            <p:nvPr/>
          </p:nvSpPr>
          <p:spPr>
            <a:xfrm>
              <a:off x="0" y="-85725"/>
              <a:ext cx="21336000" cy="1346327"/>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Problem Statement Number: PSCS_406</a:t>
              </a:r>
            </a:p>
          </p:txBody>
        </p:sp>
      </p:grpSp>
      <p:sp>
        <p:nvSpPr>
          <p:cNvPr name="TextBox 9" id="9"/>
          <p:cNvSpPr txBox="true"/>
          <p:nvPr/>
        </p:nvSpPr>
        <p:spPr>
          <a:xfrm rot="0">
            <a:off x="1397710" y="1813269"/>
            <a:ext cx="16514501" cy="7058025"/>
          </a:xfrm>
          <a:prstGeom prst="rect">
            <a:avLst/>
          </a:prstGeom>
        </p:spPr>
        <p:txBody>
          <a:bodyPr anchor="t" rtlCol="false" tIns="0" lIns="0" bIns="0" rIns="0">
            <a:spAutoFit/>
          </a:bodyPr>
          <a:lstStyle/>
          <a:p>
            <a:pPr algn="l">
              <a:lnSpc>
                <a:spcPts val="2879"/>
              </a:lnSpc>
            </a:pPr>
            <a:r>
              <a:rPr lang="en-US" sz="2400" b="true">
                <a:solidFill>
                  <a:srgbClr val="000000"/>
                </a:solidFill>
                <a:latin typeface="Times New Roman Bold"/>
                <a:ea typeface="Times New Roman Bold"/>
                <a:cs typeface="Times New Roman Bold"/>
                <a:sym typeface="Times New Roman Bold"/>
              </a:rPr>
              <a:t>Organization:</a:t>
            </a:r>
          </a:p>
          <a:p>
            <a:pPr algn="l">
              <a:lnSpc>
                <a:spcPts val="3240"/>
              </a:lnSpc>
            </a:pPr>
          </a:p>
          <a:p>
            <a:pPr algn="l">
              <a:lnSpc>
                <a:spcPts val="3240"/>
              </a:lnSpc>
            </a:pPr>
            <a:r>
              <a:rPr lang="en-US" sz="2700" b="true">
                <a:solidFill>
                  <a:srgbClr val="000000"/>
                </a:solidFill>
                <a:latin typeface="Times New Roman Bold"/>
                <a:ea typeface="Times New Roman Bold"/>
                <a:cs typeface="Times New Roman Bold"/>
                <a:sym typeface="Times New Roman Bold"/>
              </a:rPr>
              <a:t>Category (Hardware / Software / Both) : </a:t>
            </a:r>
            <a:r>
              <a:rPr lang="en-US" sz="2700">
                <a:solidFill>
                  <a:srgbClr val="000000"/>
                </a:solidFill>
                <a:latin typeface="Times New Roman"/>
                <a:ea typeface="Times New Roman"/>
                <a:cs typeface="Times New Roman"/>
                <a:sym typeface="Times New Roman"/>
              </a:rPr>
              <a:t>Software</a:t>
            </a:r>
          </a:p>
          <a:p>
            <a:pPr algn="l">
              <a:lnSpc>
                <a:spcPts val="3240"/>
              </a:lnSpc>
            </a:pPr>
          </a:p>
          <a:p>
            <a:pPr algn="just">
              <a:lnSpc>
                <a:spcPts val="3240"/>
              </a:lnSpc>
            </a:pPr>
          </a:p>
          <a:p>
            <a:pPr algn="just">
              <a:lnSpc>
                <a:spcPts val="3240"/>
              </a:lnSpc>
            </a:pPr>
            <a:r>
              <a:rPr lang="en-US" sz="2700" b="true">
                <a:solidFill>
                  <a:srgbClr val="000000"/>
                </a:solidFill>
                <a:latin typeface="Times New Roman Bold"/>
                <a:ea typeface="Times New Roman Bold"/>
                <a:cs typeface="Times New Roman Bold"/>
                <a:sym typeface="Times New Roman Bold"/>
              </a:rPr>
              <a:t>Problem Statement: </a:t>
            </a:r>
          </a:p>
          <a:p>
            <a:pPr algn="just">
              <a:lnSpc>
                <a:spcPts val="3240"/>
              </a:lnSpc>
            </a:pPr>
          </a:p>
          <a:p>
            <a:pPr algn="just">
              <a:lnSpc>
                <a:spcPts val="3240"/>
              </a:lnSpc>
            </a:pPr>
            <a:r>
              <a:rPr lang="en-US" sz="2700">
                <a:solidFill>
                  <a:srgbClr val="000000"/>
                </a:solidFill>
                <a:latin typeface="Times New Roman"/>
                <a:ea typeface="Times New Roman"/>
                <a:cs typeface="Times New Roman"/>
                <a:sym typeface="Times New Roman"/>
              </a:rPr>
              <a:t>The Department of Consumer Affairs monitors the daily prices of 22 essential food</a:t>
            </a:r>
          </a:p>
          <a:p>
            <a:pPr algn="just">
              <a:lnSpc>
                <a:spcPts val="3240"/>
              </a:lnSpc>
            </a:pPr>
            <a:r>
              <a:rPr lang="en-US" sz="2700">
                <a:solidFill>
                  <a:srgbClr val="000000"/>
                </a:solidFill>
                <a:latin typeface="Times New Roman"/>
                <a:ea typeface="Times New Roman"/>
                <a:cs typeface="Times New Roman"/>
                <a:sym typeface="Times New Roman"/>
              </a:rPr>
              <a:t>commodities through 550 price reporting centres across the country. The</a:t>
            </a:r>
          </a:p>
          <a:p>
            <a:pPr algn="just">
              <a:lnSpc>
                <a:spcPts val="3240"/>
              </a:lnSpc>
            </a:pPr>
            <a:r>
              <a:rPr lang="en-US" sz="2700">
                <a:solidFill>
                  <a:srgbClr val="000000"/>
                </a:solidFill>
                <a:latin typeface="Times New Roman"/>
                <a:ea typeface="Times New Roman"/>
                <a:cs typeface="Times New Roman"/>
                <a:sym typeface="Times New Roman"/>
              </a:rPr>
              <a:t>Department also maintains buffer stock of pulses, viz., gram, tur, urad, moon and</a:t>
            </a:r>
          </a:p>
          <a:p>
            <a:pPr algn="just">
              <a:lnSpc>
                <a:spcPts val="3240"/>
              </a:lnSpc>
            </a:pPr>
            <a:r>
              <a:rPr lang="en-US" sz="2700">
                <a:solidFill>
                  <a:srgbClr val="000000"/>
                </a:solidFill>
                <a:latin typeface="Times New Roman"/>
                <a:ea typeface="Times New Roman"/>
                <a:cs typeface="Times New Roman"/>
                <a:sym typeface="Times New Roman"/>
              </a:rPr>
              <a:t>masur, and onion for strategic market interventions to stabilize the volatility in</a:t>
            </a:r>
          </a:p>
          <a:p>
            <a:pPr algn="just">
              <a:lnSpc>
                <a:spcPts val="3240"/>
              </a:lnSpc>
            </a:pPr>
            <a:r>
              <a:rPr lang="en-US" sz="2700">
                <a:solidFill>
                  <a:srgbClr val="000000"/>
                </a:solidFill>
                <a:latin typeface="Times New Roman"/>
                <a:ea typeface="Times New Roman"/>
                <a:cs typeface="Times New Roman"/>
                <a:sym typeface="Times New Roman"/>
              </a:rPr>
              <a:t>prices. Decisions for market interventions such as release of stocks from the buffer</a:t>
            </a:r>
          </a:p>
          <a:p>
            <a:pPr algn="just">
              <a:lnSpc>
                <a:spcPts val="3240"/>
              </a:lnSpc>
            </a:pPr>
            <a:r>
              <a:rPr lang="en-US" sz="2700">
                <a:solidFill>
                  <a:srgbClr val="000000"/>
                </a:solidFill>
                <a:latin typeface="Times New Roman"/>
                <a:ea typeface="Times New Roman"/>
                <a:cs typeface="Times New Roman"/>
                <a:sym typeface="Times New Roman"/>
              </a:rPr>
              <a:t>are taken on the basis of the price trends and outlook. At present, the analyses of</a:t>
            </a:r>
          </a:p>
          <a:p>
            <a:pPr algn="just">
              <a:lnSpc>
                <a:spcPts val="3240"/>
              </a:lnSpc>
            </a:pPr>
            <a:r>
              <a:rPr lang="en-US" sz="2700">
                <a:solidFill>
                  <a:srgbClr val="000000"/>
                </a:solidFill>
                <a:latin typeface="Times New Roman"/>
                <a:ea typeface="Times New Roman"/>
                <a:cs typeface="Times New Roman"/>
                <a:sym typeface="Times New Roman"/>
              </a:rPr>
              <a:t>prices are based on the seasonality, historical and emerging trends, market</a:t>
            </a:r>
          </a:p>
          <a:p>
            <a:pPr algn="just">
              <a:lnSpc>
                <a:spcPts val="3240"/>
              </a:lnSpc>
            </a:pPr>
            <a:r>
              <a:rPr lang="en-US" sz="2700">
                <a:solidFill>
                  <a:srgbClr val="000000"/>
                </a:solidFill>
                <a:latin typeface="Times New Roman"/>
                <a:ea typeface="Times New Roman"/>
                <a:cs typeface="Times New Roman"/>
                <a:sym typeface="Times New Roman"/>
              </a:rPr>
              <a:t>intelligence inputs, crop sowing and production estimates. ARIMA based economic</a:t>
            </a:r>
          </a:p>
          <a:p>
            <a:pPr algn="just">
              <a:lnSpc>
                <a:spcPts val="3240"/>
              </a:lnSpc>
            </a:pPr>
            <a:r>
              <a:rPr lang="en-US" sz="2700">
                <a:solidFill>
                  <a:srgbClr val="000000"/>
                </a:solidFill>
                <a:latin typeface="Times New Roman"/>
                <a:ea typeface="Times New Roman"/>
                <a:cs typeface="Times New Roman"/>
                <a:sym typeface="Times New Roman"/>
              </a:rPr>
              <a:t>models have also been used to examine and forecast prices of pulses</a:t>
            </a:r>
          </a:p>
          <a:p>
            <a:pPr algn="just">
              <a:lnSpc>
                <a:spcPts val="32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0" y="283369"/>
            <a:ext cx="16002000" cy="859838"/>
            <a:chOff x="0" y="0"/>
            <a:chExt cx="21336000" cy="1146450"/>
          </a:xfrm>
        </p:grpSpPr>
        <p:sp>
          <p:nvSpPr>
            <p:cNvPr name="Freeform 7" id="7"/>
            <p:cNvSpPr/>
            <p:nvPr/>
          </p:nvSpPr>
          <p:spPr>
            <a:xfrm flipH="false" flipV="false" rot="0">
              <a:off x="0" y="0"/>
              <a:ext cx="21336000" cy="1146450"/>
            </a:xfrm>
            <a:custGeom>
              <a:avLst/>
              <a:gdLst/>
              <a:ahLst/>
              <a:cxnLst/>
              <a:rect r="r" b="b" t="t" l="l"/>
              <a:pathLst>
                <a:path h="1146450" w="21336000">
                  <a:moveTo>
                    <a:pt x="0" y="0"/>
                  </a:moveTo>
                  <a:lnTo>
                    <a:pt x="21336000" y="0"/>
                  </a:lnTo>
                  <a:lnTo>
                    <a:pt x="21336000" y="1146450"/>
                  </a:lnTo>
                  <a:lnTo>
                    <a:pt x="0" y="1146450"/>
                  </a:lnTo>
                  <a:close/>
                </a:path>
              </a:pathLst>
            </a:custGeom>
            <a:solidFill>
              <a:srgbClr val="000000">
                <a:alpha val="0"/>
              </a:srgbClr>
            </a:solidFill>
          </p:spPr>
        </p:sp>
        <p:sp>
          <p:nvSpPr>
            <p:cNvPr name="TextBox 8" id="8"/>
            <p:cNvSpPr txBox="true"/>
            <p:nvPr/>
          </p:nvSpPr>
          <p:spPr>
            <a:xfrm>
              <a:off x="0" y="-85725"/>
              <a:ext cx="21336000" cy="1232175"/>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Objectives:</a:t>
              </a:r>
            </a:p>
          </p:txBody>
        </p:sp>
      </p:grpSp>
      <p:grpSp>
        <p:nvGrpSpPr>
          <p:cNvPr name="Group 9" id="9"/>
          <p:cNvGrpSpPr/>
          <p:nvPr/>
        </p:nvGrpSpPr>
        <p:grpSpPr>
          <a:xfrm rot="0">
            <a:off x="1028700" y="1978990"/>
            <a:ext cx="15628620" cy="5674615"/>
            <a:chOff x="0" y="0"/>
            <a:chExt cx="20838160" cy="7566154"/>
          </a:xfrm>
        </p:grpSpPr>
        <p:sp>
          <p:nvSpPr>
            <p:cNvPr name="Freeform 10" id="10"/>
            <p:cNvSpPr/>
            <p:nvPr/>
          </p:nvSpPr>
          <p:spPr>
            <a:xfrm flipH="false" flipV="false" rot="0">
              <a:off x="0" y="0"/>
              <a:ext cx="20838161" cy="7566154"/>
            </a:xfrm>
            <a:custGeom>
              <a:avLst/>
              <a:gdLst/>
              <a:ahLst/>
              <a:cxnLst/>
              <a:rect r="r" b="b" t="t" l="l"/>
              <a:pathLst>
                <a:path h="7566154" w="20838161">
                  <a:moveTo>
                    <a:pt x="0" y="0"/>
                  </a:moveTo>
                  <a:lnTo>
                    <a:pt x="20838161" y="0"/>
                  </a:lnTo>
                  <a:lnTo>
                    <a:pt x="20838161" y="7566154"/>
                  </a:lnTo>
                  <a:lnTo>
                    <a:pt x="0" y="7566154"/>
                  </a:lnTo>
                  <a:close/>
                </a:path>
              </a:pathLst>
            </a:custGeom>
            <a:solidFill>
              <a:srgbClr val="000000">
                <a:alpha val="0"/>
              </a:srgbClr>
            </a:solidFill>
          </p:spPr>
        </p:sp>
        <p:sp>
          <p:nvSpPr>
            <p:cNvPr name="TextBox 11" id="11"/>
            <p:cNvSpPr txBox="true"/>
            <p:nvPr/>
          </p:nvSpPr>
          <p:spPr>
            <a:xfrm>
              <a:off x="0" y="-66675"/>
              <a:ext cx="20838160" cy="7632829"/>
            </a:xfrm>
            <a:prstGeom prst="rect">
              <a:avLst/>
            </a:prstGeom>
          </p:spPr>
          <p:txBody>
            <a:bodyPr anchor="ctr" rtlCol="false" tIns="0" lIns="0" bIns="0" rIns="0"/>
            <a:lstStyle/>
            <a:p>
              <a:pPr algn="l" marL="822325" indent="-205581" lvl="3">
                <a:lnSpc>
                  <a:spcPts val="3600"/>
                </a:lnSpc>
                <a:buFont typeface="Arial"/>
                <a:buChar char="￭"/>
              </a:pPr>
              <a:r>
                <a:rPr lang="en-US" sz="3000">
                  <a:solidFill>
                    <a:srgbClr val="000000"/>
                  </a:solidFill>
                  <a:latin typeface="Times New Roman"/>
                  <a:ea typeface="Times New Roman"/>
                  <a:cs typeface="Times New Roman"/>
                  <a:sym typeface="Times New Roman"/>
                </a:rPr>
                <a:t>To develop AI/ML-based models that predict short-term and long-term prices of essential commodities.</a:t>
              </a:r>
            </a:p>
            <a:p>
              <a:pPr algn="l" marL="822325" indent="-205581" lvl="3">
                <a:lnSpc>
                  <a:spcPts val="3600"/>
                </a:lnSpc>
              </a:pPr>
            </a:p>
            <a:p>
              <a:pPr algn="l" marL="822325" indent="-205581" lvl="3">
                <a:lnSpc>
                  <a:spcPts val="3600"/>
                </a:lnSpc>
                <a:buFont typeface="Arial"/>
                <a:buChar char="￭"/>
              </a:pPr>
              <a:r>
                <a:rPr lang="en-US" sz="3000">
                  <a:solidFill>
                    <a:srgbClr val="000000"/>
                  </a:solidFill>
                  <a:latin typeface="Times New Roman"/>
                  <a:ea typeface="Times New Roman"/>
                  <a:cs typeface="Times New Roman"/>
                  <a:sym typeface="Times New Roman"/>
                </a:rPr>
                <a:t>To integrate real-time and historical datasets for improved price forecasting accuracy.</a:t>
              </a:r>
            </a:p>
            <a:p>
              <a:pPr algn="l" marL="822325" indent="-205581" lvl="3">
                <a:lnSpc>
                  <a:spcPts val="3600"/>
                </a:lnSpc>
              </a:pPr>
            </a:p>
            <a:p>
              <a:pPr algn="l" marL="822325" indent="-205581" lvl="3">
                <a:lnSpc>
                  <a:spcPts val="3600"/>
                </a:lnSpc>
                <a:buFont typeface="Arial"/>
                <a:buChar char="￭"/>
              </a:pPr>
              <a:r>
                <a:rPr lang="en-US" sz="3000">
                  <a:solidFill>
                    <a:srgbClr val="000000"/>
                  </a:solidFill>
                  <a:latin typeface="Times New Roman"/>
                  <a:ea typeface="Times New Roman"/>
                  <a:cs typeface="Times New Roman"/>
                  <a:sym typeface="Times New Roman"/>
                </a:rPr>
                <a:t>To provide an easy-to-use decision support tool for government agencies and farmers.</a:t>
              </a:r>
            </a:p>
            <a:p>
              <a:pPr algn="l" marL="822325" indent="-205581" lvl="3">
                <a:lnSpc>
                  <a:spcPts val="3600"/>
                </a:lnSpc>
              </a:pPr>
            </a:p>
            <a:p>
              <a:pPr algn="l" marL="822325" indent="-205581" lvl="3">
                <a:lnSpc>
                  <a:spcPts val="3600"/>
                </a:lnSpc>
                <a:buFont typeface="Arial"/>
                <a:buChar char="￭"/>
              </a:pPr>
              <a:r>
                <a:rPr lang="en-US" sz="3000">
                  <a:solidFill>
                    <a:srgbClr val="000000"/>
                  </a:solidFill>
                  <a:latin typeface="Times New Roman"/>
                  <a:ea typeface="Times New Roman"/>
                  <a:cs typeface="Times New Roman"/>
                  <a:sym typeface="Times New Roman"/>
                </a:rPr>
                <a:t>To contribute toward SDG 12 – Responsible Consumption and Production by reducing price volatility and ensuring market stability.</a:t>
              </a:r>
            </a:p>
            <a:p>
              <a:pPr algn="l" marL="822325" indent="-205581" lvl="3">
                <a:lnSpc>
                  <a:spcPts val="3600"/>
                </a:lnSpc>
              </a:pPr>
            </a:p>
            <a:p>
              <a:pPr algn="l" marL="822325" indent="-205581" lvl="3">
                <a:lnSpc>
                  <a:spcPts val="360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176337" y="473662"/>
            <a:ext cx="16002000" cy="1583627"/>
            <a:chOff x="0" y="0"/>
            <a:chExt cx="21336000" cy="2111502"/>
          </a:xfrm>
        </p:grpSpPr>
        <p:sp>
          <p:nvSpPr>
            <p:cNvPr name="Freeform 7" id="7"/>
            <p:cNvSpPr/>
            <p:nvPr/>
          </p:nvSpPr>
          <p:spPr>
            <a:xfrm flipH="false" flipV="false" rot="0">
              <a:off x="0" y="0"/>
              <a:ext cx="21336000" cy="2111502"/>
            </a:xfrm>
            <a:custGeom>
              <a:avLst/>
              <a:gdLst/>
              <a:ahLst/>
              <a:cxnLst/>
              <a:rect r="r" b="b" t="t" l="l"/>
              <a:pathLst>
                <a:path h="2111502" w="21336000">
                  <a:moveTo>
                    <a:pt x="0" y="0"/>
                  </a:moveTo>
                  <a:lnTo>
                    <a:pt x="21336000" y="0"/>
                  </a:lnTo>
                  <a:lnTo>
                    <a:pt x="21336000" y="2111502"/>
                  </a:lnTo>
                  <a:lnTo>
                    <a:pt x="0" y="2111502"/>
                  </a:lnTo>
                  <a:close/>
                </a:path>
              </a:pathLst>
            </a:custGeom>
            <a:solidFill>
              <a:srgbClr val="000000">
                <a:alpha val="0"/>
              </a:srgbClr>
            </a:solidFill>
          </p:spPr>
        </p:sp>
        <p:sp>
          <p:nvSpPr>
            <p:cNvPr name="TextBox 8" id="8"/>
            <p:cNvSpPr txBox="true"/>
            <p:nvPr/>
          </p:nvSpPr>
          <p:spPr>
            <a:xfrm>
              <a:off x="0" y="-85725"/>
              <a:ext cx="21336000" cy="2197227"/>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Background and Related work for Title Selection</a:t>
              </a:r>
            </a:p>
            <a:p>
              <a:pPr algn="l">
                <a:lnSpc>
                  <a:spcPts val="5040"/>
                </a:lnSpc>
              </a:pPr>
            </a:p>
          </p:txBody>
        </p:sp>
      </p:grpSp>
      <p:sp>
        <p:nvSpPr>
          <p:cNvPr name="TextBox 9" id="9"/>
          <p:cNvSpPr txBox="true"/>
          <p:nvPr/>
        </p:nvSpPr>
        <p:spPr>
          <a:xfrm rot="0">
            <a:off x="754259" y="2080509"/>
            <a:ext cx="16509804" cy="5915025"/>
          </a:xfrm>
          <a:prstGeom prst="rect">
            <a:avLst/>
          </a:prstGeom>
        </p:spPr>
        <p:txBody>
          <a:bodyPr anchor="t" rtlCol="false" tIns="0" lIns="0" bIns="0" rIns="0">
            <a:spAutoFit/>
          </a:bodyPr>
          <a:lstStyle/>
          <a:p>
            <a:pPr algn="l" marL="858030" indent="-214508" lvl="3">
              <a:lnSpc>
                <a:spcPts val="3756"/>
              </a:lnSpc>
              <a:buFont typeface="Arial"/>
              <a:buChar char="￭"/>
            </a:pPr>
            <a:r>
              <a:rPr lang="en-US" sz="3130">
                <a:solidFill>
                  <a:srgbClr val="000000"/>
                </a:solidFill>
                <a:latin typeface="Times New Roman"/>
                <a:ea typeface="Times New Roman"/>
                <a:cs typeface="Times New Roman"/>
                <a:sym typeface="Times New Roman"/>
              </a:rPr>
              <a:t>The Department of Consumer Affairs tracks 22 essential commodities via 550 centers.</a:t>
            </a:r>
          </a:p>
          <a:p>
            <a:pPr algn="l" marL="858030" indent="-214508" lvl="3">
              <a:lnSpc>
                <a:spcPts val="3756"/>
              </a:lnSpc>
            </a:pPr>
          </a:p>
          <a:p>
            <a:pPr algn="l" marL="858030" indent="-214508" lvl="3">
              <a:lnSpc>
                <a:spcPts val="3756"/>
              </a:lnSpc>
              <a:buFont typeface="Arial"/>
              <a:buChar char="￭"/>
            </a:pPr>
            <a:r>
              <a:rPr lang="en-US" sz="3130">
                <a:solidFill>
                  <a:srgbClr val="000000"/>
                </a:solidFill>
                <a:latin typeface="Times New Roman"/>
                <a:ea typeface="Times New Roman"/>
                <a:cs typeface="Times New Roman"/>
                <a:sym typeface="Times New Roman"/>
              </a:rPr>
              <a:t>Current models use ARIMA (time series forecasting), seasonality analysis, crop sowing/production estimates, and market intelligence.</a:t>
            </a:r>
          </a:p>
          <a:p>
            <a:pPr algn="l" marL="858030" indent="-214508" lvl="3">
              <a:lnSpc>
                <a:spcPts val="3756"/>
              </a:lnSpc>
            </a:pPr>
          </a:p>
          <a:p>
            <a:pPr algn="l" marL="858030" indent="-214508" lvl="3">
              <a:lnSpc>
                <a:spcPts val="3756"/>
              </a:lnSpc>
              <a:buFont typeface="Arial"/>
              <a:buChar char="￭"/>
            </a:pPr>
            <a:r>
              <a:rPr lang="en-US" sz="3130">
                <a:solidFill>
                  <a:srgbClr val="000000"/>
                </a:solidFill>
                <a:latin typeface="Times New Roman"/>
                <a:ea typeface="Times New Roman"/>
                <a:cs typeface="Times New Roman"/>
                <a:sym typeface="Times New Roman"/>
              </a:rPr>
              <a:t>Limitations: ARIMA handles linear trends well but struggles with complex nonlinear relationships in real-world agri-data.</a:t>
            </a:r>
          </a:p>
          <a:p>
            <a:pPr algn="l" marL="858030" indent="-214508" lvl="3">
              <a:lnSpc>
                <a:spcPts val="3756"/>
              </a:lnSpc>
            </a:pPr>
          </a:p>
          <a:p>
            <a:pPr algn="l" marL="854716" indent="-213679" lvl="3">
              <a:lnSpc>
                <a:spcPts val="3756"/>
              </a:lnSpc>
              <a:buFont typeface="Arial"/>
              <a:buChar char="￭"/>
            </a:pPr>
            <a:r>
              <a:rPr lang="en-US" sz="3130">
                <a:solidFill>
                  <a:srgbClr val="000000"/>
                </a:solidFill>
                <a:latin typeface="Times New Roman"/>
                <a:ea typeface="Times New Roman"/>
                <a:cs typeface="Times New Roman"/>
                <a:sym typeface="Times New Roman"/>
              </a:rPr>
              <a:t>Related Work: Recent studies highlight the use of Machine Learning (ML) and Deep Learning (ANN, LSTM) for capturing nonlinearities and improving forecast accuracy in agricultural commodity pricing.</a:t>
            </a:r>
          </a:p>
          <a:p>
            <a:pPr algn="l" marL="854716" indent="-213679" lvl="3">
              <a:lnSpc>
                <a:spcPts val="375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219200" y="283369"/>
            <a:ext cx="16002000" cy="859838"/>
            <a:chOff x="0" y="0"/>
            <a:chExt cx="21336000" cy="1146450"/>
          </a:xfrm>
        </p:grpSpPr>
        <p:sp>
          <p:nvSpPr>
            <p:cNvPr name="Freeform 7" id="7"/>
            <p:cNvSpPr/>
            <p:nvPr/>
          </p:nvSpPr>
          <p:spPr>
            <a:xfrm flipH="false" flipV="false" rot="0">
              <a:off x="0" y="0"/>
              <a:ext cx="21336000" cy="1146450"/>
            </a:xfrm>
            <a:custGeom>
              <a:avLst/>
              <a:gdLst/>
              <a:ahLst/>
              <a:cxnLst/>
              <a:rect r="r" b="b" t="t" l="l"/>
              <a:pathLst>
                <a:path h="1146450" w="21336000">
                  <a:moveTo>
                    <a:pt x="0" y="0"/>
                  </a:moveTo>
                  <a:lnTo>
                    <a:pt x="21336000" y="0"/>
                  </a:lnTo>
                  <a:lnTo>
                    <a:pt x="21336000" y="1146450"/>
                  </a:lnTo>
                  <a:lnTo>
                    <a:pt x="0" y="1146450"/>
                  </a:lnTo>
                  <a:close/>
                </a:path>
              </a:pathLst>
            </a:custGeom>
            <a:solidFill>
              <a:srgbClr val="000000">
                <a:alpha val="0"/>
              </a:srgbClr>
            </a:solidFill>
          </p:spPr>
        </p:sp>
        <p:sp>
          <p:nvSpPr>
            <p:cNvPr name="TextBox 8" id="8"/>
            <p:cNvSpPr txBox="true"/>
            <p:nvPr/>
          </p:nvSpPr>
          <p:spPr>
            <a:xfrm>
              <a:off x="0" y="-85725"/>
              <a:ext cx="21336000" cy="1232175"/>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Analysis of Problem Statement</a:t>
              </a:r>
            </a:p>
          </p:txBody>
        </p:sp>
      </p:grpSp>
      <p:grpSp>
        <p:nvGrpSpPr>
          <p:cNvPr name="Group 9" id="9"/>
          <p:cNvGrpSpPr/>
          <p:nvPr/>
        </p:nvGrpSpPr>
        <p:grpSpPr>
          <a:xfrm rot="0">
            <a:off x="1219200" y="1868876"/>
            <a:ext cx="14138542" cy="6193988"/>
            <a:chOff x="0" y="0"/>
            <a:chExt cx="18851389" cy="8258651"/>
          </a:xfrm>
        </p:grpSpPr>
        <p:sp>
          <p:nvSpPr>
            <p:cNvPr name="Freeform 10" id="10"/>
            <p:cNvSpPr/>
            <p:nvPr/>
          </p:nvSpPr>
          <p:spPr>
            <a:xfrm flipH="false" flipV="false" rot="0">
              <a:off x="0" y="0"/>
              <a:ext cx="18851389" cy="8258651"/>
            </a:xfrm>
            <a:custGeom>
              <a:avLst/>
              <a:gdLst/>
              <a:ahLst/>
              <a:cxnLst/>
              <a:rect r="r" b="b" t="t" l="l"/>
              <a:pathLst>
                <a:path h="8258651" w="18851389">
                  <a:moveTo>
                    <a:pt x="0" y="0"/>
                  </a:moveTo>
                  <a:lnTo>
                    <a:pt x="18851389" y="0"/>
                  </a:lnTo>
                  <a:lnTo>
                    <a:pt x="18851389" y="8258651"/>
                  </a:lnTo>
                  <a:lnTo>
                    <a:pt x="0" y="8258651"/>
                  </a:lnTo>
                  <a:close/>
                </a:path>
              </a:pathLst>
            </a:custGeom>
            <a:solidFill>
              <a:srgbClr val="000000">
                <a:alpha val="0"/>
              </a:srgbClr>
            </a:solidFill>
          </p:spPr>
        </p:sp>
        <p:sp>
          <p:nvSpPr>
            <p:cNvPr name="TextBox 11" id="11"/>
            <p:cNvSpPr txBox="true"/>
            <p:nvPr/>
          </p:nvSpPr>
          <p:spPr>
            <a:xfrm>
              <a:off x="0" y="-66675"/>
              <a:ext cx="18851389" cy="8325326"/>
            </a:xfrm>
            <a:prstGeom prst="rect">
              <a:avLst/>
            </a:prstGeom>
          </p:spPr>
          <p:txBody>
            <a:bodyPr anchor="ctr" rtlCol="false" tIns="0" lIns="0" bIns="0" rIns="0"/>
            <a:lstStyle/>
            <a:p>
              <a:pPr algn="l" marL="784225" indent="-196056" lvl="3">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Technology Stack</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Frontend →Flask.</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Backend → Python.</a:t>
              </a:r>
            </a:p>
            <a:p>
              <a:pPr algn="l" marL="784225" indent="-196056" lvl="3">
                <a:lnSpc>
                  <a:spcPts val="3600"/>
                </a:lnSpc>
              </a:pPr>
            </a:p>
            <a:p>
              <a:pPr algn="l" marL="784225" indent="-196056" lvl="3">
                <a:lnSpc>
                  <a:spcPts val="3600"/>
                </a:lnSpc>
                <a:buFont typeface="Arial"/>
                <a:buChar char="￭"/>
              </a:pPr>
              <a:r>
                <a:rPr lang="en-US" b="true" sz="3000">
                  <a:solidFill>
                    <a:srgbClr val="000000"/>
                  </a:solidFill>
                  <a:latin typeface="Times New Roman Bold"/>
                  <a:ea typeface="Times New Roman Bold"/>
                  <a:cs typeface="Times New Roman Bold"/>
                  <a:sym typeface="Times New Roman Bold"/>
                </a:rPr>
                <a:t>Proposed Methodology</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Collection of data.</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Exploratory data analysis.</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ML model building.</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Orchestrating machine control to GitHub.</a:t>
              </a: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Integrating ML to frontend.</a:t>
              </a:r>
            </a:p>
            <a:p>
              <a:pPr algn="l" marL="784225" indent="-196056" lvl="3">
                <a:lnSpc>
                  <a:spcPts val="360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058562" y="332795"/>
            <a:ext cx="16002000" cy="859838"/>
            <a:chOff x="0" y="0"/>
            <a:chExt cx="21336000" cy="1146450"/>
          </a:xfrm>
        </p:grpSpPr>
        <p:sp>
          <p:nvSpPr>
            <p:cNvPr name="Freeform 7" id="7"/>
            <p:cNvSpPr/>
            <p:nvPr/>
          </p:nvSpPr>
          <p:spPr>
            <a:xfrm flipH="false" flipV="false" rot="0">
              <a:off x="0" y="0"/>
              <a:ext cx="21336000" cy="1146450"/>
            </a:xfrm>
            <a:custGeom>
              <a:avLst/>
              <a:gdLst/>
              <a:ahLst/>
              <a:cxnLst/>
              <a:rect r="r" b="b" t="t" l="l"/>
              <a:pathLst>
                <a:path h="1146450" w="21336000">
                  <a:moveTo>
                    <a:pt x="0" y="0"/>
                  </a:moveTo>
                  <a:lnTo>
                    <a:pt x="21336000" y="0"/>
                  </a:lnTo>
                  <a:lnTo>
                    <a:pt x="21336000" y="1146450"/>
                  </a:lnTo>
                  <a:lnTo>
                    <a:pt x="0" y="1146450"/>
                  </a:lnTo>
                  <a:close/>
                </a:path>
              </a:pathLst>
            </a:custGeom>
            <a:solidFill>
              <a:srgbClr val="000000">
                <a:alpha val="0"/>
              </a:srgbClr>
            </a:solidFill>
          </p:spPr>
        </p:sp>
        <p:sp>
          <p:nvSpPr>
            <p:cNvPr name="TextBox 8" id="8"/>
            <p:cNvSpPr txBox="true"/>
            <p:nvPr/>
          </p:nvSpPr>
          <p:spPr>
            <a:xfrm>
              <a:off x="0" y="-85725"/>
              <a:ext cx="21336000" cy="1232175"/>
            </a:xfrm>
            <a:prstGeom prst="rect">
              <a:avLst/>
            </a:prstGeom>
          </p:spPr>
          <p:txBody>
            <a:bodyPr anchor="ctr" rtlCol="false" tIns="0" lIns="0" bIns="0" rIns="0"/>
            <a:lstStyle/>
            <a:p>
              <a:pPr algn="l">
                <a:lnSpc>
                  <a:spcPts val="5040"/>
                </a:lnSpc>
              </a:pPr>
              <a:r>
                <a:rPr lang="en-US" sz="4200" b="true">
                  <a:solidFill>
                    <a:srgbClr val="17365D"/>
                  </a:solidFill>
                  <a:latin typeface="Times New Roman Bold"/>
                  <a:ea typeface="Times New Roman Bold"/>
                  <a:cs typeface="Times New Roman Bold"/>
                  <a:sym typeface="Times New Roman Bold"/>
                </a:rPr>
                <a:t>Innovation / Novel Contributions</a:t>
              </a:r>
            </a:p>
          </p:txBody>
        </p:sp>
      </p:grpSp>
      <p:grpSp>
        <p:nvGrpSpPr>
          <p:cNvPr name="Group 9" id="9"/>
          <p:cNvGrpSpPr/>
          <p:nvPr/>
        </p:nvGrpSpPr>
        <p:grpSpPr>
          <a:xfrm rot="0">
            <a:off x="1058562" y="1809617"/>
            <a:ext cx="16253769" cy="5316824"/>
            <a:chOff x="0" y="0"/>
            <a:chExt cx="21671692" cy="7089099"/>
          </a:xfrm>
        </p:grpSpPr>
        <p:sp>
          <p:nvSpPr>
            <p:cNvPr name="Freeform 10" id="10"/>
            <p:cNvSpPr/>
            <p:nvPr/>
          </p:nvSpPr>
          <p:spPr>
            <a:xfrm flipH="false" flipV="false" rot="0">
              <a:off x="0" y="0"/>
              <a:ext cx="21671693" cy="7089099"/>
            </a:xfrm>
            <a:custGeom>
              <a:avLst/>
              <a:gdLst/>
              <a:ahLst/>
              <a:cxnLst/>
              <a:rect r="r" b="b" t="t" l="l"/>
              <a:pathLst>
                <a:path h="7089099" w="21671693">
                  <a:moveTo>
                    <a:pt x="0" y="0"/>
                  </a:moveTo>
                  <a:lnTo>
                    <a:pt x="21671693" y="0"/>
                  </a:lnTo>
                  <a:lnTo>
                    <a:pt x="21671693" y="7089099"/>
                  </a:lnTo>
                  <a:lnTo>
                    <a:pt x="0" y="7089099"/>
                  </a:lnTo>
                  <a:close/>
                </a:path>
              </a:pathLst>
            </a:custGeom>
            <a:solidFill>
              <a:srgbClr val="000000">
                <a:alpha val="0"/>
              </a:srgbClr>
            </a:solidFill>
          </p:spPr>
        </p:sp>
        <p:sp>
          <p:nvSpPr>
            <p:cNvPr name="TextBox 11" id="11"/>
            <p:cNvSpPr txBox="true"/>
            <p:nvPr/>
          </p:nvSpPr>
          <p:spPr>
            <a:xfrm>
              <a:off x="0" y="-66675"/>
              <a:ext cx="21671692" cy="7155774"/>
            </a:xfrm>
            <a:prstGeom prst="rect">
              <a:avLst/>
            </a:prstGeom>
          </p:spPr>
          <p:txBody>
            <a:bodyPr anchor="ctr" rtlCol="false" tIns="0" lIns="0" bIns="0" rIns="0"/>
            <a:lstStyle/>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 Integration of real-time price data with historical datasets for improved accuracy.</a:t>
              </a:r>
            </a:p>
            <a:p>
              <a:pPr algn="l" marL="784225" indent="-196056" lvl="3">
                <a:lnSpc>
                  <a:spcPts val="3600"/>
                </a:lnSpc>
              </a:pP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Application of Artificial Neural Networks (ANN) and possibly hybrid models (ML).</a:t>
              </a:r>
            </a:p>
            <a:p>
              <a:pPr algn="l" marL="784225" indent="-196056" lvl="3">
                <a:lnSpc>
                  <a:spcPts val="3600"/>
                </a:lnSpc>
              </a:pP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Deployment through Gradio frontend for easy accessibility.</a:t>
              </a:r>
            </a:p>
            <a:p>
              <a:pPr algn="l" marL="784225" indent="-196056" lvl="3">
                <a:lnSpc>
                  <a:spcPts val="3600"/>
                </a:lnSpc>
              </a:pPr>
            </a:p>
            <a:p>
              <a:pPr algn="l" marL="784225" indent="-196056" lvl="3">
                <a:lnSpc>
                  <a:spcPts val="3600"/>
                </a:lnSpc>
                <a:buFont typeface="Arial"/>
                <a:buChar char="￭"/>
              </a:pPr>
              <a:r>
                <a:rPr lang="en-US" sz="3000">
                  <a:solidFill>
                    <a:srgbClr val="000000"/>
                  </a:solidFill>
                  <a:latin typeface="Times New Roman"/>
                  <a:ea typeface="Times New Roman"/>
                  <a:cs typeface="Times New Roman"/>
                  <a:sym typeface="Times New Roman"/>
                </a:rPr>
                <a:t>Contribution to policy-level decisions by supporting government interventions.</a:t>
              </a:r>
            </a:p>
            <a:p>
              <a:pPr algn="l" marL="784225" indent="-196056" lvl="3">
                <a:lnSpc>
                  <a:spcPts val="3600"/>
                </a:lnSpc>
              </a:pPr>
            </a:p>
            <a:p>
              <a:pPr algn="l" marL="819150" indent="-204788" lvl="3">
                <a:lnSpc>
                  <a:spcPts val="3600"/>
                </a:lnSpc>
                <a:buFont typeface="Arial"/>
                <a:buChar char="￭"/>
              </a:pPr>
              <a:r>
                <a:rPr lang="en-US" sz="3000">
                  <a:solidFill>
                    <a:srgbClr val="000000"/>
                  </a:solidFill>
                  <a:latin typeface="Times New Roman"/>
                  <a:ea typeface="Times New Roman"/>
                  <a:cs typeface="Times New Roman"/>
                  <a:sym typeface="Times New Roman"/>
                </a:rPr>
                <a:t>Sustainable agriculture and market stability aligned with SDG 12.</a:t>
              </a:r>
            </a:p>
            <a:p>
              <a:pPr algn="l" marL="819150" indent="-204788" lvl="3">
                <a:lnSpc>
                  <a:spcPts val="360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1143000" y="-288463"/>
            <a:ext cx="16002000" cy="1574212"/>
            <a:chOff x="0" y="0"/>
            <a:chExt cx="21336000" cy="2098950"/>
          </a:xfrm>
        </p:grpSpPr>
        <p:sp>
          <p:nvSpPr>
            <p:cNvPr name="Freeform 7" id="7"/>
            <p:cNvSpPr/>
            <p:nvPr/>
          </p:nvSpPr>
          <p:spPr>
            <a:xfrm flipH="false" flipV="false" rot="0">
              <a:off x="0" y="0"/>
              <a:ext cx="21336000" cy="2098950"/>
            </a:xfrm>
            <a:custGeom>
              <a:avLst/>
              <a:gdLst/>
              <a:ahLst/>
              <a:cxnLst/>
              <a:rect r="r" b="b" t="t" l="l"/>
              <a:pathLst>
                <a:path h="2098950" w="21336000">
                  <a:moveTo>
                    <a:pt x="0" y="0"/>
                  </a:moveTo>
                  <a:lnTo>
                    <a:pt x="21336000" y="0"/>
                  </a:lnTo>
                  <a:lnTo>
                    <a:pt x="21336000" y="2098950"/>
                  </a:lnTo>
                  <a:lnTo>
                    <a:pt x="0" y="2098950"/>
                  </a:lnTo>
                  <a:close/>
                </a:path>
              </a:pathLst>
            </a:custGeom>
            <a:solidFill>
              <a:srgbClr val="000000">
                <a:alpha val="0"/>
              </a:srgbClr>
            </a:solidFill>
          </p:spPr>
        </p:sp>
        <p:sp>
          <p:nvSpPr>
            <p:cNvPr name="TextBox 8" id="8"/>
            <p:cNvSpPr txBox="true"/>
            <p:nvPr/>
          </p:nvSpPr>
          <p:spPr>
            <a:xfrm>
              <a:off x="0" y="-561975"/>
              <a:ext cx="21336000" cy="2660925"/>
            </a:xfrm>
            <a:prstGeom prst="rect">
              <a:avLst/>
            </a:prstGeom>
          </p:spPr>
          <p:txBody>
            <a:bodyPr anchor="ctr" rtlCol="false" tIns="0" lIns="0" bIns="0" rIns="0"/>
            <a:lstStyle/>
            <a:p>
              <a:pPr algn="l">
                <a:lnSpc>
                  <a:spcPts val="10080"/>
                </a:lnSpc>
              </a:pPr>
              <a:r>
                <a:rPr lang="en-US" sz="4200" b="true">
                  <a:solidFill>
                    <a:srgbClr val="17365D"/>
                  </a:solidFill>
                  <a:latin typeface="Times New Roman Bold"/>
                  <a:ea typeface="Times New Roman Bold"/>
                  <a:cs typeface="Times New Roman Bold"/>
                  <a:sym typeface="Times New Roman Bold"/>
                </a:rPr>
                <a:t>Model Accuracy  </a:t>
              </a:r>
            </a:p>
          </p:txBody>
        </p:sp>
      </p:grpSp>
      <p:grpSp>
        <p:nvGrpSpPr>
          <p:cNvPr name="Group 9" id="9"/>
          <p:cNvGrpSpPr/>
          <p:nvPr/>
        </p:nvGrpSpPr>
        <p:grpSpPr>
          <a:xfrm rot="0">
            <a:off x="1028700" y="2716691"/>
            <a:ext cx="16259301" cy="5212940"/>
            <a:chOff x="0" y="0"/>
            <a:chExt cx="21679068" cy="6950587"/>
          </a:xfrm>
        </p:grpSpPr>
        <p:sp>
          <p:nvSpPr>
            <p:cNvPr name="Freeform 10" id="10"/>
            <p:cNvSpPr/>
            <p:nvPr/>
          </p:nvSpPr>
          <p:spPr>
            <a:xfrm flipH="false" flipV="false" rot="0">
              <a:off x="0" y="0"/>
              <a:ext cx="21679027" cy="6950583"/>
            </a:xfrm>
            <a:custGeom>
              <a:avLst/>
              <a:gdLst/>
              <a:ahLst/>
              <a:cxnLst/>
              <a:rect r="r" b="b" t="t" l="l"/>
              <a:pathLst>
                <a:path h="6950583" w="21679027">
                  <a:moveTo>
                    <a:pt x="0" y="0"/>
                  </a:moveTo>
                  <a:lnTo>
                    <a:pt x="21679027" y="0"/>
                  </a:lnTo>
                  <a:lnTo>
                    <a:pt x="21679027" y="6950583"/>
                  </a:lnTo>
                  <a:lnTo>
                    <a:pt x="0" y="6950583"/>
                  </a:lnTo>
                  <a:lnTo>
                    <a:pt x="0" y="0"/>
                  </a:lnTo>
                  <a:close/>
                </a:path>
              </a:pathLst>
            </a:custGeom>
            <a:blipFill>
              <a:blip r:embed="rId3"/>
              <a:stretch>
                <a:fillRect l="-2317" t="0" r="-2317"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8318">
            <a:off x="1152410" y="1328737"/>
            <a:ext cx="16135540" cy="47625"/>
            <a:chOff x="0" y="0"/>
            <a:chExt cx="21514054" cy="63500"/>
          </a:xfrm>
        </p:grpSpPr>
        <p:sp>
          <p:nvSpPr>
            <p:cNvPr name="Freeform 3" id="3"/>
            <p:cNvSpPr/>
            <p:nvPr/>
          </p:nvSpPr>
          <p:spPr>
            <a:xfrm flipH="false" flipV="false" rot="0">
              <a:off x="0" y="0"/>
              <a:ext cx="21514054" cy="63500"/>
            </a:xfrm>
            <a:custGeom>
              <a:avLst/>
              <a:gdLst/>
              <a:ahLst/>
              <a:cxnLst/>
              <a:rect r="r" b="b" t="t" l="l"/>
              <a:pathLst>
                <a:path h="63500" w="21514054">
                  <a:moveTo>
                    <a:pt x="31750" y="0"/>
                  </a:moveTo>
                  <a:lnTo>
                    <a:pt x="21482304" y="0"/>
                  </a:lnTo>
                  <a:cubicBezTo>
                    <a:pt x="21499830" y="0"/>
                    <a:pt x="21514054" y="14224"/>
                    <a:pt x="21514054" y="31750"/>
                  </a:cubicBezTo>
                  <a:cubicBezTo>
                    <a:pt x="21514054" y="49276"/>
                    <a:pt x="21499830" y="63500"/>
                    <a:pt x="21482304" y="63500"/>
                  </a:cubicBezTo>
                  <a:lnTo>
                    <a:pt x="31750" y="63500"/>
                  </a:lnTo>
                  <a:cubicBezTo>
                    <a:pt x="14224" y="63500"/>
                    <a:pt x="0" y="49276"/>
                    <a:pt x="0" y="31750"/>
                  </a:cubicBezTo>
                  <a:cubicBezTo>
                    <a:pt x="0" y="14224"/>
                    <a:pt x="14224" y="0"/>
                    <a:pt x="31750" y="0"/>
                  </a:cubicBezTo>
                  <a:close/>
                </a:path>
              </a:pathLst>
            </a:custGeom>
            <a:solidFill>
              <a:srgbClr val="000000"/>
            </a:solidFill>
          </p:spPr>
        </p:sp>
      </p:grpSp>
      <p:grpSp>
        <p:nvGrpSpPr>
          <p:cNvPr name="Group 4" id="4"/>
          <p:cNvGrpSpPr/>
          <p:nvPr/>
        </p:nvGrpSpPr>
        <p:grpSpPr>
          <a:xfrm rot="0">
            <a:off x="0" y="8987049"/>
            <a:ext cx="18287999" cy="1299972"/>
            <a:chOff x="0" y="0"/>
            <a:chExt cx="24383999" cy="1733296"/>
          </a:xfrm>
        </p:grpSpPr>
        <p:sp>
          <p:nvSpPr>
            <p:cNvPr name="Freeform 5" id="5"/>
            <p:cNvSpPr/>
            <p:nvPr/>
          </p:nvSpPr>
          <p:spPr>
            <a:xfrm flipH="false" flipV="false" rot="0">
              <a:off x="0" y="0"/>
              <a:ext cx="24384000" cy="1733296"/>
            </a:xfrm>
            <a:custGeom>
              <a:avLst/>
              <a:gdLst/>
              <a:ahLst/>
              <a:cxnLst/>
              <a:rect r="r" b="b" t="t" l="l"/>
              <a:pathLst>
                <a:path h="1733296" w="24384000">
                  <a:moveTo>
                    <a:pt x="0" y="0"/>
                  </a:moveTo>
                  <a:lnTo>
                    <a:pt x="24384000" y="0"/>
                  </a:lnTo>
                  <a:lnTo>
                    <a:pt x="24384000" y="1733296"/>
                  </a:lnTo>
                  <a:lnTo>
                    <a:pt x="0" y="1733296"/>
                  </a:lnTo>
                  <a:lnTo>
                    <a:pt x="0" y="0"/>
                  </a:lnTo>
                  <a:close/>
                </a:path>
              </a:pathLst>
            </a:custGeom>
            <a:blipFill>
              <a:blip r:embed="rId2"/>
              <a:stretch>
                <a:fillRect l="0" t="-85531" r="0" b="-85531"/>
              </a:stretch>
            </a:blipFill>
          </p:spPr>
        </p:sp>
      </p:grpSp>
      <p:grpSp>
        <p:nvGrpSpPr>
          <p:cNvPr name="Group 6" id="6"/>
          <p:cNvGrpSpPr/>
          <p:nvPr/>
        </p:nvGrpSpPr>
        <p:grpSpPr>
          <a:xfrm rot="0">
            <a:off x="2228080" y="1285749"/>
            <a:ext cx="10889281" cy="8104003"/>
            <a:chOff x="0" y="0"/>
            <a:chExt cx="14519041" cy="10805337"/>
          </a:xfrm>
        </p:grpSpPr>
        <p:sp>
          <p:nvSpPr>
            <p:cNvPr name="Freeform 7" id="7"/>
            <p:cNvSpPr/>
            <p:nvPr/>
          </p:nvSpPr>
          <p:spPr>
            <a:xfrm flipH="false" flipV="false" rot="0">
              <a:off x="0" y="0"/>
              <a:ext cx="14519021" cy="10805287"/>
            </a:xfrm>
            <a:custGeom>
              <a:avLst/>
              <a:gdLst/>
              <a:ahLst/>
              <a:cxnLst/>
              <a:rect r="r" b="b" t="t" l="l"/>
              <a:pathLst>
                <a:path h="10805287" w="14519021">
                  <a:moveTo>
                    <a:pt x="0" y="0"/>
                  </a:moveTo>
                  <a:lnTo>
                    <a:pt x="14519021" y="0"/>
                  </a:lnTo>
                  <a:lnTo>
                    <a:pt x="14519021" y="10805287"/>
                  </a:lnTo>
                  <a:lnTo>
                    <a:pt x="0" y="10805287"/>
                  </a:lnTo>
                  <a:lnTo>
                    <a:pt x="0" y="0"/>
                  </a:lnTo>
                  <a:close/>
                </a:path>
              </a:pathLst>
            </a:custGeom>
            <a:blipFill>
              <a:blip r:embed="rId3"/>
              <a:stretch>
                <a:fillRect l="0" t="-698" r="0" b="-698"/>
              </a:stretch>
            </a:blipFill>
          </p:spPr>
        </p:sp>
      </p:grpSp>
      <p:grpSp>
        <p:nvGrpSpPr>
          <p:cNvPr name="Group 8" id="8"/>
          <p:cNvGrpSpPr/>
          <p:nvPr/>
        </p:nvGrpSpPr>
        <p:grpSpPr>
          <a:xfrm rot="0">
            <a:off x="1551562" y="-879878"/>
            <a:ext cx="16002000" cy="3156290"/>
            <a:chOff x="0" y="0"/>
            <a:chExt cx="21336000" cy="4208386"/>
          </a:xfrm>
        </p:grpSpPr>
        <p:sp>
          <p:nvSpPr>
            <p:cNvPr name="Freeform 9" id="9"/>
            <p:cNvSpPr/>
            <p:nvPr/>
          </p:nvSpPr>
          <p:spPr>
            <a:xfrm flipH="false" flipV="false" rot="0">
              <a:off x="0" y="0"/>
              <a:ext cx="21336000" cy="4208387"/>
            </a:xfrm>
            <a:custGeom>
              <a:avLst/>
              <a:gdLst/>
              <a:ahLst/>
              <a:cxnLst/>
              <a:rect r="r" b="b" t="t" l="l"/>
              <a:pathLst>
                <a:path h="4208387" w="21336000">
                  <a:moveTo>
                    <a:pt x="0" y="0"/>
                  </a:moveTo>
                  <a:lnTo>
                    <a:pt x="21336000" y="0"/>
                  </a:lnTo>
                  <a:lnTo>
                    <a:pt x="21336000" y="4208387"/>
                  </a:lnTo>
                  <a:lnTo>
                    <a:pt x="0" y="4208387"/>
                  </a:lnTo>
                  <a:close/>
                </a:path>
              </a:pathLst>
            </a:custGeom>
            <a:solidFill>
              <a:srgbClr val="000000">
                <a:alpha val="0"/>
              </a:srgbClr>
            </a:solidFill>
          </p:spPr>
        </p:sp>
        <p:sp>
          <p:nvSpPr>
            <p:cNvPr name="TextBox 10" id="10"/>
            <p:cNvSpPr txBox="true"/>
            <p:nvPr/>
          </p:nvSpPr>
          <p:spPr>
            <a:xfrm>
              <a:off x="0" y="-9525"/>
              <a:ext cx="21336000" cy="4217911"/>
            </a:xfrm>
            <a:prstGeom prst="rect">
              <a:avLst/>
            </a:prstGeom>
          </p:spPr>
          <p:txBody>
            <a:bodyPr anchor="ctr" rtlCol="false" tIns="0" lIns="0" bIns="0" rIns="0"/>
            <a:lstStyle/>
            <a:p>
              <a:pPr algn="l">
                <a:lnSpc>
                  <a:spcPts val="5159"/>
                </a:lnSpc>
              </a:pPr>
              <a:r>
                <a:rPr lang="en-US" sz="4299" b="true">
                  <a:solidFill>
                    <a:srgbClr val="17365D"/>
                  </a:solidFill>
                  <a:latin typeface="Cambria Bold"/>
                  <a:ea typeface="Cambria Bold"/>
                  <a:cs typeface="Cambria Bold"/>
                  <a:sym typeface="Cambria Bold"/>
                </a:rPr>
                <a:t>Architecture Design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DAGyjao6gZs</dc:identifier>
  <dcterms:modified xsi:type="dcterms:W3CDTF">2011-08-01T06:04:30Z</dcterms:modified>
  <cp:revision>1</cp:revision>
  <dc:title>Developement of AI-ML Based Models for Predicting agri-horticultural Commodities.</dc:title>
</cp:coreProperties>
</file>