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14d84ffa2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14d84ffa2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14d84ffa2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14d84ffa2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14d84ffa2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14d84ffa2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14d84ffa27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14d84ffa27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14d84ffa27_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14d84ffa27_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14d84ffa27_3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14d84ffa27_3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14d84ffa27_3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14d84ffa27_3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14d84ffa27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14d84ffa27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14d84ffa27_3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14d84ffa27_3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14d84ffa27_3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14d84ffa27_3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14d84ffa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14d84ffa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14d84ffa27_3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14d84ffa27_3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14d84ffa27_3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14d84ffa27_3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14d84ffa27_3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14d84ffa27_3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14d84ffa27_3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14d84ffa27_3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14d84ffa27_3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14d84ffa27_3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14d84ffa27_3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14d84ffa27_3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14d84ffa27_3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14d84ffa27_3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14d84ffa27_3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14d84ffa27_3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14d84ffa27_3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14d84ffa27_3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14d84ffa2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14d84ffa2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14d84ffa2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14d84ffa2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14d84ffa2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14d84ffa2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14d84ffa2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14d84ffa2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14d84ffa2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14d84ffa2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14d84ffa2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14d84ffa2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14d84ffa2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14d84ffa2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simplilearn.com/go-programming-language-article" TargetMode="External"/><Relationship Id="rId4" Type="http://schemas.openxmlformats.org/officeDocument/2006/relationships/hyperlink" Target="https://www.simplilearn.com/go-programming-language-articl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Golang Demo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Syntax for a struct</a:t>
            </a:r>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457200" rtl="0" algn="l">
              <a:spcBef>
                <a:spcPts val="1200"/>
              </a:spcBef>
              <a:spcAft>
                <a:spcPts val="0"/>
              </a:spcAft>
              <a:buNone/>
            </a:pPr>
            <a:r>
              <a:rPr b="1" lang="en" sz="2600"/>
              <a:t>type person struct {  </a:t>
            </a:r>
            <a:endParaRPr b="1" sz="2600"/>
          </a:p>
          <a:p>
            <a:pPr indent="0" lvl="0" marL="457200" rtl="0" algn="l">
              <a:spcBef>
                <a:spcPts val="1200"/>
              </a:spcBef>
              <a:spcAft>
                <a:spcPts val="0"/>
              </a:spcAft>
              <a:buNone/>
            </a:pPr>
            <a:r>
              <a:rPr b="1" lang="en" sz="2600"/>
              <a:t>       firstName string  </a:t>
            </a:r>
            <a:endParaRPr b="1" sz="2600"/>
          </a:p>
          <a:p>
            <a:pPr indent="0" lvl="0" marL="457200" rtl="0" algn="l">
              <a:spcBef>
                <a:spcPts val="1200"/>
              </a:spcBef>
              <a:spcAft>
                <a:spcPts val="0"/>
              </a:spcAft>
              <a:buNone/>
            </a:pPr>
            <a:r>
              <a:rPr b="1" lang="en" sz="2600"/>
              <a:t>       lastName  string  </a:t>
            </a:r>
            <a:endParaRPr b="1" sz="2600"/>
          </a:p>
          <a:p>
            <a:pPr indent="0" lvl="0" marL="457200" rtl="0" algn="l">
              <a:spcBef>
                <a:spcPts val="1200"/>
              </a:spcBef>
              <a:spcAft>
                <a:spcPts val="0"/>
              </a:spcAft>
              <a:buNone/>
            </a:pPr>
            <a:r>
              <a:rPr b="1" lang="en" sz="2600"/>
              <a:t>         age       int  </a:t>
            </a:r>
            <a:endParaRPr b="1" sz="2600"/>
          </a:p>
          <a:p>
            <a:pPr indent="0" lvl="0" marL="457200" rtl="0" algn="l">
              <a:spcBef>
                <a:spcPts val="1200"/>
              </a:spcBef>
              <a:spcAft>
                <a:spcPts val="0"/>
              </a:spcAft>
              <a:buNone/>
            </a:pPr>
            <a:r>
              <a:rPr b="1" lang="en" sz="2600"/>
              <a:t>} </a:t>
            </a:r>
            <a:endParaRPr b="1" sz="2600"/>
          </a:p>
          <a:p>
            <a:pPr indent="0" lvl="0" marL="0" rtl="0" algn="l">
              <a:spcBef>
                <a:spcPts val="1200"/>
              </a:spcBef>
              <a:spcAft>
                <a:spcPts val="0"/>
              </a:spcAft>
              <a:buNone/>
            </a:pPr>
            <a:r>
              <a:rPr lang="en"/>
              <a:t>   </a:t>
            </a:r>
            <a:r>
              <a:rPr b="1" lang="en" sz="2000"/>
              <a:t>    x := person{age: 30, firstName: "John", lastName: "Anderson", } </a:t>
            </a:r>
            <a:endParaRPr b="1" sz="2000"/>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Go Interface</a:t>
            </a:r>
            <a:endParaRPr b="1" sz="2300"/>
          </a:p>
          <a:p>
            <a:pPr indent="0" lvl="0" marL="0" rtl="0" algn="l">
              <a:spcBef>
                <a:spcPts val="6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65"/>
              <a:t>●</a:t>
            </a:r>
            <a:r>
              <a:rPr b="1" lang="en" sz="1700">
                <a:solidFill>
                  <a:schemeClr val="dk1"/>
                </a:solidFill>
              </a:rPr>
              <a:t>The key principle of an interface in</a:t>
            </a:r>
            <a:r>
              <a:rPr b="1" lang="en" sz="1700">
                <a:solidFill>
                  <a:schemeClr val="dk1"/>
                </a:solidFill>
                <a:uFill>
                  <a:noFill/>
                </a:uFill>
                <a:hlinkClick r:id="rId3">
                  <a:extLst>
                    <a:ext uri="{A12FA001-AC4F-418D-AE19-62706E023703}">
                      <ahyp:hlinkClr val="tx"/>
                    </a:ext>
                  </a:extLst>
                </a:hlinkClick>
              </a:rPr>
              <a:t> </a:t>
            </a:r>
            <a:r>
              <a:rPr b="1" lang="en" sz="1700" u="sng">
                <a:solidFill>
                  <a:schemeClr val="hlink"/>
                </a:solidFill>
                <a:hlinkClick r:id="rId4"/>
              </a:rPr>
              <a:t>Go</a:t>
            </a:r>
            <a:r>
              <a:rPr b="1" lang="en" sz="1700">
                <a:solidFill>
                  <a:schemeClr val="dk1"/>
                </a:solidFill>
              </a:rPr>
              <a:t> is to provide method signatures for similar types of objects. Go does not have classes and inheritance to implement object orientation. Go has the interface, an abstract type to fulfill this purpose.</a:t>
            </a:r>
            <a:endParaRPr b="1" sz="1900">
              <a:solidFill>
                <a:schemeClr val="dk1"/>
              </a:solidFill>
            </a:endParaRPr>
          </a:p>
          <a:p>
            <a:pPr indent="0" lvl="0" marL="0" rtl="0" algn="l">
              <a:spcBef>
                <a:spcPts val="1200"/>
              </a:spcBef>
              <a:spcAft>
                <a:spcPts val="0"/>
              </a:spcAft>
              <a:buNone/>
            </a:pPr>
            <a:r>
              <a:rPr lang="en" sz="2365"/>
              <a:t>●</a:t>
            </a:r>
            <a:r>
              <a:rPr b="1" lang="en" sz="1900">
                <a:solidFill>
                  <a:schemeClr val="dk1"/>
                </a:solidFill>
              </a:rPr>
              <a:t>Interfaces provide behavior to an object: </a:t>
            </a:r>
            <a:r>
              <a:rPr b="1" i="1" lang="en" sz="1900">
                <a:solidFill>
                  <a:schemeClr val="dk1"/>
                </a:solidFill>
              </a:rPr>
              <a:t>if something can do this, then it can be used here.</a:t>
            </a:r>
            <a:endParaRPr b="1" i="1" sz="1900">
              <a:solidFill>
                <a:schemeClr val="dk1"/>
              </a:solidFill>
            </a:endParaRPr>
          </a:p>
          <a:p>
            <a:pPr indent="0" lvl="0" marL="0" rtl="0" algn="l">
              <a:spcBef>
                <a:spcPts val="1200"/>
              </a:spcBef>
              <a:spcAft>
                <a:spcPts val="1200"/>
              </a:spcAft>
              <a:buNone/>
            </a:pPr>
            <a:r>
              <a:rPr lang="en" sz="2365"/>
              <a:t>● </a:t>
            </a:r>
            <a:r>
              <a:rPr b="1" i="1" lang="en" sz="1900">
                <a:solidFill>
                  <a:schemeClr val="dk1"/>
                </a:solidFill>
              </a:rPr>
              <a:t>An interface defines a set of abstract methods and does not contain any variable.</a:t>
            </a:r>
            <a:endParaRPr b="1" i="1" sz="19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Interface</a:t>
            </a:r>
            <a:endParaRPr/>
          </a:p>
        </p:txBody>
      </p:sp>
      <p:sp>
        <p:nvSpPr>
          <p:cNvPr id="120" name="Google Shape;120;p24"/>
          <p:cNvSpPr txBox="1"/>
          <p:nvPr>
            <p:ph idx="1" type="body"/>
          </p:nvPr>
        </p:nvSpPr>
        <p:spPr>
          <a:xfrm>
            <a:off x="311700" y="1196175"/>
            <a:ext cx="8520600" cy="3416400"/>
          </a:xfrm>
          <a:prstGeom prst="rect">
            <a:avLst/>
          </a:prstGeom>
        </p:spPr>
        <p:txBody>
          <a:bodyPr anchorCtr="0" anchor="t" bIns="91425" lIns="91425" spcFirstLastPara="1" rIns="91425" wrap="square" tIns="91425">
            <a:normAutofit/>
          </a:bodyPr>
          <a:lstStyle/>
          <a:p>
            <a:pPr indent="0" lvl="0" marL="457200" rtl="0" algn="l">
              <a:spcBef>
                <a:spcPts val="1200"/>
              </a:spcBef>
              <a:spcAft>
                <a:spcPts val="0"/>
              </a:spcAft>
              <a:buNone/>
            </a:pPr>
            <a:r>
              <a:t/>
            </a:r>
            <a:endParaRPr b="1"/>
          </a:p>
          <a:p>
            <a:pPr indent="0" lvl="0" marL="457200" rtl="0" algn="l">
              <a:spcBef>
                <a:spcPts val="1200"/>
              </a:spcBef>
              <a:spcAft>
                <a:spcPts val="1200"/>
              </a:spcAft>
              <a:buNone/>
            </a:pPr>
            <a:r>
              <a:rPr lang="en" sz="1100">
                <a:solidFill>
                  <a:schemeClr val="dk1"/>
                </a:solidFill>
              </a:rPr>
              <a:t>.</a:t>
            </a:r>
            <a:endParaRPr/>
          </a:p>
        </p:txBody>
      </p:sp>
      <p:pic>
        <p:nvPicPr>
          <p:cNvPr id="121" name="Google Shape;121;p24"/>
          <p:cNvPicPr preferRelativeResize="0"/>
          <p:nvPr/>
        </p:nvPicPr>
        <p:blipFill>
          <a:blip r:embed="rId3">
            <a:alphaModFix/>
          </a:blip>
          <a:stretch>
            <a:fillRect/>
          </a:stretch>
        </p:blipFill>
        <p:spPr>
          <a:xfrm>
            <a:off x="925725" y="1277800"/>
            <a:ext cx="6441750" cy="3489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Pointers</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t>What is Pointers:-</a:t>
            </a:r>
            <a:endParaRPr b="1" sz="1900"/>
          </a:p>
          <a:p>
            <a:pPr indent="0" lvl="0" marL="0" rtl="0" algn="l">
              <a:spcBef>
                <a:spcPts val="1200"/>
              </a:spcBef>
              <a:spcAft>
                <a:spcPts val="0"/>
              </a:spcAft>
              <a:buNone/>
            </a:pPr>
            <a:r>
              <a:rPr b="1" lang="en" sz="1900"/>
              <a:t>→ </a:t>
            </a:r>
            <a:r>
              <a:rPr lang="en" sz="1300">
                <a:solidFill>
                  <a:srgbClr val="273239"/>
                </a:solidFill>
                <a:highlight>
                  <a:srgbClr val="FFFFFF"/>
                </a:highlight>
              </a:rPr>
              <a:t>Pointers in Go programming language or Golang is a variable that is used to store the memory address of         another variable.</a:t>
            </a:r>
            <a:endParaRPr b="1" sz="1900"/>
          </a:p>
          <a:p>
            <a:pPr indent="0" lvl="0" marL="0" rtl="0" algn="l">
              <a:spcBef>
                <a:spcPts val="1200"/>
              </a:spcBef>
              <a:spcAft>
                <a:spcPts val="0"/>
              </a:spcAft>
              <a:buNone/>
            </a:pPr>
            <a:r>
              <a:rPr b="1" lang="en" sz="1900"/>
              <a:t>→ </a:t>
            </a:r>
            <a:r>
              <a:rPr lang="en" sz="1300">
                <a:solidFill>
                  <a:srgbClr val="273239"/>
                </a:solidFill>
                <a:highlight>
                  <a:srgbClr val="FFFFFF"/>
                </a:highlight>
              </a:rPr>
              <a:t>A pointer is a special kind of variable that is not only used to store the memory addresses of other variables but also points where the memory is located and provides ways to find out the value stored at that memory location.</a:t>
            </a:r>
            <a:endParaRPr sz="1300">
              <a:solidFill>
                <a:srgbClr val="273239"/>
              </a:solidFill>
              <a:highlight>
                <a:srgbClr val="FFFFFF"/>
              </a:highlight>
            </a:endParaRPr>
          </a:p>
          <a:p>
            <a:pPr indent="0" lvl="0" marL="0" rtl="0" algn="l">
              <a:spcBef>
                <a:spcPts val="1200"/>
              </a:spcBef>
              <a:spcAft>
                <a:spcPts val="1200"/>
              </a:spcAft>
              <a:buClr>
                <a:schemeClr val="dk1"/>
              </a:buClr>
              <a:buSzPts val="1100"/>
              <a:buFont typeface="Arial"/>
              <a:buNone/>
            </a:pPr>
            <a:r>
              <a:rPr b="1" lang="en" sz="1900"/>
              <a:t>→ </a:t>
            </a:r>
            <a:r>
              <a:rPr lang="en" sz="1300">
                <a:solidFill>
                  <a:srgbClr val="273239"/>
                </a:solidFill>
                <a:highlight>
                  <a:srgbClr val="FFFFFF"/>
                </a:highlight>
              </a:rPr>
              <a:t> It is generally termed as a Special kind of Variable because it is almost declared as a variable but with </a:t>
            </a:r>
            <a:r>
              <a:rPr i="1" lang="en" sz="1300">
                <a:solidFill>
                  <a:srgbClr val="273239"/>
                </a:solidFill>
                <a:highlight>
                  <a:srgbClr val="FFFFFF"/>
                </a:highlight>
              </a:rPr>
              <a:t>*</a:t>
            </a:r>
            <a:r>
              <a:rPr lang="en" sz="1300">
                <a:solidFill>
                  <a:srgbClr val="273239"/>
                </a:solidFill>
                <a:highlight>
                  <a:srgbClr val="FFFFFF"/>
                </a:highlight>
              </a:rPr>
              <a:t>(dereferencing operator).</a:t>
            </a:r>
            <a:endParaRPr sz="1300">
              <a:solidFill>
                <a:srgbClr val="273239"/>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Declaration and Initialization of Pointers</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300">
                <a:solidFill>
                  <a:srgbClr val="273239"/>
                </a:solidFill>
                <a:highlight>
                  <a:srgbClr val="FFFFFF"/>
                </a:highlight>
              </a:rPr>
              <a:t>Before we start there are two important operators which we will use in pointers i.e. </a:t>
            </a:r>
            <a:endParaRPr sz="1300">
              <a:solidFill>
                <a:srgbClr val="273239"/>
              </a:solidFill>
              <a:highlight>
                <a:srgbClr val="FFFFFF"/>
              </a:highlight>
            </a:endParaRPr>
          </a:p>
          <a:p>
            <a:pPr indent="-311150" lvl="0" marL="685800" rtl="0" algn="l">
              <a:lnSpc>
                <a:spcPct val="158000"/>
              </a:lnSpc>
              <a:spcBef>
                <a:spcPts val="800"/>
              </a:spcBef>
              <a:spcAft>
                <a:spcPts val="0"/>
              </a:spcAft>
              <a:buClr>
                <a:srgbClr val="273239"/>
              </a:buClr>
              <a:buSzPts val="1300"/>
              <a:buChar char="●"/>
            </a:pPr>
            <a:r>
              <a:rPr b="1" lang="en" sz="1300">
                <a:solidFill>
                  <a:srgbClr val="273239"/>
                </a:solidFill>
                <a:highlight>
                  <a:srgbClr val="FFFFFF"/>
                </a:highlight>
              </a:rPr>
              <a:t>* Operator</a:t>
            </a:r>
            <a:r>
              <a:rPr lang="en" sz="1300">
                <a:solidFill>
                  <a:srgbClr val="273239"/>
                </a:solidFill>
                <a:highlight>
                  <a:srgbClr val="FFFFFF"/>
                </a:highlight>
              </a:rPr>
              <a:t> also termed as the dereferencing operator used to declare pointer variable and access the value stored in the address.</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b="1" lang="en" sz="1300">
                <a:solidFill>
                  <a:srgbClr val="273239"/>
                </a:solidFill>
                <a:highlight>
                  <a:srgbClr val="FFFFFF"/>
                </a:highlight>
              </a:rPr>
              <a:t>&amp; operator</a:t>
            </a:r>
            <a:r>
              <a:rPr lang="en" sz="1300">
                <a:solidFill>
                  <a:srgbClr val="273239"/>
                </a:solidFill>
                <a:highlight>
                  <a:srgbClr val="FFFFFF"/>
                </a:highlight>
              </a:rPr>
              <a:t> termed as address operator used to returns the address of a variable or to access the address of a variable to a pointer.</a:t>
            </a:r>
            <a:endParaRPr sz="1300">
              <a:solidFill>
                <a:srgbClr val="273239"/>
              </a:solidFill>
              <a:highlight>
                <a:srgbClr val="FFFFFF"/>
              </a:highlight>
            </a:endParaRPr>
          </a:p>
          <a:p>
            <a:pPr indent="0" lvl="0" marL="0" rtl="0" algn="l">
              <a:spcBef>
                <a:spcPts val="36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See the coding Approach</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p</a:t>
            </a:r>
            <a:r>
              <a:rPr lang="en"/>
              <a:t>ackage main</a:t>
            </a:r>
            <a:endParaRPr/>
          </a:p>
          <a:p>
            <a:pPr indent="0" lvl="0" marL="0" rtl="0" algn="l">
              <a:spcBef>
                <a:spcPts val="1200"/>
              </a:spcBef>
              <a:spcAft>
                <a:spcPts val="0"/>
              </a:spcAft>
              <a:buNone/>
            </a:pPr>
            <a:r>
              <a:rPr lang="en"/>
              <a:t>i</a:t>
            </a:r>
            <a:r>
              <a:rPr lang="en"/>
              <a:t>mport “fmt”</a:t>
            </a:r>
            <a:endParaRPr/>
          </a:p>
          <a:p>
            <a:pPr indent="0" lvl="0" marL="0" rtl="0" algn="l">
              <a:spcBef>
                <a:spcPts val="1200"/>
              </a:spcBef>
              <a:spcAft>
                <a:spcPts val="0"/>
              </a:spcAft>
              <a:buNone/>
            </a:pPr>
            <a:r>
              <a:rPr lang="en"/>
              <a:t>f</a:t>
            </a:r>
            <a:r>
              <a:rPr lang="en"/>
              <a:t>unc main() {</a:t>
            </a:r>
            <a:endParaRPr/>
          </a:p>
          <a:p>
            <a:pPr indent="0" lvl="0" marL="0" rtl="0" algn="l">
              <a:spcBef>
                <a:spcPts val="1200"/>
              </a:spcBef>
              <a:spcAft>
                <a:spcPts val="0"/>
              </a:spcAft>
              <a:buNone/>
            </a:pPr>
            <a:r>
              <a:rPr lang="en"/>
              <a:t>//var x int = 5748</a:t>
            </a:r>
            <a:endParaRPr/>
          </a:p>
          <a:p>
            <a:pPr indent="0" lvl="0" marL="0" rtl="0" algn="l">
              <a:spcBef>
                <a:spcPts val="1200"/>
              </a:spcBef>
              <a:spcAft>
                <a:spcPts val="0"/>
              </a:spcAft>
              <a:buNone/>
            </a:pPr>
            <a:r>
              <a:rPr lang="en"/>
              <a:t>// declaration of pointer</a:t>
            </a:r>
            <a:endParaRPr/>
          </a:p>
          <a:p>
            <a:pPr indent="0" lvl="0" marL="0" rtl="0" algn="l">
              <a:spcBef>
                <a:spcPts val="1200"/>
              </a:spcBef>
              <a:spcAft>
                <a:spcPts val="0"/>
              </a:spcAft>
              <a:buNone/>
            </a:pPr>
            <a:r>
              <a:rPr lang="en"/>
              <a:t>v</a:t>
            </a:r>
            <a:r>
              <a:rPr lang="en"/>
              <a:t>ar p *int</a:t>
            </a:r>
            <a:endParaRPr/>
          </a:p>
          <a:p>
            <a:pPr indent="0" lvl="0" marL="0" rtl="0" algn="l">
              <a:spcBef>
                <a:spcPts val="1200"/>
              </a:spcBef>
              <a:spcAft>
                <a:spcPts val="0"/>
              </a:spcAft>
              <a:buNone/>
            </a:pPr>
            <a:r>
              <a:rPr lang="en"/>
              <a:t>//initialization of pointer</a:t>
            </a:r>
            <a:endParaRPr/>
          </a:p>
          <a:p>
            <a:pPr indent="0" lvl="0" marL="0" rtl="0" algn="l">
              <a:spcBef>
                <a:spcPts val="1200"/>
              </a:spcBef>
              <a:spcAft>
                <a:spcPts val="0"/>
              </a:spcAft>
              <a:buNone/>
            </a:pPr>
            <a:r>
              <a:rPr lang="en"/>
              <a:t>p</a:t>
            </a:r>
            <a:r>
              <a:rPr lang="en"/>
              <a:t> = &amp;x</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 of code:-</a:t>
            </a:r>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80997"/>
              <a:buFont typeface="Arial"/>
              <a:buNone/>
            </a:pPr>
            <a:r>
              <a:rPr lang="en" sz="1358">
                <a:solidFill>
                  <a:srgbClr val="273239"/>
                </a:solidFill>
                <a:highlight>
                  <a:srgbClr val="FFFFFF"/>
                </a:highlight>
                <a:latin typeface="Courier New"/>
                <a:ea typeface="Courier New"/>
                <a:cs typeface="Courier New"/>
                <a:sym typeface="Courier New"/>
              </a:rPr>
              <a:t> </a:t>
            </a:r>
            <a:r>
              <a:rPr lang="en" sz="1458">
                <a:solidFill>
                  <a:srgbClr val="273239"/>
                </a:solidFill>
                <a:highlight>
                  <a:srgbClr val="FFFFFF"/>
                </a:highlight>
                <a:latin typeface="Courier New"/>
                <a:ea typeface="Courier New"/>
                <a:cs typeface="Courier New"/>
                <a:sym typeface="Courier New"/>
              </a:rPr>
              <a:t>// displaying the result</a:t>
            </a:r>
            <a:endParaRPr sz="1458">
              <a:solidFill>
                <a:srgbClr val="273239"/>
              </a:solidFill>
              <a:highlight>
                <a:srgbClr val="FFFFFF"/>
              </a:highlight>
              <a:latin typeface="Courier New"/>
              <a:ea typeface="Courier New"/>
              <a:cs typeface="Courier New"/>
              <a:sym typeface="Courier New"/>
            </a:endParaRPr>
          </a:p>
          <a:p>
            <a:pPr indent="0" lvl="0" marL="0" rtl="0" algn="l">
              <a:spcBef>
                <a:spcPts val="1200"/>
              </a:spcBef>
              <a:spcAft>
                <a:spcPts val="0"/>
              </a:spcAft>
              <a:buClr>
                <a:schemeClr val="dk1"/>
              </a:buClr>
              <a:buSzPct val="75442"/>
              <a:buFont typeface="Arial"/>
              <a:buNone/>
            </a:pPr>
            <a:r>
              <a:rPr lang="en" sz="1458">
                <a:solidFill>
                  <a:srgbClr val="273239"/>
                </a:solidFill>
                <a:highlight>
                  <a:srgbClr val="FFFFFF"/>
                </a:highlight>
                <a:latin typeface="Courier New"/>
                <a:ea typeface="Courier New"/>
                <a:cs typeface="Courier New"/>
                <a:sym typeface="Courier New"/>
              </a:rPr>
              <a:t>    fmt.Println("Value stored in x = ", x)</a:t>
            </a:r>
            <a:endParaRPr sz="1458">
              <a:solidFill>
                <a:srgbClr val="273239"/>
              </a:solidFill>
              <a:highlight>
                <a:srgbClr val="FFFFFF"/>
              </a:highlight>
              <a:latin typeface="Courier New"/>
              <a:ea typeface="Courier New"/>
              <a:cs typeface="Courier New"/>
              <a:sym typeface="Courier New"/>
            </a:endParaRPr>
          </a:p>
          <a:p>
            <a:pPr indent="0" lvl="0" marL="0" rtl="0" algn="l">
              <a:spcBef>
                <a:spcPts val="1200"/>
              </a:spcBef>
              <a:spcAft>
                <a:spcPts val="0"/>
              </a:spcAft>
              <a:buClr>
                <a:schemeClr val="dk1"/>
              </a:buClr>
              <a:buSzPct val="75442"/>
              <a:buFont typeface="Arial"/>
              <a:buNone/>
            </a:pPr>
            <a:r>
              <a:rPr lang="en" sz="1458">
                <a:solidFill>
                  <a:srgbClr val="273239"/>
                </a:solidFill>
                <a:highlight>
                  <a:srgbClr val="FFFFFF"/>
                </a:highlight>
                <a:latin typeface="Courier New"/>
                <a:ea typeface="Courier New"/>
                <a:cs typeface="Courier New"/>
                <a:sym typeface="Courier New"/>
              </a:rPr>
              <a:t>    fmt.Println("Address of x = ", &amp;x)</a:t>
            </a:r>
            <a:endParaRPr sz="1458">
              <a:solidFill>
                <a:srgbClr val="273239"/>
              </a:solidFill>
              <a:highlight>
                <a:srgbClr val="FFFFFF"/>
              </a:highlight>
              <a:latin typeface="Courier New"/>
              <a:ea typeface="Courier New"/>
              <a:cs typeface="Courier New"/>
              <a:sym typeface="Courier New"/>
            </a:endParaRPr>
          </a:p>
          <a:p>
            <a:pPr indent="0" lvl="0" marL="0" rtl="0" algn="l">
              <a:spcBef>
                <a:spcPts val="1200"/>
              </a:spcBef>
              <a:spcAft>
                <a:spcPts val="0"/>
              </a:spcAft>
              <a:buClr>
                <a:schemeClr val="dk1"/>
              </a:buClr>
              <a:buSzPct val="75442"/>
              <a:buFont typeface="Arial"/>
              <a:buNone/>
            </a:pPr>
            <a:r>
              <a:rPr lang="en" sz="1458">
                <a:solidFill>
                  <a:srgbClr val="273239"/>
                </a:solidFill>
                <a:highlight>
                  <a:srgbClr val="FFFFFF"/>
                </a:highlight>
                <a:latin typeface="Courier New"/>
                <a:ea typeface="Courier New"/>
                <a:cs typeface="Courier New"/>
                <a:sym typeface="Courier New"/>
              </a:rPr>
              <a:t>    fmt.Println("Value stored in variable p = ", p)</a:t>
            </a:r>
            <a:endParaRPr sz="1458">
              <a:solidFill>
                <a:srgbClr val="273239"/>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458">
                <a:solidFill>
                  <a:srgbClr val="273239"/>
                </a:solidFill>
                <a:highlight>
                  <a:srgbClr val="FFFFFF"/>
                </a:highlight>
                <a:latin typeface="Courier New"/>
                <a:ea typeface="Courier New"/>
                <a:cs typeface="Courier New"/>
                <a:sym typeface="Courier New"/>
              </a:rPr>
              <a:t>}</a:t>
            </a:r>
            <a:r>
              <a:rPr b="1" lang="en" sz="1435">
                <a:solidFill>
                  <a:srgbClr val="273239"/>
                </a:solidFill>
                <a:highlight>
                  <a:srgbClr val="FFFFFF"/>
                </a:highlight>
                <a:latin typeface="Courier New"/>
                <a:ea typeface="Courier New"/>
                <a:cs typeface="Courier New"/>
                <a:sym typeface="Courier New"/>
              </a:rPr>
              <a:t>Output</a:t>
            </a:r>
            <a:endParaRPr b="1" sz="1435">
              <a:solidFill>
                <a:srgbClr val="273239"/>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446">
                <a:solidFill>
                  <a:srgbClr val="273239"/>
                </a:solidFill>
                <a:latin typeface="Courier New"/>
                <a:ea typeface="Courier New"/>
                <a:cs typeface="Courier New"/>
                <a:sym typeface="Courier New"/>
              </a:rPr>
              <a:t>Value stored in x =  5748</a:t>
            </a:r>
            <a:endParaRPr sz="1446">
              <a:solidFill>
                <a:srgbClr val="273239"/>
              </a:solidFill>
              <a:latin typeface="Courier New"/>
              <a:ea typeface="Courier New"/>
              <a:cs typeface="Courier New"/>
              <a:sym typeface="Courier New"/>
            </a:endParaRPr>
          </a:p>
          <a:p>
            <a:pPr indent="0" lvl="0" marL="0" rtl="0" algn="l">
              <a:spcBef>
                <a:spcPts val="1200"/>
              </a:spcBef>
              <a:spcAft>
                <a:spcPts val="0"/>
              </a:spcAft>
              <a:buNone/>
            </a:pPr>
            <a:r>
              <a:rPr lang="en" sz="1446">
                <a:solidFill>
                  <a:srgbClr val="273239"/>
                </a:solidFill>
                <a:latin typeface="Courier New"/>
                <a:ea typeface="Courier New"/>
                <a:cs typeface="Courier New"/>
                <a:sym typeface="Courier New"/>
              </a:rPr>
              <a:t>Address of x =  0x414020</a:t>
            </a:r>
            <a:endParaRPr sz="1446">
              <a:solidFill>
                <a:srgbClr val="273239"/>
              </a:solidFill>
              <a:latin typeface="Courier New"/>
              <a:ea typeface="Courier New"/>
              <a:cs typeface="Courier New"/>
              <a:sym typeface="Courier New"/>
            </a:endParaRPr>
          </a:p>
          <a:p>
            <a:pPr indent="0" lvl="0" marL="0" marR="114300" rtl="0" algn="l">
              <a:spcBef>
                <a:spcPts val="1200"/>
              </a:spcBef>
              <a:spcAft>
                <a:spcPts val="0"/>
              </a:spcAft>
              <a:buNone/>
            </a:pPr>
            <a:r>
              <a:rPr lang="en" sz="1446">
                <a:solidFill>
                  <a:srgbClr val="273239"/>
                </a:solidFill>
                <a:latin typeface="Courier New"/>
                <a:ea typeface="Courier New"/>
                <a:cs typeface="Courier New"/>
                <a:sym typeface="Courier New"/>
              </a:rPr>
              <a:t>Value stored in variable p =  0x414020</a:t>
            </a:r>
            <a:endParaRPr sz="1446">
              <a:solidFill>
                <a:srgbClr val="273239"/>
              </a:solidFill>
              <a:latin typeface="Courier New"/>
              <a:ea typeface="Courier New"/>
              <a:cs typeface="Courier New"/>
              <a:sym typeface="Courier New"/>
            </a:endParaRPr>
          </a:p>
          <a:p>
            <a:pPr indent="0" lvl="0" marL="0" rtl="0" algn="l">
              <a:spcBef>
                <a:spcPts val="800"/>
              </a:spcBef>
              <a:spcAft>
                <a:spcPts val="0"/>
              </a:spcAft>
              <a:buClr>
                <a:schemeClr val="dk1"/>
              </a:buClr>
              <a:buSzPct val="91666"/>
              <a:buFont typeface="Arial"/>
              <a:buNone/>
            </a:pPr>
            <a:r>
              <a:t/>
            </a:r>
            <a:endParaRPr sz="1200">
              <a:solidFill>
                <a:srgbClr val="273239"/>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See With </a:t>
            </a:r>
            <a:r>
              <a:rPr lang="en"/>
              <a:t>Diagrammatic Approach</a:t>
            </a:r>
            <a:endParaRPr/>
          </a:p>
        </p:txBody>
      </p:sp>
      <p:sp>
        <p:nvSpPr>
          <p:cNvPr id="151" name="Google Shape;15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2" name="Google Shape;152;p29"/>
          <p:cNvPicPr preferRelativeResize="0"/>
          <p:nvPr/>
        </p:nvPicPr>
        <p:blipFill>
          <a:blip r:embed="rId3">
            <a:alphaModFix/>
          </a:blip>
          <a:stretch>
            <a:fillRect/>
          </a:stretch>
        </p:blipFill>
        <p:spPr>
          <a:xfrm>
            <a:off x="913125" y="1152475"/>
            <a:ext cx="6975850" cy="3383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Important Points Remember About Pointers</a:t>
            </a:r>
            <a:endParaRPr/>
          </a:p>
        </p:txBody>
      </p:sp>
      <p:sp>
        <p:nvSpPr>
          <p:cNvPr id="158" name="Google Shape;15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The default value or zero-value of a pointer is always nil. Or you can say that an uninitialized pointer will always have a nil value.</a:t>
            </a:r>
            <a:endParaRPr/>
          </a:p>
          <a:p>
            <a:pPr indent="0" lvl="0" marL="0" rtl="0" algn="l">
              <a:spcBef>
                <a:spcPts val="1200"/>
              </a:spcBef>
              <a:spcAft>
                <a:spcPts val="0"/>
              </a:spcAft>
              <a:buNone/>
            </a:pPr>
            <a:r>
              <a:rPr lang="en"/>
              <a:t>2. Declaration and initialization of the pointers can be done into a single line.</a:t>
            </a:r>
            <a:endParaRPr/>
          </a:p>
          <a:p>
            <a:pPr indent="0" lvl="0" marL="0" rtl="0" algn="l">
              <a:spcBef>
                <a:spcPts val="1200"/>
              </a:spcBef>
              <a:spcAft>
                <a:spcPts val="0"/>
              </a:spcAft>
              <a:buClr>
                <a:schemeClr val="dk1"/>
              </a:buClr>
              <a:buSzPts val="1100"/>
              <a:buFont typeface="Arial"/>
              <a:buNone/>
            </a:pPr>
            <a:r>
              <a:rPr b="1" i="1" lang="en" sz="1400">
                <a:solidFill>
                  <a:srgbClr val="273239"/>
                </a:solidFill>
                <a:highlight>
                  <a:srgbClr val="FFFFFF"/>
                </a:highlight>
              </a:rPr>
              <a:t>Example:</a:t>
            </a:r>
            <a:r>
              <a:rPr b="1" lang="en" sz="1400">
                <a:solidFill>
                  <a:srgbClr val="273239"/>
                </a:solidFill>
                <a:highlight>
                  <a:srgbClr val="FFFFFF"/>
                </a:highlight>
              </a:rPr>
              <a:t> </a:t>
            </a:r>
            <a:endParaRPr b="1" sz="1400">
              <a:solidFill>
                <a:srgbClr val="273239"/>
              </a:solidFill>
              <a:highlight>
                <a:srgbClr val="FFFFFF"/>
              </a:highlight>
            </a:endParaRPr>
          </a:p>
          <a:p>
            <a:pPr indent="0" lvl="0" marL="114300" marR="114300" rtl="0" algn="l">
              <a:spcBef>
                <a:spcPts val="800"/>
              </a:spcBef>
              <a:spcAft>
                <a:spcPts val="0"/>
              </a:spcAft>
              <a:buClr>
                <a:schemeClr val="dk1"/>
              </a:buClr>
              <a:buSzPts val="1100"/>
              <a:buFont typeface="Arial"/>
              <a:buNone/>
            </a:pPr>
            <a:r>
              <a:rPr lang="en" sz="1200">
                <a:solidFill>
                  <a:srgbClr val="273239"/>
                </a:solidFill>
                <a:latin typeface="Courier New"/>
                <a:ea typeface="Courier New"/>
                <a:cs typeface="Courier New"/>
                <a:sym typeface="Courier New"/>
              </a:rPr>
              <a:t>var s *int = &amp;a</a:t>
            </a:r>
            <a:endParaRPr sz="1200">
              <a:solidFill>
                <a:srgbClr val="273239"/>
              </a:solidFill>
              <a:latin typeface="Courier New"/>
              <a:ea typeface="Courier New"/>
              <a:cs typeface="Courier New"/>
              <a:sym typeface="Courier New"/>
            </a:endParaRPr>
          </a:p>
          <a:p>
            <a:pPr indent="0" lvl="0" marL="0" rtl="0" algn="l">
              <a:spcBef>
                <a:spcPts val="800"/>
              </a:spcBef>
              <a:spcAft>
                <a:spcPts val="1200"/>
              </a:spcAft>
              <a:buNone/>
            </a:pPr>
            <a:r>
              <a:rPr lang="en"/>
              <a:t>3. If you are specifying the data type along with the pointer declaration then the pointer will be able to handle the memory address of that specified data type variable.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Important Points Remember About Pointers</a:t>
            </a:r>
            <a:endParaRPr/>
          </a:p>
          <a:p>
            <a:pPr indent="0" lvl="0" marL="0" rtl="0" algn="l">
              <a:spcBef>
                <a:spcPts val="0"/>
              </a:spcBef>
              <a:spcAft>
                <a:spcPts val="0"/>
              </a:spcAft>
              <a:buNone/>
            </a:pPr>
            <a:r>
              <a:t/>
            </a:r>
            <a:endParaRPr/>
          </a:p>
        </p:txBody>
      </p:sp>
      <p:sp>
        <p:nvSpPr>
          <p:cNvPr id="164" name="Google Shape;16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4. To overcome the above mentioned problem you can use the Type Inference concept of the var keyword. There is no need to specify the data type during the declaration. The type of a pointer variable can also be determined by the compiler like a normal variable  </a:t>
            </a:r>
            <a:endParaRPr/>
          </a:p>
          <a:p>
            <a:pPr indent="0" lvl="0" marL="0" rtl="0" algn="l">
              <a:spcBef>
                <a:spcPts val="1200"/>
              </a:spcBef>
              <a:spcAft>
                <a:spcPts val="0"/>
              </a:spcAft>
              <a:buNone/>
            </a:pPr>
            <a:r>
              <a:rPr lang="en"/>
              <a:t> // using var keyword  we are not defining  any type with variable</a:t>
            </a:r>
            <a:endParaRPr/>
          </a:p>
          <a:p>
            <a:pPr indent="0" lvl="0" marL="0" rtl="0" algn="l">
              <a:spcBef>
                <a:spcPts val="1200"/>
              </a:spcBef>
              <a:spcAft>
                <a:spcPts val="0"/>
              </a:spcAft>
              <a:buNone/>
            </a:pPr>
            <a:r>
              <a:rPr lang="en"/>
              <a:t>    var y = 458</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Topics:</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Array, Slices and Maps</a:t>
            </a:r>
            <a:endParaRPr/>
          </a:p>
          <a:p>
            <a:pPr indent="-342900" lvl="0" marL="457200" rtl="0" algn="l">
              <a:spcBef>
                <a:spcPts val="0"/>
              </a:spcBef>
              <a:spcAft>
                <a:spcPts val="0"/>
              </a:spcAft>
              <a:buSzPts val="1800"/>
              <a:buAutoNum type="arabicPeriod"/>
            </a:pPr>
            <a:r>
              <a:rPr lang="en"/>
              <a:t>Struct and Interface</a:t>
            </a:r>
            <a:endParaRPr/>
          </a:p>
          <a:p>
            <a:pPr indent="-342900" lvl="0" marL="457200" rtl="0" algn="l">
              <a:spcBef>
                <a:spcPts val="0"/>
              </a:spcBef>
              <a:spcAft>
                <a:spcPts val="0"/>
              </a:spcAft>
              <a:buSzPts val="1800"/>
              <a:buAutoNum type="arabicPeriod"/>
            </a:pPr>
            <a:r>
              <a:rPr lang="en"/>
              <a:t>Pointers and Errors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Errors</a:t>
            </a:r>
            <a:endParaRPr/>
          </a:p>
        </p:txBody>
      </p:sp>
      <p:sp>
        <p:nvSpPr>
          <p:cNvPr id="170" name="Google Shape;17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What is an Error:-</a:t>
            </a:r>
            <a:endParaRPr b="1">
              <a:solidFill>
                <a:schemeClr val="dk1"/>
              </a:solidFill>
            </a:endParaRPr>
          </a:p>
          <a:p>
            <a:pPr indent="0" lvl="0" marL="0" rtl="0" algn="l">
              <a:spcBef>
                <a:spcPts val="1200"/>
              </a:spcBef>
              <a:spcAft>
                <a:spcPts val="1200"/>
              </a:spcAft>
              <a:buNone/>
            </a:pPr>
            <a:r>
              <a:rPr lang="en"/>
              <a:t>Error is an illegal operation performed by the user which results in abnormal working of the program. Programming errors often remain undetected until the program is compiled or executed.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11111"/>
              <a:buFont typeface="Arial"/>
              <a:buNone/>
            </a:pPr>
            <a:r>
              <a:rPr lang="en"/>
              <a:t>Creating custom errors </a:t>
            </a:r>
            <a:endParaRPr/>
          </a:p>
          <a:p>
            <a:pPr indent="0" lvl="0" marL="0" rtl="0" algn="l">
              <a:spcBef>
                <a:spcPts val="0"/>
              </a:spcBef>
              <a:spcAft>
                <a:spcPts val="0"/>
              </a:spcAft>
              <a:buNone/>
            </a:pPr>
            <a:r>
              <a:t/>
            </a:r>
            <a:endParaRPr/>
          </a:p>
        </p:txBody>
      </p:sp>
      <p:sp>
        <p:nvSpPr>
          <p:cNvPr id="176" name="Google Shape;17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800"/>
              <a:buFont typeface="Arial"/>
              <a:buNone/>
            </a:pPr>
            <a:r>
              <a:rPr lang="en">
                <a:solidFill>
                  <a:srgbClr val="333333"/>
                </a:solidFill>
                <a:highlight>
                  <a:schemeClr val="lt1"/>
                </a:highlight>
              </a:rPr>
              <a:t>The </a:t>
            </a:r>
            <a:r>
              <a:rPr b="1" lang="en">
                <a:solidFill>
                  <a:srgbClr val="333333"/>
                </a:solidFill>
                <a:highlight>
                  <a:schemeClr val="lt1"/>
                </a:highlight>
              </a:rPr>
              <a:t>errors.New()</a:t>
            </a:r>
            <a:r>
              <a:rPr lang="en">
                <a:solidFill>
                  <a:srgbClr val="333333"/>
                </a:solidFill>
                <a:highlight>
                  <a:schemeClr val="lt1"/>
                </a:highlight>
              </a:rPr>
              <a:t> method can be used to create new errors and takes the error message as its only parameter.</a:t>
            </a:r>
            <a:endParaRPr>
              <a:solidFill>
                <a:srgbClr val="333333"/>
              </a:solidFill>
              <a:highlight>
                <a:schemeClr val="lt1"/>
              </a:highlight>
            </a:endParaRPr>
          </a:p>
          <a:p>
            <a:pPr indent="0" lvl="0" marL="0" rtl="0" algn="l">
              <a:spcBef>
                <a:spcPts val="1200"/>
              </a:spcBef>
              <a:spcAft>
                <a:spcPts val="0"/>
              </a:spcAft>
              <a:buClr>
                <a:schemeClr val="dk1"/>
              </a:buClr>
              <a:buSzPts val="1800"/>
              <a:buFont typeface="Arial"/>
              <a:buNone/>
            </a:pPr>
            <a:r>
              <a:t/>
            </a:r>
            <a:endParaRPr>
              <a:solidFill>
                <a:srgbClr val="333333"/>
              </a:solidFill>
              <a:highlight>
                <a:schemeClr val="lt1"/>
              </a:highlight>
            </a:endParaRPr>
          </a:p>
          <a:p>
            <a:pPr indent="0" lvl="0" marL="0" rtl="0" algn="l">
              <a:spcBef>
                <a:spcPts val="1200"/>
              </a:spcBef>
              <a:spcAft>
                <a:spcPts val="1200"/>
              </a:spcAft>
              <a:buClr>
                <a:schemeClr val="dk1"/>
              </a:buClr>
              <a:buSzPts val="1800"/>
              <a:buFont typeface="Arial"/>
              <a:buNone/>
            </a:pPr>
            <a:r>
              <a:rPr b="1" lang="en">
                <a:solidFill>
                  <a:srgbClr val="333333"/>
                </a:solidFill>
                <a:highlight>
                  <a:schemeClr val="lt1"/>
                </a:highlight>
              </a:rPr>
              <a:t>fmt.Errorf</a:t>
            </a:r>
            <a:r>
              <a:rPr lang="en">
                <a:solidFill>
                  <a:srgbClr val="333333"/>
                </a:solidFill>
                <a:highlight>
                  <a:schemeClr val="lt1"/>
                </a:highlight>
              </a:rPr>
              <a:t> on the other hand also provides the ability to add formatting to your error message.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11111"/>
              <a:buFont typeface="Arial"/>
              <a:buNone/>
            </a:pPr>
            <a:r>
              <a:rPr lang="en"/>
              <a:t>Error handling in function</a:t>
            </a:r>
            <a:endParaRPr/>
          </a:p>
        </p:txBody>
      </p:sp>
      <p:sp>
        <p:nvSpPr>
          <p:cNvPr id="182" name="Google Shape;18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solidFill>
                  <a:srgbClr val="202124"/>
                </a:solidFill>
                <a:highlight>
                  <a:schemeClr val="lt1"/>
                </a:highlight>
              </a:rPr>
              <a:t>Error handling in Golang is done </a:t>
            </a:r>
            <a:r>
              <a:rPr b="1" lang="en">
                <a:solidFill>
                  <a:srgbClr val="202124"/>
                </a:solidFill>
                <a:highlight>
                  <a:schemeClr val="lt1"/>
                </a:highlight>
              </a:rPr>
              <a:t>through the built-in interface type, error</a:t>
            </a:r>
            <a:r>
              <a:rPr lang="en">
                <a:solidFill>
                  <a:srgbClr val="202124"/>
                </a:solidFill>
                <a:highlight>
                  <a:schemeClr val="lt1"/>
                </a:highlight>
              </a:rPr>
              <a:t> . It's zero value is nil ; so, if it returns nil , that means that there were no errors in the program.</a:t>
            </a:r>
            <a:endParaRPr>
              <a:solidFill>
                <a:srgbClr val="202124"/>
              </a:solidFill>
              <a:highlight>
                <a:schemeClr val="lt1"/>
              </a:highlight>
            </a:endParaRPr>
          </a:p>
          <a:p>
            <a:pPr indent="0" lvl="0" marL="0" rtl="0" algn="l">
              <a:spcBef>
                <a:spcPts val="1200"/>
              </a:spcBef>
              <a:spcAft>
                <a:spcPts val="0"/>
              </a:spcAft>
              <a:buNone/>
            </a:pPr>
            <a:r>
              <a:rPr lang="en">
                <a:solidFill>
                  <a:srgbClr val="202124"/>
                </a:solidFill>
                <a:highlight>
                  <a:schemeClr val="lt1"/>
                </a:highlight>
              </a:rPr>
              <a:t>type error interface {</a:t>
            </a:r>
            <a:endParaRPr>
              <a:solidFill>
                <a:srgbClr val="202124"/>
              </a:solidFill>
              <a:highlight>
                <a:schemeClr val="lt1"/>
              </a:highlight>
            </a:endParaRPr>
          </a:p>
          <a:p>
            <a:pPr indent="0" lvl="0" marL="0" rtl="0" algn="l">
              <a:spcBef>
                <a:spcPts val="1200"/>
              </a:spcBef>
              <a:spcAft>
                <a:spcPts val="0"/>
              </a:spcAft>
              <a:buNone/>
            </a:pPr>
            <a:r>
              <a:rPr lang="en">
                <a:solidFill>
                  <a:srgbClr val="202124"/>
                </a:solidFill>
                <a:highlight>
                  <a:schemeClr val="lt1"/>
                </a:highlight>
              </a:rPr>
              <a:t>    Error() string</a:t>
            </a:r>
            <a:endParaRPr>
              <a:solidFill>
                <a:srgbClr val="202124"/>
              </a:solidFill>
              <a:highlight>
                <a:schemeClr val="lt1"/>
              </a:highlight>
            </a:endParaRPr>
          </a:p>
          <a:p>
            <a:pPr indent="0" lvl="0" marL="0" rtl="0" algn="l">
              <a:spcBef>
                <a:spcPts val="1200"/>
              </a:spcBef>
              <a:spcAft>
                <a:spcPts val="0"/>
              </a:spcAft>
              <a:buNone/>
            </a:pPr>
            <a:r>
              <a:rPr lang="en">
                <a:solidFill>
                  <a:srgbClr val="202124"/>
                </a:solidFill>
                <a:highlight>
                  <a:schemeClr val="lt1"/>
                </a:highlight>
              </a:rPr>
              <a:t>}</a:t>
            </a:r>
            <a:endParaRPr>
              <a:solidFill>
                <a:srgbClr val="202124"/>
              </a:solidFill>
              <a:highlight>
                <a:schemeClr val="lt1"/>
              </a:highlight>
            </a:endParaRPr>
          </a:p>
          <a:p>
            <a:pPr indent="0" lvl="0" marL="0" rtl="0" algn="l">
              <a:spcBef>
                <a:spcPts val="1200"/>
              </a:spcBef>
              <a:spcAft>
                <a:spcPts val="0"/>
              </a:spcAft>
              <a:buNone/>
            </a:pPr>
            <a:r>
              <a:rPr lang="en">
                <a:solidFill>
                  <a:srgbClr val="202124"/>
                </a:solidFill>
                <a:highlight>
                  <a:schemeClr val="lt1"/>
                </a:highlight>
              </a:rPr>
              <a:t>type DivZero struct{}</a:t>
            </a:r>
            <a:endParaRPr>
              <a:solidFill>
                <a:srgbClr val="202124"/>
              </a:solidFill>
              <a:highlight>
                <a:schemeClr val="lt1"/>
              </a:highlight>
            </a:endParaRPr>
          </a:p>
          <a:p>
            <a:pPr indent="0" lvl="0" marL="0" rtl="0" algn="l">
              <a:spcBef>
                <a:spcPts val="1200"/>
              </a:spcBef>
              <a:spcAft>
                <a:spcPts val="0"/>
              </a:spcAft>
              <a:buNone/>
            </a:pPr>
            <a:r>
              <a:rPr lang="en">
                <a:solidFill>
                  <a:srgbClr val="202124"/>
                </a:solidFill>
                <a:highlight>
                  <a:schemeClr val="lt1"/>
                </a:highlight>
              </a:rPr>
              <a:t>func (myerr *DivZero) Error() string{</a:t>
            </a:r>
            <a:endParaRPr>
              <a:solidFill>
                <a:srgbClr val="202124"/>
              </a:solidFill>
              <a:highlight>
                <a:schemeClr val="lt1"/>
              </a:highlight>
            </a:endParaRPr>
          </a:p>
          <a:p>
            <a:pPr indent="0" lvl="0" marL="0" rtl="0" algn="l">
              <a:spcBef>
                <a:spcPts val="1200"/>
              </a:spcBef>
              <a:spcAft>
                <a:spcPts val="0"/>
              </a:spcAft>
              <a:buNone/>
            </a:pPr>
            <a:r>
              <a:rPr lang="en">
                <a:solidFill>
                  <a:srgbClr val="202124"/>
                </a:solidFill>
                <a:highlight>
                  <a:schemeClr val="lt1"/>
                </a:highlight>
              </a:rPr>
              <a:t>  return "Cannot divide by 0!"</a:t>
            </a:r>
            <a:endParaRPr>
              <a:solidFill>
                <a:srgbClr val="202124"/>
              </a:solidFill>
              <a:highlight>
                <a:schemeClr val="lt1"/>
              </a:highlight>
            </a:endParaRPr>
          </a:p>
          <a:p>
            <a:pPr indent="0" lvl="0" marL="0" rtl="0" algn="l">
              <a:spcBef>
                <a:spcPts val="1200"/>
              </a:spcBef>
              <a:spcAft>
                <a:spcPts val="1200"/>
              </a:spcAft>
              <a:buNone/>
            </a:pPr>
            <a:r>
              <a:rPr lang="en">
                <a:solidFill>
                  <a:srgbClr val="202124"/>
                </a:solidFill>
                <a:highlight>
                  <a:schemeClr val="lt1"/>
                </a:highlight>
              </a:rPr>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Defer,Panic and recover</a:t>
            </a:r>
            <a:endParaRPr/>
          </a:p>
        </p:txBody>
      </p:sp>
      <p:sp>
        <p:nvSpPr>
          <p:cNvPr id="188" name="Google Shape;18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defer in Go</a:t>
            </a:r>
            <a:endParaRPr u="sng"/>
          </a:p>
          <a:p>
            <a:pPr indent="0" lvl="0" marL="0" rtl="0" algn="l">
              <a:spcBef>
                <a:spcPts val="1200"/>
              </a:spcBef>
              <a:spcAft>
                <a:spcPts val="0"/>
              </a:spcAft>
              <a:buNone/>
            </a:pPr>
            <a:r>
              <a:rPr lang="en"/>
              <a:t>We use the defer statement to prevent the execution of a function until all other functions execute.</a:t>
            </a:r>
            <a:endParaRPr/>
          </a:p>
          <a:p>
            <a:pPr indent="0" lvl="0" marL="0" rtl="0" algn="l">
              <a:spcBef>
                <a:spcPts val="1200"/>
              </a:spcBef>
              <a:spcAft>
                <a:spcPts val="0"/>
              </a:spcAft>
              <a:buNone/>
            </a:pPr>
            <a:r>
              <a:rPr lang="en" u="sng"/>
              <a:t>Golang panic</a:t>
            </a:r>
            <a:endParaRPr u="sng"/>
          </a:p>
          <a:p>
            <a:pPr indent="0" lvl="0" marL="0" rtl="0" algn="l">
              <a:spcBef>
                <a:spcPts val="1200"/>
              </a:spcBef>
              <a:spcAft>
                <a:spcPts val="1200"/>
              </a:spcAft>
              <a:buNone/>
            </a:pPr>
            <a:r>
              <a:rPr lang="en"/>
              <a:t>We use the panic statement to immediately end the execution of the program. If our program reaches a point where it cannot be recovered due to some major errors, it's best to use panic.</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lang="en" sz="1911" u="sng">
                <a:solidFill>
                  <a:srgbClr val="25265E"/>
                </a:solidFill>
                <a:highlight>
                  <a:srgbClr val="F9FAFC"/>
                </a:highlight>
              </a:rPr>
              <a:t>Recover in Go</a:t>
            </a:r>
            <a:endParaRPr sz="1911" u="sng">
              <a:solidFill>
                <a:srgbClr val="25265E"/>
              </a:solidFill>
              <a:highlight>
                <a:srgbClr val="F9FAFC"/>
              </a:highlight>
            </a:endParaRPr>
          </a:p>
          <a:p>
            <a:pPr indent="0" lvl="0" marL="0" rtl="0" algn="l">
              <a:lnSpc>
                <a:spcPct val="150000"/>
              </a:lnSpc>
              <a:spcBef>
                <a:spcPts val="900"/>
              </a:spcBef>
              <a:spcAft>
                <a:spcPts val="0"/>
              </a:spcAft>
              <a:buClr>
                <a:schemeClr val="dk1"/>
              </a:buClr>
              <a:buSzPct val="61111"/>
              <a:buFont typeface="Arial"/>
              <a:buNone/>
            </a:pPr>
            <a:r>
              <a:t/>
            </a:r>
            <a:endParaRPr b="1" sz="1800">
              <a:solidFill>
                <a:srgbClr val="25265E"/>
              </a:solidFill>
              <a:highlight>
                <a:srgbClr val="F9FAFC"/>
              </a:highlight>
            </a:endParaRPr>
          </a:p>
          <a:p>
            <a:pPr indent="0" lvl="0" marL="0" rtl="0" algn="l">
              <a:spcBef>
                <a:spcPts val="900"/>
              </a:spcBef>
              <a:spcAft>
                <a:spcPts val="0"/>
              </a:spcAft>
              <a:buNone/>
            </a:pPr>
            <a:r>
              <a:t/>
            </a:r>
            <a:endParaRPr/>
          </a:p>
        </p:txBody>
      </p:sp>
      <p:sp>
        <p:nvSpPr>
          <p:cNvPr id="194" name="Google Shape;194;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panic statement immediately terminates the program. However, sometimes it might be important for a program to complete its execution and get some required results.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In such cases, we use the recover statement to handle panic in Go. The recover statement prevents the termination of the program and recovers the program from panic.</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7"/>
          <p:cNvSpPr txBox="1"/>
          <p:nvPr>
            <p:ph idx="1" type="body"/>
          </p:nvPr>
        </p:nvSpPr>
        <p:spPr>
          <a:xfrm>
            <a:off x="0" y="0"/>
            <a:ext cx="9144000" cy="5190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package main</a:t>
            </a:r>
            <a:endParaRPr/>
          </a:p>
          <a:p>
            <a:pPr indent="0" lvl="0" marL="0" rtl="0" algn="l">
              <a:spcBef>
                <a:spcPts val="1200"/>
              </a:spcBef>
              <a:spcAft>
                <a:spcPts val="0"/>
              </a:spcAft>
              <a:buNone/>
            </a:pPr>
            <a:r>
              <a:rPr lang="en"/>
              <a:t>import "fmt"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recover function to handle panic</a:t>
            </a:r>
            <a:endParaRPr/>
          </a:p>
          <a:p>
            <a:pPr indent="0" lvl="0" marL="0" rtl="0" algn="l">
              <a:spcBef>
                <a:spcPts val="1200"/>
              </a:spcBef>
              <a:spcAft>
                <a:spcPts val="0"/>
              </a:spcAft>
              <a:buNone/>
            </a:pPr>
            <a:r>
              <a:rPr lang="en"/>
              <a:t>func handlePanic()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r>
              <a:rPr lang="en"/>
              <a:t>// detect if panic occurs or not</a:t>
            </a:r>
            <a:endParaRPr/>
          </a:p>
          <a:p>
            <a:pPr indent="0" lvl="0" marL="0" rtl="0" algn="l">
              <a:spcBef>
                <a:spcPts val="1200"/>
              </a:spcBef>
              <a:spcAft>
                <a:spcPts val="0"/>
              </a:spcAft>
              <a:buNone/>
            </a:pPr>
            <a:r>
              <a:rPr lang="en"/>
              <a:t>  a := recover()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r>
              <a:rPr lang="en"/>
              <a:t> if a != nil {</a:t>
            </a:r>
            <a:endParaRPr/>
          </a:p>
          <a:p>
            <a:pPr indent="0" lvl="0" marL="0" rtl="0" algn="l">
              <a:spcBef>
                <a:spcPts val="1200"/>
              </a:spcBef>
              <a:spcAft>
                <a:spcPts val="0"/>
              </a:spcAft>
              <a:buNone/>
            </a:pPr>
            <a:r>
              <a:rPr lang="en"/>
              <a:t>    fmt.Println("RECOVER", a)</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8"/>
          <p:cNvSpPr txBox="1"/>
          <p:nvPr>
            <p:ph idx="1" type="body"/>
          </p:nvPr>
        </p:nvSpPr>
        <p:spPr>
          <a:xfrm>
            <a:off x="0" y="0"/>
            <a:ext cx="9095100" cy="51435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func division(num1, num2 int)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 execute the handlePanic even after panic occurs</a:t>
            </a:r>
            <a:endParaRPr/>
          </a:p>
          <a:p>
            <a:pPr indent="0" lvl="0" marL="0" rtl="0" algn="l">
              <a:spcBef>
                <a:spcPts val="1200"/>
              </a:spcBef>
              <a:spcAft>
                <a:spcPts val="0"/>
              </a:spcAft>
              <a:buNone/>
            </a:pPr>
            <a:r>
              <a:rPr lang="en"/>
              <a:t>  defer handlePanic()</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 if num2 is 0, program is terminated due to panic</a:t>
            </a:r>
            <a:endParaRPr/>
          </a:p>
          <a:p>
            <a:pPr indent="0" lvl="0" marL="0" rtl="0" algn="l">
              <a:spcBef>
                <a:spcPts val="1200"/>
              </a:spcBef>
              <a:spcAft>
                <a:spcPts val="0"/>
              </a:spcAft>
              <a:buNone/>
            </a:pPr>
            <a:r>
              <a:rPr lang="en"/>
              <a:t>  if num2 == 0 {</a:t>
            </a:r>
            <a:endParaRPr/>
          </a:p>
          <a:p>
            <a:pPr indent="0" lvl="0" marL="0" rtl="0" algn="l">
              <a:spcBef>
                <a:spcPts val="1200"/>
              </a:spcBef>
              <a:spcAft>
                <a:spcPts val="0"/>
              </a:spcAft>
              <a:buNone/>
            </a:pPr>
            <a:r>
              <a:rPr lang="en"/>
              <a:t>    panic("Cannot divide a number by zero")</a:t>
            </a:r>
            <a:endParaRPr/>
          </a:p>
          <a:p>
            <a:pPr indent="0" lvl="0" marL="0" rtl="0" algn="l">
              <a:spcBef>
                <a:spcPts val="1200"/>
              </a:spcBef>
              <a:spcAft>
                <a:spcPts val="0"/>
              </a:spcAft>
              <a:buNone/>
            </a:pPr>
            <a:r>
              <a:rPr lang="en"/>
              <a:t>  } else {</a:t>
            </a:r>
            <a:endParaRPr/>
          </a:p>
          <a:p>
            <a:pPr indent="0" lvl="0" marL="0" rtl="0" algn="l">
              <a:spcBef>
                <a:spcPts val="1200"/>
              </a:spcBef>
              <a:spcAft>
                <a:spcPts val="0"/>
              </a:spcAft>
              <a:buNone/>
            </a:pPr>
            <a:r>
              <a:rPr lang="en"/>
              <a:t>    result := num1 / num2</a:t>
            </a:r>
            <a:endParaRPr/>
          </a:p>
          <a:p>
            <a:pPr indent="0" lvl="0" marL="0" rtl="0" algn="l">
              <a:spcBef>
                <a:spcPts val="1200"/>
              </a:spcBef>
              <a:spcAft>
                <a:spcPts val="0"/>
              </a:spcAft>
              <a:buNone/>
            </a:pPr>
            <a:r>
              <a:rPr lang="en"/>
              <a:t>    fmt.Println("Result: ", result)</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9"/>
          <p:cNvSpPr txBox="1"/>
          <p:nvPr>
            <p:ph idx="1" type="body"/>
          </p:nvPr>
        </p:nvSpPr>
        <p:spPr>
          <a:xfrm>
            <a:off x="0" y="0"/>
            <a:ext cx="9144000" cy="507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 main() {</a:t>
            </a:r>
            <a:endParaRPr/>
          </a:p>
          <a:p>
            <a:pPr indent="0" lvl="0" marL="0" rtl="0" algn="l">
              <a:spcBef>
                <a:spcPts val="1200"/>
              </a:spcBef>
              <a:spcAft>
                <a:spcPts val="0"/>
              </a:spcAft>
              <a:buNone/>
            </a:pPr>
            <a:r>
              <a:rPr lang="en"/>
              <a:t>  division(4, 2)</a:t>
            </a:r>
            <a:endParaRPr/>
          </a:p>
          <a:p>
            <a:pPr indent="0" lvl="0" marL="0" rtl="0" algn="l">
              <a:spcBef>
                <a:spcPts val="1200"/>
              </a:spcBef>
              <a:spcAft>
                <a:spcPts val="0"/>
              </a:spcAft>
              <a:buNone/>
            </a:pPr>
            <a:r>
              <a:rPr lang="en"/>
              <a:t>  division(8, 0)</a:t>
            </a:r>
            <a:endParaRPr/>
          </a:p>
          <a:p>
            <a:pPr indent="0" lvl="0" marL="0" rtl="0" algn="l">
              <a:spcBef>
                <a:spcPts val="1200"/>
              </a:spcBef>
              <a:spcAft>
                <a:spcPts val="0"/>
              </a:spcAft>
              <a:buNone/>
            </a:pPr>
            <a:r>
              <a:rPr lang="en"/>
              <a:t>  division(2, 8)</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Output</a:t>
            </a:r>
            <a:endParaRPr/>
          </a:p>
          <a:p>
            <a:pPr indent="0" lvl="0" marL="0" rtl="0" algn="l">
              <a:spcBef>
                <a:spcPts val="1200"/>
              </a:spcBef>
              <a:spcAft>
                <a:spcPts val="0"/>
              </a:spcAft>
              <a:buNone/>
            </a:pPr>
            <a:r>
              <a:rPr lang="en"/>
              <a:t>Result:  2</a:t>
            </a:r>
            <a:endParaRPr/>
          </a:p>
          <a:p>
            <a:pPr indent="0" lvl="0" marL="0" rtl="0" algn="l">
              <a:spcBef>
                <a:spcPts val="1200"/>
              </a:spcBef>
              <a:spcAft>
                <a:spcPts val="0"/>
              </a:spcAft>
              <a:buNone/>
            </a:pPr>
            <a:r>
              <a:rPr lang="en"/>
              <a:t>RECOVER Cannot divide a number by zero</a:t>
            </a:r>
            <a:endParaRPr/>
          </a:p>
          <a:p>
            <a:pPr indent="0" lvl="0" marL="0" rtl="0" algn="l">
              <a:spcBef>
                <a:spcPts val="1200"/>
              </a:spcBef>
              <a:spcAft>
                <a:spcPts val="0"/>
              </a:spcAft>
              <a:buNone/>
            </a:pPr>
            <a:r>
              <a:rPr lang="en"/>
              <a:t>Result:  0</a:t>
            </a:r>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0"/>
          <p:cNvSpPr txBox="1"/>
          <p:nvPr>
            <p:ph type="title"/>
          </p:nvPr>
        </p:nvSpPr>
        <p:spPr>
          <a:xfrm>
            <a:off x="270875" y="228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b="1" lang="en" sz="3244"/>
              <a:t> Thank You</a:t>
            </a:r>
            <a:endParaRPr b="1" sz="3244"/>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51562"/>
              <a:buFont typeface="Arial"/>
              <a:buNone/>
            </a:pPr>
            <a:r>
              <a:rPr b="1" lang="en" sz="2133">
                <a:solidFill>
                  <a:schemeClr val="dk2"/>
                </a:solidFill>
              </a:rPr>
              <a:t>Arrays:</a:t>
            </a:r>
            <a:endParaRPr sz="3133"/>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 An array is a fixed-size collection of values of the same data type.</a:t>
            </a:r>
            <a:endParaRPr/>
          </a:p>
          <a:p>
            <a:pPr indent="0" lvl="0" marL="0" rtl="0" algn="l">
              <a:spcBef>
                <a:spcPts val="1200"/>
              </a:spcBef>
              <a:spcAft>
                <a:spcPts val="0"/>
              </a:spcAft>
              <a:buNone/>
            </a:pPr>
            <a:r>
              <a:rPr lang="en"/>
              <a:t>● Arrays are declared using the syntax [size]type, where size is the number of elements in the array and type is the</a:t>
            </a:r>
            <a:endParaRPr/>
          </a:p>
          <a:p>
            <a:pPr indent="0" lvl="0" marL="0" rtl="0" algn="l">
              <a:spcBef>
                <a:spcPts val="1200"/>
              </a:spcBef>
              <a:spcAft>
                <a:spcPts val="0"/>
              </a:spcAft>
              <a:buNone/>
            </a:pPr>
            <a:r>
              <a:rPr lang="en"/>
              <a:t>data type of the elements.</a:t>
            </a:r>
            <a:endParaRPr/>
          </a:p>
          <a:p>
            <a:pPr indent="0" lvl="0" marL="0" rtl="0" algn="l">
              <a:spcBef>
                <a:spcPts val="1200"/>
              </a:spcBef>
              <a:spcAft>
                <a:spcPts val="0"/>
              </a:spcAft>
              <a:buNone/>
            </a:pPr>
            <a:r>
              <a:rPr lang="en"/>
              <a:t>● Arrays are indexed starting from 0.</a:t>
            </a:r>
            <a:endParaRPr/>
          </a:p>
          <a:p>
            <a:pPr indent="0" lvl="0" marL="0" rtl="0" algn="l">
              <a:spcBef>
                <a:spcPts val="1200"/>
              </a:spcBef>
              <a:spcAft>
                <a:spcPts val="0"/>
              </a:spcAft>
              <a:buNone/>
            </a:pPr>
            <a:r>
              <a:rPr lang="en"/>
              <a:t>● Arrays can be initialized with a list of values, or their elements can be set individually.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access and create array :</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Access array elements:</a:t>
            </a:r>
            <a:endParaRPr/>
          </a:p>
          <a:p>
            <a:pPr indent="-342900" lvl="0" marL="457200" rtl="0" algn="l">
              <a:spcBef>
                <a:spcPts val="1200"/>
              </a:spcBef>
              <a:spcAft>
                <a:spcPts val="0"/>
              </a:spcAft>
              <a:buSzPts val="1800"/>
              <a:buChar char="●"/>
            </a:pPr>
            <a:r>
              <a:rPr lang="en"/>
              <a:t>Var array_name[length]Type</a:t>
            </a:r>
            <a:endParaRPr/>
          </a:p>
          <a:p>
            <a:pPr indent="-342900" lvl="0" marL="457200" rtl="0" algn="l">
              <a:spcBef>
                <a:spcPts val="0"/>
              </a:spcBef>
              <a:spcAft>
                <a:spcPts val="0"/>
              </a:spcAft>
              <a:buSzPts val="1800"/>
              <a:buChar char="●"/>
            </a:pPr>
            <a:r>
              <a:rPr lang="en"/>
              <a:t>Var array_name[index] = element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Create an array:</a:t>
            </a:r>
            <a:endParaRPr/>
          </a:p>
          <a:p>
            <a:pPr indent="-342900" lvl="0" marL="457200" rtl="0" algn="l">
              <a:spcBef>
                <a:spcPts val="1200"/>
              </a:spcBef>
              <a:spcAft>
                <a:spcPts val="0"/>
              </a:spcAft>
              <a:buSzPts val="1800"/>
              <a:buChar char="●"/>
            </a:pPr>
            <a:r>
              <a:rPr lang="en"/>
              <a:t>array_name:= [length]Type{item1, item2, item3,...itemN}</a:t>
            </a:r>
            <a:endParaRPr/>
          </a:p>
          <a:p>
            <a:pPr indent="-342900" lvl="0" marL="457200" rtl="0" algn="l">
              <a:spcBef>
                <a:spcPts val="0"/>
              </a:spcBef>
              <a:spcAft>
                <a:spcPts val="0"/>
              </a:spcAft>
              <a:buSzPts val="1800"/>
              <a:buChar char="●"/>
            </a:pPr>
            <a:r>
              <a:rPr lang="en"/>
              <a:t>var arrayName[length] datatype</a:t>
            </a:r>
            <a:endParaRPr/>
          </a:p>
          <a:p>
            <a:pPr indent="-342900" lvl="0" marL="457200" rtl="0" algn="l">
              <a:spcBef>
                <a:spcPts val="0"/>
              </a:spcBef>
              <a:spcAft>
                <a:spcPts val="0"/>
              </a:spcAft>
              <a:buSzPts val="1800"/>
              <a:buChar char="●"/>
            </a:pPr>
            <a:r>
              <a:rPr lang="en"/>
              <a:t>var arrayName = [length] datatype{ values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Slices:</a:t>
            </a:r>
            <a:endParaRPr/>
          </a:p>
          <a:p>
            <a:pPr indent="0" lvl="0" marL="0" rtl="0" algn="l">
              <a:spcBef>
                <a:spcPts val="0"/>
              </a:spcBef>
              <a:spcAft>
                <a:spcPts val="0"/>
              </a:spcAft>
              <a:buNone/>
            </a:pPr>
            <a:r>
              <a:t/>
            </a:r>
            <a:endParaRPr/>
          </a:p>
        </p:txBody>
      </p:sp>
      <p:sp>
        <p:nvSpPr>
          <p:cNvPr id="78" name="Google Shape;78;p17"/>
          <p:cNvSpPr txBox="1"/>
          <p:nvPr>
            <p:ph idx="1" type="body"/>
          </p:nvPr>
        </p:nvSpPr>
        <p:spPr>
          <a:xfrm>
            <a:off x="311700" y="1435925"/>
            <a:ext cx="8520600" cy="31329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A slice is a dynamic collection of values of the same data type.</a:t>
            </a:r>
            <a:endParaRPr/>
          </a:p>
          <a:p>
            <a:pPr indent="-334327" lvl="0" marL="457200" rtl="0" algn="l">
              <a:spcBef>
                <a:spcPts val="0"/>
              </a:spcBef>
              <a:spcAft>
                <a:spcPts val="0"/>
              </a:spcAft>
              <a:buSzPct val="100000"/>
              <a:buChar char="●"/>
            </a:pPr>
            <a:r>
              <a:rPr lang="en"/>
              <a:t>Slices are declared using the syntax []type.</a:t>
            </a:r>
            <a:endParaRPr/>
          </a:p>
          <a:p>
            <a:pPr indent="-334327" lvl="0" marL="457200" rtl="0" algn="l">
              <a:spcBef>
                <a:spcPts val="0"/>
              </a:spcBef>
              <a:spcAft>
                <a:spcPts val="0"/>
              </a:spcAft>
              <a:buSzPct val="100000"/>
              <a:buChar char="●"/>
            </a:pPr>
            <a:r>
              <a:rPr lang="en"/>
              <a:t>Slices are built on top of arrays and can be resized dynamically.</a:t>
            </a:r>
            <a:endParaRPr/>
          </a:p>
          <a:p>
            <a:pPr indent="-334327" lvl="0" marL="457200" rtl="0" algn="l">
              <a:spcBef>
                <a:spcPts val="0"/>
              </a:spcBef>
              <a:spcAft>
                <a:spcPts val="0"/>
              </a:spcAft>
              <a:buSzPct val="100000"/>
              <a:buChar char="●"/>
            </a:pPr>
            <a:r>
              <a:rPr lang="en"/>
              <a:t>Slices are indexed starting from 0 and can be sliced using the syntax slice[start:end].</a:t>
            </a:r>
            <a:endParaRPr/>
          </a:p>
          <a:p>
            <a:pPr indent="-334327" lvl="0" marL="457200" rtl="0" algn="l">
              <a:spcBef>
                <a:spcPts val="0"/>
              </a:spcBef>
              <a:spcAft>
                <a:spcPts val="0"/>
              </a:spcAft>
              <a:buSzPct val="100000"/>
              <a:buChar char="●"/>
            </a:pPr>
            <a:r>
              <a:rPr lang="en"/>
              <a:t>Slices are created using the built-in make function.</a:t>
            </a:r>
            <a:endParaRPr/>
          </a:p>
          <a:p>
            <a:pPr indent="0" lvl="0" marL="457200" rtl="0" algn="l">
              <a:spcBef>
                <a:spcPts val="1200"/>
              </a:spcBef>
              <a:spcAft>
                <a:spcPts val="0"/>
              </a:spcAft>
              <a:buNone/>
            </a:pPr>
            <a:r>
              <a:t/>
            </a:r>
            <a:endParaRPr/>
          </a:p>
          <a:p>
            <a:pPr indent="-334327" lvl="0" marL="457200" rtl="0" algn="l">
              <a:spcBef>
                <a:spcPts val="1200"/>
              </a:spcBef>
              <a:spcAft>
                <a:spcPts val="0"/>
              </a:spcAft>
              <a:buSzPct val="100000"/>
              <a:buChar char="●"/>
            </a:pPr>
            <a:r>
              <a:rPr b="1" lang="en"/>
              <a:t>Length</a:t>
            </a:r>
            <a:r>
              <a:rPr lang="en"/>
              <a:t>: The length is the total number of elements present in the array.</a:t>
            </a:r>
            <a:endParaRPr/>
          </a:p>
          <a:p>
            <a:pPr indent="-334327" lvl="0" marL="457200" rtl="0" algn="l">
              <a:spcBef>
                <a:spcPts val="0"/>
              </a:spcBef>
              <a:spcAft>
                <a:spcPts val="0"/>
              </a:spcAft>
              <a:buSzPct val="100000"/>
              <a:buChar char="●"/>
            </a:pPr>
            <a:r>
              <a:rPr b="1" lang="en"/>
              <a:t>Capacity</a:t>
            </a:r>
            <a:r>
              <a:rPr lang="en"/>
              <a:t>: The capacity represents the maximum size upto which it can expand.</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Declaration of slice:</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n"/>
              <a:t>A slice can be declared in any of the following three methods</a:t>
            </a:r>
            <a:endParaRPr/>
          </a:p>
          <a:p>
            <a:pPr indent="0" lvl="0" marL="0" rtl="0" algn="l">
              <a:spcBef>
                <a:spcPts val="1200"/>
              </a:spcBef>
              <a:spcAft>
                <a:spcPts val="0"/>
              </a:spcAft>
              <a:buClr>
                <a:schemeClr val="dk1"/>
              </a:buClr>
              <a:buSzPct val="61111"/>
              <a:buFont typeface="Arial"/>
              <a:buNone/>
            </a:pPr>
            <a:r>
              <a:rPr lang="en"/>
              <a:t>1. Using the []datatype { values } syntax.</a:t>
            </a:r>
            <a:endParaRPr/>
          </a:p>
          <a:p>
            <a:pPr indent="0" lvl="0" marL="0" rtl="0" algn="l">
              <a:spcBef>
                <a:spcPts val="1200"/>
              </a:spcBef>
              <a:spcAft>
                <a:spcPts val="0"/>
              </a:spcAft>
              <a:buClr>
                <a:schemeClr val="dk1"/>
              </a:buClr>
              <a:buSzPct val="61111"/>
              <a:buFont typeface="Arial"/>
              <a:buNone/>
            </a:pPr>
            <a:r>
              <a:rPr lang="en"/>
              <a:t>sliceName := []datatype { value1, value2, value3,...valueN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2. From an Array.</a:t>
            </a:r>
            <a:endParaRPr/>
          </a:p>
          <a:p>
            <a:pPr indent="0" lvl="0" marL="0" rtl="0" algn="l">
              <a:spcBef>
                <a:spcPts val="1200"/>
              </a:spcBef>
              <a:spcAft>
                <a:spcPts val="0"/>
              </a:spcAft>
              <a:buClr>
                <a:schemeClr val="dk1"/>
              </a:buClr>
              <a:buSzPct val="61111"/>
              <a:buFont typeface="Arial"/>
              <a:buNone/>
            </a:pPr>
            <a:r>
              <a:rPr lang="en"/>
              <a:t>myslice := myarray[start : end]</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3. Using the make() function.</a:t>
            </a:r>
            <a:endParaRPr/>
          </a:p>
          <a:p>
            <a:pPr indent="0" lvl="0" marL="0" rtl="0" algn="l">
              <a:spcBef>
                <a:spcPts val="1200"/>
              </a:spcBef>
              <a:spcAft>
                <a:spcPts val="0"/>
              </a:spcAft>
              <a:buClr>
                <a:schemeClr val="dk1"/>
              </a:buClr>
              <a:buSzPct val="61111"/>
              <a:buFont typeface="Arial"/>
              <a:buNone/>
            </a:pPr>
            <a:r>
              <a:rPr lang="en"/>
              <a:t>mySlice := make ([]type , length [,capacity])</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 map is an unordered collection of key-value pairs of the same data type.</a:t>
            </a:r>
            <a:endParaRPr/>
          </a:p>
          <a:p>
            <a:pPr indent="0" lvl="0" marL="0" rtl="0" algn="l">
              <a:spcBef>
                <a:spcPts val="1200"/>
              </a:spcBef>
              <a:spcAft>
                <a:spcPts val="0"/>
              </a:spcAft>
              <a:buNone/>
            </a:pPr>
            <a:r>
              <a:rPr lang="en"/>
              <a:t>● Maps are declared using the syntax map[keyType]valueType.</a:t>
            </a:r>
            <a:endParaRPr/>
          </a:p>
          <a:p>
            <a:pPr indent="0" lvl="0" marL="0" rtl="0" algn="l">
              <a:spcBef>
                <a:spcPts val="1200"/>
              </a:spcBef>
              <a:spcAft>
                <a:spcPts val="0"/>
              </a:spcAft>
              <a:buNone/>
            </a:pPr>
            <a:r>
              <a:rPr lang="en"/>
              <a:t>● Maps are initialized using the built-in make function.</a:t>
            </a:r>
            <a:endParaRPr/>
          </a:p>
          <a:p>
            <a:pPr indent="0" lvl="0" marL="0" rtl="0" algn="l">
              <a:spcBef>
                <a:spcPts val="1200"/>
              </a:spcBef>
              <a:spcAft>
                <a:spcPts val="0"/>
              </a:spcAft>
              <a:buNone/>
            </a:pPr>
            <a:r>
              <a:rPr lang="en"/>
              <a:t>● Maps can be accessed using the syntax map[key].</a:t>
            </a:r>
            <a:endParaRPr/>
          </a:p>
          <a:p>
            <a:pPr indent="0" lvl="0" marL="0" rtl="0" algn="l">
              <a:spcBef>
                <a:spcPts val="1200"/>
              </a:spcBef>
              <a:spcAft>
                <a:spcPts val="0"/>
              </a:spcAft>
              <a:buNone/>
            </a:pPr>
            <a:r>
              <a:rPr lang="en"/>
              <a:t>● Maps can be iterated using the range keyword.</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Accessing Maps:</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 Using var keyword</a:t>
            </a:r>
            <a:endParaRPr/>
          </a:p>
          <a:p>
            <a:pPr indent="0" lvl="0" marL="0" rtl="0" algn="l">
              <a:spcBef>
                <a:spcPts val="1200"/>
              </a:spcBef>
              <a:spcAft>
                <a:spcPts val="0"/>
              </a:spcAft>
              <a:buClr>
                <a:schemeClr val="dk1"/>
              </a:buClr>
              <a:buSzPts val="1100"/>
              <a:buFont typeface="Arial"/>
              <a:buNone/>
            </a:pPr>
            <a:r>
              <a:rPr lang="en"/>
              <a:t>var mymap = map[TypeOfKey] TypeOfValue { key1:value1, key2:value2,...}</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 shorthand syntax</a:t>
            </a:r>
            <a:endParaRPr/>
          </a:p>
          <a:p>
            <a:pPr indent="0" lvl="0" marL="0" rtl="0" algn="l">
              <a:spcBef>
                <a:spcPts val="1200"/>
              </a:spcBef>
              <a:spcAft>
                <a:spcPts val="0"/>
              </a:spcAft>
              <a:buClr>
                <a:schemeClr val="dk1"/>
              </a:buClr>
              <a:buSzPts val="1100"/>
              <a:buFont typeface="Arial"/>
              <a:buNone/>
            </a:pPr>
            <a:r>
              <a:rPr lang="en"/>
              <a:t>mymap := map[TypeOfKey] TypeOfValue { key1:value1, key2:value2,...}</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Structs in Go </a:t>
            </a:r>
            <a:endParaRPr/>
          </a:p>
        </p:txBody>
      </p:sp>
      <p:sp>
        <p:nvSpPr>
          <p:cNvPr id="102" name="Google Shape;102;p21"/>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018"/>
              <a:buNone/>
            </a:pPr>
            <a:r>
              <a:rPr lang="en" sz="2265"/>
              <a:t>●</a:t>
            </a:r>
            <a:r>
              <a:rPr lang="en" sz="1665"/>
              <a:t> </a:t>
            </a:r>
            <a:r>
              <a:rPr lang="en" sz="2220"/>
              <a:t>A struct is a sequence of named elements, called fields. Each of                        them has a name and a type.</a:t>
            </a:r>
            <a:endParaRPr sz="2220"/>
          </a:p>
          <a:p>
            <a:pPr indent="0" lvl="0" marL="0" rtl="0" algn="l">
              <a:spcBef>
                <a:spcPts val="1200"/>
              </a:spcBef>
              <a:spcAft>
                <a:spcPts val="0"/>
              </a:spcAft>
              <a:buSzPts val="1018"/>
              <a:buNone/>
            </a:pPr>
            <a:r>
              <a:rPr b="1" lang="en" sz="2465"/>
              <a:t>●</a:t>
            </a:r>
            <a:r>
              <a:rPr b="1" lang="en" sz="1857"/>
              <a:t> </a:t>
            </a:r>
            <a:r>
              <a:rPr b="1" lang="en" sz="1957"/>
              <a:t>i</a:t>
            </a:r>
            <a:r>
              <a:rPr lang="en" sz="1957"/>
              <a:t>n GO</a:t>
            </a:r>
            <a:r>
              <a:rPr lang="en" sz="1757"/>
              <a:t> </a:t>
            </a:r>
            <a:r>
              <a:rPr lang="en" sz="2220"/>
              <a:t>we have structs which hold complex data structures.</a:t>
            </a:r>
            <a:endParaRPr sz="2220"/>
          </a:p>
          <a:p>
            <a:pPr indent="0" lvl="0" marL="0" rtl="0" algn="l">
              <a:spcBef>
                <a:spcPts val="1200"/>
              </a:spcBef>
              <a:spcAft>
                <a:spcPts val="0"/>
              </a:spcAft>
              <a:buSzPts val="1018"/>
              <a:buNone/>
            </a:pPr>
            <a:r>
              <a:rPr lang="en" sz="2220"/>
              <a:t>● A structs is nothing more that a schema containing a blueprint of data a structure will hold. This blueprint is fixed at compile time.</a:t>
            </a:r>
            <a:endParaRPr sz="2220"/>
          </a:p>
          <a:p>
            <a:pPr indent="0" lvl="0" marL="0" rtl="0" algn="l">
              <a:spcBef>
                <a:spcPts val="1200"/>
              </a:spcBef>
              <a:spcAft>
                <a:spcPts val="0"/>
              </a:spcAft>
              <a:buSzPts val="1018"/>
              <a:buNone/>
            </a:pPr>
            <a:r>
              <a:rPr lang="en" sz="2220"/>
              <a:t>●It’s not allowed to change the name or the type of the fields at runtime. You can’t add or remove fields from a struct at runtime.</a:t>
            </a:r>
            <a:endParaRPr sz="2220"/>
          </a:p>
          <a:p>
            <a:pPr indent="0" lvl="0" marL="0" rtl="0" algn="l">
              <a:spcBef>
                <a:spcPts val="1200"/>
              </a:spcBef>
              <a:spcAft>
                <a:spcPts val="1200"/>
              </a:spcAft>
              <a:buSzPts val="1018"/>
              <a:buNone/>
            </a:pPr>
            <a:r>
              <a:t/>
            </a:r>
            <a:endParaRPr sz="222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