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sh K J" initials="NKJ" lastIdx="1" clrIdx="0">
    <p:extLst>
      <p:ext uri="{19B8F6BF-5375-455C-9EA6-DF929625EA0E}">
        <p15:presenceInfo xmlns:p15="http://schemas.microsoft.com/office/powerpoint/2012/main" userId="1eddd461427f94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5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E-Commerce Website (Amazon)</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Chetan Chavhannavar      PES1201701375</a:t>
            </a:r>
          </a:p>
          <a:p>
            <a:pPr marL="0" marR="0" lvl="0" indent="0" algn="l" rtl="0">
              <a:spcBef>
                <a:spcPts val="0"/>
              </a:spcBef>
              <a:spcAft>
                <a:spcPts val="0"/>
              </a:spcAft>
              <a:buNone/>
            </a:pP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Prajwal Pothalkar</a:t>
            </a: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PES1201701703</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B245CFB-5644-487C-BE8E-89787658CB7A}"/>
              </a:ext>
            </a:extLst>
          </p:cNvPr>
          <p:cNvSpPr txBox="1"/>
          <p:nvPr/>
        </p:nvSpPr>
        <p:spPr>
          <a:xfrm>
            <a:off x="647307" y="1819374"/>
            <a:ext cx="7620000" cy="4801314"/>
          </a:xfrm>
          <a:prstGeom prst="rect">
            <a:avLst/>
          </a:prstGeom>
          <a:noFill/>
        </p:spPr>
        <p:txBody>
          <a:bodyPr wrap="square" rtlCol="0">
            <a:spAutoFit/>
          </a:bodyPr>
          <a:lstStyle/>
          <a:p>
            <a:r>
              <a:rPr lang="en-IN" sz="1800" dirty="0"/>
              <a:t>Our website aims to facilitate certain functionalities of Amazon.</a:t>
            </a:r>
          </a:p>
          <a:p>
            <a:r>
              <a:rPr lang="en-IN" sz="1800" dirty="0"/>
              <a:t>Example:</a:t>
            </a:r>
          </a:p>
          <a:p>
            <a:r>
              <a:rPr lang="en-IN" sz="1800" dirty="0"/>
              <a:t>1)Buying Products Online</a:t>
            </a:r>
          </a:p>
          <a:p>
            <a:endParaRPr lang="en-IN" sz="1800" dirty="0"/>
          </a:p>
          <a:p>
            <a:r>
              <a:rPr lang="en-IN" sz="1800" dirty="0"/>
              <a:t>2)Having your own account – Sign In and Sign Up</a:t>
            </a:r>
          </a:p>
          <a:p>
            <a:endParaRPr lang="en-IN" sz="1800" dirty="0"/>
          </a:p>
          <a:p>
            <a:r>
              <a:rPr lang="en-IN" sz="1800" dirty="0"/>
              <a:t>3)Creating a cart</a:t>
            </a:r>
          </a:p>
          <a:p>
            <a:endParaRPr lang="en-IN" sz="1800" dirty="0"/>
          </a:p>
          <a:p>
            <a:r>
              <a:rPr lang="en-IN" sz="1800" dirty="0"/>
              <a:t>4)Adding items to the cart</a:t>
            </a:r>
          </a:p>
          <a:p>
            <a:endParaRPr lang="en-IN" sz="1800" dirty="0"/>
          </a:p>
          <a:p>
            <a:r>
              <a:rPr lang="en-IN" sz="1800" dirty="0"/>
              <a:t>5) Viewing your previous orders</a:t>
            </a:r>
          </a:p>
          <a:p>
            <a:endParaRPr lang="en-IN" sz="1800" dirty="0"/>
          </a:p>
          <a:p>
            <a:r>
              <a:rPr lang="en-IN" sz="1800" dirty="0"/>
              <a:t>There are various informational services available which gives data and procedures to apply for the above mentioned services.</a:t>
            </a:r>
          </a:p>
          <a:p>
            <a:endParaRPr lang="en-IN" sz="1800" dirty="0"/>
          </a:p>
          <a:p>
            <a:r>
              <a:rPr lang="en-IN" sz="1800" dirty="0"/>
              <a:t>There is an about us and contact us page also to know information about key persons and about the company.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2D7806E-90E5-4C23-9A2C-D69A4147E7A2}"/>
              </a:ext>
            </a:extLst>
          </p:cNvPr>
          <p:cNvSpPr txBox="1"/>
          <p:nvPr/>
        </p:nvSpPr>
        <p:spPr>
          <a:xfrm>
            <a:off x="599769" y="1877961"/>
            <a:ext cx="7620000" cy="3139321"/>
          </a:xfrm>
          <a:prstGeom prst="rect">
            <a:avLst/>
          </a:prstGeom>
          <a:noFill/>
        </p:spPr>
        <p:txBody>
          <a:bodyPr wrap="square" rtlCol="0">
            <a:spAutoFit/>
          </a:bodyPr>
          <a:lstStyle/>
          <a:p>
            <a:r>
              <a:rPr lang="en-US" sz="1800" b="1" dirty="0"/>
              <a:t>Frameworks used:</a:t>
            </a:r>
          </a:p>
          <a:p>
            <a:endParaRPr lang="en-US" sz="1800" dirty="0"/>
          </a:p>
          <a:p>
            <a:r>
              <a:rPr lang="en-US" sz="1800" dirty="0"/>
              <a:t>Front end : Angular JS</a:t>
            </a:r>
          </a:p>
          <a:p>
            <a:endParaRPr lang="en-US" sz="1800" dirty="0"/>
          </a:p>
          <a:p>
            <a:r>
              <a:rPr lang="en-US" sz="1800" dirty="0"/>
              <a:t>Back end : Flask</a:t>
            </a:r>
          </a:p>
          <a:p>
            <a:endParaRPr lang="en-US" sz="1800" dirty="0"/>
          </a:p>
          <a:p>
            <a:r>
              <a:rPr lang="en-IN" sz="1800" b="1" dirty="0"/>
              <a:t>Language used </a:t>
            </a:r>
            <a:r>
              <a:rPr lang="en-IN" sz="1800" dirty="0"/>
              <a:t>:  </a:t>
            </a:r>
            <a:r>
              <a:rPr lang="en-IN" sz="1800" dirty="0" err="1"/>
              <a:t>Javascript</a:t>
            </a:r>
            <a:r>
              <a:rPr lang="en-IN" sz="1800" dirty="0"/>
              <a:t>  ,Python</a:t>
            </a:r>
          </a:p>
          <a:p>
            <a:endParaRPr lang="en-IN" sz="1800" dirty="0"/>
          </a:p>
          <a:p>
            <a:r>
              <a:rPr lang="en-IN" sz="1800" b="1" dirty="0"/>
              <a:t>Libraries </a:t>
            </a:r>
            <a:r>
              <a:rPr lang="en-IN" sz="1800" b="1"/>
              <a:t>used </a:t>
            </a:r>
            <a:r>
              <a:rPr lang="en-IN" sz="1800" smtClean="0"/>
              <a:t>: flask , requests , flask_cors </a:t>
            </a:r>
            <a:r>
              <a:rPr lang="en-IN" sz="1800" dirty="0"/>
              <a:t>, sqlite3</a:t>
            </a:r>
          </a:p>
          <a:p>
            <a:endParaRPr lang="en-IN" sz="1800" dirty="0"/>
          </a:p>
          <a:p>
            <a:r>
              <a:rPr lang="en-IN" sz="1800" dirty="0"/>
              <a:t>Bootstrap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E8222C06-1B8F-4E51-BE29-B3C62738DD92}"/>
              </a:ext>
            </a:extLst>
          </p:cNvPr>
          <p:cNvSpPr txBox="1"/>
          <p:nvPr/>
        </p:nvSpPr>
        <p:spPr>
          <a:xfrm>
            <a:off x="1120877" y="2113935"/>
            <a:ext cx="7305368" cy="3416320"/>
          </a:xfrm>
          <a:prstGeom prst="rect">
            <a:avLst/>
          </a:prstGeom>
          <a:noFill/>
        </p:spPr>
        <p:txBody>
          <a:bodyPr wrap="square" rtlCol="0">
            <a:spAutoFit/>
          </a:bodyPr>
          <a:lstStyle/>
          <a:p>
            <a:r>
              <a:rPr lang="en-US" sz="1800" b="1" dirty="0"/>
              <a:t>Techniques:</a:t>
            </a:r>
          </a:p>
          <a:p>
            <a:endParaRPr lang="en-US" sz="1800" dirty="0"/>
          </a:p>
          <a:p>
            <a:pPr marL="342900" indent="-342900">
              <a:buAutoNum type="arabicParenR"/>
            </a:pPr>
            <a:r>
              <a:rPr lang="en-US" sz="1800" b="1" dirty="0"/>
              <a:t>Submission throttling</a:t>
            </a:r>
            <a:r>
              <a:rPr lang="en-US" sz="1800" dirty="0"/>
              <a:t> : This is being implemented in the search bar where suggestions are made available to the users based on what he types ,this would make it easier for the user to see the contents of the webpage at one go.</a:t>
            </a:r>
          </a:p>
          <a:p>
            <a:pPr marL="342900" indent="-342900">
              <a:buAutoNum type="arabicParenR"/>
            </a:pPr>
            <a:endParaRPr lang="en-US" sz="1800" dirty="0"/>
          </a:p>
          <a:p>
            <a:pPr marL="342900" indent="-342900">
              <a:buAutoNum type="arabicParenR"/>
            </a:pPr>
            <a:r>
              <a:rPr lang="en-US" sz="1800" b="1" dirty="0"/>
              <a:t>Periodic Refresh </a:t>
            </a:r>
            <a:r>
              <a:rPr lang="en-US" sz="1800" dirty="0"/>
              <a:t>: Periodic Refresh approximates a situation where the server pushes data to the client, so the server can effectively receive new information from the browser. Indeed, as some of the examples show, the server can also mediate between users in almost real-time.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122FC69-32AF-4149-8E7F-ADA6F942CC5F}"/>
              </a:ext>
            </a:extLst>
          </p:cNvPr>
          <p:cNvSpPr txBox="1"/>
          <p:nvPr/>
        </p:nvSpPr>
        <p:spPr>
          <a:xfrm>
            <a:off x="521110" y="2005781"/>
            <a:ext cx="8141109" cy="4339650"/>
          </a:xfrm>
          <a:prstGeom prst="rect">
            <a:avLst/>
          </a:prstGeom>
          <a:noFill/>
        </p:spPr>
        <p:txBody>
          <a:bodyPr wrap="square" rtlCol="0">
            <a:spAutoFit/>
          </a:bodyPr>
          <a:lstStyle/>
          <a:p>
            <a:r>
              <a:rPr lang="en-US" sz="2000" b="1" dirty="0"/>
              <a:t>Recommendation System (KNN Item Based Collaborative Filtering):</a:t>
            </a:r>
          </a:p>
          <a:p>
            <a:endParaRPr lang="en-US" sz="2000" b="1" dirty="0"/>
          </a:p>
          <a:p>
            <a:r>
              <a:rPr lang="en-US" sz="1800" dirty="0">
                <a:solidFill>
                  <a:srgbClr val="24292E"/>
                </a:solidFill>
                <a:latin typeface="-apple-system"/>
              </a:rPr>
              <a:t>	Collaborative filtering based systems use the actions of users to recommend other items. In general, they can either be user-based or item-based. Item-based approach is usually preferred than user-based approach. User-based approach is often harder to scale because of the dynamic nature of users, whereas items usually don't change much, so item-based approach often can be computed offline.</a:t>
            </a:r>
          </a:p>
          <a:p>
            <a:endParaRPr lang="en-US" sz="1800" dirty="0">
              <a:solidFill>
                <a:srgbClr val="24292E"/>
              </a:solidFill>
              <a:latin typeface="-apple-system"/>
            </a:endParaRPr>
          </a:p>
          <a:p>
            <a:r>
              <a:rPr lang="en-US" sz="1800" dirty="0">
                <a:solidFill>
                  <a:srgbClr val="24292E"/>
                </a:solidFill>
                <a:latin typeface="-apple-system"/>
              </a:rPr>
              <a:t>KNN is a perfect go-to model for this use case and KNN is a very good baseline for recommender system development. In item-based collaborative filtering, KNN will use a pre-defined distance metric to find clusters of similar items based on users' ratings, and make recommendations using the distance metric in item ratings of top-k nearest neighbors</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246</Words>
  <Application>Microsoft Office PowerPoint</Application>
  <PresentationFormat>On-screen Show (4:3)</PresentationFormat>
  <Paragraphs>50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chetan bc</cp:lastModifiedBy>
  <cp:revision>56</cp:revision>
  <dcterms:created xsi:type="dcterms:W3CDTF">2020-04-04T14:48:00Z</dcterms:created>
  <dcterms:modified xsi:type="dcterms:W3CDTF">2020-04-17T03:37:12Z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