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5"/>
  </p:notesMasterIdLst>
  <p:sldIdLst>
    <p:sldId id="815" r:id="rId5"/>
    <p:sldId id="819" r:id="rId6"/>
    <p:sldId id="826" r:id="rId7"/>
    <p:sldId id="817" r:id="rId8"/>
    <p:sldId id="822" r:id="rId9"/>
    <p:sldId id="823" r:id="rId10"/>
    <p:sldId id="825" r:id="rId11"/>
    <p:sldId id="827" r:id="rId12"/>
    <p:sldId id="820" r:id="rId13"/>
    <p:sldId id="82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1694C8A-D095-4C7B-A265-FFB7E4F01871}">
          <p14:sldIdLst>
            <p14:sldId id="815"/>
            <p14:sldId id="819"/>
          </p14:sldIdLst>
        </p14:section>
        <p14:section name="2021 Virtual Global Hackathon" id="{301E8A9D-D175-4475-B5AB-7E3E5502F9B4}">
          <p14:sldIdLst>
            <p14:sldId id="826"/>
            <p14:sldId id="817"/>
            <p14:sldId id="822"/>
            <p14:sldId id="823"/>
            <p14:sldId id="825"/>
            <p14:sldId id="827"/>
            <p14:sldId id="820"/>
            <p14:sldId id="828"/>
          </p14:sldIdLst>
        </p14:section>
        <p14:section name="Outro" id="{E74E53D6-07F6-4DEB-B427-D9B91CED1BE8}">
          <p14:sldIdLst/>
        </p14:section>
        <p14:section name="Appendix" id="{420383D9-84DF-4481-BEBC-64DE8CA229FD}">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hani, Manish" initials="LM" lastIdx="1" clrIdx="0">
    <p:extLst>
      <p:ext uri="{19B8F6BF-5375-455C-9EA6-DF929625EA0E}">
        <p15:presenceInfo xmlns:p15="http://schemas.microsoft.com/office/powerpoint/2012/main" userId="S::manish_lohani@optum.com::12495c2d-01c8-4ca2-a623-89636f89767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451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19"/>
  </p:normalViewPr>
  <p:slideViewPr>
    <p:cSldViewPr snapToGrid="0">
      <p:cViewPr>
        <p:scale>
          <a:sx n="190" d="100"/>
          <a:sy n="190" d="100"/>
        </p:scale>
        <p:origin x="-4592" y="-19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BA66B6-9B50-4441-9A28-7C5DFADF873D}" type="doc">
      <dgm:prSet loTypeId="urn:microsoft.com/office/officeart/2005/8/layout/lProcess3" loCatId="process" qsTypeId="urn:microsoft.com/office/officeart/2005/8/quickstyle/simple2" qsCatId="simple" csTypeId="urn:microsoft.com/office/officeart/2005/8/colors/accent0_3" csCatId="mainScheme"/>
      <dgm:spPr/>
      <dgm:t>
        <a:bodyPr/>
        <a:lstStyle/>
        <a:p>
          <a:endParaRPr lang="en-US"/>
        </a:p>
      </dgm:t>
    </dgm:pt>
    <dgm:pt modelId="{E14EA1C5-162C-44B2-8A7D-9D5C99C3447F}">
      <dgm:prSet custT="1"/>
      <dgm:spPr/>
      <dgm:t>
        <a:bodyPr/>
        <a:lstStyle/>
        <a:p>
          <a:r>
            <a:rPr lang="en-US" sz="1500"/>
            <a:t>ML &amp; AI solution which facilitates the written and verbal communication between physician and patient</a:t>
          </a:r>
        </a:p>
      </dgm:t>
    </dgm:pt>
    <dgm:pt modelId="{3CBF6710-D4E2-49CE-9B2F-FFFDC6277C75}" type="parTrans" cxnId="{98A969AE-32E8-4DDE-9780-2AFE46543FCE}">
      <dgm:prSet/>
      <dgm:spPr/>
      <dgm:t>
        <a:bodyPr/>
        <a:lstStyle/>
        <a:p>
          <a:endParaRPr lang="en-US"/>
        </a:p>
      </dgm:t>
    </dgm:pt>
    <dgm:pt modelId="{099E9061-EA65-4FDC-B805-3BBA85553524}" type="sibTrans" cxnId="{98A969AE-32E8-4DDE-9780-2AFE46543FCE}">
      <dgm:prSet/>
      <dgm:spPr/>
      <dgm:t>
        <a:bodyPr/>
        <a:lstStyle/>
        <a:p>
          <a:endParaRPr lang="en-US"/>
        </a:p>
      </dgm:t>
    </dgm:pt>
    <dgm:pt modelId="{9AF4C457-BF88-470F-8D8B-17CC08F1FCB1}" type="pres">
      <dgm:prSet presAssocID="{1CBA66B6-9B50-4441-9A28-7C5DFADF873D}" presName="Name0" presStyleCnt="0">
        <dgm:presLayoutVars>
          <dgm:chPref val="3"/>
          <dgm:dir/>
          <dgm:animLvl val="lvl"/>
          <dgm:resizeHandles/>
        </dgm:presLayoutVars>
      </dgm:prSet>
      <dgm:spPr/>
    </dgm:pt>
    <dgm:pt modelId="{3969A56F-23F2-4F14-B2E4-21972A16F01D}" type="pres">
      <dgm:prSet presAssocID="{E14EA1C5-162C-44B2-8A7D-9D5C99C3447F}" presName="horFlow" presStyleCnt="0"/>
      <dgm:spPr/>
    </dgm:pt>
    <dgm:pt modelId="{30A6C1B5-9DD7-4CF9-B33E-AF18D60602FE}" type="pres">
      <dgm:prSet presAssocID="{E14EA1C5-162C-44B2-8A7D-9D5C99C3447F}" presName="bigChev" presStyleLbl="node1" presStyleIdx="0" presStyleCnt="1"/>
      <dgm:spPr/>
    </dgm:pt>
  </dgm:ptLst>
  <dgm:cxnLst>
    <dgm:cxn modelId="{9438A345-4FC4-41B4-B04E-65BE8634E0CD}" type="presOf" srcId="{E14EA1C5-162C-44B2-8A7D-9D5C99C3447F}" destId="{30A6C1B5-9DD7-4CF9-B33E-AF18D60602FE}" srcOrd="0" destOrd="0" presId="urn:microsoft.com/office/officeart/2005/8/layout/lProcess3"/>
    <dgm:cxn modelId="{98A969AE-32E8-4DDE-9780-2AFE46543FCE}" srcId="{1CBA66B6-9B50-4441-9A28-7C5DFADF873D}" destId="{E14EA1C5-162C-44B2-8A7D-9D5C99C3447F}" srcOrd="0" destOrd="0" parTransId="{3CBF6710-D4E2-49CE-9B2F-FFFDC6277C75}" sibTransId="{099E9061-EA65-4FDC-B805-3BBA85553524}"/>
    <dgm:cxn modelId="{BD929CF2-AC30-4806-AA69-F9D939CE727F}" type="presOf" srcId="{1CBA66B6-9B50-4441-9A28-7C5DFADF873D}" destId="{9AF4C457-BF88-470F-8D8B-17CC08F1FCB1}" srcOrd="0" destOrd="0" presId="urn:microsoft.com/office/officeart/2005/8/layout/lProcess3"/>
    <dgm:cxn modelId="{BF910D23-35D5-4369-850B-9A75B7A110F3}" type="presParOf" srcId="{9AF4C457-BF88-470F-8D8B-17CC08F1FCB1}" destId="{3969A56F-23F2-4F14-B2E4-21972A16F01D}" srcOrd="0" destOrd="0" presId="urn:microsoft.com/office/officeart/2005/8/layout/lProcess3"/>
    <dgm:cxn modelId="{56DDECFC-CE83-4765-ABE5-F7A0E15A099B}" type="presParOf" srcId="{3969A56F-23F2-4F14-B2E4-21972A16F01D}" destId="{30A6C1B5-9DD7-4CF9-B33E-AF18D60602FE}" srcOrd="0" destOrd="0" presId="urn:microsoft.com/office/officeart/2005/8/layout/l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DB1751-C7E7-468A-AD5D-222BB4957DC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8F7102D-B4A3-4594-8F57-CA0EB780E5C7}">
      <dgm:prSet custT="1"/>
      <dgm:spPr/>
      <dgm:t>
        <a:bodyPr/>
        <a:lstStyle/>
        <a:p>
          <a:r>
            <a:rPr lang="en-US" sz="3600"/>
            <a:t>Our solution : DocAssist</a:t>
          </a:r>
        </a:p>
      </dgm:t>
    </dgm:pt>
    <dgm:pt modelId="{4B45F0F7-0A31-4B0A-9208-80E7FF5905E0}" type="parTrans" cxnId="{F5769BE4-4258-4FBE-9C83-4AE0F2E41E82}">
      <dgm:prSet/>
      <dgm:spPr/>
      <dgm:t>
        <a:bodyPr/>
        <a:lstStyle/>
        <a:p>
          <a:endParaRPr lang="en-US"/>
        </a:p>
      </dgm:t>
    </dgm:pt>
    <dgm:pt modelId="{813EFEBF-783F-4422-BE9A-F56A866FD8C3}" type="sibTrans" cxnId="{F5769BE4-4258-4FBE-9C83-4AE0F2E41E82}">
      <dgm:prSet/>
      <dgm:spPr/>
      <dgm:t>
        <a:bodyPr/>
        <a:lstStyle/>
        <a:p>
          <a:endParaRPr lang="en-US"/>
        </a:p>
      </dgm:t>
    </dgm:pt>
    <dgm:pt modelId="{34A98BDC-CE71-4FF8-86F2-9283EB0CBC07}">
      <dgm:prSet custT="1"/>
      <dgm:spPr/>
      <dgm:t>
        <a:bodyPr/>
        <a:lstStyle/>
        <a:p>
          <a:r>
            <a:rPr lang="en-US" sz="1500"/>
            <a:t>Our solution gives the power of machine learning to the physician to make best clinical judgement. It also facilitates the patient-physician consultation using an application interface which allows both textual and verbal communication. Uses Speech-to-text and matching to tag symptoms and diseases. It suggests the physician the most probable diseases from the symptoms. Also suggests the most probable symptoms for the disease which helps the physician ask additional questions.</a:t>
          </a:r>
        </a:p>
      </dgm:t>
    </dgm:pt>
    <dgm:pt modelId="{8D1C1120-E4A2-4199-94B1-B91650819037}" type="parTrans" cxnId="{15668418-974F-42E2-BC02-4DDA99E811B9}">
      <dgm:prSet/>
      <dgm:spPr/>
      <dgm:t>
        <a:bodyPr/>
        <a:lstStyle/>
        <a:p>
          <a:endParaRPr lang="en-US"/>
        </a:p>
      </dgm:t>
    </dgm:pt>
    <dgm:pt modelId="{CF7E8BAC-2484-495F-B06F-EB045008F5FF}" type="sibTrans" cxnId="{15668418-974F-42E2-BC02-4DDA99E811B9}">
      <dgm:prSet/>
      <dgm:spPr/>
      <dgm:t>
        <a:bodyPr/>
        <a:lstStyle/>
        <a:p>
          <a:endParaRPr lang="en-US"/>
        </a:p>
      </dgm:t>
    </dgm:pt>
    <dgm:pt modelId="{11254C21-EBA3-409C-9872-751FB2BA486B}" type="pres">
      <dgm:prSet presAssocID="{0CDB1751-C7E7-468A-AD5D-222BB4957DCF}" presName="vert0" presStyleCnt="0">
        <dgm:presLayoutVars>
          <dgm:dir/>
          <dgm:animOne val="branch"/>
          <dgm:animLvl val="lvl"/>
        </dgm:presLayoutVars>
      </dgm:prSet>
      <dgm:spPr/>
    </dgm:pt>
    <dgm:pt modelId="{12247518-994F-4477-B03E-086E6762196E}" type="pres">
      <dgm:prSet presAssocID="{68F7102D-B4A3-4594-8F57-CA0EB780E5C7}" presName="thickLine" presStyleLbl="alignNode1" presStyleIdx="0" presStyleCnt="2"/>
      <dgm:spPr/>
    </dgm:pt>
    <dgm:pt modelId="{E53BB061-2A00-4839-9B55-0698F7B9C198}" type="pres">
      <dgm:prSet presAssocID="{68F7102D-B4A3-4594-8F57-CA0EB780E5C7}" presName="horz1" presStyleCnt="0"/>
      <dgm:spPr/>
    </dgm:pt>
    <dgm:pt modelId="{46086A24-5011-42C8-9CA3-F44E82F001AD}" type="pres">
      <dgm:prSet presAssocID="{68F7102D-B4A3-4594-8F57-CA0EB780E5C7}" presName="tx1" presStyleLbl="revTx" presStyleIdx="0" presStyleCnt="2"/>
      <dgm:spPr/>
    </dgm:pt>
    <dgm:pt modelId="{AC312869-91F3-478E-B85B-C959FC47852D}" type="pres">
      <dgm:prSet presAssocID="{68F7102D-B4A3-4594-8F57-CA0EB780E5C7}" presName="vert1" presStyleCnt="0"/>
      <dgm:spPr/>
    </dgm:pt>
    <dgm:pt modelId="{F128E096-B970-44AC-89A7-131C857861CD}" type="pres">
      <dgm:prSet presAssocID="{34A98BDC-CE71-4FF8-86F2-9283EB0CBC07}" presName="thickLine" presStyleLbl="alignNode1" presStyleIdx="1" presStyleCnt="2"/>
      <dgm:spPr/>
    </dgm:pt>
    <dgm:pt modelId="{0FBB9E52-48BE-42B3-A36C-AA925D5E5BD6}" type="pres">
      <dgm:prSet presAssocID="{34A98BDC-CE71-4FF8-86F2-9283EB0CBC07}" presName="horz1" presStyleCnt="0"/>
      <dgm:spPr/>
    </dgm:pt>
    <dgm:pt modelId="{B2637BFB-2DD1-4032-8531-4E3FE1352CC7}" type="pres">
      <dgm:prSet presAssocID="{34A98BDC-CE71-4FF8-86F2-9283EB0CBC07}" presName="tx1" presStyleLbl="revTx" presStyleIdx="1" presStyleCnt="2"/>
      <dgm:spPr/>
    </dgm:pt>
    <dgm:pt modelId="{B8C2B361-8CE0-4B54-B7E9-D3B8B8A3F614}" type="pres">
      <dgm:prSet presAssocID="{34A98BDC-CE71-4FF8-86F2-9283EB0CBC07}" presName="vert1" presStyleCnt="0"/>
      <dgm:spPr/>
    </dgm:pt>
  </dgm:ptLst>
  <dgm:cxnLst>
    <dgm:cxn modelId="{15668418-974F-42E2-BC02-4DDA99E811B9}" srcId="{0CDB1751-C7E7-468A-AD5D-222BB4957DCF}" destId="{34A98BDC-CE71-4FF8-86F2-9283EB0CBC07}" srcOrd="1" destOrd="0" parTransId="{8D1C1120-E4A2-4199-94B1-B91650819037}" sibTransId="{CF7E8BAC-2484-495F-B06F-EB045008F5FF}"/>
    <dgm:cxn modelId="{B2EA6260-D325-46E6-B298-29EAC80CA391}" type="presOf" srcId="{34A98BDC-CE71-4FF8-86F2-9283EB0CBC07}" destId="{B2637BFB-2DD1-4032-8531-4E3FE1352CC7}" srcOrd="0" destOrd="0" presId="urn:microsoft.com/office/officeart/2008/layout/LinedList"/>
    <dgm:cxn modelId="{8A9A986A-20E8-41A1-907F-F281EAF91CDD}" type="presOf" srcId="{68F7102D-B4A3-4594-8F57-CA0EB780E5C7}" destId="{46086A24-5011-42C8-9CA3-F44E82F001AD}" srcOrd="0" destOrd="0" presId="urn:microsoft.com/office/officeart/2008/layout/LinedList"/>
    <dgm:cxn modelId="{864FB7D6-91D8-4FA7-ADF1-8C79E98131A1}" type="presOf" srcId="{0CDB1751-C7E7-468A-AD5D-222BB4957DCF}" destId="{11254C21-EBA3-409C-9872-751FB2BA486B}" srcOrd="0" destOrd="0" presId="urn:microsoft.com/office/officeart/2008/layout/LinedList"/>
    <dgm:cxn modelId="{F5769BE4-4258-4FBE-9C83-4AE0F2E41E82}" srcId="{0CDB1751-C7E7-468A-AD5D-222BB4957DCF}" destId="{68F7102D-B4A3-4594-8F57-CA0EB780E5C7}" srcOrd="0" destOrd="0" parTransId="{4B45F0F7-0A31-4B0A-9208-80E7FF5905E0}" sibTransId="{813EFEBF-783F-4422-BE9A-F56A866FD8C3}"/>
    <dgm:cxn modelId="{6D71DBB3-8DAB-4BA6-BF43-8F0ECDA9378F}" type="presParOf" srcId="{11254C21-EBA3-409C-9872-751FB2BA486B}" destId="{12247518-994F-4477-B03E-086E6762196E}" srcOrd="0" destOrd="0" presId="urn:microsoft.com/office/officeart/2008/layout/LinedList"/>
    <dgm:cxn modelId="{ACC7A5AE-E585-4683-969F-C945612BB482}" type="presParOf" srcId="{11254C21-EBA3-409C-9872-751FB2BA486B}" destId="{E53BB061-2A00-4839-9B55-0698F7B9C198}" srcOrd="1" destOrd="0" presId="urn:microsoft.com/office/officeart/2008/layout/LinedList"/>
    <dgm:cxn modelId="{DD596E6D-53C7-4530-820E-E87D7167FBC1}" type="presParOf" srcId="{E53BB061-2A00-4839-9B55-0698F7B9C198}" destId="{46086A24-5011-42C8-9CA3-F44E82F001AD}" srcOrd="0" destOrd="0" presId="urn:microsoft.com/office/officeart/2008/layout/LinedList"/>
    <dgm:cxn modelId="{5FABAEAB-3B29-4DA5-8CDB-9EE565400532}" type="presParOf" srcId="{E53BB061-2A00-4839-9B55-0698F7B9C198}" destId="{AC312869-91F3-478E-B85B-C959FC47852D}" srcOrd="1" destOrd="0" presId="urn:microsoft.com/office/officeart/2008/layout/LinedList"/>
    <dgm:cxn modelId="{7E2F8A34-E8B5-4866-921E-40B41AC382B3}" type="presParOf" srcId="{11254C21-EBA3-409C-9872-751FB2BA486B}" destId="{F128E096-B970-44AC-89A7-131C857861CD}" srcOrd="2" destOrd="0" presId="urn:microsoft.com/office/officeart/2008/layout/LinedList"/>
    <dgm:cxn modelId="{770337BE-FA42-412F-ABA0-18BC8F434B9A}" type="presParOf" srcId="{11254C21-EBA3-409C-9872-751FB2BA486B}" destId="{0FBB9E52-48BE-42B3-A36C-AA925D5E5BD6}" srcOrd="3" destOrd="0" presId="urn:microsoft.com/office/officeart/2008/layout/LinedList"/>
    <dgm:cxn modelId="{6C2E849B-4070-452E-A8AB-D20605EDE24F}" type="presParOf" srcId="{0FBB9E52-48BE-42B3-A36C-AA925D5E5BD6}" destId="{B2637BFB-2DD1-4032-8531-4E3FE1352CC7}" srcOrd="0" destOrd="0" presId="urn:microsoft.com/office/officeart/2008/layout/LinedList"/>
    <dgm:cxn modelId="{A4238FCC-ED45-48C0-B766-2648A81B0F84}" type="presParOf" srcId="{0FBB9E52-48BE-42B3-A36C-AA925D5E5BD6}" destId="{B8C2B361-8CE0-4B54-B7E9-D3B8B8A3F61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D60B16-4797-4ADA-8D98-B59B4BE50E38}"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6545510E-46A2-4758-BE61-96D03CE6B127}">
      <dgm:prSet phldrT="[Text]" custT="1"/>
      <dgm:spPr/>
      <dgm:t>
        <a:bodyPr/>
        <a:lstStyle/>
        <a:p>
          <a:r>
            <a:rPr lang="en-US" sz="2500"/>
            <a:t>Precision</a:t>
          </a:r>
        </a:p>
      </dgm:t>
    </dgm:pt>
    <dgm:pt modelId="{C099D882-7A1A-43CC-9188-A0424EB3F4A4}" type="parTrans" cxnId="{59ACAA57-103A-4EA7-BB58-52BD20965D20}">
      <dgm:prSet/>
      <dgm:spPr/>
      <dgm:t>
        <a:bodyPr/>
        <a:lstStyle/>
        <a:p>
          <a:endParaRPr lang="en-US"/>
        </a:p>
      </dgm:t>
    </dgm:pt>
    <dgm:pt modelId="{F31C4356-06D9-443E-8615-F00398434325}" type="sibTrans" cxnId="{59ACAA57-103A-4EA7-BB58-52BD20965D20}">
      <dgm:prSet/>
      <dgm:spPr/>
      <dgm:t>
        <a:bodyPr/>
        <a:lstStyle/>
        <a:p>
          <a:endParaRPr lang="en-US"/>
        </a:p>
      </dgm:t>
    </dgm:pt>
    <dgm:pt modelId="{BC839AC0-EB32-4E30-ABAF-AABBD9368BB1}">
      <dgm:prSet phldrT="[Text]"/>
      <dgm:spPr/>
      <dgm:t>
        <a:bodyPr/>
        <a:lstStyle/>
        <a:p>
          <a:r>
            <a:rPr lang="en-US"/>
            <a:t>Based on actual Historical Claims Data, therefore prediction will be better and more accurate.</a:t>
          </a:r>
        </a:p>
      </dgm:t>
    </dgm:pt>
    <dgm:pt modelId="{053761AC-7CDD-47C4-9764-DBA1594BA943}" type="parTrans" cxnId="{AC99EEA1-D181-4DF5-A5AC-E3267431E137}">
      <dgm:prSet/>
      <dgm:spPr/>
      <dgm:t>
        <a:bodyPr/>
        <a:lstStyle/>
        <a:p>
          <a:endParaRPr lang="en-US"/>
        </a:p>
      </dgm:t>
    </dgm:pt>
    <dgm:pt modelId="{302F9163-4C75-4B93-8D9A-F74816E78B93}" type="sibTrans" cxnId="{AC99EEA1-D181-4DF5-A5AC-E3267431E137}">
      <dgm:prSet/>
      <dgm:spPr/>
      <dgm:t>
        <a:bodyPr/>
        <a:lstStyle/>
        <a:p>
          <a:endParaRPr lang="en-US"/>
        </a:p>
      </dgm:t>
    </dgm:pt>
    <dgm:pt modelId="{64565EA3-55F3-4B04-A896-B4041A9A2500}">
      <dgm:prSet phldrT="[Text]" custT="1"/>
      <dgm:spPr/>
      <dgm:t>
        <a:bodyPr/>
        <a:lstStyle/>
        <a:p>
          <a:r>
            <a:rPr lang="en-US" sz="2500"/>
            <a:t>Time Saving</a:t>
          </a:r>
        </a:p>
      </dgm:t>
    </dgm:pt>
    <dgm:pt modelId="{4DE47C97-6F1F-4E56-8D1C-4FF30FBA91C8}" type="parTrans" cxnId="{702E745F-7145-4C5F-B1FA-FCFAE0E41D32}">
      <dgm:prSet/>
      <dgm:spPr/>
      <dgm:t>
        <a:bodyPr/>
        <a:lstStyle/>
        <a:p>
          <a:endParaRPr lang="en-US"/>
        </a:p>
      </dgm:t>
    </dgm:pt>
    <dgm:pt modelId="{245F3177-415A-42F5-ACE4-8B379F268768}" type="sibTrans" cxnId="{702E745F-7145-4C5F-B1FA-FCFAE0E41D32}">
      <dgm:prSet/>
      <dgm:spPr/>
      <dgm:t>
        <a:bodyPr/>
        <a:lstStyle/>
        <a:p>
          <a:endParaRPr lang="en-US"/>
        </a:p>
      </dgm:t>
    </dgm:pt>
    <dgm:pt modelId="{4AB65714-B714-4C90-90E3-AAC95F30044F}">
      <dgm:prSet phldrT="[Text]"/>
      <dgm:spPr/>
      <dgm:t>
        <a:bodyPr/>
        <a:lstStyle/>
        <a:p>
          <a:r>
            <a:rPr lang="en-US"/>
            <a:t>Help in reducing the appointment duration by assisting Providers.</a:t>
          </a:r>
        </a:p>
      </dgm:t>
    </dgm:pt>
    <dgm:pt modelId="{3A559163-947F-4C79-8272-510909C3F523}" type="parTrans" cxnId="{6A45C0FF-3718-49FB-A1C1-45772464BDCA}">
      <dgm:prSet/>
      <dgm:spPr/>
      <dgm:t>
        <a:bodyPr/>
        <a:lstStyle/>
        <a:p>
          <a:endParaRPr lang="en-US"/>
        </a:p>
      </dgm:t>
    </dgm:pt>
    <dgm:pt modelId="{F61B61B4-B44C-4C68-A9DB-F18F27842482}" type="sibTrans" cxnId="{6A45C0FF-3718-49FB-A1C1-45772464BDCA}">
      <dgm:prSet/>
      <dgm:spPr/>
      <dgm:t>
        <a:bodyPr/>
        <a:lstStyle/>
        <a:p>
          <a:endParaRPr lang="en-US"/>
        </a:p>
      </dgm:t>
    </dgm:pt>
    <dgm:pt modelId="{92F77086-ED19-4C2B-A78A-B32D71AB60BB}">
      <dgm:prSet custT="1"/>
      <dgm:spPr/>
      <dgm:t>
        <a:bodyPr/>
        <a:lstStyle/>
        <a:p>
          <a:r>
            <a:rPr lang="en-US" sz="2500"/>
            <a:t>Prognosis</a:t>
          </a:r>
        </a:p>
      </dgm:t>
    </dgm:pt>
    <dgm:pt modelId="{438C864A-307F-4E41-B73D-D7265BA6DC8E}" type="parTrans" cxnId="{EBDCA521-E1EA-4FFB-B4E7-049E51D41956}">
      <dgm:prSet/>
      <dgm:spPr/>
      <dgm:t>
        <a:bodyPr/>
        <a:lstStyle/>
        <a:p>
          <a:endParaRPr lang="en-US"/>
        </a:p>
      </dgm:t>
    </dgm:pt>
    <dgm:pt modelId="{337721E0-C7DD-4D07-B43B-285CEF56B6B9}" type="sibTrans" cxnId="{EBDCA521-E1EA-4FFB-B4E7-049E51D41956}">
      <dgm:prSet/>
      <dgm:spPr/>
      <dgm:t>
        <a:bodyPr/>
        <a:lstStyle/>
        <a:p>
          <a:endParaRPr lang="en-US"/>
        </a:p>
      </dgm:t>
    </dgm:pt>
    <dgm:pt modelId="{4D2BD075-DF00-40D6-B011-5EA6D648CAF1}">
      <dgm:prSet/>
      <dgm:spPr/>
      <dgm:t>
        <a:bodyPr/>
        <a:lstStyle/>
        <a:p>
          <a:r>
            <a:rPr lang="en-US"/>
            <a:t>Can Predict severe disease in early stages of consultation.</a:t>
          </a:r>
        </a:p>
      </dgm:t>
    </dgm:pt>
    <dgm:pt modelId="{912E3A93-8F14-4B9F-A6A5-D8826D676C0E}" type="parTrans" cxnId="{220A609D-AFD3-45B2-8FDE-8368BC86F869}">
      <dgm:prSet/>
      <dgm:spPr/>
      <dgm:t>
        <a:bodyPr/>
        <a:lstStyle/>
        <a:p>
          <a:endParaRPr lang="en-US"/>
        </a:p>
      </dgm:t>
    </dgm:pt>
    <dgm:pt modelId="{5085ED8B-7522-45F7-A70D-3A4815A7BB06}" type="sibTrans" cxnId="{220A609D-AFD3-45B2-8FDE-8368BC86F869}">
      <dgm:prSet/>
      <dgm:spPr/>
      <dgm:t>
        <a:bodyPr/>
        <a:lstStyle/>
        <a:p>
          <a:endParaRPr lang="en-US"/>
        </a:p>
      </dgm:t>
    </dgm:pt>
    <dgm:pt modelId="{FEE04425-F92A-4238-B328-9BD962C265A1}">
      <dgm:prSet custT="1"/>
      <dgm:spPr/>
      <dgm:t>
        <a:bodyPr/>
        <a:lstStyle/>
        <a:p>
          <a:r>
            <a:rPr lang="en-US" sz="2500"/>
            <a:t>Cost Saving</a:t>
          </a:r>
        </a:p>
      </dgm:t>
    </dgm:pt>
    <dgm:pt modelId="{1CD9E4DE-F437-4428-8938-DD6076DE0A0B}" type="parTrans" cxnId="{5AB5E9AE-60D0-4F04-A2A0-EBAF3EE2ABE7}">
      <dgm:prSet/>
      <dgm:spPr/>
      <dgm:t>
        <a:bodyPr/>
        <a:lstStyle/>
        <a:p>
          <a:endParaRPr lang="en-US"/>
        </a:p>
      </dgm:t>
    </dgm:pt>
    <dgm:pt modelId="{AF0B15A6-5779-49E1-9C6F-607EDFD8A184}" type="sibTrans" cxnId="{5AB5E9AE-60D0-4F04-A2A0-EBAF3EE2ABE7}">
      <dgm:prSet/>
      <dgm:spPr/>
      <dgm:t>
        <a:bodyPr/>
        <a:lstStyle/>
        <a:p>
          <a:endParaRPr lang="en-US"/>
        </a:p>
      </dgm:t>
    </dgm:pt>
    <dgm:pt modelId="{C27D4112-98CC-4F58-8C51-2BB7F0E74AEB}">
      <dgm:prSet/>
      <dgm:spPr/>
      <dgm:t>
        <a:bodyPr/>
        <a:lstStyle/>
        <a:p>
          <a:r>
            <a:rPr lang="en-US"/>
            <a:t>Can reduce the number of lab tests performed to diagnose a disease.</a:t>
          </a:r>
        </a:p>
      </dgm:t>
    </dgm:pt>
    <dgm:pt modelId="{1784D0DB-C6C3-459C-87DF-E56C949F4511}" type="parTrans" cxnId="{0B66E8E5-0C78-4C9B-AE08-3F42B548E66B}">
      <dgm:prSet/>
      <dgm:spPr/>
      <dgm:t>
        <a:bodyPr/>
        <a:lstStyle/>
        <a:p>
          <a:endParaRPr lang="en-US"/>
        </a:p>
      </dgm:t>
    </dgm:pt>
    <dgm:pt modelId="{8C4D1789-AB44-4E86-9F21-7A77605BB629}" type="sibTrans" cxnId="{0B66E8E5-0C78-4C9B-AE08-3F42B548E66B}">
      <dgm:prSet/>
      <dgm:spPr/>
      <dgm:t>
        <a:bodyPr/>
        <a:lstStyle/>
        <a:p>
          <a:endParaRPr lang="en-US"/>
        </a:p>
      </dgm:t>
    </dgm:pt>
    <dgm:pt modelId="{0AE16324-6EA0-4509-B6CA-21E4A426DB25}">
      <dgm:prSet custT="1"/>
      <dgm:spPr/>
      <dgm:t>
        <a:bodyPr/>
        <a:lstStyle/>
        <a:p>
          <a:r>
            <a:rPr lang="en-US" sz="2500"/>
            <a:t>ER/Ob Visits</a:t>
          </a:r>
        </a:p>
      </dgm:t>
    </dgm:pt>
    <dgm:pt modelId="{E2D91A0B-AD2E-4C68-B9E0-EDD4150EB488}" type="parTrans" cxnId="{23006784-99E8-43B3-9430-D357FAC9240A}">
      <dgm:prSet/>
      <dgm:spPr/>
      <dgm:t>
        <a:bodyPr/>
        <a:lstStyle/>
        <a:p>
          <a:endParaRPr lang="en-US"/>
        </a:p>
      </dgm:t>
    </dgm:pt>
    <dgm:pt modelId="{811B4F8E-CCA0-4180-A8EC-2EF330C8F274}" type="sibTrans" cxnId="{23006784-99E8-43B3-9430-D357FAC9240A}">
      <dgm:prSet/>
      <dgm:spPr/>
      <dgm:t>
        <a:bodyPr/>
        <a:lstStyle/>
        <a:p>
          <a:endParaRPr lang="en-US"/>
        </a:p>
      </dgm:t>
    </dgm:pt>
    <dgm:pt modelId="{10C8CDF9-8080-400E-81E8-51CC4413ECA6}">
      <dgm:prSet/>
      <dgm:spPr/>
      <dgm:t>
        <a:bodyPr/>
        <a:lstStyle/>
        <a:p>
          <a:r>
            <a:rPr lang="en-US"/>
            <a:t>It will be useful in case of ER visits/Observation Events.</a:t>
          </a:r>
        </a:p>
      </dgm:t>
    </dgm:pt>
    <dgm:pt modelId="{3A1140B3-ED1D-46D2-8F52-41EBEC8D0BA5}" type="parTrans" cxnId="{D383CF9A-6447-4F68-9834-2CAECAAE179F}">
      <dgm:prSet/>
      <dgm:spPr/>
      <dgm:t>
        <a:bodyPr/>
        <a:lstStyle/>
        <a:p>
          <a:endParaRPr lang="en-US"/>
        </a:p>
      </dgm:t>
    </dgm:pt>
    <dgm:pt modelId="{9B9C051F-2492-49D2-BF0F-B3418CEE326D}" type="sibTrans" cxnId="{D383CF9A-6447-4F68-9834-2CAECAAE179F}">
      <dgm:prSet/>
      <dgm:spPr/>
      <dgm:t>
        <a:bodyPr/>
        <a:lstStyle/>
        <a:p>
          <a:endParaRPr lang="en-US"/>
        </a:p>
      </dgm:t>
    </dgm:pt>
    <dgm:pt modelId="{8E85A574-92D3-446B-9BBE-8CE76A1BF5B3}" type="pres">
      <dgm:prSet presAssocID="{D4D60B16-4797-4ADA-8D98-B59B4BE50E38}" presName="Name0" presStyleCnt="0">
        <dgm:presLayoutVars>
          <dgm:dir/>
          <dgm:animLvl val="lvl"/>
          <dgm:resizeHandles val="exact"/>
        </dgm:presLayoutVars>
      </dgm:prSet>
      <dgm:spPr/>
    </dgm:pt>
    <dgm:pt modelId="{2416C9C2-2ABA-4245-8B22-F3C67F9B19FC}" type="pres">
      <dgm:prSet presAssocID="{6545510E-46A2-4758-BE61-96D03CE6B127}" presName="linNode" presStyleCnt="0"/>
      <dgm:spPr/>
    </dgm:pt>
    <dgm:pt modelId="{75382A62-2375-4EB7-B79C-4D5E599E0085}" type="pres">
      <dgm:prSet presAssocID="{6545510E-46A2-4758-BE61-96D03CE6B127}" presName="parentText" presStyleLbl="node1" presStyleIdx="0" presStyleCnt="5">
        <dgm:presLayoutVars>
          <dgm:chMax val="1"/>
          <dgm:bulletEnabled val="1"/>
        </dgm:presLayoutVars>
      </dgm:prSet>
      <dgm:spPr/>
    </dgm:pt>
    <dgm:pt modelId="{8C4F46B6-ED21-46BB-94D0-171E688859C9}" type="pres">
      <dgm:prSet presAssocID="{6545510E-46A2-4758-BE61-96D03CE6B127}" presName="descendantText" presStyleLbl="alignAccFollowNode1" presStyleIdx="0" presStyleCnt="5">
        <dgm:presLayoutVars>
          <dgm:bulletEnabled val="1"/>
        </dgm:presLayoutVars>
      </dgm:prSet>
      <dgm:spPr/>
    </dgm:pt>
    <dgm:pt modelId="{92FBF7D4-32A7-4936-A83E-734521CD8E10}" type="pres">
      <dgm:prSet presAssocID="{F31C4356-06D9-443E-8615-F00398434325}" presName="sp" presStyleCnt="0"/>
      <dgm:spPr/>
    </dgm:pt>
    <dgm:pt modelId="{3F7EF984-2AC4-4842-8FAF-2BDDDB78F000}" type="pres">
      <dgm:prSet presAssocID="{64565EA3-55F3-4B04-A896-B4041A9A2500}" presName="linNode" presStyleCnt="0"/>
      <dgm:spPr/>
    </dgm:pt>
    <dgm:pt modelId="{5DCE1CB1-CCAF-419D-9474-B5A992BBF2F5}" type="pres">
      <dgm:prSet presAssocID="{64565EA3-55F3-4B04-A896-B4041A9A2500}" presName="parentText" presStyleLbl="node1" presStyleIdx="1" presStyleCnt="5">
        <dgm:presLayoutVars>
          <dgm:chMax val="1"/>
          <dgm:bulletEnabled val="1"/>
        </dgm:presLayoutVars>
      </dgm:prSet>
      <dgm:spPr/>
    </dgm:pt>
    <dgm:pt modelId="{F8AD9B0F-E55C-40DF-92E8-4EB1E26D32A2}" type="pres">
      <dgm:prSet presAssocID="{64565EA3-55F3-4B04-A896-B4041A9A2500}" presName="descendantText" presStyleLbl="alignAccFollowNode1" presStyleIdx="1" presStyleCnt="5">
        <dgm:presLayoutVars>
          <dgm:bulletEnabled val="1"/>
        </dgm:presLayoutVars>
      </dgm:prSet>
      <dgm:spPr/>
    </dgm:pt>
    <dgm:pt modelId="{35C903C5-4351-40E2-802F-6DD81B43E54E}" type="pres">
      <dgm:prSet presAssocID="{245F3177-415A-42F5-ACE4-8B379F268768}" presName="sp" presStyleCnt="0"/>
      <dgm:spPr/>
    </dgm:pt>
    <dgm:pt modelId="{C1945C7A-F89A-43A4-8D0D-6DF9CA614B50}" type="pres">
      <dgm:prSet presAssocID="{92F77086-ED19-4C2B-A78A-B32D71AB60BB}" presName="linNode" presStyleCnt="0"/>
      <dgm:spPr/>
    </dgm:pt>
    <dgm:pt modelId="{7FB55CDF-E44A-4D60-A1E8-B3504F028C9A}" type="pres">
      <dgm:prSet presAssocID="{92F77086-ED19-4C2B-A78A-B32D71AB60BB}" presName="parentText" presStyleLbl="node1" presStyleIdx="2" presStyleCnt="5" custLinFactNeighborX="0">
        <dgm:presLayoutVars>
          <dgm:chMax val="1"/>
          <dgm:bulletEnabled val="1"/>
        </dgm:presLayoutVars>
      </dgm:prSet>
      <dgm:spPr/>
    </dgm:pt>
    <dgm:pt modelId="{FB8D47AE-C89E-4819-9B49-21E7E510DF23}" type="pres">
      <dgm:prSet presAssocID="{92F77086-ED19-4C2B-A78A-B32D71AB60BB}" presName="descendantText" presStyleLbl="alignAccFollowNode1" presStyleIdx="2" presStyleCnt="5">
        <dgm:presLayoutVars>
          <dgm:bulletEnabled val="1"/>
        </dgm:presLayoutVars>
      </dgm:prSet>
      <dgm:spPr/>
    </dgm:pt>
    <dgm:pt modelId="{80BF9B26-6AAD-412E-8554-4D9E591016D1}" type="pres">
      <dgm:prSet presAssocID="{337721E0-C7DD-4D07-B43B-285CEF56B6B9}" presName="sp" presStyleCnt="0"/>
      <dgm:spPr/>
    </dgm:pt>
    <dgm:pt modelId="{A704A692-A3DB-4ED9-ACB1-458CF4979414}" type="pres">
      <dgm:prSet presAssocID="{FEE04425-F92A-4238-B328-9BD962C265A1}" presName="linNode" presStyleCnt="0"/>
      <dgm:spPr/>
    </dgm:pt>
    <dgm:pt modelId="{E0D5F3DD-688A-420F-9BEC-83D304613753}" type="pres">
      <dgm:prSet presAssocID="{FEE04425-F92A-4238-B328-9BD962C265A1}" presName="parentText" presStyleLbl="node1" presStyleIdx="3" presStyleCnt="5">
        <dgm:presLayoutVars>
          <dgm:chMax val="1"/>
          <dgm:bulletEnabled val="1"/>
        </dgm:presLayoutVars>
      </dgm:prSet>
      <dgm:spPr/>
    </dgm:pt>
    <dgm:pt modelId="{CD662304-9BCC-48D9-8DE4-7B02C9728687}" type="pres">
      <dgm:prSet presAssocID="{FEE04425-F92A-4238-B328-9BD962C265A1}" presName="descendantText" presStyleLbl="alignAccFollowNode1" presStyleIdx="3" presStyleCnt="5" custLinFactNeighborY="0">
        <dgm:presLayoutVars>
          <dgm:bulletEnabled val="1"/>
        </dgm:presLayoutVars>
      </dgm:prSet>
      <dgm:spPr/>
    </dgm:pt>
    <dgm:pt modelId="{B15BE41A-CD3C-4214-A8EE-2D40651DCD84}" type="pres">
      <dgm:prSet presAssocID="{AF0B15A6-5779-49E1-9C6F-607EDFD8A184}" presName="sp" presStyleCnt="0"/>
      <dgm:spPr/>
    </dgm:pt>
    <dgm:pt modelId="{F28F23AC-33D1-4FCF-9847-5319ACC86033}" type="pres">
      <dgm:prSet presAssocID="{0AE16324-6EA0-4509-B6CA-21E4A426DB25}" presName="linNode" presStyleCnt="0"/>
      <dgm:spPr/>
    </dgm:pt>
    <dgm:pt modelId="{6A994192-373C-4946-B8FE-35300A7EAF41}" type="pres">
      <dgm:prSet presAssocID="{0AE16324-6EA0-4509-B6CA-21E4A426DB25}" presName="parentText" presStyleLbl="node1" presStyleIdx="4" presStyleCnt="5">
        <dgm:presLayoutVars>
          <dgm:chMax val="1"/>
          <dgm:bulletEnabled val="1"/>
        </dgm:presLayoutVars>
      </dgm:prSet>
      <dgm:spPr/>
    </dgm:pt>
    <dgm:pt modelId="{323C95B4-3A6A-45F1-A6D7-76A7493D47AA}" type="pres">
      <dgm:prSet presAssocID="{0AE16324-6EA0-4509-B6CA-21E4A426DB25}" presName="descendantText" presStyleLbl="alignAccFollowNode1" presStyleIdx="4" presStyleCnt="5">
        <dgm:presLayoutVars>
          <dgm:bulletEnabled val="1"/>
        </dgm:presLayoutVars>
      </dgm:prSet>
      <dgm:spPr/>
    </dgm:pt>
  </dgm:ptLst>
  <dgm:cxnLst>
    <dgm:cxn modelId="{0E750E10-2B91-4AB7-9440-5BB97EB91D01}" type="presOf" srcId="{4AB65714-B714-4C90-90E3-AAC95F30044F}" destId="{F8AD9B0F-E55C-40DF-92E8-4EB1E26D32A2}" srcOrd="0" destOrd="0" presId="urn:microsoft.com/office/officeart/2005/8/layout/vList5"/>
    <dgm:cxn modelId="{EBDCA521-E1EA-4FFB-B4E7-049E51D41956}" srcId="{D4D60B16-4797-4ADA-8D98-B59B4BE50E38}" destId="{92F77086-ED19-4C2B-A78A-B32D71AB60BB}" srcOrd="2" destOrd="0" parTransId="{438C864A-307F-4E41-B73D-D7265BA6DC8E}" sibTransId="{337721E0-C7DD-4D07-B43B-285CEF56B6B9}"/>
    <dgm:cxn modelId="{0733FE24-B160-41BA-B2D1-09D340664A10}" type="presOf" srcId="{BC839AC0-EB32-4E30-ABAF-AABBD9368BB1}" destId="{8C4F46B6-ED21-46BB-94D0-171E688859C9}" srcOrd="0" destOrd="0" presId="urn:microsoft.com/office/officeart/2005/8/layout/vList5"/>
    <dgm:cxn modelId="{FE4AFF39-3577-424C-B3A5-2280A5F6E14D}" type="presOf" srcId="{C27D4112-98CC-4F58-8C51-2BB7F0E74AEB}" destId="{CD662304-9BCC-48D9-8DE4-7B02C9728687}" srcOrd="0" destOrd="0" presId="urn:microsoft.com/office/officeart/2005/8/layout/vList5"/>
    <dgm:cxn modelId="{59ACAA57-103A-4EA7-BB58-52BD20965D20}" srcId="{D4D60B16-4797-4ADA-8D98-B59B4BE50E38}" destId="{6545510E-46A2-4758-BE61-96D03CE6B127}" srcOrd="0" destOrd="0" parTransId="{C099D882-7A1A-43CC-9188-A0424EB3F4A4}" sibTransId="{F31C4356-06D9-443E-8615-F00398434325}"/>
    <dgm:cxn modelId="{702E745F-7145-4C5F-B1FA-FCFAE0E41D32}" srcId="{D4D60B16-4797-4ADA-8D98-B59B4BE50E38}" destId="{64565EA3-55F3-4B04-A896-B4041A9A2500}" srcOrd="1" destOrd="0" parTransId="{4DE47C97-6F1F-4E56-8D1C-4FF30FBA91C8}" sibTransId="{245F3177-415A-42F5-ACE4-8B379F268768}"/>
    <dgm:cxn modelId="{770BA069-867B-4734-BA9F-C591F4660596}" type="presOf" srcId="{0AE16324-6EA0-4509-B6CA-21E4A426DB25}" destId="{6A994192-373C-4946-B8FE-35300A7EAF41}" srcOrd="0" destOrd="0" presId="urn:microsoft.com/office/officeart/2005/8/layout/vList5"/>
    <dgm:cxn modelId="{4EB6B07A-A4EB-4909-A5E0-53CAE1F7146A}" type="presOf" srcId="{FEE04425-F92A-4238-B328-9BD962C265A1}" destId="{E0D5F3DD-688A-420F-9BEC-83D304613753}" srcOrd="0" destOrd="0" presId="urn:microsoft.com/office/officeart/2005/8/layout/vList5"/>
    <dgm:cxn modelId="{23006784-99E8-43B3-9430-D357FAC9240A}" srcId="{D4D60B16-4797-4ADA-8D98-B59B4BE50E38}" destId="{0AE16324-6EA0-4509-B6CA-21E4A426DB25}" srcOrd="4" destOrd="0" parTransId="{E2D91A0B-AD2E-4C68-B9E0-EDD4150EB488}" sibTransId="{811B4F8E-CCA0-4180-A8EC-2EF330C8F274}"/>
    <dgm:cxn modelId="{D383CF9A-6447-4F68-9834-2CAECAAE179F}" srcId="{0AE16324-6EA0-4509-B6CA-21E4A426DB25}" destId="{10C8CDF9-8080-400E-81E8-51CC4413ECA6}" srcOrd="0" destOrd="0" parTransId="{3A1140B3-ED1D-46D2-8F52-41EBEC8D0BA5}" sibTransId="{9B9C051F-2492-49D2-BF0F-B3418CEE326D}"/>
    <dgm:cxn modelId="{220A609D-AFD3-45B2-8FDE-8368BC86F869}" srcId="{92F77086-ED19-4C2B-A78A-B32D71AB60BB}" destId="{4D2BD075-DF00-40D6-B011-5EA6D648CAF1}" srcOrd="0" destOrd="0" parTransId="{912E3A93-8F14-4B9F-A6A5-D8826D676C0E}" sibTransId="{5085ED8B-7522-45F7-A70D-3A4815A7BB06}"/>
    <dgm:cxn modelId="{AC99EEA1-D181-4DF5-A5AC-E3267431E137}" srcId="{6545510E-46A2-4758-BE61-96D03CE6B127}" destId="{BC839AC0-EB32-4E30-ABAF-AABBD9368BB1}" srcOrd="0" destOrd="0" parTransId="{053761AC-7CDD-47C4-9764-DBA1594BA943}" sibTransId="{302F9163-4C75-4B93-8D9A-F74816E78B93}"/>
    <dgm:cxn modelId="{8B6FE8A4-3E55-4DA5-98F6-A631042B9EEA}" type="presOf" srcId="{4D2BD075-DF00-40D6-B011-5EA6D648CAF1}" destId="{FB8D47AE-C89E-4819-9B49-21E7E510DF23}" srcOrd="0" destOrd="0" presId="urn:microsoft.com/office/officeart/2005/8/layout/vList5"/>
    <dgm:cxn modelId="{C96836AA-BDEA-4BE6-A317-A39E3DA9CD62}" type="presOf" srcId="{92F77086-ED19-4C2B-A78A-B32D71AB60BB}" destId="{7FB55CDF-E44A-4D60-A1E8-B3504F028C9A}" srcOrd="0" destOrd="0" presId="urn:microsoft.com/office/officeart/2005/8/layout/vList5"/>
    <dgm:cxn modelId="{5AB5E9AE-60D0-4F04-A2A0-EBAF3EE2ABE7}" srcId="{D4D60B16-4797-4ADA-8D98-B59B4BE50E38}" destId="{FEE04425-F92A-4238-B328-9BD962C265A1}" srcOrd="3" destOrd="0" parTransId="{1CD9E4DE-F437-4428-8938-DD6076DE0A0B}" sibTransId="{AF0B15A6-5779-49E1-9C6F-607EDFD8A184}"/>
    <dgm:cxn modelId="{726A23B2-9CB6-4164-96B5-3C3A338B9E39}" type="presOf" srcId="{D4D60B16-4797-4ADA-8D98-B59B4BE50E38}" destId="{8E85A574-92D3-446B-9BBE-8CE76A1BF5B3}" srcOrd="0" destOrd="0" presId="urn:microsoft.com/office/officeart/2005/8/layout/vList5"/>
    <dgm:cxn modelId="{B60C75D3-1F6D-477B-BB03-D7A23415DE16}" type="presOf" srcId="{10C8CDF9-8080-400E-81E8-51CC4413ECA6}" destId="{323C95B4-3A6A-45F1-A6D7-76A7493D47AA}" srcOrd="0" destOrd="0" presId="urn:microsoft.com/office/officeart/2005/8/layout/vList5"/>
    <dgm:cxn modelId="{2D4428E2-F9AF-474B-9D21-2DD0D8F181C6}" type="presOf" srcId="{6545510E-46A2-4758-BE61-96D03CE6B127}" destId="{75382A62-2375-4EB7-B79C-4D5E599E0085}" srcOrd="0" destOrd="0" presId="urn:microsoft.com/office/officeart/2005/8/layout/vList5"/>
    <dgm:cxn modelId="{0B66E8E5-0C78-4C9B-AE08-3F42B548E66B}" srcId="{FEE04425-F92A-4238-B328-9BD962C265A1}" destId="{C27D4112-98CC-4F58-8C51-2BB7F0E74AEB}" srcOrd="0" destOrd="0" parTransId="{1784D0DB-C6C3-459C-87DF-E56C949F4511}" sibTransId="{8C4D1789-AB44-4E86-9F21-7A77605BB629}"/>
    <dgm:cxn modelId="{7FA76DEF-1225-4A50-83ED-3E8F6EDA643E}" type="presOf" srcId="{64565EA3-55F3-4B04-A896-B4041A9A2500}" destId="{5DCE1CB1-CCAF-419D-9474-B5A992BBF2F5}" srcOrd="0" destOrd="0" presId="urn:microsoft.com/office/officeart/2005/8/layout/vList5"/>
    <dgm:cxn modelId="{6A45C0FF-3718-49FB-A1C1-45772464BDCA}" srcId="{64565EA3-55F3-4B04-A896-B4041A9A2500}" destId="{4AB65714-B714-4C90-90E3-AAC95F30044F}" srcOrd="0" destOrd="0" parTransId="{3A559163-947F-4C79-8272-510909C3F523}" sibTransId="{F61B61B4-B44C-4C68-A9DB-F18F27842482}"/>
    <dgm:cxn modelId="{C00EAC4E-33B6-45EA-8427-4CCA29A5AB3A}" type="presParOf" srcId="{8E85A574-92D3-446B-9BBE-8CE76A1BF5B3}" destId="{2416C9C2-2ABA-4245-8B22-F3C67F9B19FC}" srcOrd="0" destOrd="0" presId="urn:microsoft.com/office/officeart/2005/8/layout/vList5"/>
    <dgm:cxn modelId="{55B873D1-7E94-4A9A-8EEC-7A442C3B9322}" type="presParOf" srcId="{2416C9C2-2ABA-4245-8B22-F3C67F9B19FC}" destId="{75382A62-2375-4EB7-B79C-4D5E599E0085}" srcOrd="0" destOrd="0" presId="urn:microsoft.com/office/officeart/2005/8/layout/vList5"/>
    <dgm:cxn modelId="{185F686E-C035-49D5-AD73-60FA3216A6F3}" type="presParOf" srcId="{2416C9C2-2ABA-4245-8B22-F3C67F9B19FC}" destId="{8C4F46B6-ED21-46BB-94D0-171E688859C9}" srcOrd="1" destOrd="0" presId="urn:microsoft.com/office/officeart/2005/8/layout/vList5"/>
    <dgm:cxn modelId="{59533565-92B2-49C1-80F9-EE65F0B4E31E}" type="presParOf" srcId="{8E85A574-92D3-446B-9BBE-8CE76A1BF5B3}" destId="{92FBF7D4-32A7-4936-A83E-734521CD8E10}" srcOrd="1" destOrd="0" presId="urn:microsoft.com/office/officeart/2005/8/layout/vList5"/>
    <dgm:cxn modelId="{A886282E-3E5A-468C-B7D9-2D0E479CA5D9}" type="presParOf" srcId="{8E85A574-92D3-446B-9BBE-8CE76A1BF5B3}" destId="{3F7EF984-2AC4-4842-8FAF-2BDDDB78F000}" srcOrd="2" destOrd="0" presId="urn:microsoft.com/office/officeart/2005/8/layout/vList5"/>
    <dgm:cxn modelId="{B43AFE3F-05AC-42CC-A0E6-00BEBEF97CF4}" type="presParOf" srcId="{3F7EF984-2AC4-4842-8FAF-2BDDDB78F000}" destId="{5DCE1CB1-CCAF-419D-9474-B5A992BBF2F5}" srcOrd="0" destOrd="0" presId="urn:microsoft.com/office/officeart/2005/8/layout/vList5"/>
    <dgm:cxn modelId="{B1CDE4DE-CAB5-4356-B932-B780DBDBE80B}" type="presParOf" srcId="{3F7EF984-2AC4-4842-8FAF-2BDDDB78F000}" destId="{F8AD9B0F-E55C-40DF-92E8-4EB1E26D32A2}" srcOrd="1" destOrd="0" presId="urn:microsoft.com/office/officeart/2005/8/layout/vList5"/>
    <dgm:cxn modelId="{9CE81745-235A-40D3-9DB3-F3923C47B2D9}" type="presParOf" srcId="{8E85A574-92D3-446B-9BBE-8CE76A1BF5B3}" destId="{35C903C5-4351-40E2-802F-6DD81B43E54E}" srcOrd="3" destOrd="0" presId="urn:microsoft.com/office/officeart/2005/8/layout/vList5"/>
    <dgm:cxn modelId="{2C2C9FA5-ADA4-4914-9AB4-D2C1ABFAC2A1}" type="presParOf" srcId="{8E85A574-92D3-446B-9BBE-8CE76A1BF5B3}" destId="{C1945C7A-F89A-43A4-8D0D-6DF9CA614B50}" srcOrd="4" destOrd="0" presId="urn:microsoft.com/office/officeart/2005/8/layout/vList5"/>
    <dgm:cxn modelId="{9CE14B76-BCF9-48B2-919F-4E9A40E7B1C7}" type="presParOf" srcId="{C1945C7A-F89A-43A4-8D0D-6DF9CA614B50}" destId="{7FB55CDF-E44A-4D60-A1E8-B3504F028C9A}" srcOrd="0" destOrd="0" presId="urn:microsoft.com/office/officeart/2005/8/layout/vList5"/>
    <dgm:cxn modelId="{971F7E12-A2A7-4AA2-AD07-6BB591E15A0C}" type="presParOf" srcId="{C1945C7A-F89A-43A4-8D0D-6DF9CA614B50}" destId="{FB8D47AE-C89E-4819-9B49-21E7E510DF23}" srcOrd="1" destOrd="0" presId="urn:microsoft.com/office/officeart/2005/8/layout/vList5"/>
    <dgm:cxn modelId="{E420AFCC-2AE2-49E2-B8D3-C5907DC45E0E}" type="presParOf" srcId="{8E85A574-92D3-446B-9BBE-8CE76A1BF5B3}" destId="{80BF9B26-6AAD-412E-8554-4D9E591016D1}" srcOrd="5" destOrd="0" presId="urn:microsoft.com/office/officeart/2005/8/layout/vList5"/>
    <dgm:cxn modelId="{46C74B4E-956D-4CCE-BEE2-50A961D7D1B2}" type="presParOf" srcId="{8E85A574-92D3-446B-9BBE-8CE76A1BF5B3}" destId="{A704A692-A3DB-4ED9-ACB1-458CF4979414}" srcOrd="6" destOrd="0" presId="urn:microsoft.com/office/officeart/2005/8/layout/vList5"/>
    <dgm:cxn modelId="{4BA74F3B-9773-4542-A848-252F58DD7101}" type="presParOf" srcId="{A704A692-A3DB-4ED9-ACB1-458CF4979414}" destId="{E0D5F3DD-688A-420F-9BEC-83D304613753}" srcOrd="0" destOrd="0" presId="urn:microsoft.com/office/officeart/2005/8/layout/vList5"/>
    <dgm:cxn modelId="{B3AAE127-901D-488A-A0F9-93DA261E34CB}" type="presParOf" srcId="{A704A692-A3DB-4ED9-ACB1-458CF4979414}" destId="{CD662304-9BCC-48D9-8DE4-7B02C9728687}" srcOrd="1" destOrd="0" presId="urn:microsoft.com/office/officeart/2005/8/layout/vList5"/>
    <dgm:cxn modelId="{6F5F4A48-0711-4188-A4B9-EF674587F554}" type="presParOf" srcId="{8E85A574-92D3-446B-9BBE-8CE76A1BF5B3}" destId="{B15BE41A-CD3C-4214-A8EE-2D40651DCD84}" srcOrd="7" destOrd="0" presId="urn:microsoft.com/office/officeart/2005/8/layout/vList5"/>
    <dgm:cxn modelId="{7D716DF6-50CD-49D4-B130-D6E16B470479}" type="presParOf" srcId="{8E85A574-92D3-446B-9BBE-8CE76A1BF5B3}" destId="{F28F23AC-33D1-4FCF-9847-5319ACC86033}" srcOrd="8" destOrd="0" presId="urn:microsoft.com/office/officeart/2005/8/layout/vList5"/>
    <dgm:cxn modelId="{9F1CEA73-5EA8-439E-BA57-3C01C480A9FF}" type="presParOf" srcId="{F28F23AC-33D1-4FCF-9847-5319ACC86033}" destId="{6A994192-373C-4946-B8FE-35300A7EAF41}" srcOrd="0" destOrd="0" presId="urn:microsoft.com/office/officeart/2005/8/layout/vList5"/>
    <dgm:cxn modelId="{A57246EF-5DF6-443F-9598-74D34C7E51A3}" type="presParOf" srcId="{F28F23AC-33D1-4FCF-9847-5319ACC86033}" destId="{323C95B4-3A6A-45F1-A6D7-76A7493D47A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4D60B16-4797-4ADA-8D98-B59B4BE50E38}"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E4E67650-94CA-42B6-B1A0-C443897A486E}">
      <dgm:prSet phldrT="[Text]"/>
      <dgm:spPr/>
      <dgm:t>
        <a:bodyPr/>
        <a:lstStyle/>
        <a:p>
          <a:r>
            <a:rPr lang="en-US"/>
            <a:t>3 Modes of Communication</a:t>
          </a:r>
        </a:p>
      </dgm:t>
    </dgm:pt>
    <dgm:pt modelId="{0189D8CB-AB39-44B5-9D89-76A859990854}" type="parTrans" cxnId="{0DF73BDB-6A18-4E7D-BD25-E1056841022C}">
      <dgm:prSet/>
      <dgm:spPr/>
      <dgm:t>
        <a:bodyPr/>
        <a:lstStyle/>
        <a:p>
          <a:endParaRPr lang="en-US"/>
        </a:p>
      </dgm:t>
    </dgm:pt>
    <dgm:pt modelId="{5504DBFA-1748-4499-91AF-3DF3891E2BB9}" type="sibTrans" cxnId="{0DF73BDB-6A18-4E7D-BD25-E1056841022C}">
      <dgm:prSet/>
      <dgm:spPr/>
      <dgm:t>
        <a:bodyPr/>
        <a:lstStyle/>
        <a:p>
          <a:endParaRPr lang="en-US"/>
        </a:p>
      </dgm:t>
    </dgm:pt>
    <dgm:pt modelId="{77C843FD-4D3F-4A84-8D76-AC51E1117F9A}">
      <dgm:prSet phldrT="[Text]" custT="1"/>
      <dgm:spPr/>
      <dgm:t>
        <a:bodyPr/>
        <a:lstStyle/>
        <a:p>
          <a:r>
            <a:rPr lang="en-US" sz="1500"/>
            <a:t>User Friendly GUI supporting multiple modes of communication between Patients and Providers.</a:t>
          </a:r>
        </a:p>
      </dgm:t>
    </dgm:pt>
    <dgm:pt modelId="{B67381EE-4BA1-408F-A5A3-191EC721D214}" type="parTrans" cxnId="{9167DAFE-8783-4433-9B9A-B26506B595C9}">
      <dgm:prSet/>
      <dgm:spPr/>
      <dgm:t>
        <a:bodyPr/>
        <a:lstStyle/>
        <a:p>
          <a:endParaRPr lang="en-US"/>
        </a:p>
      </dgm:t>
    </dgm:pt>
    <dgm:pt modelId="{82744EE9-4B51-4CF3-B493-D070A9CED10F}" type="sibTrans" cxnId="{9167DAFE-8783-4433-9B9A-B26506B595C9}">
      <dgm:prSet/>
      <dgm:spPr/>
      <dgm:t>
        <a:bodyPr/>
        <a:lstStyle/>
        <a:p>
          <a:endParaRPr lang="en-US"/>
        </a:p>
      </dgm:t>
    </dgm:pt>
    <dgm:pt modelId="{6545510E-46A2-4758-BE61-96D03CE6B127}">
      <dgm:prSet phldrT="[Text]"/>
      <dgm:spPr/>
      <dgm:t>
        <a:bodyPr/>
        <a:lstStyle/>
        <a:p>
          <a:r>
            <a:rPr lang="en-US"/>
            <a:t>Unique Approach</a:t>
          </a:r>
        </a:p>
      </dgm:t>
    </dgm:pt>
    <dgm:pt modelId="{C099D882-7A1A-43CC-9188-A0424EB3F4A4}" type="parTrans" cxnId="{59ACAA57-103A-4EA7-BB58-52BD20965D20}">
      <dgm:prSet/>
      <dgm:spPr/>
      <dgm:t>
        <a:bodyPr/>
        <a:lstStyle/>
        <a:p>
          <a:endParaRPr lang="en-US"/>
        </a:p>
      </dgm:t>
    </dgm:pt>
    <dgm:pt modelId="{F31C4356-06D9-443E-8615-F00398434325}" type="sibTrans" cxnId="{59ACAA57-103A-4EA7-BB58-52BD20965D20}">
      <dgm:prSet/>
      <dgm:spPr/>
      <dgm:t>
        <a:bodyPr/>
        <a:lstStyle/>
        <a:p>
          <a:endParaRPr lang="en-US"/>
        </a:p>
      </dgm:t>
    </dgm:pt>
    <dgm:pt modelId="{BC839AC0-EB32-4E30-ABAF-AABBD9368BB1}">
      <dgm:prSet phldrT="[Text]" custT="1"/>
      <dgm:spPr/>
      <dgm:t>
        <a:bodyPr/>
        <a:lstStyle/>
        <a:p>
          <a:r>
            <a:rPr lang="en-US" sz="1500"/>
            <a:t>Current tools available in market are basically Chatbots that rely on conversation with patients which can be erroneous. However, DocAssist takes a different approach by empowering the physicians to make better clinical judgement.</a:t>
          </a:r>
        </a:p>
      </dgm:t>
    </dgm:pt>
    <dgm:pt modelId="{053761AC-7CDD-47C4-9764-DBA1594BA943}" type="parTrans" cxnId="{AC99EEA1-D181-4DF5-A5AC-E3267431E137}">
      <dgm:prSet/>
      <dgm:spPr/>
      <dgm:t>
        <a:bodyPr/>
        <a:lstStyle/>
        <a:p>
          <a:endParaRPr lang="en-US"/>
        </a:p>
      </dgm:t>
    </dgm:pt>
    <dgm:pt modelId="{302F9163-4C75-4B93-8D9A-F74816E78B93}" type="sibTrans" cxnId="{AC99EEA1-D181-4DF5-A5AC-E3267431E137}">
      <dgm:prSet/>
      <dgm:spPr/>
      <dgm:t>
        <a:bodyPr/>
        <a:lstStyle/>
        <a:p>
          <a:endParaRPr lang="en-US"/>
        </a:p>
      </dgm:t>
    </dgm:pt>
    <dgm:pt modelId="{64565EA3-55F3-4B04-A896-B4041A9A2500}">
      <dgm:prSet phldrT="[Text]"/>
      <dgm:spPr/>
      <dgm:t>
        <a:bodyPr/>
        <a:lstStyle/>
        <a:p>
          <a:r>
            <a:rPr lang="en-US"/>
            <a:t>Hybrid</a:t>
          </a:r>
        </a:p>
      </dgm:t>
    </dgm:pt>
    <dgm:pt modelId="{4DE47C97-6F1F-4E56-8D1C-4FF30FBA91C8}" type="parTrans" cxnId="{702E745F-7145-4C5F-B1FA-FCFAE0E41D32}">
      <dgm:prSet/>
      <dgm:spPr/>
      <dgm:t>
        <a:bodyPr/>
        <a:lstStyle/>
        <a:p>
          <a:endParaRPr lang="en-US"/>
        </a:p>
      </dgm:t>
    </dgm:pt>
    <dgm:pt modelId="{245F3177-415A-42F5-ACE4-8B379F268768}" type="sibTrans" cxnId="{702E745F-7145-4C5F-B1FA-FCFAE0E41D32}">
      <dgm:prSet/>
      <dgm:spPr/>
      <dgm:t>
        <a:bodyPr/>
        <a:lstStyle/>
        <a:p>
          <a:endParaRPr lang="en-US"/>
        </a:p>
      </dgm:t>
    </dgm:pt>
    <dgm:pt modelId="{4AB65714-B714-4C90-90E3-AAC95F30044F}">
      <dgm:prSet phldrT="[Text]" custT="1"/>
      <dgm:spPr/>
      <dgm:t>
        <a:bodyPr/>
        <a:lstStyle/>
        <a:p>
          <a:r>
            <a:rPr lang="en-US" sz="1500"/>
            <a:t>Prediction is based</a:t>
          </a:r>
          <a:r>
            <a:rPr lang="en-US" sz="1500" baseline="0"/>
            <a:t> on both content and co-occurrence approach.</a:t>
          </a:r>
          <a:endParaRPr lang="en-US" sz="1500"/>
        </a:p>
      </dgm:t>
    </dgm:pt>
    <dgm:pt modelId="{3A559163-947F-4C79-8272-510909C3F523}" type="parTrans" cxnId="{6A45C0FF-3718-49FB-A1C1-45772464BDCA}">
      <dgm:prSet/>
      <dgm:spPr/>
      <dgm:t>
        <a:bodyPr/>
        <a:lstStyle/>
        <a:p>
          <a:endParaRPr lang="en-US"/>
        </a:p>
      </dgm:t>
    </dgm:pt>
    <dgm:pt modelId="{F61B61B4-B44C-4C68-A9DB-F18F27842482}" type="sibTrans" cxnId="{6A45C0FF-3718-49FB-A1C1-45772464BDCA}">
      <dgm:prSet/>
      <dgm:spPr/>
      <dgm:t>
        <a:bodyPr/>
        <a:lstStyle/>
        <a:p>
          <a:endParaRPr lang="en-US"/>
        </a:p>
      </dgm:t>
    </dgm:pt>
    <dgm:pt modelId="{92F77086-ED19-4C2B-A78A-B32D71AB60BB}">
      <dgm:prSet/>
      <dgm:spPr/>
      <dgm:t>
        <a:bodyPr/>
        <a:lstStyle/>
        <a:p>
          <a:r>
            <a:rPr lang="en-US"/>
            <a:t>Prognosis</a:t>
          </a:r>
        </a:p>
      </dgm:t>
    </dgm:pt>
    <dgm:pt modelId="{438C864A-307F-4E41-B73D-D7265BA6DC8E}" type="parTrans" cxnId="{EBDCA521-E1EA-4FFB-B4E7-049E51D41956}">
      <dgm:prSet/>
      <dgm:spPr/>
      <dgm:t>
        <a:bodyPr/>
        <a:lstStyle/>
        <a:p>
          <a:endParaRPr lang="en-US"/>
        </a:p>
      </dgm:t>
    </dgm:pt>
    <dgm:pt modelId="{337721E0-C7DD-4D07-B43B-285CEF56B6B9}" type="sibTrans" cxnId="{EBDCA521-E1EA-4FFB-B4E7-049E51D41956}">
      <dgm:prSet/>
      <dgm:spPr/>
      <dgm:t>
        <a:bodyPr/>
        <a:lstStyle/>
        <a:p>
          <a:endParaRPr lang="en-US"/>
        </a:p>
      </dgm:t>
    </dgm:pt>
    <dgm:pt modelId="{4D2BD075-DF00-40D6-B011-5EA6D648CAF1}">
      <dgm:prSet custT="1"/>
      <dgm:spPr/>
      <dgm:t>
        <a:bodyPr/>
        <a:lstStyle/>
        <a:p>
          <a:r>
            <a:rPr lang="en-US" sz="1500"/>
            <a:t>Can Predict severe disease in early stages of consultation.</a:t>
          </a:r>
        </a:p>
      </dgm:t>
    </dgm:pt>
    <dgm:pt modelId="{912E3A93-8F14-4B9F-A6A5-D8826D676C0E}" type="parTrans" cxnId="{220A609D-AFD3-45B2-8FDE-8368BC86F869}">
      <dgm:prSet/>
      <dgm:spPr/>
      <dgm:t>
        <a:bodyPr/>
        <a:lstStyle/>
        <a:p>
          <a:endParaRPr lang="en-US"/>
        </a:p>
      </dgm:t>
    </dgm:pt>
    <dgm:pt modelId="{5085ED8B-7522-45F7-A70D-3A4815A7BB06}" type="sibTrans" cxnId="{220A609D-AFD3-45B2-8FDE-8368BC86F869}">
      <dgm:prSet/>
      <dgm:spPr/>
      <dgm:t>
        <a:bodyPr/>
        <a:lstStyle/>
        <a:p>
          <a:endParaRPr lang="en-US"/>
        </a:p>
      </dgm:t>
    </dgm:pt>
    <dgm:pt modelId="{8E85A574-92D3-446B-9BBE-8CE76A1BF5B3}" type="pres">
      <dgm:prSet presAssocID="{D4D60B16-4797-4ADA-8D98-B59B4BE50E38}" presName="Name0" presStyleCnt="0">
        <dgm:presLayoutVars>
          <dgm:dir/>
          <dgm:animLvl val="lvl"/>
          <dgm:resizeHandles val="exact"/>
        </dgm:presLayoutVars>
      </dgm:prSet>
      <dgm:spPr/>
    </dgm:pt>
    <dgm:pt modelId="{00950553-DCB3-4A7C-9E2E-FD5816D93FB9}" type="pres">
      <dgm:prSet presAssocID="{E4E67650-94CA-42B6-B1A0-C443897A486E}" presName="linNode" presStyleCnt="0"/>
      <dgm:spPr/>
    </dgm:pt>
    <dgm:pt modelId="{1A9FC53E-7BCD-48D7-AE39-38525F52E8F2}" type="pres">
      <dgm:prSet presAssocID="{E4E67650-94CA-42B6-B1A0-C443897A486E}" presName="parentText" presStyleLbl="node1" presStyleIdx="0" presStyleCnt="4" custLinFactNeighborX="-4599">
        <dgm:presLayoutVars>
          <dgm:chMax val="1"/>
          <dgm:bulletEnabled val="1"/>
        </dgm:presLayoutVars>
      </dgm:prSet>
      <dgm:spPr/>
    </dgm:pt>
    <dgm:pt modelId="{5B2EDA08-A956-4F82-B322-4D1254BE9A75}" type="pres">
      <dgm:prSet presAssocID="{E4E67650-94CA-42B6-B1A0-C443897A486E}" presName="descendantText" presStyleLbl="alignAccFollowNode1" presStyleIdx="0" presStyleCnt="4">
        <dgm:presLayoutVars>
          <dgm:bulletEnabled val="1"/>
        </dgm:presLayoutVars>
      </dgm:prSet>
      <dgm:spPr/>
    </dgm:pt>
    <dgm:pt modelId="{5E01A50D-278E-4F14-B8EE-6A7791F9FA85}" type="pres">
      <dgm:prSet presAssocID="{5504DBFA-1748-4499-91AF-3DF3891E2BB9}" presName="sp" presStyleCnt="0"/>
      <dgm:spPr/>
    </dgm:pt>
    <dgm:pt modelId="{2416C9C2-2ABA-4245-8B22-F3C67F9B19FC}" type="pres">
      <dgm:prSet presAssocID="{6545510E-46A2-4758-BE61-96D03CE6B127}" presName="linNode" presStyleCnt="0"/>
      <dgm:spPr/>
    </dgm:pt>
    <dgm:pt modelId="{75382A62-2375-4EB7-B79C-4D5E599E0085}" type="pres">
      <dgm:prSet presAssocID="{6545510E-46A2-4758-BE61-96D03CE6B127}" presName="parentText" presStyleLbl="node1" presStyleIdx="1" presStyleCnt="4">
        <dgm:presLayoutVars>
          <dgm:chMax val="1"/>
          <dgm:bulletEnabled val="1"/>
        </dgm:presLayoutVars>
      </dgm:prSet>
      <dgm:spPr/>
    </dgm:pt>
    <dgm:pt modelId="{8C4F46B6-ED21-46BB-94D0-171E688859C9}" type="pres">
      <dgm:prSet presAssocID="{6545510E-46A2-4758-BE61-96D03CE6B127}" presName="descendantText" presStyleLbl="alignAccFollowNode1" presStyleIdx="1" presStyleCnt="4">
        <dgm:presLayoutVars>
          <dgm:bulletEnabled val="1"/>
        </dgm:presLayoutVars>
      </dgm:prSet>
      <dgm:spPr/>
    </dgm:pt>
    <dgm:pt modelId="{92FBF7D4-32A7-4936-A83E-734521CD8E10}" type="pres">
      <dgm:prSet presAssocID="{F31C4356-06D9-443E-8615-F00398434325}" presName="sp" presStyleCnt="0"/>
      <dgm:spPr/>
    </dgm:pt>
    <dgm:pt modelId="{3F7EF984-2AC4-4842-8FAF-2BDDDB78F000}" type="pres">
      <dgm:prSet presAssocID="{64565EA3-55F3-4B04-A896-B4041A9A2500}" presName="linNode" presStyleCnt="0"/>
      <dgm:spPr/>
    </dgm:pt>
    <dgm:pt modelId="{5DCE1CB1-CCAF-419D-9474-B5A992BBF2F5}" type="pres">
      <dgm:prSet presAssocID="{64565EA3-55F3-4B04-A896-B4041A9A2500}" presName="parentText" presStyleLbl="node1" presStyleIdx="2" presStyleCnt="4">
        <dgm:presLayoutVars>
          <dgm:chMax val="1"/>
          <dgm:bulletEnabled val="1"/>
        </dgm:presLayoutVars>
      </dgm:prSet>
      <dgm:spPr/>
    </dgm:pt>
    <dgm:pt modelId="{F8AD9B0F-E55C-40DF-92E8-4EB1E26D32A2}" type="pres">
      <dgm:prSet presAssocID="{64565EA3-55F3-4B04-A896-B4041A9A2500}" presName="descendantText" presStyleLbl="alignAccFollowNode1" presStyleIdx="2" presStyleCnt="4" custLinFactNeighborY="0">
        <dgm:presLayoutVars>
          <dgm:bulletEnabled val="1"/>
        </dgm:presLayoutVars>
      </dgm:prSet>
      <dgm:spPr/>
    </dgm:pt>
    <dgm:pt modelId="{35C903C5-4351-40E2-802F-6DD81B43E54E}" type="pres">
      <dgm:prSet presAssocID="{245F3177-415A-42F5-ACE4-8B379F268768}" presName="sp" presStyleCnt="0"/>
      <dgm:spPr/>
    </dgm:pt>
    <dgm:pt modelId="{C1945C7A-F89A-43A4-8D0D-6DF9CA614B50}" type="pres">
      <dgm:prSet presAssocID="{92F77086-ED19-4C2B-A78A-B32D71AB60BB}" presName="linNode" presStyleCnt="0"/>
      <dgm:spPr/>
    </dgm:pt>
    <dgm:pt modelId="{7FB55CDF-E44A-4D60-A1E8-B3504F028C9A}" type="pres">
      <dgm:prSet presAssocID="{92F77086-ED19-4C2B-A78A-B32D71AB60BB}" presName="parentText" presStyleLbl="node1" presStyleIdx="3" presStyleCnt="4" custLinFactNeighborX="0">
        <dgm:presLayoutVars>
          <dgm:chMax val="1"/>
          <dgm:bulletEnabled val="1"/>
        </dgm:presLayoutVars>
      </dgm:prSet>
      <dgm:spPr/>
    </dgm:pt>
    <dgm:pt modelId="{FB8D47AE-C89E-4819-9B49-21E7E510DF23}" type="pres">
      <dgm:prSet presAssocID="{92F77086-ED19-4C2B-A78A-B32D71AB60BB}" presName="descendantText" presStyleLbl="alignAccFollowNode1" presStyleIdx="3" presStyleCnt="4" custLinFactNeighborY="0">
        <dgm:presLayoutVars>
          <dgm:bulletEnabled val="1"/>
        </dgm:presLayoutVars>
      </dgm:prSet>
      <dgm:spPr/>
    </dgm:pt>
  </dgm:ptLst>
  <dgm:cxnLst>
    <dgm:cxn modelId="{0E750E10-2B91-4AB7-9440-5BB97EB91D01}" type="presOf" srcId="{4AB65714-B714-4C90-90E3-AAC95F30044F}" destId="{F8AD9B0F-E55C-40DF-92E8-4EB1E26D32A2}" srcOrd="0" destOrd="0" presId="urn:microsoft.com/office/officeart/2005/8/layout/vList5"/>
    <dgm:cxn modelId="{EBDCA521-E1EA-4FFB-B4E7-049E51D41956}" srcId="{D4D60B16-4797-4ADA-8D98-B59B4BE50E38}" destId="{92F77086-ED19-4C2B-A78A-B32D71AB60BB}" srcOrd="3" destOrd="0" parTransId="{438C864A-307F-4E41-B73D-D7265BA6DC8E}" sibTransId="{337721E0-C7DD-4D07-B43B-285CEF56B6B9}"/>
    <dgm:cxn modelId="{0733FE24-B160-41BA-B2D1-09D340664A10}" type="presOf" srcId="{BC839AC0-EB32-4E30-ABAF-AABBD9368BB1}" destId="{8C4F46B6-ED21-46BB-94D0-171E688859C9}" srcOrd="0" destOrd="0" presId="urn:microsoft.com/office/officeart/2005/8/layout/vList5"/>
    <dgm:cxn modelId="{59ACAA57-103A-4EA7-BB58-52BD20965D20}" srcId="{D4D60B16-4797-4ADA-8D98-B59B4BE50E38}" destId="{6545510E-46A2-4758-BE61-96D03CE6B127}" srcOrd="1" destOrd="0" parTransId="{C099D882-7A1A-43CC-9188-A0424EB3F4A4}" sibTransId="{F31C4356-06D9-443E-8615-F00398434325}"/>
    <dgm:cxn modelId="{702E745F-7145-4C5F-B1FA-FCFAE0E41D32}" srcId="{D4D60B16-4797-4ADA-8D98-B59B4BE50E38}" destId="{64565EA3-55F3-4B04-A896-B4041A9A2500}" srcOrd="2" destOrd="0" parTransId="{4DE47C97-6F1F-4E56-8D1C-4FF30FBA91C8}" sibTransId="{245F3177-415A-42F5-ACE4-8B379F268768}"/>
    <dgm:cxn modelId="{220A609D-AFD3-45B2-8FDE-8368BC86F869}" srcId="{92F77086-ED19-4C2B-A78A-B32D71AB60BB}" destId="{4D2BD075-DF00-40D6-B011-5EA6D648CAF1}" srcOrd="0" destOrd="0" parTransId="{912E3A93-8F14-4B9F-A6A5-D8826D676C0E}" sibTransId="{5085ED8B-7522-45F7-A70D-3A4815A7BB06}"/>
    <dgm:cxn modelId="{AC99EEA1-D181-4DF5-A5AC-E3267431E137}" srcId="{6545510E-46A2-4758-BE61-96D03CE6B127}" destId="{BC839AC0-EB32-4E30-ABAF-AABBD9368BB1}" srcOrd="0" destOrd="0" parTransId="{053761AC-7CDD-47C4-9764-DBA1594BA943}" sibTransId="{302F9163-4C75-4B93-8D9A-F74816E78B93}"/>
    <dgm:cxn modelId="{8B6FE8A4-3E55-4DA5-98F6-A631042B9EEA}" type="presOf" srcId="{4D2BD075-DF00-40D6-B011-5EA6D648CAF1}" destId="{FB8D47AE-C89E-4819-9B49-21E7E510DF23}" srcOrd="0" destOrd="0" presId="urn:microsoft.com/office/officeart/2005/8/layout/vList5"/>
    <dgm:cxn modelId="{C96836AA-BDEA-4BE6-A317-A39E3DA9CD62}" type="presOf" srcId="{92F77086-ED19-4C2B-A78A-B32D71AB60BB}" destId="{7FB55CDF-E44A-4D60-A1E8-B3504F028C9A}" srcOrd="0" destOrd="0" presId="urn:microsoft.com/office/officeart/2005/8/layout/vList5"/>
    <dgm:cxn modelId="{47CAA4AA-E189-445A-A19D-21C0601D8032}" type="presOf" srcId="{E4E67650-94CA-42B6-B1A0-C443897A486E}" destId="{1A9FC53E-7BCD-48D7-AE39-38525F52E8F2}" srcOrd="0" destOrd="0" presId="urn:microsoft.com/office/officeart/2005/8/layout/vList5"/>
    <dgm:cxn modelId="{726A23B2-9CB6-4164-96B5-3C3A338B9E39}" type="presOf" srcId="{D4D60B16-4797-4ADA-8D98-B59B4BE50E38}" destId="{8E85A574-92D3-446B-9BBE-8CE76A1BF5B3}" srcOrd="0" destOrd="0" presId="urn:microsoft.com/office/officeart/2005/8/layout/vList5"/>
    <dgm:cxn modelId="{0DF73BDB-6A18-4E7D-BD25-E1056841022C}" srcId="{D4D60B16-4797-4ADA-8D98-B59B4BE50E38}" destId="{E4E67650-94CA-42B6-B1A0-C443897A486E}" srcOrd="0" destOrd="0" parTransId="{0189D8CB-AB39-44B5-9D89-76A859990854}" sibTransId="{5504DBFA-1748-4499-91AF-3DF3891E2BB9}"/>
    <dgm:cxn modelId="{2D4428E2-F9AF-474B-9D21-2DD0D8F181C6}" type="presOf" srcId="{6545510E-46A2-4758-BE61-96D03CE6B127}" destId="{75382A62-2375-4EB7-B79C-4D5E599E0085}" srcOrd="0" destOrd="0" presId="urn:microsoft.com/office/officeart/2005/8/layout/vList5"/>
    <dgm:cxn modelId="{7FA76DEF-1225-4A50-83ED-3E8F6EDA643E}" type="presOf" srcId="{64565EA3-55F3-4B04-A896-B4041A9A2500}" destId="{5DCE1CB1-CCAF-419D-9474-B5A992BBF2F5}" srcOrd="0" destOrd="0" presId="urn:microsoft.com/office/officeart/2005/8/layout/vList5"/>
    <dgm:cxn modelId="{059563FE-BDD5-4D5B-AB10-AE8F30D7BFD0}" type="presOf" srcId="{77C843FD-4D3F-4A84-8D76-AC51E1117F9A}" destId="{5B2EDA08-A956-4F82-B322-4D1254BE9A75}" srcOrd="0" destOrd="0" presId="urn:microsoft.com/office/officeart/2005/8/layout/vList5"/>
    <dgm:cxn modelId="{9167DAFE-8783-4433-9B9A-B26506B595C9}" srcId="{E4E67650-94CA-42B6-B1A0-C443897A486E}" destId="{77C843FD-4D3F-4A84-8D76-AC51E1117F9A}" srcOrd="0" destOrd="0" parTransId="{B67381EE-4BA1-408F-A5A3-191EC721D214}" sibTransId="{82744EE9-4B51-4CF3-B493-D070A9CED10F}"/>
    <dgm:cxn modelId="{6A45C0FF-3718-49FB-A1C1-45772464BDCA}" srcId="{64565EA3-55F3-4B04-A896-B4041A9A2500}" destId="{4AB65714-B714-4C90-90E3-AAC95F30044F}" srcOrd="0" destOrd="0" parTransId="{3A559163-947F-4C79-8272-510909C3F523}" sibTransId="{F61B61B4-B44C-4C68-A9DB-F18F27842482}"/>
    <dgm:cxn modelId="{44EBEA33-5521-4E24-A8EB-4E6E306B249C}" type="presParOf" srcId="{8E85A574-92D3-446B-9BBE-8CE76A1BF5B3}" destId="{00950553-DCB3-4A7C-9E2E-FD5816D93FB9}" srcOrd="0" destOrd="0" presId="urn:microsoft.com/office/officeart/2005/8/layout/vList5"/>
    <dgm:cxn modelId="{08C935A4-E6B6-4DBC-8457-6DCC535D5D37}" type="presParOf" srcId="{00950553-DCB3-4A7C-9E2E-FD5816D93FB9}" destId="{1A9FC53E-7BCD-48D7-AE39-38525F52E8F2}" srcOrd="0" destOrd="0" presId="urn:microsoft.com/office/officeart/2005/8/layout/vList5"/>
    <dgm:cxn modelId="{DE77258E-0DED-4334-B71A-EA96C2830BB3}" type="presParOf" srcId="{00950553-DCB3-4A7C-9E2E-FD5816D93FB9}" destId="{5B2EDA08-A956-4F82-B322-4D1254BE9A75}" srcOrd="1" destOrd="0" presId="urn:microsoft.com/office/officeart/2005/8/layout/vList5"/>
    <dgm:cxn modelId="{8A5464AC-4126-431A-9E97-9D1480080029}" type="presParOf" srcId="{8E85A574-92D3-446B-9BBE-8CE76A1BF5B3}" destId="{5E01A50D-278E-4F14-B8EE-6A7791F9FA85}" srcOrd="1" destOrd="0" presId="urn:microsoft.com/office/officeart/2005/8/layout/vList5"/>
    <dgm:cxn modelId="{C00EAC4E-33B6-45EA-8427-4CCA29A5AB3A}" type="presParOf" srcId="{8E85A574-92D3-446B-9BBE-8CE76A1BF5B3}" destId="{2416C9C2-2ABA-4245-8B22-F3C67F9B19FC}" srcOrd="2" destOrd="0" presId="urn:microsoft.com/office/officeart/2005/8/layout/vList5"/>
    <dgm:cxn modelId="{55B873D1-7E94-4A9A-8EEC-7A442C3B9322}" type="presParOf" srcId="{2416C9C2-2ABA-4245-8B22-F3C67F9B19FC}" destId="{75382A62-2375-4EB7-B79C-4D5E599E0085}" srcOrd="0" destOrd="0" presId="urn:microsoft.com/office/officeart/2005/8/layout/vList5"/>
    <dgm:cxn modelId="{185F686E-C035-49D5-AD73-60FA3216A6F3}" type="presParOf" srcId="{2416C9C2-2ABA-4245-8B22-F3C67F9B19FC}" destId="{8C4F46B6-ED21-46BB-94D0-171E688859C9}" srcOrd="1" destOrd="0" presId="urn:microsoft.com/office/officeart/2005/8/layout/vList5"/>
    <dgm:cxn modelId="{59533565-92B2-49C1-80F9-EE65F0B4E31E}" type="presParOf" srcId="{8E85A574-92D3-446B-9BBE-8CE76A1BF5B3}" destId="{92FBF7D4-32A7-4936-A83E-734521CD8E10}" srcOrd="3" destOrd="0" presId="urn:microsoft.com/office/officeart/2005/8/layout/vList5"/>
    <dgm:cxn modelId="{A886282E-3E5A-468C-B7D9-2D0E479CA5D9}" type="presParOf" srcId="{8E85A574-92D3-446B-9BBE-8CE76A1BF5B3}" destId="{3F7EF984-2AC4-4842-8FAF-2BDDDB78F000}" srcOrd="4" destOrd="0" presId="urn:microsoft.com/office/officeart/2005/8/layout/vList5"/>
    <dgm:cxn modelId="{B43AFE3F-05AC-42CC-A0E6-00BEBEF97CF4}" type="presParOf" srcId="{3F7EF984-2AC4-4842-8FAF-2BDDDB78F000}" destId="{5DCE1CB1-CCAF-419D-9474-B5A992BBF2F5}" srcOrd="0" destOrd="0" presId="urn:microsoft.com/office/officeart/2005/8/layout/vList5"/>
    <dgm:cxn modelId="{B1CDE4DE-CAB5-4356-B932-B780DBDBE80B}" type="presParOf" srcId="{3F7EF984-2AC4-4842-8FAF-2BDDDB78F000}" destId="{F8AD9B0F-E55C-40DF-92E8-4EB1E26D32A2}" srcOrd="1" destOrd="0" presId="urn:microsoft.com/office/officeart/2005/8/layout/vList5"/>
    <dgm:cxn modelId="{9CE81745-235A-40D3-9DB3-F3923C47B2D9}" type="presParOf" srcId="{8E85A574-92D3-446B-9BBE-8CE76A1BF5B3}" destId="{35C903C5-4351-40E2-802F-6DD81B43E54E}" srcOrd="5" destOrd="0" presId="urn:microsoft.com/office/officeart/2005/8/layout/vList5"/>
    <dgm:cxn modelId="{2C2C9FA5-ADA4-4914-9AB4-D2C1ABFAC2A1}" type="presParOf" srcId="{8E85A574-92D3-446B-9BBE-8CE76A1BF5B3}" destId="{C1945C7A-F89A-43A4-8D0D-6DF9CA614B50}" srcOrd="6" destOrd="0" presId="urn:microsoft.com/office/officeart/2005/8/layout/vList5"/>
    <dgm:cxn modelId="{9CE14B76-BCF9-48B2-919F-4E9A40E7B1C7}" type="presParOf" srcId="{C1945C7A-F89A-43A4-8D0D-6DF9CA614B50}" destId="{7FB55CDF-E44A-4D60-A1E8-B3504F028C9A}" srcOrd="0" destOrd="0" presId="urn:microsoft.com/office/officeart/2005/8/layout/vList5"/>
    <dgm:cxn modelId="{971F7E12-A2A7-4AA2-AD07-6BB591E15A0C}" type="presParOf" srcId="{C1945C7A-F89A-43A4-8D0D-6DF9CA614B50}" destId="{FB8D47AE-C89E-4819-9B49-21E7E510DF2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A6C1B5-9DD7-4CF9-B33E-AF18D60602FE}">
      <dsp:nvSpPr>
        <dsp:cNvPr id="0" name=""/>
        <dsp:cNvSpPr/>
      </dsp:nvSpPr>
      <dsp:spPr>
        <a:xfrm>
          <a:off x="0" y="1018380"/>
          <a:ext cx="4002936" cy="1601174"/>
        </a:xfrm>
        <a:prstGeom prst="chevron">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a:t>ML &amp; AI solution which facilitates the written and verbal communication between physician and patient</a:t>
          </a:r>
        </a:p>
      </dsp:txBody>
      <dsp:txXfrm>
        <a:off x="800587" y="1018380"/>
        <a:ext cx="2401762" cy="16011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247518-994F-4477-B03E-086E6762196E}">
      <dsp:nvSpPr>
        <dsp:cNvPr id="0" name=""/>
        <dsp:cNvSpPr/>
      </dsp:nvSpPr>
      <dsp:spPr>
        <a:xfrm>
          <a:off x="0" y="0"/>
          <a:ext cx="574153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086A24-5011-42C8-9CA3-F44E82F001AD}">
      <dsp:nvSpPr>
        <dsp:cNvPr id="0" name=""/>
        <dsp:cNvSpPr/>
      </dsp:nvSpPr>
      <dsp:spPr>
        <a:xfrm>
          <a:off x="0" y="0"/>
          <a:ext cx="5741533" cy="2585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Our solution : DocAssist</a:t>
          </a:r>
        </a:p>
      </dsp:txBody>
      <dsp:txXfrm>
        <a:off x="0" y="0"/>
        <a:ext cx="5741533" cy="2585491"/>
      </dsp:txXfrm>
    </dsp:sp>
    <dsp:sp modelId="{F128E096-B970-44AC-89A7-131C857861CD}">
      <dsp:nvSpPr>
        <dsp:cNvPr id="0" name=""/>
        <dsp:cNvSpPr/>
      </dsp:nvSpPr>
      <dsp:spPr>
        <a:xfrm>
          <a:off x="0" y="2585491"/>
          <a:ext cx="574153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637BFB-2DD1-4032-8531-4E3FE1352CC7}">
      <dsp:nvSpPr>
        <dsp:cNvPr id="0" name=""/>
        <dsp:cNvSpPr/>
      </dsp:nvSpPr>
      <dsp:spPr>
        <a:xfrm>
          <a:off x="0" y="2585491"/>
          <a:ext cx="5741533" cy="2585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Our solution gives the power of machine learning to the physician to make best clinical judgement. It also facilitates the patient-physician consultation using an application interface which allows both textual and verbal communication. Uses Speech-to-text and matching to tag symptoms and diseases. It suggests the physician the most probable diseases from the symptoms. Also suggests the most probable symptoms for the disease which helps the physician ask additional questions.</a:t>
          </a:r>
        </a:p>
      </dsp:txBody>
      <dsp:txXfrm>
        <a:off x="0" y="2585491"/>
        <a:ext cx="5741533" cy="25854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F46B6-ED21-46BB-94D0-171E688859C9}">
      <dsp:nvSpPr>
        <dsp:cNvPr id="0" name=""/>
        <dsp:cNvSpPr/>
      </dsp:nvSpPr>
      <dsp:spPr>
        <a:xfrm rot="5400000">
          <a:off x="6608913" y="-2889882"/>
          <a:ext cx="560911" cy="6484112"/>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Based on actual Historical Claims Data, therefore prediction will be better and more accurate.</a:t>
          </a:r>
        </a:p>
      </dsp:txBody>
      <dsp:txXfrm rot="-5400000">
        <a:off x="3647313" y="99099"/>
        <a:ext cx="6456731" cy="506149"/>
      </dsp:txXfrm>
    </dsp:sp>
    <dsp:sp modelId="{75382A62-2375-4EB7-B79C-4D5E599E0085}">
      <dsp:nvSpPr>
        <dsp:cNvPr id="0" name=""/>
        <dsp:cNvSpPr/>
      </dsp:nvSpPr>
      <dsp:spPr>
        <a:xfrm>
          <a:off x="0" y="1603"/>
          <a:ext cx="3647313" cy="70113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Precision</a:t>
          </a:r>
        </a:p>
      </dsp:txBody>
      <dsp:txXfrm>
        <a:off x="34227" y="35830"/>
        <a:ext cx="3578859" cy="632685"/>
      </dsp:txXfrm>
    </dsp:sp>
    <dsp:sp modelId="{F8AD9B0F-E55C-40DF-92E8-4EB1E26D32A2}">
      <dsp:nvSpPr>
        <dsp:cNvPr id="0" name=""/>
        <dsp:cNvSpPr/>
      </dsp:nvSpPr>
      <dsp:spPr>
        <a:xfrm rot="5400000">
          <a:off x="6608913" y="-2153686"/>
          <a:ext cx="560911" cy="6484112"/>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Help in reducing the appointment duration by assisting Providers.</a:t>
          </a:r>
        </a:p>
      </dsp:txBody>
      <dsp:txXfrm rot="-5400000">
        <a:off x="3647313" y="835295"/>
        <a:ext cx="6456731" cy="506149"/>
      </dsp:txXfrm>
    </dsp:sp>
    <dsp:sp modelId="{5DCE1CB1-CCAF-419D-9474-B5A992BBF2F5}">
      <dsp:nvSpPr>
        <dsp:cNvPr id="0" name=""/>
        <dsp:cNvSpPr/>
      </dsp:nvSpPr>
      <dsp:spPr>
        <a:xfrm>
          <a:off x="0" y="737800"/>
          <a:ext cx="3647313" cy="70113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Time Saving</a:t>
          </a:r>
        </a:p>
      </dsp:txBody>
      <dsp:txXfrm>
        <a:off x="34227" y="772027"/>
        <a:ext cx="3578859" cy="632685"/>
      </dsp:txXfrm>
    </dsp:sp>
    <dsp:sp modelId="{FB8D47AE-C89E-4819-9B49-21E7E510DF23}">
      <dsp:nvSpPr>
        <dsp:cNvPr id="0" name=""/>
        <dsp:cNvSpPr/>
      </dsp:nvSpPr>
      <dsp:spPr>
        <a:xfrm rot="5400000">
          <a:off x="6608913" y="-1417489"/>
          <a:ext cx="560911" cy="6484112"/>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Can Predict severe disease in early stages of consultation.</a:t>
          </a:r>
        </a:p>
      </dsp:txBody>
      <dsp:txXfrm rot="-5400000">
        <a:off x="3647313" y="1571492"/>
        <a:ext cx="6456731" cy="506149"/>
      </dsp:txXfrm>
    </dsp:sp>
    <dsp:sp modelId="{7FB55CDF-E44A-4D60-A1E8-B3504F028C9A}">
      <dsp:nvSpPr>
        <dsp:cNvPr id="0" name=""/>
        <dsp:cNvSpPr/>
      </dsp:nvSpPr>
      <dsp:spPr>
        <a:xfrm>
          <a:off x="0" y="1473996"/>
          <a:ext cx="3647313" cy="70113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Prognosis</a:t>
          </a:r>
        </a:p>
      </dsp:txBody>
      <dsp:txXfrm>
        <a:off x="34227" y="1508223"/>
        <a:ext cx="3578859" cy="632685"/>
      </dsp:txXfrm>
    </dsp:sp>
    <dsp:sp modelId="{CD662304-9BCC-48D9-8DE4-7B02C9728687}">
      <dsp:nvSpPr>
        <dsp:cNvPr id="0" name=""/>
        <dsp:cNvSpPr/>
      </dsp:nvSpPr>
      <dsp:spPr>
        <a:xfrm rot="5400000">
          <a:off x="6608913" y="-681292"/>
          <a:ext cx="560911" cy="6484112"/>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Can reduce the number of lab tests performed to diagnose a disease.</a:t>
          </a:r>
        </a:p>
      </dsp:txBody>
      <dsp:txXfrm rot="-5400000">
        <a:off x="3647313" y="2307689"/>
        <a:ext cx="6456731" cy="506149"/>
      </dsp:txXfrm>
    </dsp:sp>
    <dsp:sp modelId="{E0D5F3DD-688A-420F-9BEC-83D304613753}">
      <dsp:nvSpPr>
        <dsp:cNvPr id="0" name=""/>
        <dsp:cNvSpPr/>
      </dsp:nvSpPr>
      <dsp:spPr>
        <a:xfrm>
          <a:off x="0" y="2210193"/>
          <a:ext cx="3647313" cy="70113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Cost Saving</a:t>
          </a:r>
        </a:p>
      </dsp:txBody>
      <dsp:txXfrm>
        <a:off x="34227" y="2244420"/>
        <a:ext cx="3578859" cy="632685"/>
      </dsp:txXfrm>
    </dsp:sp>
    <dsp:sp modelId="{323C95B4-3A6A-45F1-A6D7-76A7493D47AA}">
      <dsp:nvSpPr>
        <dsp:cNvPr id="0" name=""/>
        <dsp:cNvSpPr/>
      </dsp:nvSpPr>
      <dsp:spPr>
        <a:xfrm rot="5400000">
          <a:off x="6608913" y="54903"/>
          <a:ext cx="560911" cy="6484112"/>
        </a:xfrm>
        <a:prstGeom prst="round2Same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a:t>It will be useful in case of ER visits/Observation Events.</a:t>
          </a:r>
        </a:p>
      </dsp:txBody>
      <dsp:txXfrm rot="-5400000">
        <a:off x="3647313" y="3043885"/>
        <a:ext cx="6456731" cy="506149"/>
      </dsp:txXfrm>
    </dsp:sp>
    <dsp:sp modelId="{6A994192-373C-4946-B8FE-35300A7EAF41}">
      <dsp:nvSpPr>
        <dsp:cNvPr id="0" name=""/>
        <dsp:cNvSpPr/>
      </dsp:nvSpPr>
      <dsp:spPr>
        <a:xfrm>
          <a:off x="0" y="2946389"/>
          <a:ext cx="3647313" cy="701139"/>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ER/Ob Visits</a:t>
          </a:r>
        </a:p>
      </dsp:txBody>
      <dsp:txXfrm>
        <a:off x="34227" y="2980616"/>
        <a:ext cx="3578859" cy="6326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EDA08-A956-4F82-B322-4D1254BE9A75}">
      <dsp:nvSpPr>
        <dsp:cNvPr id="0" name=""/>
        <dsp:cNvSpPr/>
      </dsp:nvSpPr>
      <dsp:spPr>
        <a:xfrm rot="5400000">
          <a:off x="7049304" y="-3041630"/>
          <a:ext cx="702743" cy="6965342"/>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US" sz="1500" kern="1200"/>
            <a:t>User Friendly GUI supporting multiple modes of communication between Patients and Providers.</a:t>
          </a:r>
        </a:p>
      </dsp:txBody>
      <dsp:txXfrm rot="-5400000">
        <a:off x="3918005" y="123974"/>
        <a:ext cx="6931037" cy="634133"/>
      </dsp:txXfrm>
    </dsp:sp>
    <dsp:sp modelId="{1A9FC53E-7BCD-48D7-AE39-38525F52E8F2}">
      <dsp:nvSpPr>
        <dsp:cNvPr id="0" name=""/>
        <dsp:cNvSpPr/>
      </dsp:nvSpPr>
      <dsp:spPr>
        <a:xfrm>
          <a:off x="0" y="1826"/>
          <a:ext cx="3918004" cy="8784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3 Modes of Communication</a:t>
          </a:r>
        </a:p>
      </dsp:txBody>
      <dsp:txXfrm>
        <a:off x="42881" y="44707"/>
        <a:ext cx="3832242" cy="792666"/>
      </dsp:txXfrm>
    </dsp:sp>
    <dsp:sp modelId="{8C4F46B6-ED21-46BB-94D0-171E688859C9}">
      <dsp:nvSpPr>
        <dsp:cNvPr id="0" name=""/>
        <dsp:cNvSpPr/>
      </dsp:nvSpPr>
      <dsp:spPr>
        <a:xfrm rot="5400000">
          <a:off x="7049304" y="-2119279"/>
          <a:ext cx="702743" cy="6965342"/>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US" sz="1500" kern="1200"/>
            <a:t>Current tools available in market are basically Chatbots that rely on conversation with patients which can be erroneous. However, DocAssist takes a different approach by empowering the physicians to make better clinical judgement.</a:t>
          </a:r>
        </a:p>
      </dsp:txBody>
      <dsp:txXfrm rot="-5400000">
        <a:off x="3918005" y="1046325"/>
        <a:ext cx="6931037" cy="634133"/>
      </dsp:txXfrm>
    </dsp:sp>
    <dsp:sp modelId="{75382A62-2375-4EB7-B79C-4D5E599E0085}">
      <dsp:nvSpPr>
        <dsp:cNvPr id="0" name=""/>
        <dsp:cNvSpPr/>
      </dsp:nvSpPr>
      <dsp:spPr>
        <a:xfrm>
          <a:off x="0" y="924176"/>
          <a:ext cx="3918004" cy="87842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Unique Approach</a:t>
          </a:r>
        </a:p>
      </dsp:txBody>
      <dsp:txXfrm>
        <a:off x="42881" y="967057"/>
        <a:ext cx="3832242" cy="792666"/>
      </dsp:txXfrm>
    </dsp:sp>
    <dsp:sp modelId="{F8AD9B0F-E55C-40DF-92E8-4EB1E26D32A2}">
      <dsp:nvSpPr>
        <dsp:cNvPr id="0" name=""/>
        <dsp:cNvSpPr/>
      </dsp:nvSpPr>
      <dsp:spPr>
        <a:xfrm rot="5400000">
          <a:off x="7049304" y="-1196929"/>
          <a:ext cx="702743" cy="6965342"/>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US" sz="1500" kern="1200"/>
            <a:t>Prediction is based</a:t>
          </a:r>
          <a:r>
            <a:rPr lang="en-US" sz="1500" kern="1200" baseline="0"/>
            <a:t> on both content and co-occurrence approach.</a:t>
          </a:r>
          <a:endParaRPr lang="en-US" sz="1500" kern="1200"/>
        </a:p>
      </dsp:txBody>
      <dsp:txXfrm rot="-5400000">
        <a:off x="3918005" y="1968675"/>
        <a:ext cx="6931037" cy="634133"/>
      </dsp:txXfrm>
    </dsp:sp>
    <dsp:sp modelId="{5DCE1CB1-CCAF-419D-9474-B5A992BBF2F5}">
      <dsp:nvSpPr>
        <dsp:cNvPr id="0" name=""/>
        <dsp:cNvSpPr/>
      </dsp:nvSpPr>
      <dsp:spPr>
        <a:xfrm>
          <a:off x="0" y="1846527"/>
          <a:ext cx="3918004" cy="87842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Hybrid</a:t>
          </a:r>
        </a:p>
      </dsp:txBody>
      <dsp:txXfrm>
        <a:off x="42881" y="1889408"/>
        <a:ext cx="3832242" cy="792666"/>
      </dsp:txXfrm>
    </dsp:sp>
    <dsp:sp modelId="{FB8D47AE-C89E-4819-9B49-21E7E510DF23}">
      <dsp:nvSpPr>
        <dsp:cNvPr id="0" name=""/>
        <dsp:cNvSpPr/>
      </dsp:nvSpPr>
      <dsp:spPr>
        <a:xfrm rot="5400000">
          <a:off x="7049304" y="-274578"/>
          <a:ext cx="702743" cy="6965342"/>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66750">
            <a:lnSpc>
              <a:spcPct val="90000"/>
            </a:lnSpc>
            <a:spcBef>
              <a:spcPct val="0"/>
            </a:spcBef>
            <a:spcAft>
              <a:spcPct val="15000"/>
            </a:spcAft>
            <a:buChar char="•"/>
          </a:pPr>
          <a:r>
            <a:rPr lang="en-US" sz="1500" kern="1200"/>
            <a:t>Can Predict severe disease in early stages of consultation.</a:t>
          </a:r>
        </a:p>
      </dsp:txBody>
      <dsp:txXfrm rot="-5400000">
        <a:off x="3918005" y="2891026"/>
        <a:ext cx="6931037" cy="634133"/>
      </dsp:txXfrm>
    </dsp:sp>
    <dsp:sp modelId="{7FB55CDF-E44A-4D60-A1E8-B3504F028C9A}">
      <dsp:nvSpPr>
        <dsp:cNvPr id="0" name=""/>
        <dsp:cNvSpPr/>
      </dsp:nvSpPr>
      <dsp:spPr>
        <a:xfrm>
          <a:off x="0" y="2768877"/>
          <a:ext cx="3918004" cy="87842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Prognosis</a:t>
          </a:r>
        </a:p>
      </dsp:txBody>
      <dsp:txXfrm>
        <a:off x="42881" y="2811758"/>
        <a:ext cx="3832242" cy="79266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D4C4-F40F-4101-9B71-5C520A0188F5}" type="datetimeFigureOut">
              <a:rPr lang="en-US" smtClean="0"/>
              <a:t>11/9/22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795529-2C3D-4FC7-918F-13282A42B0E7}" type="slidenum">
              <a:rPr lang="en-US" smtClean="0"/>
              <a:t>‹#›</a:t>
            </a:fld>
            <a:endParaRPr lang="en-US"/>
          </a:p>
        </p:txBody>
      </p:sp>
    </p:spTree>
    <p:extLst>
      <p:ext uri="{BB962C8B-B14F-4D97-AF65-F5344CB8AC3E}">
        <p14:creationId xmlns:p14="http://schemas.microsoft.com/office/powerpoint/2010/main" val="1636213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11/9/22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11/9/22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jpe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9">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1">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5" name="Title 5">
            <a:extLst>
              <a:ext uri="{FF2B5EF4-FFF2-40B4-BE49-F238E27FC236}">
                <a16:creationId xmlns:a16="http://schemas.microsoft.com/office/drawing/2014/main" id="{0E2D39A7-976F-4A31-A3FA-4318B82DA132}"/>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dirty="0">
                <a:solidFill>
                  <a:srgbClr val="FFFFFF"/>
                </a:solidFill>
              </a:rPr>
              <a:t>Chetana </a:t>
            </a:r>
            <a:r>
              <a:rPr lang="en-US" dirty="0" err="1">
                <a:solidFill>
                  <a:srgbClr val="FFFFFF"/>
                </a:solidFill>
              </a:rPr>
              <a:t>Chunduru</a:t>
            </a:r>
            <a:br>
              <a:rPr lang="en-US" dirty="0">
                <a:solidFill>
                  <a:srgbClr val="FFFFFF"/>
                </a:solidFill>
              </a:rPr>
            </a:br>
            <a:r>
              <a:rPr lang="en-US" dirty="0">
                <a:solidFill>
                  <a:srgbClr val="FFFFFF"/>
                </a:solidFill>
              </a:rPr>
              <a:t>AI/ML</a:t>
            </a:r>
            <a:br>
              <a:rPr lang="en-US" dirty="0">
                <a:solidFill>
                  <a:srgbClr val="FFFFFF"/>
                </a:solidFill>
              </a:rPr>
            </a:br>
            <a:r>
              <a:rPr lang="en-US" dirty="0" err="1">
                <a:solidFill>
                  <a:srgbClr val="FFFFFF"/>
                </a:solidFill>
              </a:rPr>
              <a:t>D</a:t>
            </a:r>
            <a:r>
              <a:rPr lang="en-US" cap="none" dirty="0" err="1">
                <a:solidFill>
                  <a:srgbClr val="FFFFFF"/>
                </a:solidFill>
              </a:rPr>
              <a:t>oc</a:t>
            </a:r>
            <a:r>
              <a:rPr lang="en-US" dirty="0" err="1">
                <a:solidFill>
                  <a:srgbClr val="FFFFFF"/>
                </a:solidFill>
              </a:rPr>
              <a:t>A</a:t>
            </a:r>
            <a:r>
              <a:rPr lang="en-US" cap="none" dirty="0" err="1">
                <a:solidFill>
                  <a:srgbClr val="FFFFFF"/>
                </a:solidFill>
              </a:rPr>
              <a:t>ssist</a:t>
            </a:r>
            <a:endParaRPr lang="en-US" dirty="0">
              <a:solidFill>
                <a:srgbClr val="FFFFFF"/>
              </a:solidFill>
            </a:endParaRPr>
          </a:p>
        </p:txBody>
      </p:sp>
      <p:sp useBgFill="1">
        <p:nvSpPr>
          <p:cNvPr id="16"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8"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1" name="Straight Connector 20">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260193D2-0FD4-4ACE-B3AC-953CF5D4E947}"/>
              </a:ext>
            </a:extLst>
          </p:cNvPr>
          <p:cNvPicPr>
            <a:picLocks noChangeAspect="1"/>
          </p:cNvPicPr>
          <p:nvPr/>
        </p:nvPicPr>
        <p:blipFill rotWithShape="1">
          <a:blip r:embed="rId4"/>
          <a:srcRect t="23724" r="1" b="3653"/>
          <a:stretch/>
        </p:blipFill>
        <p:spPr>
          <a:xfrm>
            <a:off x="6664679" y="3113781"/>
            <a:ext cx="5124328" cy="1851435"/>
          </a:xfrm>
          <a:prstGeom prst="rect">
            <a:avLst/>
          </a:prstGeom>
        </p:spPr>
      </p:pic>
    </p:spTree>
    <p:extLst>
      <p:ext uri="{BB962C8B-B14F-4D97-AF65-F5344CB8AC3E}">
        <p14:creationId xmlns:p14="http://schemas.microsoft.com/office/powerpoint/2010/main" val="34823183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2D67AA1-C1F6-5150-2E09-70CC0E0D228E}"/>
              </a:ext>
            </a:extLst>
          </p:cNvPr>
          <p:cNvSpPr>
            <a:spLocks noGrp="1"/>
          </p:cNvSpPr>
          <p:nvPr>
            <p:ph type="title"/>
          </p:nvPr>
        </p:nvSpPr>
        <p:spPr>
          <a:xfrm>
            <a:off x="714376" y="2424113"/>
            <a:ext cx="10131425" cy="1456267"/>
          </a:xfrm>
        </p:spPr>
        <p:txBody>
          <a:bodyPr/>
          <a:lstStyle/>
          <a:p>
            <a:pPr algn="ctr"/>
            <a:r>
              <a:rPr lang="en-US" dirty="0"/>
              <a:t>Thank you!!!</a:t>
            </a:r>
          </a:p>
        </p:txBody>
      </p:sp>
    </p:spTree>
    <p:extLst>
      <p:ext uri="{BB962C8B-B14F-4D97-AF65-F5344CB8AC3E}">
        <p14:creationId xmlns:p14="http://schemas.microsoft.com/office/powerpoint/2010/main" val="2897075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04760E-830B-47E4-893C-7B55F4101A8E}"/>
              </a:ext>
            </a:extLst>
          </p:cNvPr>
          <p:cNvSpPr>
            <a:spLocks noGrp="1"/>
          </p:cNvSpPr>
          <p:nvPr>
            <p:ph type="title"/>
          </p:nvPr>
        </p:nvSpPr>
        <p:spPr>
          <a:xfrm>
            <a:off x="825909" y="808055"/>
            <a:ext cx="3979205" cy="1453363"/>
          </a:xfrm>
        </p:spPr>
        <p:txBody>
          <a:bodyPr vert="horz" lIns="91440" tIns="45720" rIns="91440" bIns="45720" rtlCol="0">
            <a:normAutofit/>
          </a:bodyPr>
          <a:lstStyle/>
          <a:p>
            <a:r>
              <a:rPr lang="en-US"/>
              <a:t>D</a:t>
            </a:r>
            <a:r>
              <a:rPr lang="en-US" cap="none"/>
              <a:t>oc</a:t>
            </a:r>
            <a:r>
              <a:rPr lang="en-US"/>
              <a:t>A</a:t>
            </a:r>
            <a:r>
              <a:rPr lang="en-US" cap="none"/>
              <a:t>ssist</a:t>
            </a:r>
            <a:endParaRPr lang="en-US"/>
          </a:p>
        </p:txBody>
      </p:sp>
      <p:pic>
        <p:nvPicPr>
          <p:cNvPr id="18" name="Picture 4" descr="Doc Assist - Photos | Facebook">
            <a:extLst>
              <a:ext uri="{FF2B5EF4-FFF2-40B4-BE49-F238E27FC236}">
                <a16:creationId xmlns:a16="http://schemas.microsoft.com/office/drawing/2014/main" id="{EFC4FD1C-2B13-4654-B25B-B588363A529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786077" y="796413"/>
            <a:ext cx="5102943" cy="5102943"/>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aphicFrame>
        <p:nvGraphicFramePr>
          <p:cNvPr id="16" name="Content Placeholder 15">
            <a:extLst>
              <a:ext uri="{FF2B5EF4-FFF2-40B4-BE49-F238E27FC236}">
                <a16:creationId xmlns:a16="http://schemas.microsoft.com/office/drawing/2014/main" id="{0065AF55-0CD2-4988-A2E4-33967BCD6F3B}"/>
              </a:ext>
            </a:extLst>
          </p:cNvPr>
          <p:cNvGraphicFramePr>
            <a:graphicFrameLocks noGrp="1"/>
          </p:cNvGraphicFramePr>
          <p:nvPr>
            <p:ph idx="1"/>
            <p:extLst>
              <p:ext uri="{D42A27DB-BD31-4B8C-83A1-F6EECF244321}">
                <p14:modId xmlns:p14="http://schemas.microsoft.com/office/powerpoint/2010/main" val="1494448208"/>
              </p:ext>
            </p:extLst>
          </p:nvPr>
        </p:nvGraphicFramePr>
        <p:xfrm>
          <a:off x="802178" y="2261420"/>
          <a:ext cx="4002936" cy="363793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103128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10">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51" name="Rectangle 12">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2" name="Picture 14">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DADC267-DDF0-4951-8AA4-A7EA17BE5573}"/>
              </a:ext>
            </a:extLst>
          </p:cNvPr>
          <p:cNvSpPr>
            <a:spLocks noGrp="1"/>
          </p:cNvSpPr>
          <p:nvPr>
            <p:ph type="title"/>
          </p:nvPr>
        </p:nvSpPr>
        <p:spPr>
          <a:xfrm>
            <a:off x="718457" y="531278"/>
            <a:ext cx="3211517" cy="5292579"/>
          </a:xfrm>
        </p:spPr>
        <p:txBody>
          <a:bodyPr>
            <a:normAutofit fontScale="90000"/>
          </a:bodyPr>
          <a:lstStyle/>
          <a:p>
            <a:pPr>
              <a:lnSpc>
                <a:spcPct val="90000"/>
              </a:lnSpc>
            </a:pPr>
            <a:br>
              <a:rPr lang="en-US" sz="1700">
                <a:solidFill>
                  <a:srgbClr val="FFFFFF"/>
                </a:solidFill>
              </a:rPr>
            </a:br>
            <a:br>
              <a:rPr lang="en-US" sz="1700">
                <a:solidFill>
                  <a:srgbClr val="FFFFFF"/>
                </a:solidFill>
              </a:rPr>
            </a:br>
            <a:br>
              <a:rPr lang="en-US" sz="1700">
                <a:solidFill>
                  <a:srgbClr val="FFFFFF"/>
                </a:solidFill>
              </a:rPr>
            </a:br>
            <a:r>
              <a:rPr lang="en-US" sz="4000">
                <a:solidFill>
                  <a:srgbClr val="FFFFFF"/>
                </a:solidFill>
              </a:rPr>
              <a:t>PROBLEM STATEMENT</a:t>
            </a:r>
            <a:br>
              <a:rPr lang="en-US" sz="1700">
                <a:solidFill>
                  <a:srgbClr val="FFFFFF"/>
                </a:solidFill>
              </a:rPr>
            </a:br>
            <a:br>
              <a:rPr lang="en-US" sz="1700">
                <a:solidFill>
                  <a:srgbClr val="FFFFFF"/>
                </a:solidFill>
              </a:rPr>
            </a:br>
            <a:r>
              <a:rPr lang="en-US" sz="1700" cap="none">
                <a:solidFill>
                  <a:srgbClr val="FFFFFF"/>
                </a:solidFill>
                <a:latin typeface="+mn-lt"/>
                <a:ea typeface="+mn-ea"/>
                <a:cs typeface="+mn-cs"/>
              </a:rPr>
              <a:t>Sometimes, the relation between signs /symptoms and the disease is not so apparent. It’s mostly based on physician’s best judgement till additional lab tests are performed. There is a need for a software solution to assist the physician in making the best clinical judgement for more efficient care and control costs for patients and families.</a:t>
            </a:r>
            <a:br>
              <a:rPr lang="en-US" sz="1700">
                <a:solidFill>
                  <a:srgbClr val="FFFFFF"/>
                </a:solidFill>
              </a:rPr>
            </a:br>
            <a:br>
              <a:rPr lang="en-US" sz="1700">
                <a:solidFill>
                  <a:srgbClr val="FFFFFF"/>
                </a:solidFill>
              </a:rPr>
            </a:br>
            <a:br>
              <a:rPr lang="en-US" sz="1700">
                <a:solidFill>
                  <a:srgbClr val="FFFFFF"/>
                </a:solidFill>
              </a:rPr>
            </a:br>
            <a:br>
              <a:rPr lang="en-US" sz="1700">
                <a:solidFill>
                  <a:srgbClr val="FFFFFF"/>
                </a:solidFill>
              </a:rPr>
            </a:br>
            <a:br>
              <a:rPr lang="en-US" sz="1700">
                <a:solidFill>
                  <a:srgbClr val="FFFFFF"/>
                </a:solidFill>
              </a:rPr>
            </a:br>
            <a:endParaRPr lang="en-US" sz="1700">
              <a:solidFill>
                <a:srgbClr val="FFFFFF"/>
              </a:solidFill>
            </a:endParaRPr>
          </a:p>
        </p:txBody>
      </p:sp>
      <p:sp useBgFill="1">
        <p:nvSpPr>
          <p:cNvPr id="54" name="Freeform: Shape 16">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48" name="Content Placeholder 4">
            <a:extLst>
              <a:ext uri="{FF2B5EF4-FFF2-40B4-BE49-F238E27FC236}">
                <a16:creationId xmlns:a16="http://schemas.microsoft.com/office/drawing/2014/main" id="{BA419CE5-40EB-4FA1-BD27-20393564D0CF}"/>
              </a:ext>
            </a:extLst>
          </p:cNvPr>
          <p:cNvGraphicFramePr>
            <a:graphicFrameLocks noGrp="1"/>
          </p:cNvGraphicFramePr>
          <p:nvPr>
            <p:ph idx="1"/>
            <p:extLst>
              <p:ext uri="{D42A27DB-BD31-4B8C-83A1-F6EECF244321}">
                <p14:modId xmlns:p14="http://schemas.microsoft.com/office/powerpoint/2010/main" val="2053404938"/>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090299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0E2D39A7-976F-4A31-A3FA-4318B82DA132}"/>
              </a:ext>
            </a:extLst>
          </p:cNvPr>
          <p:cNvSpPr>
            <a:spLocks noGrp="1"/>
          </p:cNvSpPr>
          <p:nvPr>
            <p:ph type="title"/>
          </p:nvPr>
        </p:nvSpPr>
        <p:spPr/>
        <p:txBody>
          <a:bodyPr>
            <a:noAutofit/>
          </a:bodyPr>
          <a:lstStyle/>
          <a:p>
            <a:r>
              <a:rPr lang="en-US" sz="3600"/>
              <a:t>ARCHITECTURE &amp; DATA FLOW DIAGRAM</a:t>
            </a:r>
          </a:p>
        </p:txBody>
      </p:sp>
      <p:sp>
        <p:nvSpPr>
          <p:cNvPr id="10" name="Text Placeholder 12">
            <a:extLst>
              <a:ext uri="{FF2B5EF4-FFF2-40B4-BE49-F238E27FC236}">
                <a16:creationId xmlns:a16="http://schemas.microsoft.com/office/drawing/2014/main" id="{877620E6-8552-4061-9420-4F8CE621D153}"/>
              </a:ext>
            </a:extLst>
          </p:cNvPr>
          <p:cNvSpPr txBox="1">
            <a:spLocks/>
          </p:cNvSpPr>
          <p:nvPr/>
        </p:nvSpPr>
        <p:spPr>
          <a:xfrm>
            <a:off x="6695538" y="733464"/>
            <a:ext cx="7440011" cy="702582"/>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endParaRPr lang="en-US">
              <a:latin typeface="Franklin Gothic Medium" panose="020B0603020102020204" pitchFamily="34" charset="0"/>
            </a:endParaRPr>
          </a:p>
        </p:txBody>
      </p:sp>
      <p:pic>
        <p:nvPicPr>
          <p:cNvPr id="9" name="Picture 8" descr="Graphical user interface&#10;&#10;Description automatically generated">
            <a:extLst>
              <a:ext uri="{FF2B5EF4-FFF2-40B4-BE49-F238E27FC236}">
                <a16:creationId xmlns:a16="http://schemas.microsoft.com/office/drawing/2014/main" id="{9A9C704D-7ECD-47B4-8E11-98C094C2F832}"/>
              </a:ext>
            </a:extLst>
          </p:cNvPr>
          <p:cNvPicPr>
            <a:picLocks noChangeAspect="1"/>
          </p:cNvPicPr>
          <p:nvPr/>
        </p:nvPicPr>
        <p:blipFill>
          <a:blip r:embed="rId3"/>
          <a:stretch>
            <a:fillRect/>
          </a:stretch>
        </p:blipFill>
        <p:spPr>
          <a:xfrm>
            <a:off x="685801" y="1623587"/>
            <a:ext cx="11075275" cy="5234413"/>
          </a:xfrm>
          <a:prstGeom prst="rect">
            <a:avLst/>
          </a:prstGeom>
        </p:spPr>
      </p:pic>
    </p:spTree>
    <p:extLst>
      <p:ext uri="{BB962C8B-B14F-4D97-AF65-F5344CB8AC3E}">
        <p14:creationId xmlns:p14="http://schemas.microsoft.com/office/powerpoint/2010/main" val="329028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DBEE1-085F-44B5-A103-B0AD44D840D4}"/>
              </a:ext>
            </a:extLst>
          </p:cNvPr>
          <p:cNvSpPr>
            <a:spLocks noGrp="1"/>
          </p:cNvSpPr>
          <p:nvPr>
            <p:ph type="title"/>
          </p:nvPr>
        </p:nvSpPr>
        <p:spPr/>
        <p:txBody>
          <a:bodyPr>
            <a:normAutofit/>
          </a:bodyPr>
          <a:lstStyle/>
          <a:p>
            <a:pPr>
              <a:spcBef>
                <a:spcPts val="0"/>
              </a:spcBef>
              <a:spcAft>
                <a:spcPts val="1000"/>
              </a:spcAft>
              <a:buClr>
                <a:schemeClr val="tx1"/>
              </a:buClr>
              <a:buSzPct val="100000"/>
            </a:pPr>
            <a:r>
              <a:rPr lang="en-US" cap="none">
                <a:latin typeface="+mn-lt"/>
                <a:ea typeface="+mn-ea"/>
                <a:cs typeface="+mn-cs"/>
              </a:rPr>
              <a:t>Disease Prediction Engine </a:t>
            </a:r>
            <a:br>
              <a:rPr lang="en-US" cap="none">
                <a:latin typeface="+mn-lt"/>
                <a:ea typeface="+mn-ea"/>
                <a:cs typeface="+mn-cs"/>
              </a:rPr>
            </a:br>
            <a:r>
              <a:rPr lang="en-US" cap="none">
                <a:latin typeface="+mn-lt"/>
                <a:ea typeface="+mn-ea"/>
                <a:cs typeface="+mn-cs"/>
              </a:rPr>
              <a:t>Common Symptoms for diseases</a:t>
            </a:r>
          </a:p>
        </p:txBody>
      </p:sp>
      <p:pic>
        <p:nvPicPr>
          <p:cNvPr id="6" name="Content Placeholder 5" descr="Icon&#10;&#10;Description automatically generated">
            <a:extLst>
              <a:ext uri="{FF2B5EF4-FFF2-40B4-BE49-F238E27FC236}">
                <a16:creationId xmlns:a16="http://schemas.microsoft.com/office/drawing/2014/main" id="{AA761224-5F7B-4E2A-892D-26148C140A4A}"/>
              </a:ext>
            </a:extLst>
          </p:cNvPr>
          <p:cNvPicPr>
            <a:picLocks noGrp="1" noChangeAspect="1"/>
          </p:cNvPicPr>
          <p:nvPr>
            <p:ph idx="1"/>
          </p:nvPr>
        </p:nvPicPr>
        <p:blipFill>
          <a:blip r:embed="rId2"/>
          <a:stretch>
            <a:fillRect/>
          </a:stretch>
        </p:blipFill>
        <p:spPr>
          <a:xfrm>
            <a:off x="884583" y="2253474"/>
            <a:ext cx="999829" cy="999829"/>
          </a:xfrm>
        </p:spPr>
      </p:pic>
      <p:sp>
        <p:nvSpPr>
          <p:cNvPr id="7" name="TextBox 6">
            <a:extLst>
              <a:ext uri="{FF2B5EF4-FFF2-40B4-BE49-F238E27FC236}">
                <a16:creationId xmlns:a16="http://schemas.microsoft.com/office/drawing/2014/main" id="{06D5995E-A92B-4F25-B52C-D49E7FDCCFEA}"/>
              </a:ext>
            </a:extLst>
          </p:cNvPr>
          <p:cNvSpPr txBox="1"/>
          <p:nvPr/>
        </p:nvSpPr>
        <p:spPr>
          <a:xfrm>
            <a:off x="663731" y="3527255"/>
            <a:ext cx="1769610" cy="323165"/>
          </a:xfrm>
          <a:prstGeom prst="rect">
            <a:avLst/>
          </a:prstGeom>
          <a:noFill/>
        </p:spPr>
        <p:txBody>
          <a:bodyPr wrap="square" rtlCol="0">
            <a:spAutoFit/>
          </a:bodyPr>
          <a:lstStyle/>
          <a:p>
            <a:r>
              <a:rPr lang="en-US" sz="1500"/>
              <a:t>Historical claim data</a:t>
            </a:r>
          </a:p>
        </p:txBody>
      </p:sp>
      <p:pic>
        <p:nvPicPr>
          <p:cNvPr id="9" name="Graphic 8" descr="Document">
            <a:extLst>
              <a:ext uri="{FF2B5EF4-FFF2-40B4-BE49-F238E27FC236}">
                <a16:creationId xmlns:a16="http://schemas.microsoft.com/office/drawing/2014/main" id="{73B8AC34-2A36-4E3E-A3D4-5C61E72DF8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28529" y="2187116"/>
            <a:ext cx="1160166" cy="1160166"/>
          </a:xfrm>
          <a:prstGeom prst="rect">
            <a:avLst/>
          </a:prstGeom>
        </p:spPr>
      </p:pic>
      <p:sp>
        <p:nvSpPr>
          <p:cNvPr id="10" name="TextBox 9">
            <a:extLst>
              <a:ext uri="{FF2B5EF4-FFF2-40B4-BE49-F238E27FC236}">
                <a16:creationId xmlns:a16="http://schemas.microsoft.com/office/drawing/2014/main" id="{DB94FA08-DD46-4CE0-965D-623D7379F146}"/>
              </a:ext>
            </a:extLst>
          </p:cNvPr>
          <p:cNvSpPr txBox="1"/>
          <p:nvPr/>
        </p:nvSpPr>
        <p:spPr>
          <a:xfrm>
            <a:off x="3226990" y="3427600"/>
            <a:ext cx="1973262" cy="784830"/>
          </a:xfrm>
          <a:prstGeom prst="rect">
            <a:avLst/>
          </a:prstGeom>
          <a:noFill/>
        </p:spPr>
        <p:txBody>
          <a:bodyPr wrap="square" rtlCol="0">
            <a:spAutoFit/>
          </a:bodyPr>
          <a:lstStyle/>
          <a:p>
            <a:r>
              <a:rPr lang="en-US" sz="1500"/>
              <a:t>AHRQ ICD 10 Classification into disease and symptom </a:t>
            </a:r>
          </a:p>
        </p:txBody>
      </p:sp>
      <p:pic>
        <p:nvPicPr>
          <p:cNvPr id="1026" name="Picture 2" descr="Co-occurrence Matrix - Microsoft Power BI Community">
            <a:extLst>
              <a:ext uri="{FF2B5EF4-FFF2-40B4-BE49-F238E27FC236}">
                <a16:creationId xmlns:a16="http://schemas.microsoft.com/office/drawing/2014/main" id="{42C63AE7-A9F9-4E84-AD3E-2B89C08AA5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5023" y="2118716"/>
            <a:ext cx="1419123" cy="12417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14C6BE5-7C54-44FC-9CF1-EEDEE04CA91C}"/>
              </a:ext>
            </a:extLst>
          </p:cNvPr>
          <p:cNvSpPr txBox="1"/>
          <p:nvPr/>
        </p:nvSpPr>
        <p:spPr>
          <a:xfrm>
            <a:off x="5938809" y="3527255"/>
            <a:ext cx="2111888" cy="553998"/>
          </a:xfrm>
          <a:prstGeom prst="rect">
            <a:avLst/>
          </a:prstGeom>
          <a:noFill/>
        </p:spPr>
        <p:txBody>
          <a:bodyPr wrap="square" rtlCol="0">
            <a:spAutoFit/>
          </a:bodyPr>
          <a:lstStyle/>
          <a:p>
            <a:r>
              <a:rPr lang="en-US" sz="1500"/>
              <a:t>Disease to symptoms co-occurrence matrix</a:t>
            </a:r>
          </a:p>
        </p:txBody>
      </p:sp>
      <p:pic>
        <p:nvPicPr>
          <p:cNvPr id="1028" name="Picture 4" descr="Cosine Similarity &amp;amp; Classification">
            <a:extLst>
              <a:ext uri="{FF2B5EF4-FFF2-40B4-BE49-F238E27FC236}">
                <a16:creationId xmlns:a16="http://schemas.microsoft.com/office/drawing/2014/main" id="{F8133C1D-3ACB-4EC6-B36D-C2F0FF29A8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5023" y="4882356"/>
            <a:ext cx="1419123" cy="126699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39C75EA-E60D-41FA-BBD2-A5DF81D99B30}"/>
              </a:ext>
            </a:extLst>
          </p:cNvPr>
          <p:cNvSpPr txBox="1"/>
          <p:nvPr/>
        </p:nvSpPr>
        <p:spPr>
          <a:xfrm>
            <a:off x="5584817" y="6235651"/>
            <a:ext cx="3002592" cy="553998"/>
          </a:xfrm>
          <a:prstGeom prst="rect">
            <a:avLst/>
          </a:prstGeom>
          <a:noFill/>
        </p:spPr>
        <p:txBody>
          <a:bodyPr wrap="square" rtlCol="0">
            <a:spAutoFit/>
          </a:bodyPr>
          <a:lstStyle/>
          <a:p>
            <a:r>
              <a:rPr lang="en-US" sz="1500" err="1"/>
              <a:t>BioBert</a:t>
            </a:r>
            <a:r>
              <a:rPr lang="en-US" sz="1500"/>
              <a:t> based sentence embedding for ICD10 cosine similarity</a:t>
            </a:r>
          </a:p>
        </p:txBody>
      </p:sp>
      <p:pic>
        <p:nvPicPr>
          <p:cNvPr id="1032" name="Picture 8" descr="Discuss Results With Patients - View Result Icon - 500x500 PNG Download -  PNGkit">
            <a:extLst>
              <a:ext uri="{FF2B5EF4-FFF2-40B4-BE49-F238E27FC236}">
                <a16:creationId xmlns:a16="http://schemas.microsoft.com/office/drawing/2014/main" id="{D40A0D26-81E0-4602-A76A-06B7AC20F3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28959" y="2118715"/>
            <a:ext cx="1735288" cy="1241732"/>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5F281634-C406-43C6-ABA3-9F550F5749D8}"/>
              </a:ext>
            </a:extLst>
          </p:cNvPr>
          <p:cNvSpPr txBox="1"/>
          <p:nvPr/>
        </p:nvSpPr>
        <p:spPr>
          <a:xfrm>
            <a:off x="9023456" y="3481088"/>
            <a:ext cx="3051425" cy="323165"/>
          </a:xfrm>
          <a:prstGeom prst="rect">
            <a:avLst/>
          </a:prstGeom>
          <a:noFill/>
        </p:spPr>
        <p:txBody>
          <a:bodyPr wrap="square" rtlCol="0">
            <a:spAutoFit/>
          </a:bodyPr>
          <a:lstStyle/>
          <a:p>
            <a:r>
              <a:rPr lang="en-US" sz="1500"/>
              <a:t>Common Symptoms for diseases</a:t>
            </a:r>
          </a:p>
        </p:txBody>
      </p:sp>
      <p:sp>
        <p:nvSpPr>
          <p:cNvPr id="37" name="TextBox 36">
            <a:extLst>
              <a:ext uri="{FF2B5EF4-FFF2-40B4-BE49-F238E27FC236}">
                <a16:creationId xmlns:a16="http://schemas.microsoft.com/office/drawing/2014/main" id="{B2691E37-9F8A-4954-9B5B-2D4F97C6A72B}"/>
              </a:ext>
            </a:extLst>
          </p:cNvPr>
          <p:cNvSpPr txBox="1"/>
          <p:nvPr/>
        </p:nvSpPr>
        <p:spPr>
          <a:xfrm>
            <a:off x="9153939" y="6232721"/>
            <a:ext cx="2801632" cy="553998"/>
          </a:xfrm>
          <a:prstGeom prst="rect">
            <a:avLst/>
          </a:prstGeom>
          <a:noFill/>
        </p:spPr>
        <p:txBody>
          <a:bodyPr wrap="square" rtlCol="0">
            <a:spAutoFit/>
          </a:bodyPr>
          <a:lstStyle/>
          <a:p>
            <a:r>
              <a:rPr lang="en-US" sz="1500"/>
              <a:t>Predict diseases from symptoms for facilitating the Physician</a:t>
            </a:r>
          </a:p>
        </p:txBody>
      </p:sp>
      <p:pic>
        <p:nvPicPr>
          <p:cNvPr id="1040" name="Picture 16" descr="Heart attack risk: This new AI is better at predicting risk of heart attack  than your family doctor - The Economic Times">
            <a:extLst>
              <a:ext uri="{FF2B5EF4-FFF2-40B4-BE49-F238E27FC236}">
                <a16:creationId xmlns:a16="http://schemas.microsoft.com/office/drawing/2014/main" id="{84F47D9C-7149-4981-82D5-BE6B0541CE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93345" y="4882356"/>
            <a:ext cx="1670902" cy="1251564"/>
          </a:xfrm>
          <a:prstGeom prst="rect">
            <a:avLst/>
          </a:prstGeom>
          <a:noFill/>
          <a:extLst>
            <a:ext uri="{909E8E84-426E-40DD-AFC4-6F175D3DCCD1}">
              <a14:hiddenFill xmlns:a14="http://schemas.microsoft.com/office/drawing/2010/main">
                <a:solidFill>
                  <a:srgbClr val="FFFFFF"/>
                </a:solidFill>
              </a14:hiddenFill>
            </a:ext>
          </a:extLst>
        </p:spPr>
      </p:pic>
      <p:pic>
        <p:nvPicPr>
          <p:cNvPr id="19" name="Graphic 18" descr="Add">
            <a:extLst>
              <a:ext uri="{FF2B5EF4-FFF2-40B4-BE49-F238E27FC236}">
                <a16:creationId xmlns:a16="http://schemas.microsoft.com/office/drawing/2014/main" id="{CF357E3D-440A-4096-81D8-36EA5D4A5D5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387548" y="2450928"/>
            <a:ext cx="632543" cy="632543"/>
          </a:xfrm>
          <a:prstGeom prst="rect">
            <a:avLst/>
          </a:prstGeom>
        </p:spPr>
      </p:pic>
      <p:sp>
        <p:nvSpPr>
          <p:cNvPr id="3" name="Arrow: Right 2">
            <a:extLst>
              <a:ext uri="{FF2B5EF4-FFF2-40B4-BE49-F238E27FC236}">
                <a16:creationId xmlns:a16="http://schemas.microsoft.com/office/drawing/2014/main" id="{E24F0902-1B0D-4513-8E60-3B725DE40204}"/>
              </a:ext>
            </a:extLst>
          </p:cNvPr>
          <p:cNvSpPr/>
          <p:nvPr/>
        </p:nvSpPr>
        <p:spPr>
          <a:xfrm>
            <a:off x="4816419" y="2636573"/>
            <a:ext cx="695739" cy="20601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57D1CF27-28C1-4E13-950A-DC3C8F5ABAFD}"/>
              </a:ext>
            </a:extLst>
          </p:cNvPr>
          <p:cNvSpPr/>
          <p:nvPr/>
        </p:nvSpPr>
        <p:spPr>
          <a:xfrm>
            <a:off x="8218683" y="2636574"/>
            <a:ext cx="695739" cy="20601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Add">
            <a:extLst>
              <a:ext uri="{FF2B5EF4-FFF2-40B4-BE49-F238E27FC236}">
                <a16:creationId xmlns:a16="http://schemas.microsoft.com/office/drawing/2014/main" id="{2D20493D-1DE8-4E8E-93D3-A8F0DFB99EEF}"/>
              </a:ext>
            </a:extLst>
          </p:cNvPr>
          <p:cNvPicPr>
            <a:picLocks noChangeAspect="1"/>
          </p:cNvPicPr>
          <p:nvPr/>
        </p:nvPicPr>
        <p:blipFill>
          <a:blip r:embed="rId9">
            <a:extLst>
              <a:ext uri="{96DAC541-7B7A-43D3-8B79-37D633B846F1}">
                <asvg:svgBlip xmlns:asvg="http://schemas.microsoft.com/office/drawing/2016/SVG/main" r:embed="rId11"/>
              </a:ext>
            </a:extLst>
          </a:blip>
          <a:stretch>
            <a:fillRect/>
          </a:stretch>
        </p:blipFill>
        <p:spPr>
          <a:xfrm>
            <a:off x="6675478" y="4083702"/>
            <a:ext cx="632543" cy="632543"/>
          </a:xfrm>
          <a:prstGeom prst="rect">
            <a:avLst/>
          </a:prstGeom>
        </p:spPr>
      </p:pic>
      <p:sp>
        <p:nvSpPr>
          <p:cNvPr id="29" name="Arrow: Right 28">
            <a:extLst>
              <a:ext uri="{FF2B5EF4-FFF2-40B4-BE49-F238E27FC236}">
                <a16:creationId xmlns:a16="http://schemas.microsoft.com/office/drawing/2014/main" id="{FDA7D257-7B42-4DB4-96AE-BFACEE702E0C}"/>
              </a:ext>
            </a:extLst>
          </p:cNvPr>
          <p:cNvSpPr/>
          <p:nvPr/>
        </p:nvSpPr>
        <p:spPr>
          <a:xfrm>
            <a:off x="8218683" y="5412844"/>
            <a:ext cx="695739" cy="20601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3483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C267-DDF0-4951-8AA4-A7EA17BE5573}"/>
              </a:ext>
            </a:extLst>
          </p:cNvPr>
          <p:cNvSpPr>
            <a:spLocks noGrp="1"/>
          </p:cNvSpPr>
          <p:nvPr>
            <p:ph type="title"/>
          </p:nvPr>
        </p:nvSpPr>
        <p:spPr>
          <a:xfrm>
            <a:off x="685801" y="599661"/>
            <a:ext cx="10131425" cy="1456267"/>
          </a:xfrm>
        </p:spPr>
        <p:txBody>
          <a:bodyPr/>
          <a:lstStyle/>
          <a:p>
            <a:r>
              <a:rPr lang="en-US"/>
              <a:t>User Interface</a:t>
            </a:r>
          </a:p>
        </p:txBody>
      </p:sp>
      <p:pic>
        <p:nvPicPr>
          <p:cNvPr id="2050" name="Picture 2">
            <a:extLst>
              <a:ext uri="{FF2B5EF4-FFF2-40B4-BE49-F238E27FC236}">
                <a16:creationId xmlns:a16="http://schemas.microsoft.com/office/drawing/2014/main" id="{79A551CB-EE2F-491E-9A6E-D6B44C2E7F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90" y="1726027"/>
            <a:ext cx="10595114" cy="4562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965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F6926-2384-451B-9434-ECEEFDF67EE1}"/>
              </a:ext>
            </a:extLst>
          </p:cNvPr>
          <p:cNvSpPr>
            <a:spLocks noGrp="1"/>
          </p:cNvSpPr>
          <p:nvPr>
            <p:ph type="title"/>
          </p:nvPr>
        </p:nvSpPr>
        <p:spPr/>
        <p:txBody>
          <a:bodyPr/>
          <a:lstStyle/>
          <a:p>
            <a:r>
              <a:rPr lang="en-US"/>
              <a:t>Output</a:t>
            </a:r>
          </a:p>
        </p:txBody>
      </p:sp>
      <p:pic>
        <p:nvPicPr>
          <p:cNvPr id="3074" name="Picture 2">
            <a:extLst>
              <a:ext uri="{FF2B5EF4-FFF2-40B4-BE49-F238E27FC236}">
                <a16:creationId xmlns:a16="http://schemas.microsoft.com/office/drawing/2014/main" id="{8CCDB9B4-24F9-4828-B719-A2A6C4265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007" y="1753636"/>
            <a:ext cx="10691191" cy="4567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054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C267-DDF0-4951-8AA4-A7EA17BE5573}"/>
              </a:ext>
            </a:extLst>
          </p:cNvPr>
          <p:cNvSpPr>
            <a:spLocks noGrp="1"/>
          </p:cNvSpPr>
          <p:nvPr>
            <p:ph type="title"/>
          </p:nvPr>
        </p:nvSpPr>
        <p:spPr/>
        <p:txBody>
          <a:bodyPr/>
          <a:lstStyle/>
          <a:p>
            <a:r>
              <a:rPr lang="en-US">
                <a:solidFill>
                  <a:srgbClr val="FFFFFF"/>
                </a:solidFill>
              </a:rPr>
              <a:t>VALUE Delivered</a:t>
            </a:r>
            <a:endParaRPr lang="en-US"/>
          </a:p>
        </p:txBody>
      </p:sp>
      <p:graphicFrame>
        <p:nvGraphicFramePr>
          <p:cNvPr id="21" name="Content Placeholder 20">
            <a:extLst>
              <a:ext uri="{FF2B5EF4-FFF2-40B4-BE49-F238E27FC236}">
                <a16:creationId xmlns:a16="http://schemas.microsoft.com/office/drawing/2014/main" id="{EDCFA824-E855-418B-90B3-4D05338097F0}"/>
              </a:ext>
            </a:extLst>
          </p:cNvPr>
          <p:cNvGraphicFramePr>
            <a:graphicFrameLocks noGrp="1"/>
          </p:cNvGraphicFramePr>
          <p:nvPr>
            <p:ph idx="1"/>
            <p:extLst>
              <p:ext uri="{D42A27DB-BD31-4B8C-83A1-F6EECF244321}">
                <p14:modId xmlns:p14="http://schemas.microsoft.com/office/powerpoint/2010/main" val="1499603310"/>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8186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C267-DDF0-4951-8AA4-A7EA17BE5573}"/>
              </a:ext>
            </a:extLst>
          </p:cNvPr>
          <p:cNvSpPr>
            <a:spLocks noGrp="1"/>
          </p:cNvSpPr>
          <p:nvPr>
            <p:ph type="title"/>
          </p:nvPr>
        </p:nvSpPr>
        <p:spPr/>
        <p:txBody>
          <a:bodyPr/>
          <a:lstStyle/>
          <a:p>
            <a:r>
              <a:rPr lang="en-US">
                <a:solidFill>
                  <a:srgbClr val="FFFFFF"/>
                </a:solidFill>
              </a:rPr>
              <a:t>Uniqueness &amp; Novelty</a:t>
            </a:r>
            <a:endParaRPr lang="en-US"/>
          </a:p>
        </p:txBody>
      </p:sp>
      <p:graphicFrame>
        <p:nvGraphicFramePr>
          <p:cNvPr id="21" name="Content Placeholder 20">
            <a:extLst>
              <a:ext uri="{FF2B5EF4-FFF2-40B4-BE49-F238E27FC236}">
                <a16:creationId xmlns:a16="http://schemas.microsoft.com/office/drawing/2014/main" id="{EDCFA824-E855-418B-90B3-4D05338097F0}"/>
              </a:ext>
            </a:extLst>
          </p:cNvPr>
          <p:cNvGraphicFramePr>
            <a:graphicFrameLocks noGrp="1"/>
          </p:cNvGraphicFramePr>
          <p:nvPr>
            <p:ph idx="1"/>
            <p:extLst>
              <p:ext uri="{D42A27DB-BD31-4B8C-83A1-F6EECF244321}">
                <p14:modId xmlns:p14="http://schemas.microsoft.com/office/powerpoint/2010/main" val="3582814630"/>
              </p:ext>
            </p:extLst>
          </p:nvPr>
        </p:nvGraphicFramePr>
        <p:xfrm>
          <a:off x="685801" y="2142067"/>
          <a:ext cx="10883347"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64679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ppt/theme/themeOverride2.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5E34829978D304990F7FA22F520BFAB" ma:contentTypeVersion="12" ma:contentTypeDescription="Create a new document." ma:contentTypeScope="" ma:versionID="a0e1cb9df1c7f18297b129c936be0f18">
  <xsd:schema xmlns:xsd="http://www.w3.org/2001/XMLSchema" xmlns:xs="http://www.w3.org/2001/XMLSchema" xmlns:p="http://schemas.microsoft.com/office/2006/metadata/properties" xmlns:ns2="c85ca5d0-e066-4649-92bd-c0ed5ca17023" xmlns:ns3="b557f792-c62b-4bda-b579-7e9f150242fa" targetNamespace="http://schemas.microsoft.com/office/2006/metadata/properties" ma:root="true" ma:fieldsID="fd8549d0191f6c3667eba47a15a24c2f" ns2:_="" ns3:_="">
    <xsd:import namespace="c85ca5d0-e066-4649-92bd-c0ed5ca17023"/>
    <xsd:import namespace="b557f792-c62b-4bda-b579-7e9f150242f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ca5d0-e066-4649-92bd-c0ed5ca170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557f792-c62b-4bda-b579-7e9f150242f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7D2BED-8584-403E-B0D3-989B74D83728}">
  <ds:schemaRefs>
    <ds:schemaRef ds:uri="http://schemas.microsoft.com/sharepoint/v3/contenttype/forms"/>
  </ds:schemaRefs>
</ds:datastoreItem>
</file>

<file path=customXml/itemProps2.xml><?xml version="1.0" encoding="utf-8"?>
<ds:datastoreItem xmlns:ds="http://schemas.openxmlformats.org/officeDocument/2006/customXml" ds:itemID="{619D48B7-15E4-49FF-A687-9379E9A86294}">
  <ds:schemaRefs>
    <ds:schemaRef ds:uri="b557f792-c62b-4bda-b579-7e9f150242fa"/>
    <ds:schemaRef ds:uri="c85ca5d0-e066-4649-92bd-c0ed5ca1702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F9B5E4B-5371-42CC-8B3D-69841C2FCF0E}">
  <ds:schemaRefs>
    <ds:schemaRef ds:uri="b557f792-c62b-4bda-b579-7e9f150242fa"/>
    <ds:schemaRef ds:uri="c85ca5d0-e066-4649-92bd-c0ed5ca1702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TotalTime>
  <Words>383</Words>
  <Application>Microsoft Macintosh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Franklin Gothic Medium</vt:lpstr>
      <vt:lpstr>Celestial</vt:lpstr>
      <vt:lpstr>Chetana Chunduru AI/ML DocAssist</vt:lpstr>
      <vt:lpstr>DocAssist</vt:lpstr>
      <vt:lpstr>   PROBLEM STATEMENT  Sometimes, the relation between signs /symptoms and the disease is not so apparent. It’s mostly based on physician’s best judgement till additional lab tests are performed. There is a need for a software solution to assist the physician in making the best clinical judgement for more efficient care and control costs for patients and families.     </vt:lpstr>
      <vt:lpstr>ARCHITECTURE &amp; DATA FLOW DIAGRAM</vt:lpstr>
      <vt:lpstr>Disease Prediction Engine  Common Symptoms for diseases</vt:lpstr>
      <vt:lpstr>User Interface</vt:lpstr>
      <vt:lpstr>Output</vt:lpstr>
      <vt:lpstr>VALUE Delivered</vt:lpstr>
      <vt:lpstr>Uniqueness &amp; Novelty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DATA PILOTS AI/ML DocAssist</dc:title>
  <dc:creator>Agarwal, Rahul</dc:creator>
  <cp:lastModifiedBy>Chunduru Chetana</cp:lastModifiedBy>
  <cp:revision>2</cp:revision>
  <dcterms:created xsi:type="dcterms:W3CDTF">2021-08-06T12:15:00Z</dcterms:created>
  <dcterms:modified xsi:type="dcterms:W3CDTF">2022-11-09T18:03:53Z</dcterms:modified>
</cp:coreProperties>
</file>