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Nunito" pitchFamily="2" charset="77"/>
      <p:regular r:id="rId22"/>
      <p:bold r:id="rId23"/>
      <p:italic r:id="rId24"/>
      <p:boldItalic r:id="rId25"/>
    </p:embeddedFont>
    <p:embeddedFont>
      <p:font typeface="Raleway"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96A3D3-A529-4130-8B68-4F3F9A7F45EE}">
  <a:tblStyle styleId="{2A96A3D3-A529-4130-8B68-4F3F9A7F45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577"/>
  </p:normalViewPr>
  <p:slideViewPr>
    <p:cSldViewPr snapToGrid="0">
      <p:cViewPr varScale="1">
        <p:scale>
          <a:sx n="142" d="100"/>
          <a:sy n="142" d="100"/>
        </p:scale>
        <p:origin x="184" y="3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ckoverflow.com/questions/38640109/logistic-regression-python-solvers-defini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ibm.com/topics/kn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everyone, I am Abhishek, this is amey, Vaidehi and Chetana and we have chosen a topic which is very close to our hearts - analysis and classification of job postings as fake or legitimate.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a8536e04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a8536e0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9441be6d2d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9441be6d2d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model that we have used is the Naive Bayes Model. The reason we chose this model are:</a:t>
            </a:r>
            <a:endParaRPr/>
          </a:p>
          <a:p>
            <a:pPr marL="457200" lvl="0" indent="-298450" algn="l" rtl="0">
              <a:spcBef>
                <a:spcPts val="0"/>
              </a:spcBef>
              <a:spcAft>
                <a:spcPts val="0"/>
              </a:spcAft>
              <a:buSzPts val="1100"/>
              <a:buAutoNum type="arabicParenR"/>
            </a:pPr>
            <a:r>
              <a:rPr lang="en"/>
              <a:t>It is easy to implement and the decisions are fast</a:t>
            </a:r>
            <a:endParaRPr/>
          </a:p>
          <a:p>
            <a:pPr marL="457200" lvl="0" indent="-298450" algn="l" rtl="0">
              <a:spcBef>
                <a:spcPts val="0"/>
              </a:spcBef>
              <a:spcAft>
                <a:spcPts val="0"/>
              </a:spcAft>
              <a:buSzPts val="1100"/>
              <a:buAutoNum type="arabicParenR"/>
            </a:pPr>
            <a:r>
              <a:rPr lang="en"/>
              <a:t>It assumes that each of the feature equally contributes to the outcome decision</a:t>
            </a:r>
            <a:endParaRPr/>
          </a:p>
          <a:p>
            <a:pPr marL="0" lvl="0" indent="0" algn="l" rtl="0">
              <a:spcBef>
                <a:spcPts val="0"/>
              </a:spcBef>
              <a:spcAft>
                <a:spcPts val="0"/>
              </a:spcAft>
              <a:buNone/>
            </a:pPr>
            <a:endParaRPr/>
          </a:p>
          <a:p>
            <a:pPr marL="0" lvl="0" indent="0" algn="l" rtl="0">
              <a:spcBef>
                <a:spcPts val="0"/>
              </a:spcBef>
              <a:spcAft>
                <a:spcPts val="0"/>
              </a:spcAft>
              <a:buNone/>
            </a:pPr>
            <a:r>
              <a:rPr lang="en"/>
              <a:t>So, Naive bayes uses the Bayes theorem with an important assumption that each feature are independent of one another, which lessens the computation.</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9441be6d2d_1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9441be6d2d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9441be6d2d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9441be6d2d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Solvers - optimizers</a:t>
            </a:r>
            <a:endParaRPr/>
          </a:p>
          <a:p>
            <a:pPr marL="0" lvl="0" indent="0" algn="l" rtl="0">
              <a:spcBef>
                <a:spcPts val="0"/>
              </a:spcBef>
              <a:spcAft>
                <a:spcPts val="0"/>
              </a:spcAft>
              <a:buNone/>
            </a:pPr>
            <a:r>
              <a:rPr lang="en" u="sng">
                <a:solidFill>
                  <a:schemeClr val="hlink"/>
                </a:solidFill>
                <a:hlinkClick r:id="rId3"/>
              </a:rPr>
              <a:t>Logistic regression python solvers' definitions - Stack Overflow</a:t>
            </a:r>
            <a:endParaRPr/>
          </a:p>
          <a:p>
            <a:pPr marL="0" lvl="0" indent="0" algn="l" rtl="0">
              <a:spcBef>
                <a:spcPts val="0"/>
              </a:spcBef>
              <a:spcAft>
                <a:spcPts val="0"/>
              </a:spcAft>
              <a:buNone/>
            </a:pPr>
            <a:endParaRPr/>
          </a:p>
          <a:p>
            <a:pPr marL="0" lvl="0" indent="0" algn="l" rtl="0">
              <a:spcBef>
                <a:spcPts val="0"/>
              </a:spcBef>
              <a:spcAft>
                <a:spcPts val="0"/>
              </a:spcAft>
              <a:buNone/>
            </a:pPr>
            <a:r>
              <a:rPr lang="en"/>
              <a:t>Reasons why we chose Logistic Regression:</a:t>
            </a:r>
            <a:endParaRPr/>
          </a:p>
          <a:p>
            <a:pPr marL="457200" lvl="0" indent="-298450" algn="l" rtl="0">
              <a:spcBef>
                <a:spcPts val="0"/>
              </a:spcBef>
              <a:spcAft>
                <a:spcPts val="0"/>
              </a:spcAft>
              <a:buSzPts val="1100"/>
              <a:buAutoNum type="arabicParenR"/>
            </a:pPr>
            <a:r>
              <a:rPr lang="en"/>
              <a:t>Since Logisitc Regression is able to classify the prediction in binary, this is one of the reason we chose this as our prediction has to be binary, either real or fraud</a:t>
            </a:r>
            <a:endParaRPr/>
          </a:p>
          <a:p>
            <a:pPr marL="457200" lvl="0" indent="-298450" algn="l" rtl="0">
              <a:spcBef>
                <a:spcPts val="0"/>
              </a:spcBef>
              <a:spcAft>
                <a:spcPts val="0"/>
              </a:spcAft>
              <a:buSzPts val="1100"/>
              <a:buAutoNum type="arabicParenR"/>
            </a:pPr>
            <a:r>
              <a:rPr lang="en"/>
              <a:t>Logistic regression works well with large data sample sizes and as we have around 17000 records, we thought it would perform better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9441be6d2d_1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9441be6d2d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9441be6d2d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9441be6d2d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our project is to classify a job as real or fake, we consider the recall metric to be more important than precision as the impact of classifying a fake job to be legitimate is more than classifying a legitimate job as fake which is given by precision. From the metrics that we calculated for each model previously, when we check for the  RECALL metric, and Decision Tree Classifier turns out to be better than the other. So we clubbed original training and validation data, applied SMOTE on it and tested Decision tree again and given are the results for the same. And as Vaidehi said, we got Decision tree as simple as well as best.</a:t>
            </a:r>
            <a:br>
              <a:rPr lang="en"/>
            </a:br>
            <a:r>
              <a:rPr lang="en"/>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9441be6d2d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9441be6d2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Because of the post covid pandemic situation, there are many difficulties that are being faced by different companies. Majority of the companies have chosen layoffs as their go-to method. This has created a desperate situation for many individuals. Due to this, many people are applying for jobs which are not even verified or seem real. </a:t>
            </a:r>
            <a:r>
              <a:rPr lang="en">
                <a:solidFill>
                  <a:schemeClr val="dk1"/>
                </a:solidFill>
              </a:rPr>
              <a:t>According to a blog, people are scammed out of 68 million dollars in the first quarter of 2022 only.  We do a lot of hardwork and boom, everything is gone. So our goal is to now classify the jobs as fraud vs legitimate based on the data we have from earlier phases.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9441be6d2d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9441be6d2d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using data from 3 years ago found on kaggle and same techniques we are using here can be used with recent data. We didn’t get recent data but the models we have tried to classify will definitely work on the new datasets. We used Extra Tree Classifier to get the important features and we could see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9441be6d2d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9441be6d2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the data we have is biased towards real data. We were getting unreal accuracy on such data. Basically, we had less fake data to work on. So even if we would take a blind guess, the probability will be getting a real job. So to get over this problem of imbalanced class distribution - that’s technical term - we used a technique called SMOTE - Synthetic Minority Oversampling Technique. Well, instead of just duplicating rows from minority class, there is some sampling and k nearest neighbor searching and then rows are synthesized with new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937dbabf27_0_1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937dbabf27_0_1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that was about SMOTE. And, here are the models we used in this project. KNN - it is based on grouping, DT - its like if condition, then 0 else 1, NB - based on Conditional probability between every pair and LR - for binary classes.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9441be6d2d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9441be6d2d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Let’s talk about model evaluation too. So Cross-validation, we have used 10 fold cross validation on our dataset. So, we split our training data in 10 parts, 1 part test, 9 part train and evaluate and retrain. We can use 5 or 10, no formal rule, but as k goes up, the bias towards one class goes down.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441be6d2d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441be6d2d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9441be6d2d_1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9441be6d2d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What is the k-nearest neighbors algorithm? | IBM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9a8536e04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9a8536e04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fastcompany.com/90803825/that-new-job-offer-may-be-a-scam-heres-what-to-look-out-fo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kaggle.com/datasets/shivamb/real-or-fake-fake-jobposting-prediction"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hyperlink" Target="https://machinelearningmastery.com/smote-oversampling-for-imbalanced-classification/"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machinelearningmastery.com/k-fold-cross-validation/" TargetMode="Externa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48200" y="1042146"/>
            <a:ext cx="8247600" cy="1860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Analysis And Classification of Job Postings as Fake / Legitimate</a:t>
            </a:r>
            <a:endParaRPr/>
          </a:p>
        </p:txBody>
      </p:sp>
      <p:sp>
        <p:nvSpPr>
          <p:cNvPr id="87" name="Google Shape;87;p13"/>
          <p:cNvSpPr txBox="1">
            <a:spLocks noGrp="1"/>
          </p:cNvSpPr>
          <p:nvPr>
            <p:ph type="subTitle" idx="1"/>
          </p:nvPr>
        </p:nvSpPr>
        <p:spPr>
          <a:xfrm>
            <a:off x="448200" y="3015125"/>
            <a:ext cx="8247600" cy="384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solidFill>
                  <a:schemeClr val="accent5"/>
                </a:solidFill>
              </a:rPr>
              <a:t>(CSC 522)</a:t>
            </a:r>
            <a:endParaRPr dirty="0">
              <a:solidFill>
                <a:schemeClr val="accent5"/>
              </a:solidFill>
            </a:endParaRPr>
          </a:p>
        </p:txBody>
      </p:sp>
      <p:graphicFrame>
        <p:nvGraphicFramePr>
          <p:cNvPr id="88" name="Google Shape;88;p13"/>
          <p:cNvGraphicFramePr/>
          <p:nvPr>
            <p:extLst>
              <p:ext uri="{D42A27DB-BD31-4B8C-83A1-F6EECF244321}">
                <p14:modId xmlns:p14="http://schemas.microsoft.com/office/powerpoint/2010/main" val="2062272568"/>
              </p:ext>
            </p:extLst>
          </p:nvPr>
        </p:nvGraphicFramePr>
        <p:xfrm>
          <a:off x="448200" y="3399113"/>
          <a:ext cx="1667975" cy="548610"/>
        </p:xfrm>
        <a:graphic>
          <a:graphicData uri="http://schemas.openxmlformats.org/drawingml/2006/table">
            <a:tbl>
              <a:tblPr>
                <a:noFill/>
                <a:tableStyleId>{2A96A3D3-A529-4130-8B68-4F3F9A7F45EE}</a:tableStyleId>
              </a:tblPr>
              <a:tblGrid>
                <a:gridCol w="1667975">
                  <a:extLst>
                    <a:ext uri="{9D8B030D-6E8A-4147-A177-3AD203B41FA5}">
                      <a16:colId xmlns:a16="http://schemas.microsoft.com/office/drawing/2014/main" val="20002"/>
                    </a:ext>
                  </a:extLst>
                </a:gridCol>
              </a:tblGrid>
              <a:tr h="381000">
                <a:tc>
                  <a:txBody>
                    <a:bodyPr/>
                    <a:lstStyle/>
                    <a:p>
                      <a:pPr marL="0" lvl="0" indent="0" algn="just" rtl="0">
                        <a:spcBef>
                          <a:spcPts val="0"/>
                        </a:spcBef>
                        <a:spcAft>
                          <a:spcPts val="0"/>
                        </a:spcAft>
                        <a:buNone/>
                      </a:pPr>
                      <a:r>
                        <a:rPr lang="en" sz="1200" dirty="0">
                          <a:solidFill>
                            <a:schemeClr val="accent5"/>
                          </a:solidFill>
                          <a:latin typeface="Nunito"/>
                          <a:ea typeface="Nunito"/>
                          <a:cs typeface="Nunito"/>
                          <a:sym typeface="Nunito"/>
                        </a:rPr>
                        <a:t>Chetana </a:t>
                      </a:r>
                      <a:r>
                        <a:rPr lang="en" sz="1200" dirty="0" err="1">
                          <a:solidFill>
                            <a:schemeClr val="accent5"/>
                          </a:solidFill>
                          <a:latin typeface="Nunito"/>
                          <a:ea typeface="Nunito"/>
                          <a:cs typeface="Nunito"/>
                          <a:sym typeface="Nunito"/>
                        </a:rPr>
                        <a:t>Chunduru</a:t>
                      </a:r>
                      <a:endParaRPr sz="1200" dirty="0">
                        <a:solidFill>
                          <a:schemeClr val="accent5"/>
                        </a:solidFill>
                        <a:latin typeface="Nunito"/>
                        <a:ea typeface="Nunito"/>
                        <a:cs typeface="Nunito"/>
                        <a:sym typeface="Nunito"/>
                      </a:endParaRPr>
                    </a:p>
                    <a:p>
                      <a:pPr marL="0" lvl="0" indent="0" algn="just" rtl="0">
                        <a:spcBef>
                          <a:spcPts val="0"/>
                        </a:spcBef>
                        <a:spcAft>
                          <a:spcPts val="0"/>
                        </a:spcAft>
                        <a:buNone/>
                      </a:pPr>
                      <a:r>
                        <a:rPr lang="en" sz="1200" dirty="0">
                          <a:solidFill>
                            <a:schemeClr val="accent5"/>
                          </a:solidFill>
                          <a:latin typeface="Nunito"/>
                          <a:ea typeface="Nunito"/>
                          <a:cs typeface="Nunito"/>
                          <a:sym typeface="Nunito"/>
                        </a:rPr>
                        <a:t>cchetan2@ncsu.edu</a:t>
                      </a:r>
                      <a:endParaRPr sz="1200" dirty="0">
                        <a:solidFill>
                          <a:schemeClr val="accent5"/>
                        </a:solidFill>
                        <a:latin typeface="Nunito"/>
                        <a:ea typeface="Nunito"/>
                        <a:cs typeface="Nunito"/>
                        <a:sym typeface="Nuni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9" name="Google Shape;89;p13"/>
          <p:cNvPicPr preferRelativeResize="0"/>
          <p:nvPr/>
        </p:nvPicPr>
        <p:blipFill>
          <a:blip r:embed="rId3">
            <a:alphaModFix amt="33000"/>
          </a:blip>
          <a:stretch>
            <a:fillRect/>
          </a:stretch>
        </p:blipFill>
        <p:spPr>
          <a:xfrm>
            <a:off x="8269950" y="4451375"/>
            <a:ext cx="815550" cy="61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Trees</a:t>
            </a:r>
            <a:endParaRPr/>
          </a:p>
        </p:txBody>
      </p:sp>
      <p:sp>
        <p:nvSpPr>
          <p:cNvPr id="189" name="Google Shape;189;p22"/>
          <p:cNvSpPr txBox="1">
            <a:spLocks noGrp="1"/>
          </p:cNvSpPr>
          <p:nvPr>
            <p:ph type="body" idx="1"/>
          </p:nvPr>
        </p:nvSpPr>
        <p:spPr>
          <a:xfrm>
            <a:off x="727650" y="1605550"/>
            <a:ext cx="3842700" cy="207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t>Advantages:</a:t>
            </a:r>
            <a:endParaRPr sz="1600" b="1"/>
          </a:p>
          <a:p>
            <a:pPr marL="0" lvl="0" indent="0" algn="just" rtl="0">
              <a:spcBef>
                <a:spcPts val="0"/>
              </a:spcBef>
              <a:spcAft>
                <a:spcPts val="0"/>
              </a:spcAft>
              <a:buNone/>
            </a:pPr>
            <a:endParaRPr sz="1400" b="1"/>
          </a:p>
          <a:p>
            <a:pPr marL="457200" lvl="0" indent="-317500" algn="just" rtl="0">
              <a:spcBef>
                <a:spcPts val="0"/>
              </a:spcBef>
              <a:spcAft>
                <a:spcPts val="0"/>
              </a:spcAft>
              <a:buSzPts val="1400"/>
              <a:buChar char="●"/>
            </a:pPr>
            <a:r>
              <a:rPr lang="en" sz="1400"/>
              <a:t>Highly intuitive and easy to understand.</a:t>
            </a:r>
            <a:endParaRPr sz="1400"/>
          </a:p>
          <a:p>
            <a:pPr marL="457200" lvl="0" indent="-317500" algn="just" rtl="0">
              <a:spcBef>
                <a:spcPts val="0"/>
              </a:spcBef>
              <a:spcAft>
                <a:spcPts val="0"/>
              </a:spcAft>
              <a:buSzPts val="1400"/>
              <a:buChar char="●"/>
            </a:pPr>
            <a:r>
              <a:rPr lang="en" sz="1400"/>
              <a:t>White box model, easy to understand the conditions for the decisions of the model.</a:t>
            </a:r>
            <a:endParaRPr sz="1400"/>
          </a:p>
          <a:p>
            <a:pPr marL="457200" lvl="0" indent="-317500" algn="just" rtl="0">
              <a:spcBef>
                <a:spcPts val="0"/>
              </a:spcBef>
              <a:spcAft>
                <a:spcPts val="0"/>
              </a:spcAft>
              <a:buSzPts val="1400"/>
              <a:buChar char="●"/>
            </a:pPr>
            <a:r>
              <a:rPr lang="en" sz="1400"/>
              <a:t>Cost of using the tree is dependent upon the depth of the tree.</a:t>
            </a:r>
            <a:endParaRPr sz="1400"/>
          </a:p>
        </p:txBody>
      </p:sp>
      <p:sp>
        <p:nvSpPr>
          <p:cNvPr id="190" name="Google Shape;190;p22"/>
          <p:cNvSpPr txBox="1">
            <a:spLocks noGrp="1"/>
          </p:cNvSpPr>
          <p:nvPr>
            <p:ph type="body" idx="1"/>
          </p:nvPr>
        </p:nvSpPr>
        <p:spPr>
          <a:xfrm>
            <a:off x="4832775" y="1605550"/>
            <a:ext cx="3842700" cy="207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t>Disadvantages:</a:t>
            </a:r>
            <a:endParaRPr sz="1600" b="1"/>
          </a:p>
          <a:p>
            <a:pPr marL="0" lvl="0" indent="0" algn="just" rtl="0">
              <a:spcBef>
                <a:spcPts val="0"/>
              </a:spcBef>
              <a:spcAft>
                <a:spcPts val="0"/>
              </a:spcAft>
              <a:buNone/>
            </a:pPr>
            <a:endParaRPr sz="1400" b="1"/>
          </a:p>
          <a:p>
            <a:pPr marL="457200" lvl="0" indent="-317500" algn="just" rtl="0">
              <a:spcBef>
                <a:spcPts val="0"/>
              </a:spcBef>
              <a:spcAft>
                <a:spcPts val="0"/>
              </a:spcAft>
              <a:buSzPts val="1400"/>
              <a:buChar char="●"/>
            </a:pPr>
            <a:r>
              <a:rPr lang="en" sz="1400"/>
              <a:t>Are unstable. Some changes in data can dramatically alter entire predictions.</a:t>
            </a:r>
            <a:endParaRPr sz="1400"/>
          </a:p>
          <a:p>
            <a:pPr marL="457200" lvl="0" indent="-317500" algn="just" rtl="0">
              <a:spcBef>
                <a:spcPts val="0"/>
              </a:spcBef>
              <a:spcAft>
                <a:spcPts val="0"/>
              </a:spcAft>
              <a:buSzPts val="1400"/>
              <a:buChar char="●"/>
            </a:pPr>
            <a:r>
              <a:rPr lang="en" sz="1400"/>
              <a:t>Can create over-complex trees that do not generalize the data and overfit to the dataset.</a:t>
            </a:r>
            <a:endParaRPr sz="1400"/>
          </a:p>
        </p:txBody>
      </p:sp>
      <p:pic>
        <p:nvPicPr>
          <p:cNvPr id="191" name="Google Shape;191;p22"/>
          <p:cNvPicPr preferRelativeResize="0"/>
          <p:nvPr/>
        </p:nvPicPr>
        <p:blipFill>
          <a:blip r:embed="rId3">
            <a:alphaModFix amt="33000"/>
          </a:blip>
          <a:stretch>
            <a:fillRect/>
          </a:stretch>
        </p:blipFill>
        <p:spPr>
          <a:xfrm>
            <a:off x="8356913" y="4486851"/>
            <a:ext cx="687447" cy="535201"/>
          </a:xfrm>
          <a:prstGeom prst="rect">
            <a:avLst/>
          </a:prstGeom>
          <a:noFill/>
          <a:ln>
            <a:noFill/>
          </a:ln>
        </p:spPr>
      </p:pic>
      <p:sp>
        <p:nvSpPr>
          <p:cNvPr id="192" name="Google Shape;192;p22"/>
          <p:cNvSpPr txBox="1"/>
          <p:nvPr/>
        </p:nvSpPr>
        <p:spPr>
          <a:xfrm>
            <a:off x="727650" y="4003725"/>
            <a:ext cx="3842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accent1"/>
                </a:solidFill>
                <a:latin typeface="Lato"/>
                <a:ea typeface="Lato"/>
                <a:cs typeface="Lato"/>
                <a:sym typeface="Lato"/>
              </a:rPr>
              <a:t>Results:</a:t>
            </a:r>
            <a:endParaRPr sz="1600" b="1">
              <a:solidFill>
                <a:schemeClr val="accent1"/>
              </a:solidFill>
              <a:latin typeface="Lato"/>
              <a:ea typeface="Lato"/>
              <a:cs typeface="Lato"/>
              <a:sym typeface="Lato"/>
            </a:endParaRPr>
          </a:p>
        </p:txBody>
      </p:sp>
      <p:pic>
        <p:nvPicPr>
          <p:cNvPr id="193" name="Google Shape;193;p22"/>
          <p:cNvPicPr preferRelativeResize="0"/>
          <p:nvPr/>
        </p:nvPicPr>
        <p:blipFill>
          <a:blip r:embed="rId4">
            <a:alphaModFix/>
          </a:blip>
          <a:stretch>
            <a:fillRect/>
          </a:stretch>
        </p:blipFill>
        <p:spPr>
          <a:xfrm>
            <a:off x="1714075" y="3920813"/>
            <a:ext cx="3118700" cy="566027"/>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p:nvPr/>
        </p:nvSpPr>
        <p:spPr>
          <a:xfrm>
            <a:off x="660525" y="1549975"/>
            <a:ext cx="3429000" cy="2793900"/>
          </a:xfrm>
          <a:prstGeom prst="rect">
            <a:avLst/>
          </a:prstGeom>
          <a:solidFill>
            <a:srgbClr val="FFFFFF">
              <a:alpha val="0"/>
            </a:srgbClr>
          </a:solidFill>
          <a:ln w="9525" cap="flat" cmpd="sng">
            <a:solidFill>
              <a:schemeClr val="accent2"/>
            </a:solidFill>
            <a:prstDash val="solid"/>
            <a:round/>
            <a:headEnd type="none" w="sm" len="sm"/>
            <a:tailEnd type="none" w="sm" len="sm"/>
          </a:ln>
          <a:effectLst>
            <a:outerShdw blurRad="57150" dist="19050" dir="5400000" algn="bl" rotWithShape="0">
              <a:srgbClr val="000000">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txBox="1">
            <a:spLocks noGrp="1"/>
          </p:cNvSpPr>
          <p:nvPr>
            <p:ph type="body" idx="1"/>
          </p:nvPr>
        </p:nvSpPr>
        <p:spPr>
          <a:xfrm>
            <a:off x="727650" y="1629725"/>
            <a:ext cx="3116100" cy="2706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b="1"/>
              <a:t>Main idea:</a:t>
            </a:r>
            <a:endParaRPr sz="1600" b="1"/>
          </a:p>
          <a:p>
            <a:pPr marL="0" lvl="0" indent="0" algn="just" rtl="0">
              <a:spcBef>
                <a:spcPts val="0"/>
              </a:spcBef>
              <a:spcAft>
                <a:spcPts val="0"/>
              </a:spcAft>
              <a:buNone/>
            </a:pPr>
            <a:endParaRPr sz="1400" b="1"/>
          </a:p>
          <a:p>
            <a:pPr marL="0" lvl="0" indent="0" algn="just" rtl="0">
              <a:spcBef>
                <a:spcPts val="0"/>
              </a:spcBef>
              <a:spcAft>
                <a:spcPts val="0"/>
              </a:spcAft>
              <a:buNone/>
            </a:pPr>
            <a:r>
              <a:rPr lang="en" sz="1400"/>
              <a:t>Uses the Bayes theorem with an assumption that the presence of a particular feature in a class is unrelated to the presence of any other feature, which helps in reducing the computation for classification task</a:t>
            </a:r>
            <a:endParaRPr sz="1400"/>
          </a:p>
        </p:txBody>
      </p:sp>
      <p:sp>
        <p:nvSpPr>
          <p:cNvPr id="200" name="Google Shape;200;p23"/>
          <p:cNvSpPr txBox="1"/>
          <p:nvPr/>
        </p:nvSpPr>
        <p:spPr>
          <a:xfrm>
            <a:off x="4498650" y="1629725"/>
            <a:ext cx="3917700" cy="172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b="1">
                <a:solidFill>
                  <a:schemeClr val="accent1"/>
                </a:solidFill>
                <a:latin typeface="Lato"/>
                <a:ea typeface="Lato"/>
                <a:cs typeface="Lato"/>
                <a:sym typeface="Lato"/>
              </a:rPr>
              <a:t>Parameters to consider:</a:t>
            </a:r>
            <a:endParaRPr sz="1600" b="1">
              <a:solidFill>
                <a:schemeClr val="accent1"/>
              </a:solidFill>
              <a:latin typeface="Lato"/>
              <a:ea typeface="Lato"/>
              <a:cs typeface="Lato"/>
              <a:sym typeface="Lato"/>
            </a:endParaRPr>
          </a:p>
          <a:p>
            <a:pPr marL="0" lvl="0" indent="0" algn="just" rtl="0">
              <a:spcBef>
                <a:spcPts val="0"/>
              </a:spcBef>
              <a:spcAft>
                <a:spcPts val="0"/>
              </a:spcAft>
              <a:buNone/>
            </a:pPr>
            <a:endParaRPr b="1">
              <a:solidFill>
                <a:schemeClr val="accent1"/>
              </a:solidFill>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Need to stratify data set properly to avoid the zero probability phenomena</a:t>
            </a:r>
            <a:endParaRPr>
              <a:solidFill>
                <a:schemeClr val="accent1"/>
              </a:solidFill>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Apply smoothing technique if zero probability phenomena is frequent or unavoidable</a:t>
            </a:r>
            <a:endParaRPr>
              <a:solidFill>
                <a:schemeClr val="accent1"/>
              </a:solidFill>
              <a:latin typeface="Lato"/>
              <a:ea typeface="Lato"/>
              <a:cs typeface="Lato"/>
              <a:sym typeface="Lato"/>
            </a:endParaRPr>
          </a:p>
        </p:txBody>
      </p:sp>
      <p:sp>
        <p:nvSpPr>
          <p:cNvPr id="201" name="Google Shape;201;p23"/>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Naive Bayes</a:t>
            </a:r>
            <a:endParaRPr/>
          </a:p>
        </p:txBody>
      </p:sp>
      <p:pic>
        <p:nvPicPr>
          <p:cNvPr id="202" name="Google Shape;202;p23"/>
          <p:cNvPicPr preferRelativeResize="0"/>
          <p:nvPr/>
        </p:nvPicPr>
        <p:blipFill>
          <a:blip r:embed="rId3">
            <a:alphaModFix amt="33000"/>
          </a:blip>
          <a:stretch>
            <a:fillRect/>
          </a:stretch>
        </p:blipFill>
        <p:spPr>
          <a:xfrm>
            <a:off x="8433038" y="4486850"/>
            <a:ext cx="535200"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body" idx="1"/>
          </p:nvPr>
        </p:nvSpPr>
        <p:spPr>
          <a:xfrm>
            <a:off x="727650" y="1605550"/>
            <a:ext cx="3842700" cy="207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t>Advantages:</a:t>
            </a:r>
            <a:endParaRPr sz="1600" b="1"/>
          </a:p>
          <a:p>
            <a:pPr marL="0" lvl="0" indent="0" algn="just" rtl="0">
              <a:spcBef>
                <a:spcPts val="0"/>
              </a:spcBef>
              <a:spcAft>
                <a:spcPts val="0"/>
              </a:spcAft>
              <a:buNone/>
            </a:pPr>
            <a:endParaRPr sz="1400" b="1"/>
          </a:p>
          <a:p>
            <a:pPr marL="457200" lvl="0" indent="-317500" algn="just" rtl="0">
              <a:spcBef>
                <a:spcPts val="0"/>
              </a:spcBef>
              <a:spcAft>
                <a:spcPts val="0"/>
              </a:spcAft>
              <a:buSzPts val="1400"/>
              <a:buChar char="●"/>
            </a:pPr>
            <a:r>
              <a:rPr lang="en" sz="1400">
                <a:highlight>
                  <a:schemeClr val="lt1"/>
                </a:highlight>
              </a:rPr>
              <a:t>Simple, Fast in processing, and effective in predicting the class of the dataset.</a:t>
            </a:r>
            <a:endParaRPr sz="1400"/>
          </a:p>
          <a:p>
            <a:pPr marL="457200" lvl="0" indent="-317500" algn="just" rtl="0">
              <a:spcBef>
                <a:spcPts val="0"/>
              </a:spcBef>
              <a:spcAft>
                <a:spcPts val="0"/>
              </a:spcAft>
              <a:buSzPts val="1400"/>
              <a:buChar char="●"/>
            </a:pPr>
            <a:r>
              <a:rPr lang="en" sz="1400">
                <a:highlight>
                  <a:schemeClr val="lt1"/>
                </a:highlight>
              </a:rPr>
              <a:t>It performs well in case of text analytics problems</a:t>
            </a:r>
            <a:endParaRPr sz="1400"/>
          </a:p>
          <a:p>
            <a:pPr marL="457200" lvl="0" indent="-317500" algn="just" rtl="0">
              <a:spcBef>
                <a:spcPts val="0"/>
              </a:spcBef>
              <a:spcAft>
                <a:spcPts val="0"/>
              </a:spcAft>
              <a:buSzPts val="1400"/>
              <a:buChar char="●"/>
            </a:pPr>
            <a:r>
              <a:rPr lang="en" sz="1400">
                <a:highlight>
                  <a:schemeClr val="lt1"/>
                </a:highlight>
              </a:rPr>
              <a:t>Easy to obtain the estimated probability for a prediction.</a:t>
            </a:r>
            <a:endParaRPr sz="1400"/>
          </a:p>
        </p:txBody>
      </p:sp>
      <p:sp>
        <p:nvSpPr>
          <p:cNvPr id="208" name="Google Shape;208;p24"/>
          <p:cNvSpPr txBox="1">
            <a:spLocks noGrp="1"/>
          </p:cNvSpPr>
          <p:nvPr>
            <p:ph type="body" idx="1"/>
          </p:nvPr>
        </p:nvSpPr>
        <p:spPr>
          <a:xfrm>
            <a:off x="4832775" y="1605550"/>
            <a:ext cx="3842700" cy="288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t>Disadvantages:</a:t>
            </a:r>
            <a:endParaRPr sz="1600" b="1"/>
          </a:p>
          <a:p>
            <a:pPr marL="0" lvl="0" indent="0" algn="just" rtl="0">
              <a:spcBef>
                <a:spcPts val="0"/>
              </a:spcBef>
              <a:spcAft>
                <a:spcPts val="0"/>
              </a:spcAft>
              <a:buNone/>
            </a:pPr>
            <a:endParaRPr sz="1400" b="1"/>
          </a:p>
          <a:p>
            <a:pPr marL="457200" lvl="0" indent="-317500" algn="just" rtl="0">
              <a:spcBef>
                <a:spcPts val="0"/>
              </a:spcBef>
              <a:spcAft>
                <a:spcPts val="0"/>
              </a:spcAft>
              <a:buSzPts val="1400"/>
              <a:buChar char="●"/>
            </a:pPr>
            <a:r>
              <a:rPr lang="en" sz="1400">
                <a:highlight>
                  <a:schemeClr val="lt1"/>
                </a:highlight>
              </a:rPr>
              <a:t>Not ideal for data sets with a large number of numerical attributes.</a:t>
            </a:r>
            <a:endParaRPr sz="1400"/>
          </a:p>
          <a:p>
            <a:pPr marL="457200" lvl="0" indent="-317500" algn="just" rtl="0">
              <a:spcBef>
                <a:spcPts val="0"/>
              </a:spcBef>
              <a:spcAft>
                <a:spcPts val="0"/>
              </a:spcAft>
              <a:buSzPts val="1400"/>
              <a:buChar char="●"/>
            </a:pPr>
            <a:r>
              <a:rPr lang="en" sz="1400">
                <a:highlight>
                  <a:schemeClr val="lt1"/>
                </a:highlight>
              </a:rPr>
              <a:t>It relies on an often-faulty assumption of equally important and independent features which results in biased posterior probabilities</a:t>
            </a:r>
            <a:endParaRPr sz="1400"/>
          </a:p>
          <a:p>
            <a:pPr marL="457200" lvl="0" indent="-317500" algn="just" rtl="0">
              <a:spcBef>
                <a:spcPts val="0"/>
              </a:spcBef>
              <a:spcAft>
                <a:spcPts val="0"/>
              </a:spcAft>
              <a:buSzPts val="1400"/>
              <a:buChar char="●"/>
            </a:pPr>
            <a:r>
              <a:rPr lang="en" sz="1400">
                <a:highlight>
                  <a:schemeClr val="lt1"/>
                </a:highlight>
              </a:rPr>
              <a:t>Smoothing techniques are required to deal with unknown categorical data which are not present in training data.</a:t>
            </a:r>
            <a:endParaRPr sz="1400"/>
          </a:p>
        </p:txBody>
      </p:sp>
      <p:sp>
        <p:nvSpPr>
          <p:cNvPr id="209" name="Google Shape;209;p24"/>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Naive Bayes</a:t>
            </a:r>
            <a:endParaRPr/>
          </a:p>
        </p:txBody>
      </p:sp>
      <p:pic>
        <p:nvPicPr>
          <p:cNvPr id="210" name="Google Shape;210;p24"/>
          <p:cNvPicPr preferRelativeResize="0"/>
          <p:nvPr/>
        </p:nvPicPr>
        <p:blipFill>
          <a:blip r:embed="rId3">
            <a:alphaModFix amt="33000"/>
          </a:blip>
          <a:stretch>
            <a:fillRect/>
          </a:stretch>
        </p:blipFill>
        <p:spPr>
          <a:xfrm>
            <a:off x="8433038" y="4486850"/>
            <a:ext cx="535200" cy="535200"/>
          </a:xfrm>
          <a:prstGeom prst="rect">
            <a:avLst/>
          </a:prstGeom>
          <a:noFill/>
          <a:ln>
            <a:noFill/>
          </a:ln>
        </p:spPr>
      </p:pic>
      <p:sp>
        <p:nvSpPr>
          <p:cNvPr id="211" name="Google Shape;211;p24"/>
          <p:cNvSpPr txBox="1"/>
          <p:nvPr/>
        </p:nvSpPr>
        <p:spPr>
          <a:xfrm>
            <a:off x="727650" y="4003738"/>
            <a:ext cx="3842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accent1"/>
                </a:solidFill>
                <a:latin typeface="Lato"/>
                <a:ea typeface="Lato"/>
                <a:cs typeface="Lato"/>
                <a:sym typeface="Lato"/>
              </a:rPr>
              <a:t>Results:</a:t>
            </a:r>
            <a:endParaRPr sz="1600" b="1">
              <a:solidFill>
                <a:schemeClr val="accent1"/>
              </a:solidFill>
              <a:latin typeface="Lato"/>
              <a:ea typeface="Lato"/>
              <a:cs typeface="Lato"/>
              <a:sym typeface="Lato"/>
            </a:endParaRPr>
          </a:p>
        </p:txBody>
      </p:sp>
      <p:pic>
        <p:nvPicPr>
          <p:cNvPr id="212" name="Google Shape;212;p24"/>
          <p:cNvPicPr preferRelativeResize="0"/>
          <p:nvPr/>
        </p:nvPicPr>
        <p:blipFill>
          <a:blip r:embed="rId4">
            <a:alphaModFix/>
          </a:blip>
          <a:stretch>
            <a:fillRect/>
          </a:stretch>
        </p:blipFill>
        <p:spPr>
          <a:xfrm>
            <a:off x="1714075" y="3920813"/>
            <a:ext cx="3118700" cy="566027"/>
          </a:xfrm>
          <a:prstGeom prst="rect">
            <a:avLst/>
          </a:prstGeom>
          <a:noFill/>
          <a:ln w="19050" cap="flat" cmpd="sng">
            <a:solidFill>
              <a:schemeClr val="accent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p:nvPr/>
        </p:nvSpPr>
        <p:spPr>
          <a:xfrm>
            <a:off x="660525" y="1549975"/>
            <a:ext cx="3429000" cy="2793900"/>
          </a:xfrm>
          <a:prstGeom prst="rect">
            <a:avLst/>
          </a:prstGeom>
          <a:solidFill>
            <a:srgbClr val="FFFFFF">
              <a:alpha val="0"/>
            </a:srgbClr>
          </a:solidFill>
          <a:ln w="9525" cap="flat" cmpd="sng">
            <a:solidFill>
              <a:schemeClr val="accent6"/>
            </a:solidFill>
            <a:prstDash val="solid"/>
            <a:round/>
            <a:headEnd type="none" w="sm" len="sm"/>
            <a:tailEnd type="none" w="sm" len="sm"/>
          </a:ln>
          <a:effectLst>
            <a:outerShdw blurRad="57150" dist="19050" dir="5400000" algn="bl" rotWithShape="0">
              <a:srgbClr val="000000">
                <a:alpha val="52000"/>
              </a:srgbClr>
            </a:outerShdw>
          </a:effectLst>
        </p:spPr>
        <p:txBody>
          <a:bodyPr spcFirstLastPara="1" wrap="square" lIns="91425" tIns="91425" rIns="91425" bIns="91425" anchor="ctr" anchorCtr="0">
            <a:noAutofit/>
          </a:bodyPr>
          <a:lstStyle/>
          <a:p>
            <a:pPr marL="0" lvl="0" indent="0" algn="just" rtl="0">
              <a:spcBef>
                <a:spcPts val="0"/>
              </a:spcBef>
              <a:spcAft>
                <a:spcPts val="0"/>
              </a:spcAft>
              <a:buNone/>
            </a:pPr>
            <a:endParaRPr>
              <a:solidFill>
                <a:schemeClr val="accent1"/>
              </a:solidFill>
            </a:endParaRPr>
          </a:p>
        </p:txBody>
      </p:sp>
      <p:sp>
        <p:nvSpPr>
          <p:cNvPr id="218" name="Google Shape;218;p25"/>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a:t>
            </a:r>
            <a:endParaRPr/>
          </a:p>
        </p:txBody>
      </p:sp>
      <p:pic>
        <p:nvPicPr>
          <p:cNvPr id="219" name="Google Shape;219;p25"/>
          <p:cNvPicPr preferRelativeResize="0"/>
          <p:nvPr/>
        </p:nvPicPr>
        <p:blipFill>
          <a:blip r:embed="rId3">
            <a:alphaModFix amt="50000"/>
          </a:blip>
          <a:stretch>
            <a:fillRect/>
          </a:stretch>
        </p:blipFill>
        <p:spPr>
          <a:xfrm>
            <a:off x="8411575" y="4459162"/>
            <a:ext cx="578126" cy="590567"/>
          </a:xfrm>
          <a:prstGeom prst="rect">
            <a:avLst/>
          </a:prstGeom>
          <a:noFill/>
          <a:ln>
            <a:noFill/>
          </a:ln>
        </p:spPr>
      </p:pic>
      <p:sp>
        <p:nvSpPr>
          <p:cNvPr id="220" name="Google Shape;220;p25"/>
          <p:cNvSpPr txBox="1">
            <a:spLocks noGrp="1"/>
          </p:cNvSpPr>
          <p:nvPr>
            <p:ph type="body" idx="1"/>
          </p:nvPr>
        </p:nvSpPr>
        <p:spPr>
          <a:xfrm>
            <a:off x="727650" y="1629725"/>
            <a:ext cx="3116100" cy="2706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a:t>Main idea:</a:t>
            </a:r>
            <a:endParaRPr sz="1400" b="1"/>
          </a:p>
          <a:p>
            <a:pPr marL="0" lvl="0" indent="0" algn="just" rtl="0">
              <a:spcBef>
                <a:spcPts val="0"/>
              </a:spcBef>
              <a:spcAft>
                <a:spcPts val="0"/>
              </a:spcAft>
              <a:buNone/>
            </a:pPr>
            <a:endParaRPr sz="1400" b="1"/>
          </a:p>
          <a:p>
            <a:pPr marL="0" lvl="0" indent="0" algn="just" rtl="0">
              <a:spcBef>
                <a:spcPts val="0"/>
              </a:spcBef>
              <a:spcAft>
                <a:spcPts val="0"/>
              </a:spcAft>
              <a:buNone/>
            </a:pPr>
            <a:r>
              <a:rPr lang="en" sz="1400">
                <a:highlight>
                  <a:srgbClr val="FFFFFF"/>
                </a:highlight>
              </a:rPr>
              <a:t>Logistic Regression is a classification technique which uses  a logistic function to model the dependent variable. It is basically used to calculate or predict the probability of a binary (yes/no) event occurring.</a:t>
            </a:r>
            <a:endParaRPr sz="1400"/>
          </a:p>
        </p:txBody>
      </p:sp>
      <p:sp>
        <p:nvSpPr>
          <p:cNvPr id="221" name="Google Shape;221;p25"/>
          <p:cNvSpPr txBox="1"/>
          <p:nvPr/>
        </p:nvSpPr>
        <p:spPr>
          <a:xfrm>
            <a:off x="4493875" y="1629725"/>
            <a:ext cx="3917700" cy="169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solidFill>
                  <a:schemeClr val="accent1"/>
                </a:solidFill>
                <a:latin typeface="Lato"/>
                <a:ea typeface="Lato"/>
                <a:cs typeface="Lato"/>
                <a:sym typeface="Lato"/>
              </a:rPr>
              <a:t>Parameters to consider:</a:t>
            </a:r>
            <a:endParaRPr b="1">
              <a:solidFill>
                <a:schemeClr val="accent1"/>
              </a:solidFill>
              <a:latin typeface="Lato"/>
              <a:ea typeface="Lato"/>
              <a:cs typeface="Lato"/>
              <a:sym typeface="Lato"/>
            </a:endParaRPr>
          </a:p>
          <a:p>
            <a:pPr marL="0" lvl="0" indent="0" algn="just" rtl="0">
              <a:spcBef>
                <a:spcPts val="0"/>
              </a:spcBef>
              <a:spcAft>
                <a:spcPts val="0"/>
              </a:spcAft>
              <a:buNone/>
            </a:pPr>
            <a:endParaRPr>
              <a:solidFill>
                <a:schemeClr val="accent1"/>
              </a:solidFill>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Can set different values for solvers (</a:t>
            </a:r>
            <a:r>
              <a:rPr lang="en">
                <a:solidFill>
                  <a:schemeClr val="accent1"/>
                </a:solidFill>
                <a:highlight>
                  <a:srgbClr val="FFFFFF"/>
                </a:highlight>
                <a:latin typeface="Lato"/>
                <a:ea typeface="Lato"/>
                <a:cs typeface="Lato"/>
                <a:sym typeface="Lato"/>
              </a:rPr>
              <a:t>‘newton-cg’, ‘lbfgs’, ‘liblinear’, ‘sag’, ‘saga’</a:t>
            </a:r>
            <a:r>
              <a:rPr lang="en">
                <a:solidFill>
                  <a:schemeClr val="accent1"/>
                </a:solidFill>
                <a:latin typeface="Lato"/>
                <a:ea typeface="Lato"/>
                <a:cs typeface="Lato"/>
                <a:sym typeface="Lato"/>
              </a:rPr>
              <a:t>)</a:t>
            </a:r>
            <a:endParaRPr>
              <a:solidFill>
                <a:schemeClr val="accent1"/>
              </a:solidFill>
              <a:latin typeface="Lato"/>
              <a:ea typeface="Lato"/>
              <a:cs typeface="Lato"/>
              <a:sym typeface="Lato"/>
            </a:endParaRPr>
          </a:p>
          <a:p>
            <a:pPr marL="0" lvl="0" indent="0" algn="just" rtl="0">
              <a:spcBef>
                <a:spcPts val="0"/>
              </a:spcBef>
              <a:spcAft>
                <a:spcPts val="0"/>
              </a:spcAft>
              <a:buNone/>
            </a:pPr>
            <a:endParaRPr>
              <a:solidFill>
                <a:schemeClr val="accent1"/>
              </a:solidFill>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Can set different values for C (penalty strength)</a:t>
            </a:r>
            <a:endParaRPr>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a:t>
            </a:r>
            <a:endParaRPr/>
          </a:p>
        </p:txBody>
      </p:sp>
      <p:pic>
        <p:nvPicPr>
          <p:cNvPr id="227" name="Google Shape;227;p26"/>
          <p:cNvPicPr preferRelativeResize="0"/>
          <p:nvPr/>
        </p:nvPicPr>
        <p:blipFill>
          <a:blip r:embed="rId3">
            <a:alphaModFix amt="50000"/>
          </a:blip>
          <a:stretch>
            <a:fillRect/>
          </a:stretch>
        </p:blipFill>
        <p:spPr>
          <a:xfrm>
            <a:off x="8411575" y="4459162"/>
            <a:ext cx="578126" cy="590567"/>
          </a:xfrm>
          <a:prstGeom prst="rect">
            <a:avLst/>
          </a:prstGeom>
          <a:noFill/>
          <a:ln>
            <a:noFill/>
          </a:ln>
        </p:spPr>
      </p:pic>
      <p:sp>
        <p:nvSpPr>
          <p:cNvPr id="228" name="Google Shape;228;p26"/>
          <p:cNvSpPr txBox="1">
            <a:spLocks noGrp="1"/>
          </p:cNvSpPr>
          <p:nvPr>
            <p:ph type="body" idx="1"/>
          </p:nvPr>
        </p:nvSpPr>
        <p:spPr>
          <a:xfrm>
            <a:off x="727650" y="1605550"/>
            <a:ext cx="3410100" cy="2044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t>Advantages:</a:t>
            </a:r>
            <a:endParaRPr sz="1600" b="1"/>
          </a:p>
          <a:p>
            <a:pPr marL="0" lvl="0" indent="0" algn="just" rtl="0">
              <a:spcBef>
                <a:spcPts val="0"/>
              </a:spcBef>
              <a:spcAft>
                <a:spcPts val="0"/>
              </a:spcAft>
              <a:buNone/>
            </a:pPr>
            <a:endParaRPr sz="1400" b="1"/>
          </a:p>
          <a:p>
            <a:pPr marL="457200" lvl="0" indent="-317500" algn="just" rtl="0">
              <a:spcBef>
                <a:spcPts val="0"/>
              </a:spcBef>
              <a:spcAft>
                <a:spcPts val="0"/>
              </a:spcAft>
              <a:buSzPts val="1400"/>
              <a:buChar char="●"/>
            </a:pPr>
            <a:r>
              <a:rPr lang="en" sz="1400"/>
              <a:t>Logistic Regression is easier to implement</a:t>
            </a:r>
            <a:endParaRPr sz="1400"/>
          </a:p>
          <a:p>
            <a:pPr marL="457200" lvl="0" indent="-317500" algn="just" rtl="0">
              <a:spcBef>
                <a:spcPts val="0"/>
              </a:spcBef>
              <a:spcAft>
                <a:spcPts val="0"/>
              </a:spcAft>
              <a:buSzPts val="1400"/>
              <a:buChar char="●"/>
            </a:pPr>
            <a:r>
              <a:rPr lang="en" sz="1400">
                <a:highlight>
                  <a:srgbClr val="FFFFFF"/>
                </a:highlight>
              </a:rPr>
              <a:t>It is very fast at classifying unknown records.</a:t>
            </a:r>
            <a:endParaRPr sz="1400">
              <a:highlight>
                <a:srgbClr val="FFFFFF"/>
              </a:highlight>
            </a:endParaRPr>
          </a:p>
          <a:p>
            <a:pPr marL="457200" lvl="0" indent="-317500" algn="just" rtl="0">
              <a:spcBef>
                <a:spcPts val="0"/>
              </a:spcBef>
              <a:spcAft>
                <a:spcPts val="0"/>
              </a:spcAft>
              <a:buSzPts val="1400"/>
              <a:buChar char="●"/>
            </a:pPr>
            <a:r>
              <a:rPr lang="en" sz="1400">
                <a:highlight>
                  <a:srgbClr val="FFFFFF"/>
                </a:highlight>
              </a:rPr>
              <a:t>It performs well when datasets are linearly separable.</a:t>
            </a:r>
            <a:endParaRPr sz="1400"/>
          </a:p>
        </p:txBody>
      </p:sp>
      <p:sp>
        <p:nvSpPr>
          <p:cNvPr id="229" name="Google Shape;229;p26"/>
          <p:cNvSpPr txBox="1">
            <a:spLocks noGrp="1"/>
          </p:cNvSpPr>
          <p:nvPr>
            <p:ph type="body" idx="1"/>
          </p:nvPr>
        </p:nvSpPr>
        <p:spPr>
          <a:xfrm>
            <a:off x="4832775" y="1605550"/>
            <a:ext cx="3842700" cy="271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t>Disadvantages:</a:t>
            </a:r>
            <a:endParaRPr sz="1600" b="1"/>
          </a:p>
          <a:p>
            <a:pPr marL="0" lvl="0" indent="0" algn="just" rtl="0">
              <a:spcBef>
                <a:spcPts val="0"/>
              </a:spcBef>
              <a:spcAft>
                <a:spcPts val="0"/>
              </a:spcAft>
              <a:buNone/>
            </a:pPr>
            <a:endParaRPr sz="1400" b="1"/>
          </a:p>
          <a:p>
            <a:pPr marL="457200" lvl="0" indent="-317500" algn="just" rtl="0">
              <a:spcBef>
                <a:spcPts val="0"/>
              </a:spcBef>
              <a:spcAft>
                <a:spcPts val="0"/>
              </a:spcAft>
              <a:buSzPts val="1400"/>
              <a:buChar char="●"/>
            </a:pPr>
            <a:r>
              <a:rPr lang="en" sz="1400"/>
              <a:t>The major limitation of Logistic Regression is the assumption of linearity between the dependent variable and the independent variables.</a:t>
            </a:r>
            <a:endParaRPr sz="1400"/>
          </a:p>
          <a:p>
            <a:pPr marL="457200" lvl="0" indent="-317500" algn="just" rtl="0">
              <a:spcBef>
                <a:spcPts val="0"/>
              </a:spcBef>
              <a:spcAft>
                <a:spcPts val="0"/>
              </a:spcAft>
              <a:buSzPts val="1400"/>
              <a:buChar char="●"/>
            </a:pPr>
            <a:r>
              <a:rPr lang="en" sz="1400"/>
              <a:t>It constructs linear boundaries.</a:t>
            </a:r>
            <a:endParaRPr sz="1400"/>
          </a:p>
          <a:p>
            <a:pPr marL="457200" lvl="0" indent="-317500" algn="just" rtl="0">
              <a:spcBef>
                <a:spcPts val="0"/>
              </a:spcBef>
              <a:spcAft>
                <a:spcPts val="0"/>
              </a:spcAft>
              <a:buSzPts val="1400"/>
              <a:buChar char="●"/>
            </a:pPr>
            <a:r>
              <a:rPr lang="en" sz="1400"/>
              <a:t>It can only be used to predict discrete functions</a:t>
            </a:r>
            <a:endParaRPr sz="1400"/>
          </a:p>
        </p:txBody>
      </p:sp>
      <p:sp>
        <p:nvSpPr>
          <p:cNvPr id="230" name="Google Shape;230;p26"/>
          <p:cNvSpPr txBox="1"/>
          <p:nvPr/>
        </p:nvSpPr>
        <p:spPr>
          <a:xfrm>
            <a:off x="727650" y="3976025"/>
            <a:ext cx="3842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accent1"/>
                </a:solidFill>
                <a:latin typeface="Lato"/>
                <a:ea typeface="Lato"/>
                <a:cs typeface="Lato"/>
                <a:sym typeface="Lato"/>
              </a:rPr>
              <a:t>Results:</a:t>
            </a:r>
            <a:endParaRPr sz="1600" b="1">
              <a:solidFill>
                <a:schemeClr val="accent1"/>
              </a:solidFill>
              <a:latin typeface="Lato"/>
              <a:ea typeface="Lato"/>
              <a:cs typeface="Lato"/>
              <a:sym typeface="Lato"/>
            </a:endParaRPr>
          </a:p>
        </p:txBody>
      </p:sp>
      <p:pic>
        <p:nvPicPr>
          <p:cNvPr id="231" name="Google Shape;231;p26"/>
          <p:cNvPicPr preferRelativeResize="0"/>
          <p:nvPr/>
        </p:nvPicPr>
        <p:blipFill>
          <a:blip r:embed="rId4">
            <a:alphaModFix/>
          </a:blip>
          <a:stretch>
            <a:fillRect/>
          </a:stretch>
        </p:blipFill>
        <p:spPr>
          <a:xfrm>
            <a:off x="1714075" y="3893113"/>
            <a:ext cx="3118700" cy="566027"/>
          </a:xfrm>
          <a:prstGeom prst="rect">
            <a:avLst/>
          </a:prstGeom>
          <a:noFill/>
          <a:ln w="19050" cap="flat" cmpd="sng">
            <a:solidFill>
              <a:schemeClr val="accent6"/>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and Inference</a:t>
            </a:r>
            <a:endParaRPr/>
          </a:p>
        </p:txBody>
      </p:sp>
      <p:sp>
        <p:nvSpPr>
          <p:cNvPr id="237" name="Google Shape;237;p27"/>
          <p:cNvSpPr txBox="1">
            <a:spLocks noGrp="1"/>
          </p:cNvSpPr>
          <p:nvPr>
            <p:ph type="body" idx="1"/>
          </p:nvPr>
        </p:nvSpPr>
        <p:spPr>
          <a:xfrm>
            <a:off x="727650" y="1567600"/>
            <a:ext cx="7688700" cy="1596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a:t>We evaluated our models based on Recall, since cost for predicting a fake job as legitimate would carry more cost to it since it would adversely affect the user. Since, this is a case of false negative, we are preferring the Recall metric for our evaluation of the models.</a:t>
            </a:r>
            <a:endParaRPr sz="1400"/>
          </a:p>
          <a:p>
            <a:pPr marL="0" lvl="0" indent="0" algn="just" rtl="0">
              <a:spcBef>
                <a:spcPts val="0"/>
              </a:spcBef>
              <a:spcAft>
                <a:spcPts val="0"/>
              </a:spcAft>
              <a:buNone/>
            </a:pPr>
            <a:endParaRPr sz="1400"/>
          </a:p>
          <a:p>
            <a:pPr marL="0" lvl="0" indent="0" algn="just" rtl="0">
              <a:spcBef>
                <a:spcPts val="0"/>
              </a:spcBef>
              <a:spcAft>
                <a:spcPts val="0"/>
              </a:spcAft>
              <a:buNone/>
            </a:pPr>
            <a:r>
              <a:rPr lang="en" sz="1400"/>
              <a:t>Thus, based on “</a:t>
            </a:r>
            <a:r>
              <a:rPr lang="en" sz="1600" b="1">
                <a:solidFill>
                  <a:schemeClr val="accent5"/>
                </a:solidFill>
              </a:rPr>
              <a:t>RECALL</a:t>
            </a:r>
            <a:r>
              <a:rPr lang="en" sz="1400"/>
              <a:t>”  values, we chose Decision Tree Classifier.</a:t>
            </a:r>
            <a:endParaRPr sz="1600" b="1"/>
          </a:p>
        </p:txBody>
      </p:sp>
      <p:pic>
        <p:nvPicPr>
          <p:cNvPr id="238" name="Google Shape;238;p27"/>
          <p:cNvPicPr preferRelativeResize="0"/>
          <p:nvPr/>
        </p:nvPicPr>
        <p:blipFill>
          <a:blip r:embed="rId3">
            <a:alphaModFix amt="33000"/>
          </a:blip>
          <a:stretch>
            <a:fillRect/>
          </a:stretch>
        </p:blipFill>
        <p:spPr>
          <a:xfrm>
            <a:off x="8416350" y="4492076"/>
            <a:ext cx="605931" cy="535200"/>
          </a:xfrm>
          <a:prstGeom prst="rect">
            <a:avLst/>
          </a:prstGeom>
          <a:noFill/>
          <a:ln>
            <a:noFill/>
          </a:ln>
        </p:spPr>
      </p:pic>
      <p:pic>
        <p:nvPicPr>
          <p:cNvPr id="239" name="Google Shape;239;p27"/>
          <p:cNvPicPr preferRelativeResize="0"/>
          <p:nvPr/>
        </p:nvPicPr>
        <p:blipFill>
          <a:blip r:embed="rId4">
            <a:alphaModFix/>
          </a:blip>
          <a:stretch>
            <a:fillRect/>
          </a:stretch>
        </p:blipFill>
        <p:spPr>
          <a:xfrm>
            <a:off x="1823637" y="3193200"/>
            <a:ext cx="5496726" cy="1241650"/>
          </a:xfrm>
          <a:prstGeom prst="rect">
            <a:avLst/>
          </a:prstGeom>
          <a:noFill/>
          <a:ln w="19050" cap="flat" cmpd="sng">
            <a:solidFill>
              <a:schemeClr val="accent5"/>
            </a:solidFill>
            <a:prstDash val="solid"/>
            <a:round/>
            <a:headEnd type="none" w="sm" len="sm"/>
            <a:tailEnd type="none" w="sm" len="sm"/>
          </a:ln>
        </p:spPr>
      </p:pic>
      <p:sp>
        <p:nvSpPr>
          <p:cNvPr id="240" name="Google Shape;240;p27"/>
          <p:cNvSpPr txBox="1"/>
          <p:nvPr/>
        </p:nvSpPr>
        <p:spPr>
          <a:xfrm>
            <a:off x="727650" y="4003738"/>
            <a:ext cx="3842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accent1"/>
                </a:solidFill>
                <a:latin typeface="Lato"/>
                <a:ea typeface="Lato"/>
                <a:cs typeface="Lato"/>
                <a:sym typeface="Lato"/>
              </a:rPr>
              <a:t>Results:</a:t>
            </a:r>
            <a:endParaRPr sz="1600" b="1">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5" name="Google Shape;95;p14"/>
          <p:cNvSpPr txBox="1">
            <a:spLocks noGrp="1"/>
          </p:cNvSpPr>
          <p:nvPr>
            <p:ph type="body" idx="1"/>
          </p:nvPr>
        </p:nvSpPr>
        <p:spPr>
          <a:xfrm>
            <a:off x="727650" y="1490075"/>
            <a:ext cx="7688700" cy="27069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 sz="1800"/>
              <a:t>Recession in IT sector</a:t>
            </a:r>
            <a:endParaRPr sz="1800"/>
          </a:p>
          <a:p>
            <a:pPr marL="457200" lvl="0" indent="-342900" algn="just" rtl="0">
              <a:spcBef>
                <a:spcPts val="0"/>
              </a:spcBef>
              <a:spcAft>
                <a:spcPts val="0"/>
              </a:spcAft>
              <a:buSzPts val="1800"/>
              <a:buChar char="●"/>
            </a:pPr>
            <a:r>
              <a:rPr lang="en" sz="1800"/>
              <a:t>Due to this, there is significant increase in the number of Fraudulent job postings</a:t>
            </a:r>
            <a:endParaRPr sz="1800"/>
          </a:p>
          <a:p>
            <a:pPr marL="457200" lvl="0" indent="-342900" algn="just" rtl="0">
              <a:spcBef>
                <a:spcPts val="0"/>
              </a:spcBef>
              <a:spcAft>
                <a:spcPts val="0"/>
              </a:spcAft>
              <a:buSzPts val="1800"/>
              <a:buChar char="●"/>
            </a:pPr>
            <a:r>
              <a:rPr lang="en" sz="1800"/>
              <a:t>People scammed out of $68 million in the first quarter of 2022 *</a:t>
            </a:r>
            <a:endParaRPr sz="1800"/>
          </a:p>
          <a:p>
            <a:pPr marL="0" lvl="0" indent="0" algn="just" rtl="0">
              <a:spcBef>
                <a:spcPts val="0"/>
              </a:spcBef>
              <a:spcAft>
                <a:spcPts val="0"/>
              </a:spcAft>
              <a:buNone/>
            </a:pPr>
            <a:endParaRPr sz="1800"/>
          </a:p>
          <a:p>
            <a:pPr marL="0" lvl="0" indent="0" algn="just" rtl="0">
              <a:lnSpc>
                <a:spcPct val="150000"/>
              </a:lnSpc>
              <a:spcBef>
                <a:spcPts val="0"/>
              </a:spcBef>
              <a:spcAft>
                <a:spcPts val="0"/>
              </a:spcAft>
              <a:buNone/>
            </a:pPr>
            <a:r>
              <a:rPr lang="en" sz="2100" b="1">
                <a:solidFill>
                  <a:schemeClr val="dk2"/>
                </a:solidFill>
                <a:latin typeface="Raleway"/>
                <a:ea typeface="Raleway"/>
                <a:cs typeface="Raleway"/>
                <a:sym typeface="Raleway"/>
              </a:rPr>
              <a:t>Goal:</a:t>
            </a:r>
            <a:endParaRPr b="1">
              <a:solidFill>
                <a:schemeClr val="dk2"/>
              </a:solidFill>
            </a:endParaRPr>
          </a:p>
          <a:p>
            <a:pPr marL="0" lvl="0" indent="0" algn="just" rtl="0">
              <a:spcBef>
                <a:spcPts val="0"/>
              </a:spcBef>
              <a:spcAft>
                <a:spcPts val="0"/>
              </a:spcAft>
              <a:buNone/>
            </a:pPr>
            <a:r>
              <a:rPr lang="en" sz="2000" b="1" i="1">
                <a:solidFill>
                  <a:schemeClr val="dk2"/>
                </a:solidFill>
              </a:rPr>
              <a:t>Using a classification model, we want to determine in which category - fake or real - the job posting belongs. </a:t>
            </a:r>
            <a:endParaRPr sz="2000" b="1" i="1">
              <a:solidFill>
                <a:schemeClr val="dk2"/>
              </a:solidFill>
            </a:endParaRPr>
          </a:p>
        </p:txBody>
      </p:sp>
      <p:pic>
        <p:nvPicPr>
          <p:cNvPr id="96" name="Google Shape;96;p14"/>
          <p:cNvPicPr preferRelativeResize="0"/>
          <p:nvPr/>
        </p:nvPicPr>
        <p:blipFill>
          <a:blip r:embed="rId3">
            <a:alphaModFix amt="33000"/>
          </a:blip>
          <a:stretch>
            <a:fillRect/>
          </a:stretch>
        </p:blipFill>
        <p:spPr>
          <a:xfrm>
            <a:off x="8337450" y="4471924"/>
            <a:ext cx="692725" cy="556451"/>
          </a:xfrm>
          <a:prstGeom prst="rect">
            <a:avLst/>
          </a:prstGeom>
          <a:noFill/>
          <a:ln>
            <a:noFill/>
          </a:ln>
        </p:spPr>
      </p:pic>
      <p:sp>
        <p:nvSpPr>
          <p:cNvPr id="97" name="Google Shape;97;p14"/>
          <p:cNvSpPr txBox="1"/>
          <p:nvPr/>
        </p:nvSpPr>
        <p:spPr>
          <a:xfrm>
            <a:off x="634525" y="4776925"/>
            <a:ext cx="76887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900">
                <a:solidFill>
                  <a:schemeClr val="accent2"/>
                </a:solidFill>
                <a:latin typeface="Lato"/>
                <a:ea typeface="Lato"/>
                <a:cs typeface="Lato"/>
                <a:sym typeface="Lato"/>
              </a:rPr>
              <a:t>* </a:t>
            </a:r>
            <a:r>
              <a:rPr lang="en" sz="900" u="sng">
                <a:solidFill>
                  <a:schemeClr val="accent2"/>
                </a:solidFill>
                <a:latin typeface="Lato"/>
                <a:ea typeface="Lato"/>
                <a:cs typeface="Lato"/>
                <a:sym typeface="Lato"/>
                <a:hlinkClick r:id="rId4">
                  <a:extLst>
                    <a:ext uri="{A12FA001-AC4F-418D-AE19-62706E023703}">
                      <ahyp:hlinkClr xmlns:ahyp="http://schemas.microsoft.com/office/drawing/2018/hyperlinkcolor" val="tx"/>
                    </a:ext>
                  </a:extLst>
                </a:hlinkClick>
              </a:rPr>
              <a:t>https://www.fastcompany.com/90803825/that-new-job-offer-may-be-a-scam-heres-what-to-look-out-for</a:t>
            </a:r>
            <a:endParaRPr sz="900">
              <a:solidFill>
                <a:schemeClr val="accent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Selection</a:t>
            </a:r>
            <a:endParaRPr/>
          </a:p>
        </p:txBody>
      </p:sp>
      <p:sp>
        <p:nvSpPr>
          <p:cNvPr id="103" name="Google Shape;103;p15"/>
          <p:cNvSpPr txBox="1">
            <a:spLocks noGrp="1"/>
          </p:cNvSpPr>
          <p:nvPr>
            <p:ph type="body" idx="1"/>
          </p:nvPr>
        </p:nvSpPr>
        <p:spPr>
          <a:xfrm>
            <a:off x="729450" y="1411950"/>
            <a:ext cx="3842400" cy="3334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800" b="1"/>
              <a:t>Independent variables</a:t>
            </a:r>
            <a:endParaRPr sz="1800" b="1"/>
          </a:p>
          <a:p>
            <a:pPr marL="457200" lvl="0" indent="-330200" algn="just" rtl="0">
              <a:spcBef>
                <a:spcPts val="0"/>
              </a:spcBef>
              <a:spcAft>
                <a:spcPts val="0"/>
              </a:spcAft>
              <a:buSzPts val="1600"/>
              <a:buChar char="●"/>
            </a:pPr>
            <a:r>
              <a:rPr lang="en" sz="1600"/>
              <a:t>Title</a:t>
            </a:r>
            <a:endParaRPr sz="1600"/>
          </a:p>
          <a:p>
            <a:pPr marL="457200" lvl="0" indent="-330200" algn="just" rtl="0">
              <a:spcBef>
                <a:spcPts val="0"/>
              </a:spcBef>
              <a:spcAft>
                <a:spcPts val="0"/>
              </a:spcAft>
              <a:buSzPts val="1600"/>
              <a:buChar char="●"/>
            </a:pPr>
            <a:r>
              <a:rPr lang="en" sz="1600"/>
              <a:t>Location</a:t>
            </a:r>
            <a:endParaRPr sz="1600"/>
          </a:p>
          <a:p>
            <a:pPr marL="457200" lvl="0" indent="-330200" algn="just" rtl="0">
              <a:spcBef>
                <a:spcPts val="0"/>
              </a:spcBef>
              <a:spcAft>
                <a:spcPts val="0"/>
              </a:spcAft>
              <a:buSzPts val="1600"/>
              <a:buChar char="●"/>
            </a:pPr>
            <a:r>
              <a:rPr lang="en" sz="1600"/>
              <a:t>Department</a:t>
            </a:r>
            <a:endParaRPr sz="1600"/>
          </a:p>
          <a:p>
            <a:pPr marL="457200" lvl="0" indent="-330200" algn="just" rtl="0">
              <a:spcBef>
                <a:spcPts val="0"/>
              </a:spcBef>
              <a:spcAft>
                <a:spcPts val="0"/>
              </a:spcAft>
              <a:buSzPts val="1600"/>
              <a:buChar char="●"/>
            </a:pPr>
            <a:r>
              <a:rPr lang="en" sz="1600"/>
              <a:t>Salary range</a:t>
            </a:r>
            <a:endParaRPr sz="1600"/>
          </a:p>
          <a:p>
            <a:pPr marL="457200" lvl="0" indent="-330200" algn="just" rtl="0">
              <a:spcBef>
                <a:spcPts val="0"/>
              </a:spcBef>
              <a:spcAft>
                <a:spcPts val="0"/>
              </a:spcAft>
              <a:buSzPts val="1600"/>
              <a:buChar char="●"/>
            </a:pPr>
            <a:r>
              <a:rPr lang="en" sz="1600"/>
              <a:t>Company profile</a:t>
            </a:r>
            <a:endParaRPr sz="1600"/>
          </a:p>
          <a:p>
            <a:pPr marL="457200" lvl="0" indent="-330200" algn="just" rtl="0">
              <a:spcBef>
                <a:spcPts val="0"/>
              </a:spcBef>
              <a:spcAft>
                <a:spcPts val="0"/>
              </a:spcAft>
              <a:buSzPts val="1600"/>
              <a:buChar char="●"/>
            </a:pPr>
            <a:r>
              <a:rPr lang="en" sz="1600"/>
              <a:t>Employment type</a:t>
            </a:r>
            <a:endParaRPr sz="1600"/>
          </a:p>
          <a:p>
            <a:pPr marL="457200" lvl="0" indent="-330200" algn="just" rtl="0">
              <a:spcBef>
                <a:spcPts val="0"/>
              </a:spcBef>
              <a:spcAft>
                <a:spcPts val="0"/>
              </a:spcAft>
              <a:buSzPts val="1600"/>
              <a:buChar char="●"/>
            </a:pPr>
            <a:r>
              <a:rPr lang="en" sz="1600"/>
              <a:t>Required experience</a:t>
            </a:r>
            <a:endParaRPr sz="1600"/>
          </a:p>
          <a:p>
            <a:pPr marL="457200" lvl="0" indent="-330200" algn="just" rtl="0">
              <a:spcBef>
                <a:spcPts val="0"/>
              </a:spcBef>
              <a:spcAft>
                <a:spcPts val="0"/>
              </a:spcAft>
              <a:buSzPts val="1600"/>
              <a:buChar char="●"/>
            </a:pPr>
            <a:r>
              <a:rPr lang="en" sz="1600"/>
              <a:t>Required education</a:t>
            </a:r>
            <a:endParaRPr sz="1600"/>
          </a:p>
          <a:p>
            <a:pPr marL="457200" lvl="0" indent="-330200" algn="just" rtl="0">
              <a:spcBef>
                <a:spcPts val="0"/>
              </a:spcBef>
              <a:spcAft>
                <a:spcPts val="0"/>
              </a:spcAft>
              <a:buSzPts val="1600"/>
              <a:buChar char="●"/>
            </a:pPr>
            <a:r>
              <a:rPr lang="en" sz="1600"/>
              <a:t>Industry</a:t>
            </a:r>
            <a:endParaRPr sz="1600"/>
          </a:p>
          <a:p>
            <a:pPr marL="457200" lvl="0" indent="-330200" algn="just" rtl="0">
              <a:spcBef>
                <a:spcPts val="0"/>
              </a:spcBef>
              <a:spcAft>
                <a:spcPts val="0"/>
              </a:spcAft>
              <a:buSzPts val="1600"/>
              <a:buChar char="●"/>
            </a:pPr>
            <a:r>
              <a:rPr lang="en" sz="1600"/>
              <a:t>Function </a:t>
            </a:r>
            <a:endParaRPr sz="1600"/>
          </a:p>
        </p:txBody>
      </p:sp>
      <p:pic>
        <p:nvPicPr>
          <p:cNvPr id="104" name="Google Shape;104;p15"/>
          <p:cNvPicPr preferRelativeResize="0"/>
          <p:nvPr/>
        </p:nvPicPr>
        <p:blipFill>
          <a:blip r:embed="rId3">
            <a:alphaModFix amt="31000"/>
          </a:blip>
          <a:stretch>
            <a:fillRect/>
          </a:stretch>
        </p:blipFill>
        <p:spPr>
          <a:xfrm>
            <a:off x="8468528" y="4486850"/>
            <a:ext cx="464202" cy="535200"/>
          </a:xfrm>
          <a:prstGeom prst="rect">
            <a:avLst/>
          </a:prstGeom>
          <a:noFill/>
          <a:ln>
            <a:noFill/>
          </a:ln>
        </p:spPr>
      </p:pic>
      <p:sp>
        <p:nvSpPr>
          <p:cNvPr id="105" name="Google Shape;105;p15"/>
          <p:cNvSpPr txBox="1">
            <a:spLocks noGrp="1"/>
          </p:cNvSpPr>
          <p:nvPr>
            <p:ph type="body" idx="1"/>
          </p:nvPr>
        </p:nvSpPr>
        <p:spPr>
          <a:xfrm>
            <a:off x="4726950" y="1447225"/>
            <a:ext cx="3842400" cy="3334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800" b="1"/>
              <a:t>Dependent variable</a:t>
            </a:r>
            <a:endParaRPr sz="1800" b="1"/>
          </a:p>
          <a:p>
            <a:pPr marL="457200" lvl="0" indent="-330200" algn="just" rtl="0">
              <a:spcBef>
                <a:spcPts val="0"/>
              </a:spcBef>
              <a:spcAft>
                <a:spcPts val="0"/>
              </a:spcAft>
              <a:buSzPts val="1600"/>
              <a:buChar char="●"/>
            </a:pPr>
            <a:r>
              <a:rPr lang="en" sz="1600"/>
              <a:t>Fraudulent</a:t>
            </a:r>
            <a:endParaRPr sz="1600"/>
          </a:p>
        </p:txBody>
      </p:sp>
      <p:pic>
        <p:nvPicPr>
          <p:cNvPr id="106" name="Google Shape;106;p15"/>
          <p:cNvPicPr preferRelativeResize="0"/>
          <p:nvPr/>
        </p:nvPicPr>
        <p:blipFill>
          <a:blip r:embed="rId4">
            <a:alphaModFix/>
          </a:blip>
          <a:stretch>
            <a:fillRect/>
          </a:stretch>
        </p:blipFill>
        <p:spPr>
          <a:xfrm>
            <a:off x="3691160" y="2446506"/>
            <a:ext cx="4725191" cy="2300250"/>
          </a:xfrm>
          <a:prstGeom prst="rect">
            <a:avLst/>
          </a:prstGeom>
          <a:noFill/>
          <a:ln w="19050" cap="flat" cmpd="sng">
            <a:solidFill>
              <a:schemeClr val="dk1"/>
            </a:solidFill>
            <a:prstDash val="solid"/>
            <a:round/>
            <a:headEnd type="none" w="sm" len="sm"/>
            <a:tailEnd type="none" w="sm" len="sm"/>
          </a:ln>
        </p:spPr>
      </p:pic>
      <p:sp>
        <p:nvSpPr>
          <p:cNvPr id="107" name="Google Shape;107;p15"/>
          <p:cNvSpPr txBox="1"/>
          <p:nvPr/>
        </p:nvSpPr>
        <p:spPr>
          <a:xfrm>
            <a:off x="634525" y="4776925"/>
            <a:ext cx="76887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900">
                <a:solidFill>
                  <a:schemeClr val="accent2"/>
                </a:solidFill>
                <a:latin typeface="Lato"/>
                <a:ea typeface="Lato"/>
                <a:cs typeface="Lato"/>
                <a:sym typeface="Lato"/>
              </a:rPr>
              <a:t>* </a:t>
            </a:r>
            <a:r>
              <a:rPr lang="en" sz="900" u="sng">
                <a:solidFill>
                  <a:schemeClr val="accent2"/>
                </a:solidFill>
                <a:latin typeface="Lato"/>
                <a:ea typeface="Lato"/>
                <a:cs typeface="Lato"/>
                <a:sym typeface="Lato"/>
                <a:hlinkClick r:id="rId5">
                  <a:extLst>
                    <a:ext uri="{A12FA001-AC4F-418D-AE19-62706E023703}">
                      <ahyp:hlinkClr xmlns:ahyp="http://schemas.microsoft.com/office/drawing/2018/hyperlinkcolor" val="tx"/>
                    </a:ext>
                  </a:extLst>
                </a:hlinkClick>
              </a:rPr>
              <a:t>https://www.kaggle.com/datasets/shivamb/real-or-fake-fake-jobposting-prediction</a:t>
            </a:r>
            <a:endParaRPr sz="900" u="sng">
              <a:solidFill>
                <a:schemeClr val="accent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113" name="Google Shape;113;p16"/>
          <p:cNvSpPr txBox="1">
            <a:spLocks noGrp="1"/>
          </p:cNvSpPr>
          <p:nvPr>
            <p:ph type="body" idx="1"/>
          </p:nvPr>
        </p:nvSpPr>
        <p:spPr>
          <a:xfrm>
            <a:off x="727650" y="1411950"/>
            <a:ext cx="7688700" cy="671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sz="1800" b="1"/>
              <a:t>SMOTE - Synthetic Minority Oversampling TEchnique</a:t>
            </a:r>
            <a:endParaRPr sz="1800" b="1"/>
          </a:p>
          <a:p>
            <a:pPr marL="457200" lvl="0" indent="-322580" algn="just" rtl="0">
              <a:spcBef>
                <a:spcPts val="0"/>
              </a:spcBef>
              <a:spcAft>
                <a:spcPts val="0"/>
              </a:spcAft>
              <a:buSzPct val="100000"/>
              <a:buChar char="●"/>
            </a:pPr>
            <a:r>
              <a:rPr lang="en" sz="1600"/>
              <a:t>To overcome the problem of imbalanced class distribution that existed in our dataset</a:t>
            </a:r>
            <a:endParaRPr sz="1600"/>
          </a:p>
        </p:txBody>
      </p:sp>
      <p:pic>
        <p:nvPicPr>
          <p:cNvPr id="114" name="Google Shape;114;p16"/>
          <p:cNvPicPr preferRelativeResize="0"/>
          <p:nvPr/>
        </p:nvPicPr>
        <p:blipFill>
          <a:blip r:embed="rId3">
            <a:alphaModFix amt="33000"/>
          </a:blip>
          <a:stretch>
            <a:fillRect/>
          </a:stretch>
        </p:blipFill>
        <p:spPr>
          <a:xfrm>
            <a:off x="8337462" y="4462713"/>
            <a:ext cx="726350" cy="583462"/>
          </a:xfrm>
          <a:prstGeom prst="rect">
            <a:avLst/>
          </a:prstGeom>
          <a:noFill/>
          <a:ln>
            <a:noFill/>
          </a:ln>
        </p:spPr>
      </p:pic>
      <p:pic>
        <p:nvPicPr>
          <p:cNvPr id="115" name="Google Shape;115;p16"/>
          <p:cNvPicPr preferRelativeResize="0"/>
          <p:nvPr/>
        </p:nvPicPr>
        <p:blipFill>
          <a:blip r:embed="rId4">
            <a:alphaModFix/>
          </a:blip>
          <a:stretch>
            <a:fillRect/>
          </a:stretch>
        </p:blipFill>
        <p:spPr>
          <a:xfrm>
            <a:off x="727650" y="2206425"/>
            <a:ext cx="3552997" cy="2494526"/>
          </a:xfrm>
          <a:prstGeom prst="rect">
            <a:avLst/>
          </a:prstGeom>
          <a:noFill/>
          <a:ln w="19050" cap="flat" cmpd="sng">
            <a:solidFill>
              <a:schemeClr val="accent3"/>
            </a:solidFill>
            <a:prstDash val="solid"/>
            <a:round/>
            <a:headEnd type="none" w="sm" len="sm"/>
            <a:tailEnd type="none" w="sm" len="sm"/>
          </a:ln>
        </p:spPr>
      </p:pic>
      <p:pic>
        <p:nvPicPr>
          <p:cNvPr id="116" name="Google Shape;116;p16"/>
          <p:cNvPicPr preferRelativeResize="0"/>
          <p:nvPr/>
        </p:nvPicPr>
        <p:blipFill>
          <a:blip r:embed="rId5">
            <a:alphaModFix/>
          </a:blip>
          <a:stretch>
            <a:fillRect/>
          </a:stretch>
        </p:blipFill>
        <p:spPr>
          <a:xfrm>
            <a:off x="4863350" y="2206425"/>
            <a:ext cx="3552997" cy="2494526"/>
          </a:xfrm>
          <a:prstGeom prst="rect">
            <a:avLst/>
          </a:prstGeom>
          <a:noFill/>
          <a:ln w="19050" cap="flat" cmpd="sng">
            <a:solidFill>
              <a:schemeClr val="dk1"/>
            </a:solidFill>
            <a:prstDash val="solid"/>
            <a:round/>
            <a:headEnd type="none" w="sm" len="sm"/>
            <a:tailEnd type="none" w="sm" len="sm"/>
          </a:ln>
        </p:spPr>
      </p:pic>
      <p:sp>
        <p:nvSpPr>
          <p:cNvPr id="117" name="Google Shape;117;p16"/>
          <p:cNvSpPr txBox="1"/>
          <p:nvPr/>
        </p:nvSpPr>
        <p:spPr>
          <a:xfrm>
            <a:off x="4297500" y="3253588"/>
            <a:ext cx="549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pic>
        <p:nvPicPr>
          <p:cNvPr id="118" name="Google Shape;118;p16"/>
          <p:cNvPicPr preferRelativeResize="0"/>
          <p:nvPr/>
        </p:nvPicPr>
        <p:blipFill>
          <a:blip r:embed="rId6">
            <a:alphaModFix/>
          </a:blip>
          <a:stretch>
            <a:fillRect/>
          </a:stretch>
        </p:blipFill>
        <p:spPr>
          <a:xfrm>
            <a:off x="4863350" y="2206425"/>
            <a:ext cx="3553000" cy="2494525"/>
          </a:xfrm>
          <a:prstGeom prst="rect">
            <a:avLst/>
          </a:prstGeom>
          <a:noFill/>
          <a:ln w="19050" cap="flat" cmpd="sng">
            <a:solidFill>
              <a:schemeClr val="dk1"/>
            </a:solidFill>
            <a:prstDash val="solid"/>
            <a:round/>
            <a:headEnd type="none" w="sm" len="sm"/>
            <a:tailEnd type="none" w="sm" len="sm"/>
          </a:ln>
        </p:spPr>
      </p:pic>
      <p:pic>
        <p:nvPicPr>
          <p:cNvPr id="119" name="Google Shape;119;p16"/>
          <p:cNvPicPr preferRelativeResize="0"/>
          <p:nvPr/>
        </p:nvPicPr>
        <p:blipFill>
          <a:blip r:embed="rId7">
            <a:alphaModFix/>
          </a:blip>
          <a:stretch>
            <a:fillRect/>
          </a:stretch>
        </p:blipFill>
        <p:spPr>
          <a:xfrm>
            <a:off x="727650" y="2206425"/>
            <a:ext cx="3553000" cy="2494525"/>
          </a:xfrm>
          <a:prstGeom prst="rect">
            <a:avLst/>
          </a:prstGeom>
          <a:noFill/>
          <a:ln>
            <a:noFill/>
          </a:ln>
        </p:spPr>
      </p:pic>
      <p:sp>
        <p:nvSpPr>
          <p:cNvPr id="120" name="Google Shape;120;p16"/>
          <p:cNvSpPr txBox="1"/>
          <p:nvPr/>
        </p:nvSpPr>
        <p:spPr>
          <a:xfrm>
            <a:off x="634525" y="4776925"/>
            <a:ext cx="7688700" cy="323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900">
                <a:solidFill>
                  <a:schemeClr val="accent2"/>
                </a:solidFill>
                <a:latin typeface="Lato"/>
                <a:ea typeface="Lato"/>
                <a:cs typeface="Lato"/>
                <a:sym typeface="Lato"/>
              </a:rPr>
              <a:t>* </a:t>
            </a:r>
            <a:r>
              <a:rPr lang="en" sz="900" u="sng">
                <a:solidFill>
                  <a:schemeClr val="accent2"/>
                </a:solidFill>
                <a:latin typeface="Lato"/>
                <a:ea typeface="Lato"/>
                <a:cs typeface="Lato"/>
                <a:sym typeface="Lato"/>
                <a:hlinkClick r:id="rId8">
                  <a:extLst>
                    <a:ext uri="{A12FA001-AC4F-418D-AE19-62706E023703}">
                      <ahyp:hlinkClr xmlns:ahyp="http://schemas.microsoft.com/office/drawing/2018/hyperlinkcolor" val="tx"/>
                    </a:ext>
                  </a:extLst>
                </a:hlinkClick>
              </a:rPr>
              <a:t>https://machinelearningmastery.com/smote-oversampling-for-imbalanced-classification/</a:t>
            </a:r>
            <a:endParaRPr sz="900">
              <a:solidFill>
                <a:schemeClr val="accent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7"/>
          <p:cNvPicPr preferRelativeResize="0"/>
          <p:nvPr/>
        </p:nvPicPr>
        <p:blipFill>
          <a:blip r:embed="rId3">
            <a:alphaModFix amt="33000"/>
          </a:blip>
          <a:stretch>
            <a:fillRect/>
          </a:stretch>
        </p:blipFill>
        <p:spPr>
          <a:xfrm>
            <a:off x="8434407" y="4486850"/>
            <a:ext cx="532455" cy="535200"/>
          </a:xfrm>
          <a:prstGeom prst="rect">
            <a:avLst/>
          </a:prstGeom>
          <a:noFill/>
          <a:ln>
            <a:noFill/>
          </a:ln>
        </p:spPr>
      </p:pic>
      <p:sp>
        <p:nvSpPr>
          <p:cNvPr id="126" name="Google Shape;126;p17"/>
          <p:cNvSpPr/>
          <p:nvPr/>
        </p:nvSpPr>
        <p:spPr>
          <a:xfrm>
            <a:off x="1086975" y="3315275"/>
            <a:ext cx="3171300" cy="55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086975" y="4260075"/>
            <a:ext cx="3171300" cy="558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1086975" y="1425663"/>
            <a:ext cx="3171300" cy="558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786525" y="1425663"/>
            <a:ext cx="558900" cy="558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786525" y="4260075"/>
            <a:ext cx="558900" cy="55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786525" y="3315275"/>
            <a:ext cx="558900" cy="558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7"/>
          <p:cNvPicPr preferRelativeResize="0"/>
          <p:nvPr/>
        </p:nvPicPr>
        <p:blipFill>
          <a:blip r:embed="rId4">
            <a:alphaModFix/>
          </a:blip>
          <a:stretch>
            <a:fillRect/>
          </a:stretch>
        </p:blipFill>
        <p:spPr>
          <a:xfrm>
            <a:off x="927644" y="1506875"/>
            <a:ext cx="407999" cy="396475"/>
          </a:xfrm>
          <a:prstGeom prst="rect">
            <a:avLst/>
          </a:prstGeom>
          <a:noFill/>
          <a:ln>
            <a:noFill/>
          </a:ln>
        </p:spPr>
      </p:pic>
      <p:sp>
        <p:nvSpPr>
          <p:cNvPr id="133" name="Google Shape;133;p17"/>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Models</a:t>
            </a:r>
            <a:endParaRPr/>
          </a:p>
        </p:txBody>
      </p:sp>
      <p:sp>
        <p:nvSpPr>
          <p:cNvPr id="134" name="Google Shape;134;p17"/>
          <p:cNvSpPr txBox="1">
            <a:spLocks noGrp="1"/>
          </p:cNvSpPr>
          <p:nvPr>
            <p:ph type="title"/>
          </p:nvPr>
        </p:nvSpPr>
        <p:spPr>
          <a:xfrm>
            <a:off x="1345425" y="1437513"/>
            <a:ext cx="2912700" cy="535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1840"/>
              <a:t>K Nearest Neighbors</a:t>
            </a:r>
            <a:endParaRPr sz="1840"/>
          </a:p>
        </p:txBody>
      </p:sp>
      <p:sp>
        <p:nvSpPr>
          <p:cNvPr id="135" name="Google Shape;135;p17"/>
          <p:cNvSpPr txBox="1">
            <a:spLocks noGrp="1"/>
          </p:cNvSpPr>
          <p:nvPr>
            <p:ph type="title"/>
          </p:nvPr>
        </p:nvSpPr>
        <p:spPr>
          <a:xfrm>
            <a:off x="1345425" y="4271925"/>
            <a:ext cx="2912700" cy="535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1840"/>
              <a:t>Logistic Regression</a:t>
            </a:r>
            <a:endParaRPr sz="1840"/>
          </a:p>
        </p:txBody>
      </p:sp>
      <p:sp>
        <p:nvSpPr>
          <p:cNvPr id="136" name="Google Shape;136;p17"/>
          <p:cNvSpPr txBox="1">
            <a:spLocks noGrp="1"/>
          </p:cNvSpPr>
          <p:nvPr>
            <p:ph type="title"/>
          </p:nvPr>
        </p:nvSpPr>
        <p:spPr>
          <a:xfrm>
            <a:off x="1345425" y="3327125"/>
            <a:ext cx="2912700" cy="535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1840"/>
              <a:t>Naive Bayes</a:t>
            </a:r>
            <a:endParaRPr sz="1840"/>
          </a:p>
        </p:txBody>
      </p:sp>
      <p:pic>
        <p:nvPicPr>
          <p:cNvPr id="137" name="Google Shape;137;p17"/>
          <p:cNvPicPr preferRelativeResize="0"/>
          <p:nvPr/>
        </p:nvPicPr>
        <p:blipFill>
          <a:blip r:embed="rId5">
            <a:alphaModFix/>
          </a:blip>
          <a:stretch>
            <a:fillRect/>
          </a:stretch>
        </p:blipFill>
        <p:spPr>
          <a:xfrm>
            <a:off x="982781" y="3424788"/>
            <a:ext cx="297725" cy="339875"/>
          </a:xfrm>
          <a:prstGeom prst="rect">
            <a:avLst/>
          </a:prstGeom>
          <a:noFill/>
          <a:ln>
            <a:noFill/>
          </a:ln>
        </p:spPr>
      </p:pic>
      <p:sp>
        <p:nvSpPr>
          <p:cNvPr id="138" name="Google Shape;138;p17"/>
          <p:cNvSpPr txBox="1">
            <a:spLocks noGrp="1"/>
          </p:cNvSpPr>
          <p:nvPr>
            <p:ph type="title"/>
          </p:nvPr>
        </p:nvSpPr>
        <p:spPr>
          <a:xfrm>
            <a:off x="4258275" y="1437513"/>
            <a:ext cx="4471200" cy="535200"/>
          </a:xfrm>
          <a:prstGeom prst="rect">
            <a:avLst/>
          </a:prstGeom>
          <a:solidFill>
            <a:srgbClr val="A2FFE8">
              <a:alpha val="2381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SzPts val="891"/>
              <a:buNone/>
            </a:pPr>
            <a:r>
              <a:rPr lang="en" sz="1100">
                <a:latin typeface="Lato"/>
                <a:ea typeface="Lato"/>
                <a:cs typeface="Lato"/>
                <a:sym typeface="Lato"/>
              </a:rPr>
              <a:t>To estimate likelihood of a datapoint becoming member of a group or another based on which group that datapoint is nearest to</a:t>
            </a:r>
            <a:endParaRPr sz="1100">
              <a:latin typeface="Lato"/>
              <a:ea typeface="Lato"/>
              <a:cs typeface="Lato"/>
              <a:sym typeface="Lato"/>
            </a:endParaRPr>
          </a:p>
        </p:txBody>
      </p:sp>
      <p:sp>
        <p:nvSpPr>
          <p:cNvPr id="139" name="Google Shape;139;p17"/>
          <p:cNvSpPr txBox="1">
            <a:spLocks noGrp="1"/>
          </p:cNvSpPr>
          <p:nvPr>
            <p:ph type="title"/>
          </p:nvPr>
        </p:nvSpPr>
        <p:spPr>
          <a:xfrm>
            <a:off x="4258275" y="4271925"/>
            <a:ext cx="4471200" cy="535200"/>
          </a:xfrm>
          <a:prstGeom prst="rect">
            <a:avLst/>
          </a:prstGeom>
          <a:solidFill>
            <a:srgbClr val="FFB8A2">
              <a:alpha val="23530"/>
            </a:srgbClr>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SzPts val="990"/>
              <a:buNone/>
            </a:pPr>
            <a:r>
              <a:rPr lang="en" sz="1100">
                <a:latin typeface="Lato"/>
                <a:ea typeface="Lato"/>
                <a:cs typeface="Lato"/>
                <a:sym typeface="Lato"/>
              </a:rPr>
              <a:t>To predict the relationship between the binary-natured class (Y) and the independent variables i.e. features (X)</a:t>
            </a:r>
            <a:endParaRPr sz="1100">
              <a:latin typeface="Lato"/>
              <a:ea typeface="Lato"/>
              <a:cs typeface="Lato"/>
              <a:sym typeface="Lato"/>
            </a:endParaRPr>
          </a:p>
        </p:txBody>
      </p:sp>
      <p:sp>
        <p:nvSpPr>
          <p:cNvPr id="140" name="Google Shape;140;p17"/>
          <p:cNvSpPr txBox="1">
            <a:spLocks noGrp="1"/>
          </p:cNvSpPr>
          <p:nvPr>
            <p:ph type="title"/>
          </p:nvPr>
        </p:nvSpPr>
        <p:spPr>
          <a:xfrm>
            <a:off x="4258275" y="3327125"/>
            <a:ext cx="4471200" cy="535200"/>
          </a:xfrm>
          <a:prstGeom prst="rect">
            <a:avLst/>
          </a:prstGeom>
          <a:solidFill>
            <a:srgbClr val="6AA4C8">
              <a:alpha val="235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SzPts val="990"/>
              <a:buNone/>
            </a:pPr>
            <a:r>
              <a:rPr lang="en" sz="1100">
                <a:latin typeface="Lato"/>
                <a:ea typeface="Lato"/>
                <a:cs typeface="Lato"/>
                <a:sym typeface="Lato"/>
              </a:rPr>
              <a:t>To classify a datapoint assuming conditional independence between every pair of features given the value of the class variable</a:t>
            </a:r>
            <a:endParaRPr sz="1100">
              <a:latin typeface="Lato"/>
              <a:ea typeface="Lato"/>
              <a:cs typeface="Lato"/>
              <a:sym typeface="Lato"/>
            </a:endParaRPr>
          </a:p>
        </p:txBody>
      </p:sp>
      <p:pic>
        <p:nvPicPr>
          <p:cNvPr id="141" name="Google Shape;141;p17"/>
          <p:cNvPicPr preferRelativeResize="0"/>
          <p:nvPr/>
        </p:nvPicPr>
        <p:blipFill>
          <a:blip r:embed="rId6">
            <a:alphaModFix/>
          </a:blip>
          <a:stretch>
            <a:fillRect/>
          </a:stretch>
        </p:blipFill>
        <p:spPr>
          <a:xfrm>
            <a:off x="961706" y="4365926"/>
            <a:ext cx="339875" cy="347198"/>
          </a:xfrm>
          <a:prstGeom prst="rect">
            <a:avLst/>
          </a:prstGeom>
          <a:noFill/>
          <a:ln>
            <a:noFill/>
          </a:ln>
        </p:spPr>
      </p:pic>
      <p:sp>
        <p:nvSpPr>
          <p:cNvPr id="142" name="Google Shape;142;p17"/>
          <p:cNvSpPr/>
          <p:nvPr/>
        </p:nvSpPr>
        <p:spPr>
          <a:xfrm>
            <a:off x="1086975" y="2370475"/>
            <a:ext cx="31713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786525" y="2370475"/>
            <a:ext cx="558900" cy="55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 name="Google Shape;144;p17"/>
          <p:cNvPicPr preferRelativeResize="0"/>
          <p:nvPr/>
        </p:nvPicPr>
        <p:blipFill>
          <a:blip r:embed="rId7">
            <a:alphaModFix/>
          </a:blip>
          <a:stretch>
            <a:fillRect/>
          </a:stretch>
        </p:blipFill>
        <p:spPr>
          <a:xfrm>
            <a:off x="961706" y="2490837"/>
            <a:ext cx="339875" cy="318175"/>
          </a:xfrm>
          <a:prstGeom prst="rect">
            <a:avLst/>
          </a:prstGeom>
          <a:noFill/>
          <a:ln>
            <a:noFill/>
          </a:ln>
        </p:spPr>
      </p:pic>
      <p:sp>
        <p:nvSpPr>
          <p:cNvPr id="145" name="Google Shape;145;p17"/>
          <p:cNvSpPr txBox="1">
            <a:spLocks noGrp="1"/>
          </p:cNvSpPr>
          <p:nvPr>
            <p:ph type="title"/>
          </p:nvPr>
        </p:nvSpPr>
        <p:spPr>
          <a:xfrm>
            <a:off x="1345425" y="2382325"/>
            <a:ext cx="2912700" cy="535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1840"/>
              <a:t>Decision Tree</a:t>
            </a:r>
            <a:endParaRPr sz="1840"/>
          </a:p>
        </p:txBody>
      </p:sp>
      <p:sp>
        <p:nvSpPr>
          <p:cNvPr id="146" name="Google Shape;146;p17"/>
          <p:cNvSpPr txBox="1">
            <a:spLocks noGrp="1"/>
          </p:cNvSpPr>
          <p:nvPr>
            <p:ph type="title"/>
          </p:nvPr>
        </p:nvSpPr>
        <p:spPr>
          <a:xfrm>
            <a:off x="4258275" y="2382325"/>
            <a:ext cx="4471200" cy="535200"/>
          </a:xfrm>
          <a:prstGeom prst="rect">
            <a:avLst/>
          </a:prstGeom>
          <a:solidFill>
            <a:srgbClr val="1A9988">
              <a:alpha val="2353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p>
            <a:pPr marL="0" lvl="0" indent="0" algn="just" rtl="0">
              <a:spcBef>
                <a:spcPts val="0"/>
              </a:spcBef>
              <a:spcAft>
                <a:spcPts val="0"/>
              </a:spcAft>
              <a:buSzPts val="990"/>
              <a:buNone/>
            </a:pPr>
            <a:r>
              <a:rPr lang="en" sz="1100">
                <a:latin typeface="Lato"/>
                <a:ea typeface="Lato"/>
                <a:cs typeface="Lato"/>
                <a:sym typeface="Lato"/>
              </a:rPr>
              <a:t>To estimate which class datapoint belongs to based on a set of if-else conditions</a:t>
            </a:r>
            <a:endParaRPr sz="1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body" idx="1"/>
          </p:nvPr>
        </p:nvSpPr>
        <p:spPr>
          <a:xfrm>
            <a:off x="729450" y="1411950"/>
            <a:ext cx="7688700" cy="144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t>Cross Validation</a:t>
            </a:r>
            <a:endParaRPr sz="1800"/>
          </a:p>
          <a:p>
            <a:pPr marL="457200" lvl="0" indent="-330200" algn="l" rtl="0">
              <a:spcBef>
                <a:spcPts val="0"/>
              </a:spcBef>
              <a:spcAft>
                <a:spcPts val="0"/>
              </a:spcAft>
              <a:buSzPts val="1600"/>
              <a:buChar char="●"/>
            </a:pPr>
            <a:r>
              <a:rPr lang="en" sz="1600"/>
              <a:t>Implemented 10 fold cross validation technique on our dataset for different model parameters.</a:t>
            </a:r>
            <a:endParaRPr sz="1600"/>
          </a:p>
          <a:p>
            <a:pPr marL="0" lvl="0" indent="0" algn="l" rtl="0">
              <a:spcBef>
                <a:spcPts val="0"/>
              </a:spcBef>
              <a:spcAft>
                <a:spcPts val="0"/>
              </a:spcAft>
              <a:buNone/>
            </a:pPr>
            <a:endParaRPr sz="1600"/>
          </a:p>
        </p:txBody>
      </p:sp>
      <p:sp>
        <p:nvSpPr>
          <p:cNvPr id="152" name="Google Shape;152;p18"/>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pic>
        <p:nvPicPr>
          <p:cNvPr id="153" name="Google Shape;153;p18"/>
          <p:cNvPicPr preferRelativeResize="0"/>
          <p:nvPr/>
        </p:nvPicPr>
        <p:blipFill>
          <a:blip r:embed="rId3">
            <a:alphaModFix amt="33000"/>
          </a:blip>
          <a:stretch>
            <a:fillRect/>
          </a:stretch>
        </p:blipFill>
        <p:spPr>
          <a:xfrm>
            <a:off x="8398556" y="4486850"/>
            <a:ext cx="604170" cy="535200"/>
          </a:xfrm>
          <a:prstGeom prst="rect">
            <a:avLst/>
          </a:prstGeom>
          <a:noFill/>
          <a:ln>
            <a:noFill/>
          </a:ln>
        </p:spPr>
      </p:pic>
      <p:pic>
        <p:nvPicPr>
          <p:cNvPr id="154" name="Google Shape;154;p18"/>
          <p:cNvPicPr preferRelativeResize="0"/>
          <p:nvPr/>
        </p:nvPicPr>
        <p:blipFill>
          <a:blip r:embed="rId4">
            <a:alphaModFix/>
          </a:blip>
          <a:stretch>
            <a:fillRect/>
          </a:stretch>
        </p:blipFill>
        <p:spPr>
          <a:xfrm>
            <a:off x="1942763" y="2353250"/>
            <a:ext cx="5072224" cy="2423675"/>
          </a:xfrm>
          <a:prstGeom prst="rect">
            <a:avLst/>
          </a:prstGeom>
          <a:noFill/>
          <a:ln>
            <a:noFill/>
          </a:ln>
        </p:spPr>
      </p:pic>
      <p:sp>
        <p:nvSpPr>
          <p:cNvPr id="155" name="Google Shape;155;p18"/>
          <p:cNvSpPr txBox="1"/>
          <p:nvPr/>
        </p:nvSpPr>
        <p:spPr>
          <a:xfrm>
            <a:off x="634525" y="4776925"/>
            <a:ext cx="76887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900">
                <a:solidFill>
                  <a:schemeClr val="accent2"/>
                </a:solidFill>
                <a:latin typeface="Lato"/>
                <a:ea typeface="Lato"/>
                <a:cs typeface="Lato"/>
                <a:sym typeface="Lato"/>
              </a:rPr>
              <a:t>* </a:t>
            </a:r>
            <a:r>
              <a:rPr lang="en" sz="900" u="sng">
                <a:solidFill>
                  <a:schemeClr val="accent2"/>
                </a:solidFill>
                <a:latin typeface="Lato"/>
                <a:ea typeface="Lato"/>
                <a:cs typeface="Lato"/>
                <a:sym typeface="Lato"/>
                <a:hlinkClick r:id="rId5">
                  <a:extLst>
                    <a:ext uri="{A12FA001-AC4F-418D-AE19-62706E023703}">
                      <ahyp:hlinkClr xmlns:ahyp="http://schemas.microsoft.com/office/drawing/2018/hyperlinkcolor" val="tx"/>
                    </a:ext>
                  </a:extLst>
                </a:hlinkClick>
              </a:rPr>
              <a:t>https://machinelearningmastery.com/k-fold-cross-validation/</a:t>
            </a:r>
            <a:endParaRPr sz="900">
              <a:solidFill>
                <a:schemeClr val="accent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p:nvPr/>
        </p:nvSpPr>
        <p:spPr>
          <a:xfrm>
            <a:off x="660525" y="1549975"/>
            <a:ext cx="3429000" cy="2793900"/>
          </a:xfrm>
          <a:prstGeom prst="rect">
            <a:avLst/>
          </a:prstGeom>
          <a:solidFill>
            <a:srgbClr val="FFFFFF">
              <a:alpha val="0"/>
            </a:srgbClr>
          </a:solidFill>
          <a:ln w="9525" cap="flat" cmpd="sng">
            <a:solidFill>
              <a:schemeClr val="accent4"/>
            </a:solidFill>
            <a:prstDash val="solid"/>
            <a:round/>
            <a:headEnd type="none" w="sm" len="sm"/>
            <a:tailEnd type="none" w="sm" len="sm"/>
          </a:ln>
          <a:effectLst>
            <a:outerShdw blurRad="57150" dist="19050" dir="5400000" algn="bl" rotWithShape="0">
              <a:srgbClr val="000000">
                <a:alpha val="52000"/>
              </a:srgbClr>
            </a:outerShdw>
          </a:effectLst>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1" name="Google Shape;161;p19"/>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 Nearest Neighbors</a:t>
            </a:r>
            <a:endParaRPr/>
          </a:p>
        </p:txBody>
      </p:sp>
      <p:sp>
        <p:nvSpPr>
          <p:cNvPr id="162" name="Google Shape;162;p19"/>
          <p:cNvSpPr txBox="1">
            <a:spLocks noGrp="1"/>
          </p:cNvSpPr>
          <p:nvPr>
            <p:ph type="body" idx="1"/>
          </p:nvPr>
        </p:nvSpPr>
        <p:spPr>
          <a:xfrm>
            <a:off x="727650" y="1573700"/>
            <a:ext cx="2613900" cy="270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Main idea:</a:t>
            </a:r>
            <a:endParaRPr sz="1600" b="1"/>
          </a:p>
          <a:p>
            <a:pPr marL="0" lvl="0" indent="0" algn="l" rtl="0">
              <a:spcBef>
                <a:spcPts val="0"/>
              </a:spcBef>
              <a:spcAft>
                <a:spcPts val="0"/>
              </a:spcAft>
              <a:buNone/>
            </a:pPr>
            <a:endParaRPr sz="1400" b="1"/>
          </a:p>
          <a:p>
            <a:pPr marL="0" lvl="0" indent="0" algn="just" rtl="0">
              <a:spcBef>
                <a:spcPts val="0"/>
              </a:spcBef>
              <a:spcAft>
                <a:spcPts val="0"/>
              </a:spcAft>
              <a:buNone/>
            </a:pPr>
            <a:r>
              <a:rPr lang="en" sz="1400"/>
              <a:t>Uses proximity to make classifications or predictions about the grouping of an individual data point.</a:t>
            </a:r>
            <a:endParaRPr sz="1400"/>
          </a:p>
        </p:txBody>
      </p:sp>
      <p:pic>
        <p:nvPicPr>
          <p:cNvPr id="163" name="Google Shape;163;p19"/>
          <p:cNvPicPr preferRelativeResize="0"/>
          <p:nvPr/>
        </p:nvPicPr>
        <p:blipFill>
          <a:blip r:embed="rId3">
            <a:alphaModFix amt="50000"/>
          </a:blip>
          <a:stretch>
            <a:fillRect/>
          </a:stretch>
        </p:blipFill>
        <p:spPr>
          <a:xfrm>
            <a:off x="8369629" y="4437525"/>
            <a:ext cx="662021" cy="633850"/>
          </a:xfrm>
          <a:prstGeom prst="rect">
            <a:avLst/>
          </a:prstGeom>
          <a:noFill/>
          <a:ln>
            <a:noFill/>
          </a:ln>
        </p:spPr>
      </p:pic>
      <p:sp>
        <p:nvSpPr>
          <p:cNvPr id="164" name="Google Shape;164;p19"/>
          <p:cNvSpPr txBox="1"/>
          <p:nvPr/>
        </p:nvSpPr>
        <p:spPr>
          <a:xfrm>
            <a:off x="4469100" y="1614275"/>
            <a:ext cx="3947400" cy="1508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b="1">
                <a:solidFill>
                  <a:schemeClr val="accent1"/>
                </a:solidFill>
                <a:latin typeface="Lato"/>
                <a:ea typeface="Lato"/>
                <a:cs typeface="Lato"/>
                <a:sym typeface="Lato"/>
              </a:rPr>
              <a:t>Parameters to consider:</a:t>
            </a:r>
            <a:endParaRPr sz="1600" b="1">
              <a:solidFill>
                <a:schemeClr val="accent1"/>
              </a:solidFill>
              <a:latin typeface="Lato"/>
              <a:ea typeface="Lato"/>
              <a:cs typeface="Lato"/>
              <a:sym typeface="Lato"/>
            </a:endParaRPr>
          </a:p>
          <a:p>
            <a:pPr marL="0" lvl="0" indent="0" algn="just" rtl="0">
              <a:spcBef>
                <a:spcPts val="0"/>
              </a:spcBef>
              <a:spcAft>
                <a:spcPts val="0"/>
              </a:spcAft>
              <a:buNone/>
            </a:pPr>
            <a:endParaRPr b="1">
              <a:solidFill>
                <a:schemeClr val="accent1"/>
              </a:solidFill>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Distance metric (Manhattan, Euclidean or other)</a:t>
            </a:r>
            <a:endParaRPr>
              <a:solidFill>
                <a:schemeClr val="accent1"/>
              </a:solidFill>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Value of the number of means (k)</a:t>
            </a:r>
            <a:endParaRPr>
              <a:solidFill>
                <a:schemeClr val="accent1"/>
              </a:solidFill>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Initial values or seed values for the means </a:t>
            </a:r>
            <a:endParaRPr>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4832775" y="1605550"/>
            <a:ext cx="3842700" cy="1451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b="1"/>
              <a:t>Disadvantages:</a:t>
            </a:r>
            <a:endParaRPr sz="1600" b="1"/>
          </a:p>
          <a:p>
            <a:pPr marL="0" lvl="0" indent="0" algn="just" rtl="0">
              <a:spcBef>
                <a:spcPts val="0"/>
              </a:spcBef>
              <a:spcAft>
                <a:spcPts val="0"/>
              </a:spcAft>
              <a:buNone/>
            </a:pPr>
            <a:endParaRPr sz="1400" b="1"/>
          </a:p>
          <a:p>
            <a:pPr marL="457200" lvl="0" indent="-317500" algn="just" rtl="0">
              <a:spcBef>
                <a:spcPts val="0"/>
              </a:spcBef>
              <a:spcAft>
                <a:spcPts val="0"/>
              </a:spcAft>
              <a:buSzPts val="1400"/>
              <a:buChar char="●"/>
            </a:pPr>
            <a:r>
              <a:rPr lang="en" sz="1400"/>
              <a:t>Does not scale well, since lazy evaluation</a:t>
            </a:r>
            <a:endParaRPr sz="1400"/>
          </a:p>
          <a:p>
            <a:pPr marL="457200" lvl="0" indent="-317500" algn="just" rtl="0">
              <a:spcBef>
                <a:spcPts val="0"/>
              </a:spcBef>
              <a:spcAft>
                <a:spcPts val="0"/>
              </a:spcAft>
              <a:buSzPts val="1400"/>
              <a:buChar char="●"/>
            </a:pPr>
            <a:r>
              <a:rPr lang="en" sz="1400"/>
              <a:t>Curse of dimensionality</a:t>
            </a:r>
            <a:endParaRPr sz="1400"/>
          </a:p>
          <a:p>
            <a:pPr marL="457200" lvl="0" indent="-317500" algn="just" rtl="0">
              <a:spcBef>
                <a:spcPts val="0"/>
              </a:spcBef>
              <a:spcAft>
                <a:spcPts val="0"/>
              </a:spcAft>
              <a:buSzPts val="1400"/>
              <a:buChar char="●"/>
            </a:pPr>
            <a:r>
              <a:rPr lang="en" sz="1400"/>
              <a:t>Prone to overfitting</a:t>
            </a:r>
            <a:endParaRPr sz="1400"/>
          </a:p>
        </p:txBody>
      </p:sp>
      <p:sp>
        <p:nvSpPr>
          <p:cNvPr id="170" name="Google Shape;170;p20"/>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 Nearest Neighbors</a:t>
            </a:r>
            <a:endParaRPr/>
          </a:p>
        </p:txBody>
      </p:sp>
      <p:pic>
        <p:nvPicPr>
          <p:cNvPr id="171" name="Google Shape;171;p20"/>
          <p:cNvPicPr preferRelativeResize="0"/>
          <p:nvPr/>
        </p:nvPicPr>
        <p:blipFill>
          <a:blip r:embed="rId3">
            <a:alphaModFix amt="50000"/>
          </a:blip>
          <a:stretch>
            <a:fillRect/>
          </a:stretch>
        </p:blipFill>
        <p:spPr>
          <a:xfrm>
            <a:off x="8369629" y="4437525"/>
            <a:ext cx="662021" cy="633850"/>
          </a:xfrm>
          <a:prstGeom prst="rect">
            <a:avLst/>
          </a:prstGeom>
          <a:noFill/>
          <a:ln>
            <a:noFill/>
          </a:ln>
        </p:spPr>
      </p:pic>
      <p:sp>
        <p:nvSpPr>
          <p:cNvPr id="172" name="Google Shape;172;p20"/>
          <p:cNvSpPr txBox="1">
            <a:spLocks noGrp="1"/>
          </p:cNvSpPr>
          <p:nvPr>
            <p:ph type="body" idx="1"/>
          </p:nvPr>
        </p:nvSpPr>
        <p:spPr>
          <a:xfrm>
            <a:off x="727650" y="1605550"/>
            <a:ext cx="3842700" cy="1451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b="1"/>
              <a:t>Advantages:</a:t>
            </a:r>
            <a:endParaRPr sz="1600" b="1"/>
          </a:p>
          <a:p>
            <a:pPr marL="0" lvl="0" indent="0" algn="just" rtl="0">
              <a:spcBef>
                <a:spcPts val="0"/>
              </a:spcBef>
              <a:spcAft>
                <a:spcPts val="0"/>
              </a:spcAft>
              <a:buNone/>
            </a:pPr>
            <a:endParaRPr sz="1400" b="1"/>
          </a:p>
          <a:p>
            <a:pPr marL="457200" lvl="0" indent="-317500" algn="just" rtl="0">
              <a:spcBef>
                <a:spcPts val="0"/>
              </a:spcBef>
              <a:spcAft>
                <a:spcPts val="0"/>
              </a:spcAft>
              <a:buSzPts val="1400"/>
              <a:buChar char="●"/>
            </a:pPr>
            <a:r>
              <a:rPr lang="en" sz="1400"/>
              <a:t>Easy to implement</a:t>
            </a:r>
            <a:endParaRPr sz="1400"/>
          </a:p>
          <a:p>
            <a:pPr marL="457200" lvl="0" indent="-317500" algn="just" rtl="0">
              <a:spcBef>
                <a:spcPts val="0"/>
              </a:spcBef>
              <a:spcAft>
                <a:spcPts val="0"/>
              </a:spcAft>
              <a:buSzPts val="1400"/>
              <a:buChar char="●"/>
            </a:pPr>
            <a:r>
              <a:rPr lang="en" sz="1400"/>
              <a:t>Adapts easily</a:t>
            </a:r>
            <a:endParaRPr sz="1400"/>
          </a:p>
          <a:p>
            <a:pPr marL="457200" lvl="0" indent="-317500" algn="just" rtl="0">
              <a:spcBef>
                <a:spcPts val="0"/>
              </a:spcBef>
              <a:spcAft>
                <a:spcPts val="0"/>
              </a:spcAft>
              <a:buSzPts val="1400"/>
              <a:buChar char="●"/>
            </a:pPr>
            <a:r>
              <a:rPr lang="en" sz="1400"/>
              <a:t>Few hyperparameters</a:t>
            </a:r>
            <a:endParaRPr sz="1400"/>
          </a:p>
        </p:txBody>
      </p:sp>
      <p:pic>
        <p:nvPicPr>
          <p:cNvPr id="173" name="Google Shape;173;p20"/>
          <p:cNvPicPr preferRelativeResize="0"/>
          <p:nvPr/>
        </p:nvPicPr>
        <p:blipFill rotWithShape="1">
          <a:blip r:embed="rId4">
            <a:alphaModFix/>
          </a:blip>
          <a:srcRect t="14741"/>
          <a:stretch/>
        </p:blipFill>
        <p:spPr>
          <a:xfrm>
            <a:off x="1714075" y="3249400"/>
            <a:ext cx="3118700" cy="1237450"/>
          </a:xfrm>
          <a:prstGeom prst="rect">
            <a:avLst/>
          </a:prstGeom>
          <a:noFill/>
          <a:ln w="19050" cap="flat" cmpd="sng">
            <a:solidFill>
              <a:schemeClr val="accent4"/>
            </a:solidFill>
            <a:prstDash val="solid"/>
            <a:round/>
            <a:headEnd type="none" w="sm" len="sm"/>
            <a:tailEnd type="none" w="sm" len="sm"/>
          </a:ln>
        </p:spPr>
      </p:pic>
      <p:sp>
        <p:nvSpPr>
          <p:cNvPr id="174" name="Google Shape;174;p20"/>
          <p:cNvSpPr txBox="1"/>
          <p:nvPr/>
        </p:nvSpPr>
        <p:spPr>
          <a:xfrm>
            <a:off x="727650" y="4003725"/>
            <a:ext cx="3842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accent1"/>
                </a:solidFill>
                <a:latin typeface="Lato"/>
                <a:ea typeface="Lato"/>
                <a:cs typeface="Lato"/>
                <a:sym typeface="Lato"/>
              </a:rPr>
              <a:t>Results:</a:t>
            </a:r>
            <a:endParaRPr sz="1600" b="1">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p:nvPr/>
        </p:nvSpPr>
        <p:spPr>
          <a:xfrm>
            <a:off x="660525" y="1549975"/>
            <a:ext cx="3429000" cy="2793900"/>
          </a:xfrm>
          <a:prstGeom prst="rect">
            <a:avLst/>
          </a:prstGeom>
          <a:solidFill>
            <a:srgbClr val="FFFFFF">
              <a:alpha val="0"/>
            </a:srgbClr>
          </a:solidFill>
          <a:ln w="9525" cap="flat" cmpd="sng">
            <a:solidFill>
              <a:schemeClr val="dk1"/>
            </a:solidFill>
            <a:prstDash val="solid"/>
            <a:round/>
            <a:headEnd type="none" w="sm" len="sm"/>
            <a:tailEnd type="none" w="sm" len="sm"/>
          </a:ln>
          <a:effectLst>
            <a:outerShdw blurRad="57150" dist="19050" dir="5400000" algn="bl" rotWithShape="0">
              <a:srgbClr val="000000">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txBox="1">
            <a:spLocks noGrp="1"/>
          </p:cNvSpPr>
          <p:nvPr>
            <p:ph type="title"/>
          </p:nvPr>
        </p:nvSpPr>
        <p:spPr>
          <a:xfrm>
            <a:off x="727650" y="67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Trees</a:t>
            </a:r>
            <a:endParaRPr/>
          </a:p>
        </p:txBody>
      </p:sp>
      <p:sp>
        <p:nvSpPr>
          <p:cNvPr id="181" name="Google Shape;181;p21"/>
          <p:cNvSpPr txBox="1">
            <a:spLocks noGrp="1"/>
          </p:cNvSpPr>
          <p:nvPr>
            <p:ph type="body" idx="1"/>
          </p:nvPr>
        </p:nvSpPr>
        <p:spPr>
          <a:xfrm>
            <a:off x="727650" y="1584900"/>
            <a:ext cx="3116100" cy="2706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b="1"/>
              <a:t>Main idea:</a:t>
            </a:r>
            <a:endParaRPr sz="1600" b="1"/>
          </a:p>
          <a:p>
            <a:pPr marL="0" lvl="0" indent="0" algn="just" rtl="0">
              <a:spcBef>
                <a:spcPts val="0"/>
              </a:spcBef>
              <a:spcAft>
                <a:spcPts val="0"/>
              </a:spcAft>
              <a:buNone/>
            </a:pPr>
            <a:endParaRPr sz="1400" b="1"/>
          </a:p>
          <a:p>
            <a:pPr marL="0" lvl="0" indent="0" algn="just" rtl="0">
              <a:spcBef>
                <a:spcPts val="0"/>
              </a:spcBef>
              <a:spcAft>
                <a:spcPts val="0"/>
              </a:spcAft>
              <a:buNone/>
            </a:pPr>
            <a:r>
              <a:rPr lang="en" sz="1400"/>
              <a:t>Split the dataset as a tree, based on a set of rules and conditions. </a:t>
            </a:r>
            <a:endParaRPr sz="1400"/>
          </a:p>
        </p:txBody>
      </p:sp>
      <p:sp>
        <p:nvSpPr>
          <p:cNvPr id="182" name="Google Shape;182;p21"/>
          <p:cNvSpPr txBox="1"/>
          <p:nvPr/>
        </p:nvSpPr>
        <p:spPr>
          <a:xfrm>
            <a:off x="4498650" y="1584900"/>
            <a:ext cx="3917700" cy="1939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b="1">
                <a:solidFill>
                  <a:schemeClr val="accent1"/>
                </a:solidFill>
                <a:latin typeface="Lato"/>
                <a:ea typeface="Lato"/>
                <a:cs typeface="Lato"/>
                <a:sym typeface="Lato"/>
              </a:rPr>
              <a:t>Parameters to consider:</a:t>
            </a:r>
            <a:endParaRPr sz="1600" b="1">
              <a:solidFill>
                <a:schemeClr val="accent1"/>
              </a:solidFill>
              <a:latin typeface="Lato"/>
              <a:ea typeface="Lato"/>
              <a:cs typeface="Lato"/>
              <a:sym typeface="Lato"/>
            </a:endParaRPr>
          </a:p>
          <a:p>
            <a:pPr marL="0" lvl="0" indent="0" algn="just" rtl="0">
              <a:spcBef>
                <a:spcPts val="0"/>
              </a:spcBef>
              <a:spcAft>
                <a:spcPts val="0"/>
              </a:spcAft>
              <a:buNone/>
            </a:pPr>
            <a:endParaRPr b="1">
              <a:solidFill>
                <a:schemeClr val="accent1"/>
              </a:solidFill>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Need to consider the criteria for the split (Gini, Entropy)</a:t>
            </a:r>
            <a:endParaRPr>
              <a:solidFill>
                <a:schemeClr val="accent1"/>
              </a:solidFill>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highlight>
                  <a:srgbClr val="FFFFFF"/>
                </a:highlight>
                <a:latin typeface="Lato"/>
                <a:ea typeface="Lato"/>
                <a:cs typeface="Lato"/>
                <a:sym typeface="Lato"/>
              </a:rPr>
              <a:t>Need to handle missing data in training as well as testing data properly</a:t>
            </a:r>
            <a:endParaRPr>
              <a:solidFill>
                <a:schemeClr val="accent1"/>
              </a:solidFill>
              <a:highlight>
                <a:srgbClr val="FFFFFF"/>
              </a:highlight>
              <a:latin typeface="Lato"/>
              <a:ea typeface="Lato"/>
              <a:cs typeface="Lato"/>
              <a:sym typeface="Lato"/>
            </a:endParaRPr>
          </a:p>
          <a:p>
            <a:pPr marL="457200" lvl="0" indent="-317500" algn="just" rtl="0">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Can consider a max depth of tree parameter to limit overfitting the tree</a:t>
            </a:r>
            <a:endParaRPr>
              <a:solidFill>
                <a:schemeClr val="accent1"/>
              </a:solidFill>
              <a:latin typeface="Lato"/>
              <a:ea typeface="Lato"/>
              <a:cs typeface="Lato"/>
              <a:sym typeface="Lato"/>
            </a:endParaRPr>
          </a:p>
        </p:txBody>
      </p:sp>
      <p:pic>
        <p:nvPicPr>
          <p:cNvPr id="183" name="Google Shape;183;p21"/>
          <p:cNvPicPr preferRelativeResize="0"/>
          <p:nvPr/>
        </p:nvPicPr>
        <p:blipFill>
          <a:blip r:embed="rId3">
            <a:alphaModFix amt="33000"/>
          </a:blip>
          <a:stretch>
            <a:fillRect/>
          </a:stretch>
        </p:blipFill>
        <p:spPr>
          <a:xfrm>
            <a:off x="8356913" y="4486851"/>
            <a:ext cx="687447" cy="53520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1600</Words>
  <Application>Microsoft Macintosh PowerPoint</Application>
  <PresentationFormat>On-screen Show (16:9)</PresentationFormat>
  <Paragraphs>151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Lato</vt:lpstr>
      <vt:lpstr>Nunito</vt:lpstr>
      <vt:lpstr>Raleway</vt:lpstr>
      <vt:lpstr>Arial</vt:lpstr>
      <vt:lpstr>Streamline</vt:lpstr>
      <vt:lpstr>Analysis And Classification of Job Postings as Fake / Legitimate</vt:lpstr>
      <vt:lpstr>Introduction</vt:lpstr>
      <vt:lpstr>Data Selection</vt:lpstr>
      <vt:lpstr>Data Preprocessing</vt:lpstr>
      <vt:lpstr>Models</vt:lpstr>
      <vt:lpstr>Model Evaluation</vt:lpstr>
      <vt:lpstr>K Nearest Neighbors</vt:lpstr>
      <vt:lpstr>K Nearest Neighbors</vt:lpstr>
      <vt:lpstr>Decision Trees</vt:lpstr>
      <vt:lpstr>Decision Trees</vt:lpstr>
      <vt:lpstr>Naive Bayes</vt:lpstr>
      <vt:lpstr>Naive Bayes</vt:lpstr>
      <vt:lpstr>Logistic Regression</vt:lpstr>
      <vt:lpstr>Logistic Regression</vt:lpstr>
      <vt:lpstr>Conclusion and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Classification of Job Postings as Fake / Legitimate</dc:title>
  <cp:lastModifiedBy>Chunduru Chetana</cp:lastModifiedBy>
  <cp:revision>1</cp:revision>
  <dcterms:modified xsi:type="dcterms:W3CDTF">2023-07-15T15:19:19Z</dcterms:modified>
</cp:coreProperties>
</file>