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14" r:id="rId2"/>
    <p:sldId id="256" r:id="rId3"/>
    <p:sldId id="315" r:id="rId4"/>
    <p:sldId id="316" r:id="rId5"/>
    <p:sldId id="317" r:id="rId6"/>
    <p:sldId id="318" r:id="rId7"/>
    <p:sldId id="319" r:id="rId8"/>
    <p:sldId id="320" r:id="rId9"/>
    <p:sldId id="321" r:id="rId10"/>
    <p:sldId id="324" r:id="rId11"/>
    <p:sldId id="325" r:id="rId12"/>
    <p:sldId id="323" r:id="rId13"/>
    <p:sldId id="322" r:id="rId14"/>
    <p:sldId id="326" r:id="rId15"/>
    <p:sldId id="327" r:id="rId16"/>
    <p:sldId id="328" r:id="rId17"/>
    <p:sldId id="330" r:id="rId18"/>
    <p:sldId id="329" r:id="rId19"/>
    <p:sldId id="331" r:id="rId20"/>
    <p:sldId id="33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9" d="100"/>
          <a:sy n="79" d="100"/>
        </p:scale>
        <p:origin x="110" y="4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91EDB-58EC-3FE5-44BB-97DD5B919E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6AF08E9-0A55-3A1C-B16A-653EBFF63E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5215C8-23DA-042D-FD4F-E20CD89AB23C}"/>
              </a:ext>
            </a:extLst>
          </p:cNvPr>
          <p:cNvSpPr>
            <a:spLocks noGrp="1"/>
          </p:cNvSpPr>
          <p:nvPr>
            <p:ph type="dt" sz="half" idx="10"/>
          </p:nvPr>
        </p:nvSpPr>
        <p:spPr/>
        <p:txBody>
          <a:bodyPr/>
          <a:lstStyle/>
          <a:p>
            <a:fld id="{C6FBA47A-7E25-46B8-905F-14A9A60DFF07}" type="datetimeFigureOut">
              <a:rPr lang="en-US" smtClean="0"/>
              <a:t>9/21/2023</a:t>
            </a:fld>
            <a:endParaRPr lang="en-US"/>
          </a:p>
        </p:txBody>
      </p:sp>
      <p:sp>
        <p:nvSpPr>
          <p:cNvPr id="5" name="Footer Placeholder 4">
            <a:extLst>
              <a:ext uri="{FF2B5EF4-FFF2-40B4-BE49-F238E27FC236}">
                <a16:creationId xmlns:a16="http://schemas.microsoft.com/office/drawing/2014/main" id="{8AA372E9-3020-217D-7D08-C3DC25D148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44E659-D379-35D0-02E3-B76B5628CD55}"/>
              </a:ext>
            </a:extLst>
          </p:cNvPr>
          <p:cNvSpPr>
            <a:spLocks noGrp="1"/>
          </p:cNvSpPr>
          <p:nvPr>
            <p:ph type="sldNum" sz="quarter" idx="12"/>
          </p:nvPr>
        </p:nvSpPr>
        <p:spPr/>
        <p:txBody>
          <a:bodyPr/>
          <a:lstStyle/>
          <a:p>
            <a:fld id="{F3C11079-B5A2-4933-A9D7-D6F908F89B3B}" type="slidenum">
              <a:rPr lang="en-US" smtClean="0"/>
              <a:t>‹#›</a:t>
            </a:fld>
            <a:endParaRPr lang="en-US"/>
          </a:p>
        </p:txBody>
      </p:sp>
    </p:spTree>
    <p:extLst>
      <p:ext uri="{BB962C8B-B14F-4D97-AF65-F5344CB8AC3E}">
        <p14:creationId xmlns:p14="http://schemas.microsoft.com/office/powerpoint/2010/main" val="2031605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31188-0385-0FC1-0F21-C054390E388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ADC89BA-0C7E-5568-E07E-30874561097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6140EC-8253-1918-E129-4F5B308F677A}"/>
              </a:ext>
            </a:extLst>
          </p:cNvPr>
          <p:cNvSpPr>
            <a:spLocks noGrp="1"/>
          </p:cNvSpPr>
          <p:nvPr>
            <p:ph type="dt" sz="half" idx="10"/>
          </p:nvPr>
        </p:nvSpPr>
        <p:spPr/>
        <p:txBody>
          <a:bodyPr/>
          <a:lstStyle/>
          <a:p>
            <a:fld id="{C6FBA47A-7E25-46B8-905F-14A9A60DFF07}" type="datetimeFigureOut">
              <a:rPr lang="en-US" smtClean="0"/>
              <a:t>9/21/2023</a:t>
            </a:fld>
            <a:endParaRPr lang="en-US"/>
          </a:p>
        </p:txBody>
      </p:sp>
      <p:sp>
        <p:nvSpPr>
          <p:cNvPr id="5" name="Footer Placeholder 4">
            <a:extLst>
              <a:ext uri="{FF2B5EF4-FFF2-40B4-BE49-F238E27FC236}">
                <a16:creationId xmlns:a16="http://schemas.microsoft.com/office/drawing/2014/main" id="{8B5F0C54-8130-A071-A8CE-79CA59522E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1F6E70-5AA7-F442-BE4F-47027878905F}"/>
              </a:ext>
            </a:extLst>
          </p:cNvPr>
          <p:cNvSpPr>
            <a:spLocks noGrp="1"/>
          </p:cNvSpPr>
          <p:nvPr>
            <p:ph type="sldNum" sz="quarter" idx="12"/>
          </p:nvPr>
        </p:nvSpPr>
        <p:spPr/>
        <p:txBody>
          <a:bodyPr/>
          <a:lstStyle/>
          <a:p>
            <a:fld id="{F3C11079-B5A2-4933-A9D7-D6F908F89B3B}" type="slidenum">
              <a:rPr lang="en-US" smtClean="0"/>
              <a:t>‹#›</a:t>
            </a:fld>
            <a:endParaRPr lang="en-US"/>
          </a:p>
        </p:txBody>
      </p:sp>
    </p:spTree>
    <p:extLst>
      <p:ext uri="{BB962C8B-B14F-4D97-AF65-F5344CB8AC3E}">
        <p14:creationId xmlns:p14="http://schemas.microsoft.com/office/powerpoint/2010/main" val="1288751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B10DC7-4DAD-580D-B8C7-619563A7ECC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1B78D8F-0D16-4603-67A7-E2B300235A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37CF52-B32F-138E-8CBC-B6CD1B44B6B1}"/>
              </a:ext>
            </a:extLst>
          </p:cNvPr>
          <p:cNvSpPr>
            <a:spLocks noGrp="1"/>
          </p:cNvSpPr>
          <p:nvPr>
            <p:ph type="dt" sz="half" idx="10"/>
          </p:nvPr>
        </p:nvSpPr>
        <p:spPr/>
        <p:txBody>
          <a:bodyPr/>
          <a:lstStyle/>
          <a:p>
            <a:fld id="{C6FBA47A-7E25-46B8-905F-14A9A60DFF07}" type="datetimeFigureOut">
              <a:rPr lang="en-US" smtClean="0"/>
              <a:t>9/21/2023</a:t>
            </a:fld>
            <a:endParaRPr lang="en-US"/>
          </a:p>
        </p:txBody>
      </p:sp>
      <p:sp>
        <p:nvSpPr>
          <p:cNvPr id="5" name="Footer Placeholder 4">
            <a:extLst>
              <a:ext uri="{FF2B5EF4-FFF2-40B4-BE49-F238E27FC236}">
                <a16:creationId xmlns:a16="http://schemas.microsoft.com/office/drawing/2014/main" id="{4861E868-F492-C2C5-9528-7AC8EAE02D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D77C1E-55E8-141B-CF0B-2604A27CA241}"/>
              </a:ext>
            </a:extLst>
          </p:cNvPr>
          <p:cNvSpPr>
            <a:spLocks noGrp="1"/>
          </p:cNvSpPr>
          <p:nvPr>
            <p:ph type="sldNum" sz="quarter" idx="12"/>
          </p:nvPr>
        </p:nvSpPr>
        <p:spPr/>
        <p:txBody>
          <a:bodyPr/>
          <a:lstStyle/>
          <a:p>
            <a:fld id="{F3C11079-B5A2-4933-A9D7-D6F908F89B3B}" type="slidenum">
              <a:rPr lang="en-US" smtClean="0"/>
              <a:t>‹#›</a:t>
            </a:fld>
            <a:endParaRPr lang="en-US"/>
          </a:p>
        </p:txBody>
      </p:sp>
    </p:spTree>
    <p:extLst>
      <p:ext uri="{BB962C8B-B14F-4D97-AF65-F5344CB8AC3E}">
        <p14:creationId xmlns:p14="http://schemas.microsoft.com/office/powerpoint/2010/main" val="2230694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pic>
        <p:nvPicPr>
          <p:cNvPr id="5" name="Picture 4" descr="A green and blue background with lines and dots&#10;&#10;Description automatically generated">
            <a:extLst>
              <a:ext uri="{FF2B5EF4-FFF2-40B4-BE49-F238E27FC236}">
                <a16:creationId xmlns:a16="http://schemas.microsoft.com/office/drawing/2014/main" id="{C186FEF8-8BD6-91C2-238D-83287B99F09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680325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49901-6DFF-9FAE-43B5-AF333C7FAA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BC0C56-8572-C6D8-18A8-CB4AEACCCB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2F9819-0D15-1CD3-4117-A6413EDFA3FB}"/>
              </a:ext>
            </a:extLst>
          </p:cNvPr>
          <p:cNvSpPr>
            <a:spLocks noGrp="1"/>
          </p:cNvSpPr>
          <p:nvPr>
            <p:ph type="dt" sz="half" idx="10"/>
          </p:nvPr>
        </p:nvSpPr>
        <p:spPr/>
        <p:txBody>
          <a:bodyPr/>
          <a:lstStyle/>
          <a:p>
            <a:fld id="{C6FBA47A-7E25-46B8-905F-14A9A60DFF07}" type="datetimeFigureOut">
              <a:rPr lang="en-US" smtClean="0"/>
              <a:t>9/21/2023</a:t>
            </a:fld>
            <a:endParaRPr lang="en-US"/>
          </a:p>
        </p:txBody>
      </p:sp>
      <p:sp>
        <p:nvSpPr>
          <p:cNvPr id="5" name="Footer Placeholder 4">
            <a:extLst>
              <a:ext uri="{FF2B5EF4-FFF2-40B4-BE49-F238E27FC236}">
                <a16:creationId xmlns:a16="http://schemas.microsoft.com/office/drawing/2014/main" id="{F7C828AF-B37C-C68F-E281-60F7DFE618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AD8A76-9589-C06F-BF90-F454B0C656B0}"/>
              </a:ext>
            </a:extLst>
          </p:cNvPr>
          <p:cNvSpPr>
            <a:spLocks noGrp="1"/>
          </p:cNvSpPr>
          <p:nvPr>
            <p:ph type="sldNum" sz="quarter" idx="12"/>
          </p:nvPr>
        </p:nvSpPr>
        <p:spPr/>
        <p:txBody>
          <a:bodyPr/>
          <a:lstStyle/>
          <a:p>
            <a:fld id="{F3C11079-B5A2-4933-A9D7-D6F908F89B3B}" type="slidenum">
              <a:rPr lang="en-US" smtClean="0"/>
              <a:t>‹#›</a:t>
            </a:fld>
            <a:endParaRPr lang="en-US"/>
          </a:p>
        </p:txBody>
      </p:sp>
    </p:spTree>
    <p:extLst>
      <p:ext uri="{BB962C8B-B14F-4D97-AF65-F5344CB8AC3E}">
        <p14:creationId xmlns:p14="http://schemas.microsoft.com/office/powerpoint/2010/main" val="1955751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5A627-3D13-6DC3-C6F4-065D838370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EA260A5-2829-79E7-DB71-B2379FAACD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8AA165-78C3-8088-3B21-D79E01C7B899}"/>
              </a:ext>
            </a:extLst>
          </p:cNvPr>
          <p:cNvSpPr>
            <a:spLocks noGrp="1"/>
          </p:cNvSpPr>
          <p:nvPr>
            <p:ph type="dt" sz="half" idx="10"/>
          </p:nvPr>
        </p:nvSpPr>
        <p:spPr/>
        <p:txBody>
          <a:bodyPr/>
          <a:lstStyle/>
          <a:p>
            <a:fld id="{C6FBA47A-7E25-46B8-905F-14A9A60DFF07}" type="datetimeFigureOut">
              <a:rPr lang="en-US" smtClean="0"/>
              <a:t>9/21/2023</a:t>
            </a:fld>
            <a:endParaRPr lang="en-US"/>
          </a:p>
        </p:txBody>
      </p:sp>
      <p:sp>
        <p:nvSpPr>
          <p:cNvPr id="5" name="Footer Placeholder 4">
            <a:extLst>
              <a:ext uri="{FF2B5EF4-FFF2-40B4-BE49-F238E27FC236}">
                <a16:creationId xmlns:a16="http://schemas.microsoft.com/office/drawing/2014/main" id="{AD6BF8D2-AE58-2B87-4842-EF29B05B30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670151-B5BB-3C7C-9976-96EEE0209256}"/>
              </a:ext>
            </a:extLst>
          </p:cNvPr>
          <p:cNvSpPr>
            <a:spLocks noGrp="1"/>
          </p:cNvSpPr>
          <p:nvPr>
            <p:ph type="sldNum" sz="quarter" idx="12"/>
          </p:nvPr>
        </p:nvSpPr>
        <p:spPr/>
        <p:txBody>
          <a:bodyPr/>
          <a:lstStyle/>
          <a:p>
            <a:fld id="{F3C11079-B5A2-4933-A9D7-D6F908F89B3B}" type="slidenum">
              <a:rPr lang="en-US" smtClean="0"/>
              <a:t>‹#›</a:t>
            </a:fld>
            <a:endParaRPr lang="en-US"/>
          </a:p>
        </p:txBody>
      </p:sp>
    </p:spTree>
    <p:extLst>
      <p:ext uri="{BB962C8B-B14F-4D97-AF65-F5344CB8AC3E}">
        <p14:creationId xmlns:p14="http://schemas.microsoft.com/office/powerpoint/2010/main" val="868920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B68F9-E235-D312-52CE-737C4C7E97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9587AE-B475-CD3A-B2E0-6D5A5C024F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D4336A1-7669-F9D2-2889-C952A03829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64F7CCD-3EC0-54B9-30FE-903A08D1BE35}"/>
              </a:ext>
            </a:extLst>
          </p:cNvPr>
          <p:cNvSpPr>
            <a:spLocks noGrp="1"/>
          </p:cNvSpPr>
          <p:nvPr>
            <p:ph type="dt" sz="half" idx="10"/>
          </p:nvPr>
        </p:nvSpPr>
        <p:spPr/>
        <p:txBody>
          <a:bodyPr/>
          <a:lstStyle/>
          <a:p>
            <a:fld id="{C6FBA47A-7E25-46B8-905F-14A9A60DFF07}" type="datetimeFigureOut">
              <a:rPr lang="en-US" smtClean="0"/>
              <a:t>9/21/2023</a:t>
            </a:fld>
            <a:endParaRPr lang="en-US"/>
          </a:p>
        </p:txBody>
      </p:sp>
      <p:sp>
        <p:nvSpPr>
          <p:cNvPr id="6" name="Footer Placeholder 5">
            <a:extLst>
              <a:ext uri="{FF2B5EF4-FFF2-40B4-BE49-F238E27FC236}">
                <a16:creationId xmlns:a16="http://schemas.microsoft.com/office/drawing/2014/main" id="{385BD22F-6C2C-0AA5-B8D0-0B4F8AEFD3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54346E-5EE1-C3E4-9CFF-EB8D940129EB}"/>
              </a:ext>
            </a:extLst>
          </p:cNvPr>
          <p:cNvSpPr>
            <a:spLocks noGrp="1"/>
          </p:cNvSpPr>
          <p:nvPr>
            <p:ph type="sldNum" sz="quarter" idx="12"/>
          </p:nvPr>
        </p:nvSpPr>
        <p:spPr/>
        <p:txBody>
          <a:bodyPr/>
          <a:lstStyle/>
          <a:p>
            <a:fld id="{F3C11079-B5A2-4933-A9D7-D6F908F89B3B}" type="slidenum">
              <a:rPr lang="en-US" smtClean="0"/>
              <a:t>‹#›</a:t>
            </a:fld>
            <a:endParaRPr lang="en-US"/>
          </a:p>
        </p:txBody>
      </p:sp>
    </p:spTree>
    <p:extLst>
      <p:ext uri="{BB962C8B-B14F-4D97-AF65-F5344CB8AC3E}">
        <p14:creationId xmlns:p14="http://schemas.microsoft.com/office/powerpoint/2010/main" val="4191602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8B1EE-1455-2C43-A74C-8B436C50105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D3C4180-C1E6-381F-B78C-C2BEEE9D16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B49C65-E5A8-B18F-A51A-9F1911F920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B60A92F-5886-0657-3EEE-BF8FA3F6BE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674851-E20B-6245-0FCA-24C5715191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24B2E33-CA08-8315-F7AA-2DD08F6CF291}"/>
              </a:ext>
            </a:extLst>
          </p:cNvPr>
          <p:cNvSpPr>
            <a:spLocks noGrp="1"/>
          </p:cNvSpPr>
          <p:nvPr>
            <p:ph type="dt" sz="half" idx="10"/>
          </p:nvPr>
        </p:nvSpPr>
        <p:spPr/>
        <p:txBody>
          <a:bodyPr/>
          <a:lstStyle/>
          <a:p>
            <a:fld id="{C6FBA47A-7E25-46B8-905F-14A9A60DFF07}" type="datetimeFigureOut">
              <a:rPr lang="en-US" smtClean="0"/>
              <a:t>9/21/2023</a:t>
            </a:fld>
            <a:endParaRPr lang="en-US"/>
          </a:p>
        </p:txBody>
      </p:sp>
      <p:sp>
        <p:nvSpPr>
          <p:cNvPr id="8" name="Footer Placeholder 7">
            <a:extLst>
              <a:ext uri="{FF2B5EF4-FFF2-40B4-BE49-F238E27FC236}">
                <a16:creationId xmlns:a16="http://schemas.microsoft.com/office/drawing/2014/main" id="{E08D693A-BB84-1AED-0A55-CFD4DAFB519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FE373B-308E-43E2-7625-97CD71C4593E}"/>
              </a:ext>
            </a:extLst>
          </p:cNvPr>
          <p:cNvSpPr>
            <a:spLocks noGrp="1"/>
          </p:cNvSpPr>
          <p:nvPr>
            <p:ph type="sldNum" sz="quarter" idx="12"/>
          </p:nvPr>
        </p:nvSpPr>
        <p:spPr/>
        <p:txBody>
          <a:bodyPr/>
          <a:lstStyle/>
          <a:p>
            <a:fld id="{F3C11079-B5A2-4933-A9D7-D6F908F89B3B}" type="slidenum">
              <a:rPr lang="en-US" smtClean="0"/>
              <a:t>‹#›</a:t>
            </a:fld>
            <a:endParaRPr lang="en-US"/>
          </a:p>
        </p:txBody>
      </p:sp>
    </p:spTree>
    <p:extLst>
      <p:ext uri="{BB962C8B-B14F-4D97-AF65-F5344CB8AC3E}">
        <p14:creationId xmlns:p14="http://schemas.microsoft.com/office/powerpoint/2010/main" val="816013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56F09-EF2D-340B-B46C-23FE04E30B6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5C7739B-7DF6-E603-613F-F20332730879}"/>
              </a:ext>
            </a:extLst>
          </p:cNvPr>
          <p:cNvSpPr>
            <a:spLocks noGrp="1"/>
          </p:cNvSpPr>
          <p:nvPr>
            <p:ph type="dt" sz="half" idx="10"/>
          </p:nvPr>
        </p:nvSpPr>
        <p:spPr/>
        <p:txBody>
          <a:bodyPr/>
          <a:lstStyle/>
          <a:p>
            <a:fld id="{C6FBA47A-7E25-46B8-905F-14A9A60DFF07}" type="datetimeFigureOut">
              <a:rPr lang="en-US" smtClean="0"/>
              <a:t>9/21/2023</a:t>
            </a:fld>
            <a:endParaRPr lang="en-US"/>
          </a:p>
        </p:txBody>
      </p:sp>
      <p:sp>
        <p:nvSpPr>
          <p:cNvPr id="4" name="Footer Placeholder 3">
            <a:extLst>
              <a:ext uri="{FF2B5EF4-FFF2-40B4-BE49-F238E27FC236}">
                <a16:creationId xmlns:a16="http://schemas.microsoft.com/office/drawing/2014/main" id="{FABA79A8-FB40-F788-90CA-D740419D91A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1A6AE20-03F5-0BA2-26D1-7129B25DEE84}"/>
              </a:ext>
            </a:extLst>
          </p:cNvPr>
          <p:cNvSpPr>
            <a:spLocks noGrp="1"/>
          </p:cNvSpPr>
          <p:nvPr>
            <p:ph type="sldNum" sz="quarter" idx="12"/>
          </p:nvPr>
        </p:nvSpPr>
        <p:spPr/>
        <p:txBody>
          <a:bodyPr/>
          <a:lstStyle/>
          <a:p>
            <a:fld id="{F3C11079-B5A2-4933-A9D7-D6F908F89B3B}" type="slidenum">
              <a:rPr lang="en-US" smtClean="0"/>
              <a:t>‹#›</a:t>
            </a:fld>
            <a:endParaRPr lang="en-US"/>
          </a:p>
        </p:txBody>
      </p:sp>
    </p:spTree>
    <p:extLst>
      <p:ext uri="{BB962C8B-B14F-4D97-AF65-F5344CB8AC3E}">
        <p14:creationId xmlns:p14="http://schemas.microsoft.com/office/powerpoint/2010/main" val="2842942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86B514-C7A5-D2AC-083B-5D9679520731}"/>
              </a:ext>
            </a:extLst>
          </p:cNvPr>
          <p:cNvSpPr>
            <a:spLocks noGrp="1"/>
          </p:cNvSpPr>
          <p:nvPr>
            <p:ph type="dt" sz="half" idx="10"/>
          </p:nvPr>
        </p:nvSpPr>
        <p:spPr/>
        <p:txBody>
          <a:bodyPr/>
          <a:lstStyle/>
          <a:p>
            <a:fld id="{C6FBA47A-7E25-46B8-905F-14A9A60DFF07}" type="datetimeFigureOut">
              <a:rPr lang="en-US" smtClean="0"/>
              <a:t>9/21/2023</a:t>
            </a:fld>
            <a:endParaRPr lang="en-US"/>
          </a:p>
        </p:txBody>
      </p:sp>
      <p:sp>
        <p:nvSpPr>
          <p:cNvPr id="3" name="Footer Placeholder 2">
            <a:extLst>
              <a:ext uri="{FF2B5EF4-FFF2-40B4-BE49-F238E27FC236}">
                <a16:creationId xmlns:a16="http://schemas.microsoft.com/office/drawing/2014/main" id="{CCDD3024-E677-1240-63E6-C4796957B19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34B0648-CDE5-A68E-ABCD-2DF82051F173}"/>
              </a:ext>
            </a:extLst>
          </p:cNvPr>
          <p:cNvSpPr>
            <a:spLocks noGrp="1"/>
          </p:cNvSpPr>
          <p:nvPr>
            <p:ph type="sldNum" sz="quarter" idx="12"/>
          </p:nvPr>
        </p:nvSpPr>
        <p:spPr/>
        <p:txBody>
          <a:bodyPr/>
          <a:lstStyle/>
          <a:p>
            <a:fld id="{F3C11079-B5A2-4933-A9D7-D6F908F89B3B}" type="slidenum">
              <a:rPr lang="en-US" smtClean="0"/>
              <a:t>‹#›</a:t>
            </a:fld>
            <a:endParaRPr lang="en-US"/>
          </a:p>
        </p:txBody>
      </p:sp>
    </p:spTree>
    <p:extLst>
      <p:ext uri="{BB962C8B-B14F-4D97-AF65-F5344CB8AC3E}">
        <p14:creationId xmlns:p14="http://schemas.microsoft.com/office/powerpoint/2010/main" val="1510937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313C8-C033-377A-DB56-751C7670FB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B0875C-A50B-90A7-2F0A-65D6ECBDE2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627B4BE-0ED2-5984-45F1-AD44183617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6D1C61-611D-37B1-FC41-2C67DEE1F1A8}"/>
              </a:ext>
            </a:extLst>
          </p:cNvPr>
          <p:cNvSpPr>
            <a:spLocks noGrp="1"/>
          </p:cNvSpPr>
          <p:nvPr>
            <p:ph type="dt" sz="half" idx="10"/>
          </p:nvPr>
        </p:nvSpPr>
        <p:spPr/>
        <p:txBody>
          <a:bodyPr/>
          <a:lstStyle/>
          <a:p>
            <a:fld id="{C6FBA47A-7E25-46B8-905F-14A9A60DFF07}" type="datetimeFigureOut">
              <a:rPr lang="en-US" smtClean="0"/>
              <a:t>9/21/2023</a:t>
            </a:fld>
            <a:endParaRPr lang="en-US"/>
          </a:p>
        </p:txBody>
      </p:sp>
      <p:sp>
        <p:nvSpPr>
          <p:cNvPr id="6" name="Footer Placeholder 5">
            <a:extLst>
              <a:ext uri="{FF2B5EF4-FFF2-40B4-BE49-F238E27FC236}">
                <a16:creationId xmlns:a16="http://schemas.microsoft.com/office/drawing/2014/main" id="{6DD83DFF-840B-9ACE-EC0A-AAA0239546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6860AE-E746-A625-0DBD-EF489F4A5C01}"/>
              </a:ext>
            </a:extLst>
          </p:cNvPr>
          <p:cNvSpPr>
            <a:spLocks noGrp="1"/>
          </p:cNvSpPr>
          <p:nvPr>
            <p:ph type="sldNum" sz="quarter" idx="12"/>
          </p:nvPr>
        </p:nvSpPr>
        <p:spPr/>
        <p:txBody>
          <a:bodyPr/>
          <a:lstStyle/>
          <a:p>
            <a:fld id="{F3C11079-B5A2-4933-A9D7-D6F908F89B3B}" type="slidenum">
              <a:rPr lang="en-US" smtClean="0"/>
              <a:t>‹#›</a:t>
            </a:fld>
            <a:endParaRPr lang="en-US"/>
          </a:p>
        </p:txBody>
      </p:sp>
    </p:spTree>
    <p:extLst>
      <p:ext uri="{BB962C8B-B14F-4D97-AF65-F5344CB8AC3E}">
        <p14:creationId xmlns:p14="http://schemas.microsoft.com/office/powerpoint/2010/main" val="3355972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31158-8CC4-2351-5FE8-F9BAE37C45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ECAA440-C7BC-24B9-DEF2-A62F08D405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04377C-FF8A-4908-7AA2-CEC3F43082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59B8D1-ABC9-3A4F-E7D9-32BCD200807E}"/>
              </a:ext>
            </a:extLst>
          </p:cNvPr>
          <p:cNvSpPr>
            <a:spLocks noGrp="1"/>
          </p:cNvSpPr>
          <p:nvPr>
            <p:ph type="dt" sz="half" idx="10"/>
          </p:nvPr>
        </p:nvSpPr>
        <p:spPr/>
        <p:txBody>
          <a:bodyPr/>
          <a:lstStyle/>
          <a:p>
            <a:fld id="{C6FBA47A-7E25-46B8-905F-14A9A60DFF07}" type="datetimeFigureOut">
              <a:rPr lang="en-US" smtClean="0"/>
              <a:t>9/21/2023</a:t>
            </a:fld>
            <a:endParaRPr lang="en-US"/>
          </a:p>
        </p:txBody>
      </p:sp>
      <p:sp>
        <p:nvSpPr>
          <p:cNvPr id="6" name="Footer Placeholder 5">
            <a:extLst>
              <a:ext uri="{FF2B5EF4-FFF2-40B4-BE49-F238E27FC236}">
                <a16:creationId xmlns:a16="http://schemas.microsoft.com/office/drawing/2014/main" id="{608B9F04-6FB5-88B1-F87A-1902AFBC75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E1F4A7-CCBA-2C48-45C5-B2EB63E81826}"/>
              </a:ext>
            </a:extLst>
          </p:cNvPr>
          <p:cNvSpPr>
            <a:spLocks noGrp="1"/>
          </p:cNvSpPr>
          <p:nvPr>
            <p:ph type="sldNum" sz="quarter" idx="12"/>
          </p:nvPr>
        </p:nvSpPr>
        <p:spPr/>
        <p:txBody>
          <a:bodyPr/>
          <a:lstStyle/>
          <a:p>
            <a:fld id="{F3C11079-B5A2-4933-A9D7-D6F908F89B3B}" type="slidenum">
              <a:rPr lang="en-US" smtClean="0"/>
              <a:t>‹#›</a:t>
            </a:fld>
            <a:endParaRPr lang="en-US"/>
          </a:p>
        </p:txBody>
      </p:sp>
    </p:spTree>
    <p:extLst>
      <p:ext uri="{BB962C8B-B14F-4D97-AF65-F5344CB8AC3E}">
        <p14:creationId xmlns:p14="http://schemas.microsoft.com/office/powerpoint/2010/main" val="301105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3249BF-6805-316B-2CED-EB17C02185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E58BF9F-2686-05BB-79D7-F02471A2E2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07C994-BA9A-F44A-DB74-95D51B4D51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FBA47A-7E25-46B8-905F-14A9A60DFF07}" type="datetimeFigureOut">
              <a:rPr lang="en-US" smtClean="0"/>
              <a:t>9/21/2023</a:t>
            </a:fld>
            <a:endParaRPr lang="en-US"/>
          </a:p>
        </p:txBody>
      </p:sp>
      <p:sp>
        <p:nvSpPr>
          <p:cNvPr id="5" name="Footer Placeholder 4">
            <a:extLst>
              <a:ext uri="{FF2B5EF4-FFF2-40B4-BE49-F238E27FC236}">
                <a16:creationId xmlns:a16="http://schemas.microsoft.com/office/drawing/2014/main" id="{13B24703-4633-0514-14DB-5A815E0FC1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1BC57C9-9558-0D77-FF29-D4E7CAB492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C11079-B5A2-4933-A9D7-D6F908F89B3B}" type="slidenum">
              <a:rPr lang="en-US" smtClean="0"/>
              <a:t>‹#›</a:t>
            </a:fld>
            <a:endParaRPr lang="en-US"/>
          </a:p>
        </p:txBody>
      </p:sp>
    </p:spTree>
    <p:extLst>
      <p:ext uri="{BB962C8B-B14F-4D97-AF65-F5344CB8AC3E}">
        <p14:creationId xmlns:p14="http://schemas.microsoft.com/office/powerpoint/2010/main" val="1470953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cs.anaconda.com/free/anaconda/install/" TargetMode="External"/><Relationship Id="rId2" Type="http://schemas.openxmlformats.org/officeDocument/2006/relationships/hyperlink" Target="https://www.datacamp.com/blog/how-to-install-python"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s://noteable.io/jupyter-notebook/install-jupyter-notebook/"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s://shorturl.at/dwxFG"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4010F49-9757-99D5-7D0A-2B171AF25154}"/>
              </a:ext>
            </a:extLst>
          </p:cNvPr>
          <p:cNvSpPr txBox="1">
            <a:spLocks/>
          </p:cNvSpPr>
          <p:nvPr/>
        </p:nvSpPr>
        <p:spPr>
          <a:xfrm>
            <a:off x="-1" y="390641"/>
            <a:ext cx="12192000" cy="1113296"/>
          </a:xfrm>
          <a:prstGeom prst="rect">
            <a:avLst/>
          </a:prstGeom>
          <a:noFill/>
          <a:effectLst>
            <a:outerShdw blurRad="50800" dist="38100" dir="5400000" algn="t" rotWithShape="0">
              <a:prstClr val="black">
                <a:alpha val="40000"/>
              </a:prstClr>
            </a:outerShdw>
          </a:effectLst>
        </p:spPr>
        <p:txBody>
          <a:bodyPr>
            <a:noAutofit/>
          </a:bodyPr>
          <a:lstStyle>
            <a:lvl1pPr algn="l" defTabSz="608013" rtl="0" fontAlgn="base">
              <a:spcBef>
                <a:spcPct val="0"/>
              </a:spcBef>
              <a:spcAft>
                <a:spcPct val="0"/>
              </a:spcAft>
              <a:defRPr sz="4800" kern="1200">
                <a:solidFill>
                  <a:schemeClr val="bg1"/>
                </a:solidFill>
                <a:latin typeface="+mj-lt"/>
                <a:ea typeface="MS PGothic" panose="020B0600070205080204" pitchFamily="34" charset="-128"/>
                <a:cs typeface="+mj-cs"/>
              </a:defRPr>
            </a:lvl1pPr>
            <a:lvl2pPr algn="ctr" defTabSz="608013" rtl="0" fontAlgn="base">
              <a:spcBef>
                <a:spcPct val="0"/>
              </a:spcBef>
              <a:spcAft>
                <a:spcPct val="0"/>
              </a:spcAft>
              <a:defRPr sz="5900">
                <a:solidFill>
                  <a:schemeClr val="tx1"/>
                </a:solidFill>
                <a:latin typeface="Calibri" panose="020F0502020204030204" pitchFamily="34" charset="0"/>
                <a:ea typeface="MS PGothic" panose="020B0600070205080204" pitchFamily="34" charset="-128"/>
              </a:defRPr>
            </a:lvl2pPr>
            <a:lvl3pPr algn="ctr" defTabSz="608013" rtl="0" fontAlgn="base">
              <a:spcBef>
                <a:spcPct val="0"/>
              </a:spcBef>
              <a:spcAft>
                <a:spcPct val="0"/>
              </a:spcAft>
              <a:defRPr sz="5900">
                <a:solidFill>
                  <a:schemeClr val="tx1"/>
                </a:solidFill>
                <a:latin typeface="Calibri" panose="020F0502020204030204" pitchFamily="34" charset="0"/>
                <a:ea typeface="MS PGothic" panose="020B0600070205080204" pitchFamily="34" charset="-128"/>
              </a:defRPr>
            </a:lvl3pPr>
            <a:lvl4pPr algn="ctr" defTabSz="608013" rtl="0" fontAlgn="base">
              <a:spcBef>
                <a:spcPct val="0"/>
              </a:spcBef>
              <a:spcAft>
                <a:spcPct val="0"/>
              </a:spcAft>
              <a:defRPr sz="5900">
                <a:solidFill>
                  <a:schemeClr val="tx1"/>
                </a:solidFill>
                <a:latin typeface="Calibri" panose="020F0502020204030204" pitchFamily="34" charset="0"/>
                <a:ea typeface="MS PGothic" panose="020B0600070205080204" pitchFamily="34" charset="-128"/>
              </a:defRPr>
            </a:lvl4pPr>
            <a:lvl5pPr algn="ctr" defTabSz="608013" rtl="0" fontAlgn="base">
              <a:spcBef>
                <a:spcPct val="0"/>
              </a:spcBef>
              <a:spcAft>
                <a:spcPct val="0"/>
              </a:spcAft>
              <a:defRPr sz="5900">
                <a:solidFill>
                  <a:schemeClr val="tx1"/>
                </a:solidFill>
                <a:latin typeface="Calibri" panose="020F0502020204030204" pitchFamily="34" charset="0"/>
                <a:ea typeface="MS PGothic" panose="020B0600070205080204" pitchFamily="34" charset="-128"/>
              </a:defRPr>
            </a:lvl5pPr>
            <a:lvl6pPr marL="457200" algn="ctr" defTabSz="608013" rtl="0" fontAlgn="base">
              <a:spcBef>
                <a:spcPct val="0"/>
              </a:spcBef>
              <a:spcAft>
                <a:spcPct val="0"/>
              </a:spcAft>
              <a:defRPr sz="5900">
                <a:solidFill>
                  <a:schemeClr val="tx1"/>
                </a:solidFill>
                <a:latin typeface="Calibri" panose="020F0502020204030204" pitchFamily="34" charset="0"/>
                <a:ea typeface="MS PGothic" panose="020B0600070205080204" pitchFamily="34" charset="-128"/>
              </a:defRPr>
            </a:lvl6pPr>
            <a:lvl7pPr marL="914400" algn="ctr" defTabSz="608013" rtl="0" fontAlgn="base">
              <a:spcBef>
                <a:spcPct val="0"/>
              </a:spcBef>
              <a:spcAft>
                <a:spcPct val="0"/>
              </a:spcAft>
              <a:defRPr sz="5900">
                <a:solidFill>
                  <a:schemeClr val="tx1"/>
                </a:solidFill>
                <a:latin typeface="Calibri" panose="020F0502020204030204" pitchFamily="34" charset="0"/>
                <a:ea typeface="MS PGothic" panose="020B0600070205080204" pitchFamily="34" charset="-128"/>
              </a:defRPr>
            </a:lvl7pPr>
            <a:lvl8pPr marL="1371600" algn="ctr" defTabSz="608013" rtl="0" fontAlgn="base">
              <a:spcBef>
                <a:spcPct val="0"/>
              </a:spcBef>
              <a:spcAft>
                <a:spcPct val="0"/>
              </a:spcAft>
              <a:defRPr sz="5900">
                <a:solidFill>
                  <a:schemeClr val="tx1"/>
                </a:solidFill>
                <a:latin typeface="Calibri" panose="020F0502020204030204" pitchFamily="34" charset="0"/>
                <a:ea typeface="MS PGothic" panose="020B0600070205080204" pitchFamily="34" charset="-128"/>
              </a:defRPr>
            </a:lvl8pPr>
            <a:lvl9pPr marL="1828800" algn="ctr" defTabSz="608013" rtl="0" fontAlgn="base">
              <a:spcBef>
                <a:spcPct val="0"/>
              </a:spcBef>
              <a:spcAft>
                <a:spcPct val="0"/>
              </a:spcAft>
              <a:defRPr sz="5900">
                <a:solidFill>
                  <a:schemeClr val="tx1"/>
                </a:solidFill>
                <a:latin typeface="Calibri" panose="020F0502020204030204" pitchFamily="34" charset="0"/>
                <a:ea typeface="MS PGothic" panose="020B0600070205080204" pitchFamily="34" charset="-128"/>
              </a:defRPr>
            </a:lvl9pPr>
          </a:lstStyle>
          <a:p>
            <a:pPr algn="ctr"/>
            <a:r>
              <a:rPr lang="en-US" sz="3200" b="1" dirty="0">
                <a:solidFill>
                  <a:srgbClr val="54C9EB"/>
                </a:solidFill>
                <a:latin typeface="Arial" panose="020B0604020202020204" pitchFamily="34" charset="0"/>
                <a:ea typeface="Open Sans" panose="020B0606030504020204" pitchFamily="34" charset="0"/>
                <a:cs typeface="Arial" panose="020B0604020202020204" pitchFamily="34" charset="0"/>
              </a:rPr>
              <a:t>Standard Operating Procedure </a:t>
            </a:r>
          </a:p>
        </p:txBody>
      </p:sp>
      <p:sp>
        <p:nvSpPr>
          <p:cNvPr id="6" name="Subtitle 2">
            <a:extLst>
              <a:ext uri="{FF2B5EF4-FFF2-40B4-BE49-F238E27FC236}">
                <a16:creationId xmlns:a16="http://schemas.microsoft.com/office/drawing/2014/main" id="{621EFA61-C128-81F1-A066-E35469B4F236}"/>
              </a:ext>
            </a:extLst>
          </p:cNvPr>
          <p:cNvSpPr txBox="1">
            <a:spLocks/>
          </p:cNvSpPr>
          <p:nvPr/>
        </p:nvSpPr>
        <p:spPr>
          <a:xfrm>
            <a:off x="258364" y="3809131"/>
            <a:ext cx="12192000" cy="2896299"/>
          </a:xfrm>
          <a:prstGeom prst="rect">
            <a:avLst/>
          </a:prstGeom>
        </p:spPr>
        <p:txBody>
          <a:bodyPr vert="horz" lIns="91416" tIns="45708" rIns="91416" bIns="45708" rtlCol="0">
            <a:noAutofit/>
          </a:bodyPr>
          <a:lstStyle>
            <a:lvl1pPr marL="0" indent="0" algn="l" defTabSz="685800" rtl="0" eaLnBrk="1" latinLnBrk="0" hangingPunct="1">
              <a:lnSpc>
                <a:spcPct val="90000"/>
              </a:lnSpc>
              <a:spcBef>
                <a:spcPts val="750"/>
              </a:spcBef>
              <a:buClr>
                <a:srgbClr val="29B0BF"/>
              </a:buClr>
              <a:buFont typeface="Wingdings" panose="05000000000000000000" pitchFamily="2" charset="2"/>
              <a:buNone/>
              <a:defRPr sz="1800" kern="1200">
                <a:solidFill>
                  <a:schemeClr val="bg2"/>
                </a:solidFill>
                <a:latin typeface="+mn-lt"/>
                <a:ea typeface="+mn-ea"/>
                <a:cs typeface="+mn-cs"/>
              </a:defRPr>
            </a:lvl1pPr>
            <a:lvl2pPr marL="342900" indent="0" algn="ctr" defTabSz="685800" rtl="0" eaLnBrk="1" latinLnBrk="0" hangingPunct="1">
              <a:lnSpc>
                <a:spcPct val="90000"/>
              </a:lnSpc>
              <a:spcBef>
                <a:spcPts val="375"/>
              </a:spcBef>
              <a:buClr>
                <a:srgbClr val="29B0BF"/>
              </a:buClr>
              <a:buFont typeface="Wingdings" panose="05000000000000000000" pitchFamily="2" charset="2"/>
              <a:buNone/>
              <a:defRPr sz="1500" kern="1200">
                <a:solidFill>
                  <a:schemeClr val="tx1">
                    <a:lumMod val="85000"/>
                    <a:lumOff val="15000"/>
                  </a:schemeClr>
                </a:solidFill>
                <a:latin typeface="+mn-lt"/>
                <a:ea typeface="+mn-ea"/>
                <a:cs typeface="+mn-cs"/>
              </a:defRPr>
            </a:lvl2pPr>
            <a:lvl3pPr marL="685800" indent="0" algn="ctr" defTabSz="685800" rtl="0" eaLnBrk="1" latinLnBrk="0" hangingPunct="1">
              <a:lnSpc>
                <a:spcPct val="90000"/>
              </a:lnSpc>
              <a:spcBef>
                <a:spcPts val="375"/>
              </a:spcBef>
              <a:buClr>
                <a:srgbClr val="29B0BF"/>
              </a:buClr>
              <a:buFont typeface="Wingdings" panose="05000000000000000000" pitchFamily="2" charset="2"/>
              <a:buNone/>
              <a:defRPr sz="1400" kern="1200">
                <a:solidFill>
                  <a:schemeClr val="tx1">
                    <a:lumMod val="85000"/>
                    <a:lumOff val="15000"/>
                  </a:schemeClr>
                </a:solidFill>
                <a:latin typeface="+mn-lt"/>
                <a:ea typeface="+mn-ea"/>
                <a:cs typeface="+mn-cs"/>
              </a:defRPr>
            </a:lvl3pPr>
            <a:lvl4pPr marL="1028700" indent="0" algn="ctr" defTabSz="685800" rtl="0" eaLnBrk="1" latinLnBrk="0" hangingPunct="1">
              <a:lnSpc>
                <a:spcPct val="90000"/>
              </a:lnSpc>
              <a:spcBef>
                <a:spcPts val="375"/>
              </a:spcBef>
              <a:buClr>
                <a:srgbClr val="29B0BF"/>
              </a:buClr>
              <a:buFont typeface="Wingdings" panose="05000000000000000000" pitchFamily="2" charset="2"/>
              <a:buNone/>
              <a:defRPr sz="1200" kern="1200">
                <a:solidFill>
                  <a:schemeClr val="tx1">
                    <a:lumMod val="85000"/>
                    <a:lumOff val="15000"/>
                  </a:schemeClr>
                </a:solidFill>
                <a:latin typeface="+mn-lt"/>
                <a:ea typeface="+mn-ea"/>
                <a:cs typeface="+mn-cs"/>
              </a:defRPr>
            </a:lvl4pPr>
            <a:lvl5pPr marL="1371600" indent="0" algn="ctr" defTabSz="685800" rtl="0" eaLnBrk="1" latinLnBrk="0" hangingPunct="1">
              <a:lnSpc>
                <a:spcPct val="90000"/>
              </a:lnSpc>
              <a:spcBef>
                <a:spcPts val="375"/>
              </a:spcBef>
              <a:buClr>
                <a:srgbClr val="29B0BF"/>
              </a:buClr>
              <a:buFont typeface="Wingdings" panose="05000000000000000000" pitchFamily="2" charset="2"/>
              <a:buNone/>
              <a:defRPr sz="1200" kern="1200">
                <a:solidFill>
                  <a:schemeClr val="tx1">
                    <a:lumMod val="85000"/>
                    <a:lumOff val="15000"/>
                  </a:schemeClr>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ctr"/>
            <a:r>
              <a:rPr lang="en-US" sz="1600" b="1" dirty="0">
                <a:solidFill>
                  <a:schemeClr val="bg1"/>
                </a:solidFill>
                <a:latin typeface="Arial" panose="020B0604020202020204" pitchFamily="34" charset="0"/>
                <a:ea typeface="Open Sans" panose="020B0606030504020204" pitchFamily="34" charset="0"/>
                <a:cs typeface="Arial" panose="020B0604020202020204" pitchFamily="34" charset="0"/>
              </a:rPr>
              <a:t>PI: Harrison Kim, Ph.D., Dept. of Radiology</a:t>
            </a:r>
          </a:p>
          <a:p>
            <a:pPr algn="ctr"/>
            <a:r>
              <a:rPr lang="en-US" sz="1600" b="1" dirty="0">
                <a:solidFill>
                  <a:schemeClr val="bg1"/>
                </a:solidFill>
                <a:latin typeface="Arial" panose="020B0604020202020204" pitchFamily="34" charset="0"/>
                <a:ea typeface="Open Sans" panose="020B0606030504020204" pitchFamily="34" charset="0"/>
                <a:cs typeface="Arial" panose="020B0604020202020204" pitchFamily="34" charset="0"/>
              </a:rPr>
              <a:t>The University of Alabama at Birmingham (UAB)</a:t>
            </a:r>
          </a:p>
        </p:txBody>
      </p:sp>
      <p:pic>
        <p:nvPicPr>
          <p:cNvPr id="3" name="Picture 2">
            <a:extLst>
              <a:ext uri="{FF2B5EF4-FFF2-40B4-BE49-F238E27FC236}">
                <a16:creationId xmlns:a16="http://schemas.microsoft.com/office/drawing/2014/main" id="{848AC587-5EFE-784E-2C68-29493B72C705}"/>
              </a:ext>
            </a:extLst>
          </p:cNvPr>
          <p:cNvPicPr>
            <a:picLocks noChangeAspect="1"/>
          </p:cNvPicPr>
          <p:nvPr/>
        </p:nvPicPr>
        <p:blipFill>
          <a:blip r:embed="rId2"/>
          <a:stretch>
            <a:fillRect/>
          </a:stretch>
        </p:blipFill>
        <p:spPr>
          <a:xfrm>
            <a:off x="-1" y="6389948"/>
            <a:ext cx="12192000" cy="468052"/>
          </a:xfrm>
          <a:prstGeom prst="rect">
            <a:avLst/>
          </a:prstGeom>
        </p:spPr>
      </p:pic>
      <p:sp>
        <p:nvSpPr>
          <p:cNvPr id="2" name="Title 1">
            <a:extLst>
              <a:ext uri="{FF2B5EF4-FFF2-40B4-BE49-F238E27FC236}">
                <a16:creationId xmlns:a16="http://schemas.microsoft.com/office/drawing/2014/main" id="{51CB9667-2147-0937-B10C-F3FC97276938}"/>
              </a:ext>
            </a:extLst>
          </p:cNvPr>
          <p:cNvSpPr txBox="1">
            <a:spLocks/>
          </p:cNvSpPr>
          <p:nvPr/>
        </p:nvSpPr>
        <p:spPr>
          <a:xfrm>
            <a:off x="0" y="2276998"/>
            <a:ext cx="12192000" cy="1113296"/>
          </a:xfrm>
          <a:prstGeom prst="rect">
            <a:avLst/>
          </a:prstGeom>
          <a:noFill/>
          <a:effectLst>
            <a:outerShdw blurRad="50800" dist="38100" dir="5400000" algn="t" rotWithShape="0">
              <a:prstClr val="black">
                <a:alpha val="40000"/>
              </a:prstClr>
            </a:outerShdw>
          </a:effectLst>
        </p:spPr>
        <p:txBody>
          <a:bodyPr>
            <a:noAutofit/>
          </a:bodyPr>
          <a:lstStyle>
            <a:lvl1pPr algn="l" defTabSz="608013" rtl="0" fontAlgn="base">
              <a:spcBef>
                <a:spcPct val="0"/>
              </a:spcBef>
              <a:spcAft>
                <a:spcPct val="0"/>
              </a:spcAft>
              <a:defRPr sz="4800" kern="1200">
                <a:solidFill>
                  <a:schemeClr val="bg1"/>
                </a:solidFill>
                <a:latin typeface="+mj-lt"/>
                <a:ea typeface="MS PGothic" panose="020B0600070205080204" pitchFamily="34" charset="-128"/>
                <a:cs typeface="+mj-cs"/>
              </a:defRPr>
            </a:lvl1pPr>
            <a:lvl2pPr algn="ctr" defTabSz="608013" rtl="0" fontAlgn="base">
              <a:spcBef>
                <a:spcPct val="0"/>
              </a:spcBef>
              <a:spcAft>
                <a:spcPct val="0"/>
              </a:spcAft>
              <a:defRPr sz="5900">
                <a:solidFill>
                  <a:schemeClr val="tx1"/>
                </a:solidFill>
                <a:latin typeface="Calibri" panose="020F0502020204030204" pitchFamily="34" charset="0"/>
                <a:ea typeface="MS PGothic" panose="020B0600070205080204" pitchFamily="34" charset="-128"/>
              </a:defRPr>
            </a:lvl2pPr>
            <a:lvl3pPr algn="ctr" defTabSz="608013" rtl="0" fontAlgn="base">
              <a:spcBef>
                <a:spcPct val="0"/>
              </a:spcBef>
              <a:spcAft>
                <a:spcPct val="0"/>
              </a:spcAft>
              <a:defRPr sz="5900">
                <a:solidFill>
                  <a:schemeClr val="tx1"/>
                </a:solidFill>
                <a:latin typeface="Calibri" panose="020F0502020204030204" pitchFamily="34" charset="0"/>
                <a:ea typeface="MS PGothic" panose="020B0600070205080204" pitchFamily="34" charset="-128"/>
              </a:defRPr>
            </a:lvl3pPr>
            <a:lvl4pPr algn="ctr" defTabSz="608013" rtl="0" fontAlgn="base">
              <a:spcBef>
                <a:spcPct val="0"/>
              </a:spcBef>
              <a:spcAft>
                <a:spcPct val="0"/>
              </a:spcAft>
              <a:defRPr sz="5900">
                <a:solidFill>
                  <a:schemeClr val="tx1"/>
                </a:solidFill>
                <a:latin typeface="Calibri" panose="020F0502020204030204" pitchFamily="34" charset="0"/>
                <a:ea typeface="MS PGothic" panose="020B0600070205080204" pitchFamily="34" charset="-128"/>
              </a:defRPr>
            </a:lvl4pPr>
            <a:lvl5pPr algn="ctr" defTabSz="608013" rtl="0" fontAlgn="base">
              <a:spcBef>
                <a:spcPct val="0"/>
              </a:spcBef>
              <a:spcAft>
                <a:spcPct val="0"/>
              </a:spcAft>
              <a:defRPr sz="5900">
                <a:solidFill>
                  <a:schemeClr val="tx1"/>
                </a:solidFill>
                <a:latin typeface="Calibri" panose="020F0502020204030204" pitchFamily="34" charset="0"/>
                <a:ea typeface="MS PGothic" panose="020B0600070205080204" pitchFamily="34" charset="-128"/>
              </a:defRPr>
            </a:lvl5pPr>
            <a:lvl6pPr marL="457200" algn="ctr" defTabSz="608013" rtl="0" fontAlgn="base">
              <a:spcBef>
                <a:spcPct val="0"/>
              </a:spcBef>
              <a:spcAft>
                <a:spcPct val="0"/>
              </a:spcAft>
              <a:defRPr sz="5900">
                <a:solidFill>
                  <a:schemeClr val="tx1"/>
                </a:solidFill>
                <a:latin typeface="Calibri" panose="020F0502020204030204" pitchFamily="34" charset="0"/>
                <a:ea typeface="MS PGothic" panose="020B0600070205080204" pitchFamily="34" charset="-128"/>
              </a:defRPr>
            </a:lvl6pPr>
            <a:lvl7pPr marL="914400" algn="ctr" defTabSz="608013" rtl="0" fontAlgn="base">
              <a:spcBef>
                <a:spcPct val="0"/>
              </a:spcBef>
              <a:spcAft>
                <a:spcPct val="0"/>
              </a:spcAft>
              <a:defRPr sz="5900">
                <a:solidFill>
                  <a:schemeClr val="tx1"/>
                </a:solidFill>
                <a:latin typeface="Calibri" panose="020F0502020204030204" pitchFamily="34" charset="0"/>
                <a:ea typeface="MS PGothic" panose="020B0600070205080204" pitchFamily="34" charset="-128"/>
              </a:defRPr>
            </a:lvl7pPr>
            <a:lvl8pPr marL="1371600" algn="ctr" defTabSz="608013" rtl="0" fontAlgn="base">
              <a:spcBef>
                <a:spcPct val="0"/>
              </a:spcBef>
              <a:spcAft>
                <a:spcPct val="0"/>
              </a:spcAft>
              <a:defRPr sz="5900">
                <a:solidFill>
                  <a:schemeClr val="tx1"/>
                </a:solidFill>
                <a:latin typeface="Calibri" panose="020F0502020204030204" pitchFamily="34" charset="0"/>
                <a:ea typeface="MS PGothic" panose="020B0600070205080204" pitchFamily="34" charset="-128"/>
              </a:defRPr>
            </a:lvl8pPr>
            <a:lvl9pPr marL="1828800" algn="ctr" defTabSz="608013" rtl="0" fontAlgn="base">
              <a:spcBef>
                <a:spcPct val="0"/>
              </a:spcBef>
              <a:spcAft>
                <a:spcPct val="0"/>
              </a:spcAft>
              <a:defRPr sz="5900">
                <a:solidFill>
                  <a:schemeClr val="tx1"/>
                </a:solidFill>
                <a:latin typeface="Calibri" panose="020F0502020204030204" pitchFamily="34" charset="0"/>
                <a:ea typeface="MS PGothic" panose="020B0600070205080204" pitchFamily="34" charset="-128"/>
              </a:defRPr>
            </a:lvl9pPr>
          </a:lstStyle>
          <a:p>
            <a:pPr algn="ctr"/>
            <a:r>
              <a:rPr lang="en-US" sz="3200" b="1" dirty="0">
                <a:solidFill>
                  <a:srgbClr val="54C9EB"/>
                </a:solidFill>
                <a:latin typeface="Arial" panose="020B0604020202020204" pitchFamily="34" charset="0"/>
                <a:ea typeface="Open Sans" panose="020B0606030504020204" pitchFamily="34" charset="0"/>
                <a:cs typeface="Arial" panose="020B0604020202020204" pitchFamily="34" charset="0"/>
              </a:rPr>
              <a:t>DL Based Lung and Airway Segmentation</a:t>
            </a:r>
          </a:p>
        </p:txBody>
      </p:sp>
    </p:spTree>
    <p:extLst>
      <p:ext uri="{BB962C8B-B14F-4D97-AF65-F5344CB8AC3E}">
        <p14:creationId xmlns:p14="http://schemas.microsoft.com/office/powerpoint/2010/main" val="1687819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7AC66AB-420B-363E-2D36-3D8A28413B4D}"/>
              </a:ext>
            </a:extLst>
          </p:cNvPr>
          <p:cNvSpPr txBox="1"/>
          <p:nvPr/>
        </p:nvSpPr>
        <p:spPr>
          <a:xfrm>
            <a:off x="262647" y="0"/>
            <a:ext cx="12192000"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3.1.2. Accessing the Program (</a:t>
            </a:r>
            <a:r>
              <a:rPr lang="en-US" b="1" dirty="0" err="1">
                <a:latin typeface="Arial" panose="020B0604020202020204" pitchFamily="34" charset="0"/>
                <a:cs typeface="Arial" panose="020B0604020202020204" pitchFamily="34" charset="0"/>
              </a:rPr>
              <a:t>contd</a:t>
            </a:r>
            <a:r>
              <a:rPr lang="en-US" b="1" dirty="0">
                <a:latin typeface="Arial" panose="020B0604020202020204" pitchFamily="34" charset="0"/>
                <a:cs typeface="Arial" panose="020B0604020202020204" pitchFamily="34" charset="0"/>
              </a:rPr>
              <a:t>…)</a:t>
            </a:r>
          </a:p>
        </p:txBody>
      </p:sp>
      <p:sp>
        <p:nvSpPr>
          <p:cNvPr id="36" name="TextBox 35">
            <a:extLst>
              <a:ext uri="{FF2B5EF4-FFF2-40B4-BE49-F238E27FC236}">
                <a16:creationId xmlns:a16="http://schemas.microsoft.com/office/drawing/2014/main" id="{E13DC22E-1679-9180-468D-86B0734D0BD5}"/>
              </a:ext>
            </a:extLst>
          </p:cNvPr>
          <p:cNvSpPr txBox="1"/>
          <p:nvPr/>
        </p:nvSpPr>
        <p:spPr>
          <a:xfrm>
            <a:off x="6183549" y="831813"/>
            <a:ext cx="5593404"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You can start by running the Preprocessing followed by </a:t>
            </a:r>
            <a:r>
              <a:rPr lang="en-US" dirty="0" err="1">
                <a:latin typeface="Arial" panose="020B0604020202020204" pitchFamily="34" charset="0"/>
                <a:cs typeface="Arial" panose="020B0604020202020204" pitchFamily="34" charset="0"/>
              </a:rPr>
              <a:t>Train_Prediction_Evaluation</a:t>
            </a:r>
            <a:endParaRPr lang="en-US"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131C5160-E67B-82D7-1C0C-A342E315A2EF}"/>
              </a:ext>
            </a:extLst>
          </p:cNvPr>
          <p:cNvPicPr>
            <a:picLocks noChangeAspect="1"/>
          </p:cNvPicPr>
          <p:nvPr/>
        </p:nvPicPr>
        <p:blipFill>
          <a:blip r:embed="rId2"/>
          <a:stretch>
            <a:fillRect/>
          </a:stretch>
        </p:blipFill>
        <p:spPr>
          <a:xfrm>
            <a:off x="2586877" y="1940626"/>
            <a:ext cx="7776321" cy="4521604"/>
          </a:xfrm>
          <a:prstGeom prst="rect">
            <a:avLst/>
          </a:prstGeom>
        </p:spPr>
      </p:pic>
      <p:sp>
        <p:nvSpPr>
          <p:cNvPr id="4" name="Arrow: Left 3">
            <a:extLst>
              <a:ext uri="{FF2B5EF4-FFF2-40B4-BE49-F238E27FC236}">
                <a16:creationId xmlns:a16="http://schemas.microsoft.com/office/drawing/2014/main" id="{134BEC73-E8AD-C662-7B0D-F81A8C2D667D}"/>
              </a:ext>
            </a:extLst>
          </p:cNvPr>
          <p:cNvSpPr/>
          <p:nvPr/>
        </p:nvSpPr>
        <p:spPr>
          <a:xfrm rot="18571437">
            <a:off x="3343350" y="2893450"/>
            <a:ext cx="4021315" cy="623892"/>
          </a:xfrm>
          <a:prstGeom prst="lef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912D69CE-753D-A7C8-87BA-E66D2D08B472}"/>
              </a:ext>
            </a:extLst>
          </p:cNvPr>
          <p:cNvSpPr/>
          <p:nvPr/>
        </p:nvSpPr>
        <p:spPr>
          <a:xfrm>
            <a:off x="2256192" y="4784391"/>
            <a:ext cx="2976664" cy="4572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268228BB-94A6-25F6-E44A-A70CCFD3E67F}"/>
              </a:ext>
            </a:extLst>
          </p:cNvPr>
          <p:cNvPicPr>
            <a:picLocks noChangeAspect="1"/>
          </p:cNvPicPr>
          <p:nvPr/>
        </p:nvPicPr>
        <p:blipFill>
          <a:blip r:embed="rId2"/>
          <a:stretch>
            <a:fillRect/>
          </a:stretch>
        </p:blipFill>
        <p:spPr>
          <a:xfrm>
            <a:off x="2586876" y="1940625"/>
            <a:ext cx="7776321" cy="4521604"/>
          </a:xfrm>
          <a:prstGeom prst="rect">
            <a:avLst/>
          </a:prstGeom>
        </p:spPr>
      </p:pic>
      <p:sp>
        <p:nvSpPr>
          <p:cNvPr id="8" name="Arrow: Left 7">
            <a:extLst>
              <a:ext uri="{FF2B5EF4-FFF2-40B4-BE49-F238E27FC236}">
                <a16:creationId xmlns:a16="http://schemas.microsoft.com/office/drawing/2014/main" id="{E99C53FB-4BBF-9EB0-AFFF-029285A2C502}"/>
              </a:ext>
            </a:extLst>
          </p:cNvPr>
          <p:cNvSpPr/>
          <p:nvPr/>
        </p:nvSpPr>
        <p:spPr>
          <a:xfrm rot="18571437">
            <a:off x="3343349" y="2893449"/>
            <a:ext cx="4021315" cy="623892"/>
          </a:xfrm>
          <a:prstGeom prst="lef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C819E78F-AB84-154F-D35B-F47FD27DEA9F}"/>
              </a:ext>
            </a:extLst>
          </p:cNvPr>
          <p:cNvSpPr/>
          <p:nvPr/>
        </p:nvSpPr>
        <p:spPr>
          <a:xfrm>
            <a:off x="2256191" y="4784390"/>
            <a:ext cx="2976664" cy="4572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Left 9">
            <a:extLst>
              <a:ext uri="{FF2B5EF4-FFF2-40B4-BE49-F238E27FC236}">
                <a16:creationId xmlns:a16="http://schemas.microsoft.com/office/drawing/2014/main" id="{29F52D39-EF19-015F-6B96-FBD314EF3CFF}"/>
              </a:ext>
            </a:extLst>
          </p:cNvPr>
          <p:cNvSpPr/>
          <p:nvPr/>
        </p:nvSpPr>
        <p:spPr>
          <a:xfrm rot="18571437">
            <a:off x="3343348" y="2893448"/>
            <a:ext cx="4021315" cy="623892"/>
          </a:xfrm>
          <a:prstGeom prst="lef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62A44C1E-C1C2-98B1-1A65-3EBDDE448F3F}"/>
              </a:ext>
            </a:extLst>
          </p:cNvPr>
          <p:cNvSpPr/>
          <p:nvPr/>
        </p:nvSpPr>
        <p:spPr>
          <a:xfrm>
            <a:off x="2256190" y="4784389"/>
            <a:ext cx="2976664" cy="4572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552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7AC66AB-420B-363E-2D36-3D8A28413B4D}"/>
              </a:ext>
            </a:extLst>
          </p:cNvPr>
          <p:cNvSpPr txBox="1"/>
          <p:nvPr/>
        </p:nvSpPr>
        <p:spPr>
          <a:xfrm>
            <a:off x="262647" y="0"/>
            <a:ext cx="12192000"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3.1.2. Accessing the Program (</a:t>
            </a:r>
            <a:r>
              <a:rPr lang="en-US" b="1" dirty="0" err="1">
                <a:latin typeface="Arial" panose="020B0604020202020204" pitchFamily="34" charset="0"/>
                <a:cs typeface="Arial" panose="020B0604020202020204" pitchFamily="34" charset="0"/>
              </a:rPr>
              <a:t>contd</a:t>
            </a:r>
            <a:r>
              <a:rPr lang="en-US" b="1" dirty="0">
                <a:latin typeface="Arial" panose="020B0604020202020204" pitchFamily="34" charset="0"/>
                <a:cs typeface="Arial" panose="020B0604020202020204" pitchFamily="34" charset="0"/>
              </a:rPr>
              <a:t>…)</a:t>
            </a:r>
          </a:p>
        </p:txBody>
      </p:sp>
      <p:sp>
        <p:nvSpPr>
          <p:cNvPr id="36" name="TextBox 35">
            <a:extLst>
              <a:ext uri="{FF2B5EF4-FFF2-40B4-BE49-F238E27FC236}">
                <a16:creationId xmlns:a16="http://schemas.microsoft.com/office/drawing/2014/main" id="{E13DC22E-1679-9180-468D-86B0734D0BD5}"/>
              </a:ext>
            </a:extLst>
          </p:cNvPr>
          <p:cNvSpPr txBox="1"/>
          <p:nvPr/>
        </p:nvSpPr>
        <p:spPr>
          <a:xfrm>
            <a:off x="6358647" y="508647"/>
            <a:ext cx="5593404"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Once the code opens, click on Not Trusted and select ‘Trust’ from the pop-up. </a:t>
            </a:r>
          </a:p>
        </p:txBody>
      </p:sp>
      <p:pic>
        <p:nvPicPr>
          <p:cNvPr id="7" name="Picture 6">
            <a:extLst>
              <a:ext uri="{FF2B5EF4-FFF2-40B4-BE49-F238E27FC236}">
                <a16:creationId xmlns:a16="http://schemas.microsoft.com/office/drawing/2014/main" id="{A121D949-618D-F11F-612B-A9637B8FDCB0}"/>
              </a:ext>
            </a:extLst>
          </p:cNvPr>
          <p:cNvPicPr>
            <a:picLocks noChangeAspect="1"/>
          </p:cNvPicPr>
          <p:nvPr/>
        </p:nvPicPr>
        <p:blipFill>
          <a:blip r:embed="rId2"/>
          <a:stretch>
            <a:fillRect/>
          </a:stretch>
        </p:blipFill>
        <p:spPr>
          <a:xfrm>
            <a:off x="651702" y="1797264"/>
            <a:ext cx="10888595" cy="3648584"/>
          </a:xfrm>
          <a:prstGeom prst="rect">
            <a:avLst/>
          </a:prstGeom>
        </p:spPr>
      </p:pic>
      <p:sp>
        <p:nvSpPr>
          <p:cNvPr id="8" name="Oval 7">
            <a:extLst>
              <a:ext uri="{FF2B5EF4-FFF2-40B4-BE49-F238E27FC236}">
                <a16:creationId xmlns:a16="http://schemas.microsoft.com/office/drawing/2014/main" id="{651C105E-86F7-465C-6E0B-89ED85D1CBE3}"/>
              </a:ext>
            </a:extLst>
          </p:cNvPr>
          <p:cNvSpPr/>
          <p:nvPr/>
        </p:nvSpPr>
        <p:spPr>
          <a:xfrm>
            <a:off x="9443988" y="2154243"/>
            <a:ext cx="1397642" cy="38510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B9988066-9666-2761-293B-8AD812524B3B}"/>
              </a:ext>
            </a:extLst>
          </p:cNvPr>
          <p:cNvSpPr/>
          <p:nvPr/>
        </p:nvSpPr>
        <p:spPr>
          <a:xfrm>
            <a:off x="8456528" y="3354556"/>
            <a:ext cx="1397642" cy="38510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Left 9">
            <a:extLst>
              <a:ext uri="{FF2B5EF4-FFF2-40B4-BE49-F238E27FC236}">
                <a16:creationId xmlns:a16="http://schemas.microsoft.com/office/drawing/2014/main" id="{DB0F8F82-3361-7D5B-24E0-A3DBCE6BDED7}"/>
              </a:ext>
            </a:extLst>
          </p:cNvPr>
          <p:cNvSpPr/>
          <p:nvPr/>
        </p:nvSpPr>
        <p:spPr>
          <a:xfrm rot="16200000">
            <a:off x="8146682" y="2011973"/>
            <a:ext cx="1808785" cy="623892"/>
          </a:xfrm>
          <a:prstGeom prst="lef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FA2820F7-BF4E-6D58-3BFA-1DABF558A59B}"/>
              </a:ext>
            </a:extLst>
          </p:cNvPr>
          <p:cNvSpPr/>
          <p:nvPr/>
        </p:nvSpPr>
        <p:spPr>
          <a:xfrm>
            <a:off x="544749" y="2539353"/>
            <a:ext cx="341791" cy="369332"/>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Left 11">
            <a:extLst>
              <a:ext uri="{FF2B5EF4-FFF2-40B4-BE49-F238E27FC236}">
                <a16:creationId xmlns:a16="http://schemas.microsoft.com/office/drawing/2014/main" id="{3D06F9A4-E39D-2FA8-F978-372EC505D1B1}"/>
              </a:ext>
            </a:extLst>
          </p:cNvPr>
          <p:cNvSpPr/>
          <p:nvPr/>
        </p:nvSpPr>
        <p:spPr>
          <a:xfrm rot="16200000">
            <a:off x="-733722" y="4046104"/>
            <a:ext cx="2898731" cy="623892"/>
          </a:xfrm>
          <a:prstGeom prst="lef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5ACFCF06-5BF9-C4D0-66D7-F18F37151138}"/>
              </a:ext>
            </a:extLst>
          </p:cNvPr>
          <p:cNvSpPr txBox="1"/>
          <p:nvPr/>
        </p:nvSpPr>
        <p:spPr>
          <a:xfrm>
            <a:off x="886540" y="5829936"/>
            <a:ext cx="5593404"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Optionally, you can turn ON autosave mode. </a:t>
            </a:r>
          </a:p>
        </p:txBody>
      </p:sp>
    </p:spTree>
    <p:extLst>
      <p:ext uri="{BB962C8B-B14F-4D97-AF65-F5344CB8AC3E}">
        <p14:creationId xmlns:p14="http://schemas.microsoft.com/office/powerpoint/2010/main" val="2510510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2F8125-EFF7-0B84-91BD-3596BB6D50A3}"/>
              </a:ext>
            </a:extLst>
          </p:cNvPr>
          <p:cNvSpPr txBox="1"/>
          <p:nvPr/>
        </p:nvSpPr>
        <p:spPr>
          <a:xfrm>
            <a:off x="66471" y="678857"/>
            <a:ext cx="12059055"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Download the source code from the GitHub repository (link 1) and unzip the folders.</a:t>
            </a:r>
            <a:endParaRPr lang="en-US" dirty="0"/>
          </a:p>
        </p:txBody>
      </p:sp>
      <p:pic>
        <p:nvPicPr>
          <p:cNvPr id="4" name="Picture Placeholder 6">
            <a:extLst>
              <a:ext uri="{FF2B5EF4-FFF2-40B4-BE49-F238E27FC236}">
                <a16:creationId xmlns:a16="http://schemas.microsoft.com/office/drawing/2014/main" id="{A4788AF0-1AF9-0AA3-416A-A596FF355620}"/>
              </a:ext>
            </a:extLst>
          </p:cNvPr>
          <p:cNvPicPr>
            <a:picLocks noGrp="1" noChangeAspect="1"/>
          </p:cNvPicPr>
          <p:nvPr>
            <p:ph idx="1"/>
          </p:nvPr>
        </p:nvPicPr>
        <p:blipFill rotWithShape="1">
          <a:blip r:embed="rId2"/>
          <a:srcRect l="7918" t="7432" r="14613" b="38304"/>
          <a:stretch/>
        </p:blipFill>
        <p:spPr>
          <a:xfrm>
            <a:off x="296418" y="1507201"/>
            <a:ext cx="3920780" cy="2500008"/>
          </a:xfrm>
          <a:prstGeom prst="rect">
            <a:avLst/>
          </a:prstGeom>
        </p:spPr>
      </p:pic>
      <p:sp>
        <p:nvSpPr>
          <p:cNvPr id="5" name="TextBox 4">
            <a:extLst>
              <a:ext uri="{FF2B5EF4-FFF2-40B4-BE49-F238E27FC236}">
                <a16:creationId xmlns:a16="http://schemas.microsoft.com/office/drawing/2014/main" id="{01D836AD-46AA-6988-01D0-11199EFF91DE}"/>
              </a:ext>
            </a:extLst>
          </p:cNvPr>
          <p:cNvSpPr txBox="1"/>
          <p:nvPr/>
        </p:nvSpPr>
        <p:spPr>
          <a:xfrm>
            <a:off x="377230" y="4102335"/>
            <a:ext cx="5006525"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Open Anaconda Prompt from Windows search</a:t>
            </a:r>
          </a:p>
        </p:txBody>
      </p:sp>
      <p:sp>
        <p:nvSpPr>
          <p:cNvPr id="8" name="Arrow: Right 7">
            <a:extLst>
              <a:ext uri="{FF2B5EF4-FFF2-40B4-BE49-F238E27FC236}">
                <a16:creationId xmlns:a16="http://schemas.microsoft.com/office/drawing/2014/main" id="{0BD42764-6392-6E91-9D9A-4542DEA5A92A}"/>
              </a:ext>
            </a:extLst>
          </p:cNvPr>
          <p:cNvSpPr/>
          <p:nvPr/>
        </p:nvSpPr>
        <p:spPr>
          <a:xfrm>
            <a:off x="5030320" y="3009954"/>
            <a:ext cx="512466" cy="200967"/>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C662C159-C17F-528F-7FFB-C632D81677B3}"/>
              </a:ext>
            </a:extLst>
          </p:cNvPr>
          <p:cNvPicPr>
            <a:picLocks noChangeAspect="1"/>
          </p:cNvPicPr>
          <p:nvPr/>
        </p:nvPicPr>
        <p:blipFill rotWithShape="1">
          <a:blip r:embed="rId3"/>
          <a:srcRect l="356" t="1" r="14746" b="1"/>
          <a:stretch/>
        </p:blipFill>
        <p:spPr>
          <a:xfrm>
            <a:off x="5859145" y="1048189"/>
            <a:ext cx="5554638" cy="3451222"/>
          </a:xfrm>
          <a:prstGeom prst="rect">
            <a:avLst/>
          </a:prstGeom>
        </p:spPr>
      </p:pic>
      <p:sp>
        <p:nvSpPr>
          <p:cNvPr id="12" name="Oval 11">
            <a:extLst>
              <a:ext uri="{FF2B5EF4-FFF2-40B4-BE49-F238E27FC236}">
                <a16:creationId xmlns:a16="http://schemas.microsoft.com/office/drawing/2014/main" id="{9C99177D-E31B-F381-059F-5E43314CD5C5}"/>
              </a:ext>
            </a:extLst>
          </p:cNvPr>
          <p:cNvSpPr/>
          <p:nvPr/>
        </p:nvSpPr>
        <p:spPr>
          <a:xfrm>
            <a:off x="5869019" y="1368162"/>
            <a:ext cx="473708" cy="193536"/>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589796DA-3E61-2813-522E-819E29B0684E}"/>
              </a:ext>
            </a:extLst>
          </p:cNvPr>
          <p:cNvSpPr/>
          <p:nvPr/>
        </p:nvSpPr>
        <p:spPr>
          <a:xfrm>
            <a:off x="5859145" y="3560181"/>
            <a:ext cx="473708" cy="193536"/>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7" name="TextBox 16">
            <a:extLst>
              <a:ext uri="{FF2B5EF4-FFF2-40B4-BE49-F238E27FC236}">
                <a16:creationId xmlns:a16="http://schemas.microsoft.com/office/drawing/2014/main" id="{3413644E-95E8-084B-BB2D-211841D69940}"/>
              </a:ext>
            </a:extLst>
          </p:cNvPr>
          <p:cNvSpPr txBox="1"/>
          <p:nvPr/>
        </p:nvSpPr>
        <p:spPr>
          <a:xfrm>
            <a:off x="5738892" y="4471667"/>
            <a:ext cx="6250020" cy="923330"/>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The default base is set to the C drive and username. Typing the shown command displays the list of environments available. Our environment is TF23. </a:t>
            </a:r>
            <a:endParaRPr lang="en-US" dirty="0"/>
          </a:p>
        </p:txBody>
      </p:sp>
      <p:sp>
        <p:nvSpPr>
          <p:cNvPr id="18" name="Rectangle 17">
            <a:extLst>
              <a:ext uri="{FF2B5EF4-FFF2-40B4-BE49-F238E27FC236}">
                <a16:creationId xmlns:a16="http://schemas.microsoft.com/office/drawing/2014/main" id="{7E222314-D5E2-8E01-9A2D-0F0E5360212E}"/>
              </a:ext>
            </a:extLst>
          </p:cNvPr>
          <p:cNvSpPr/>
          <p:nvPr/>
        </p:nvSpPr>
        <p:spPr>
          <a:xfrm>
            <a:off x="5869019" y="2102188"/>
            <a:ext cx="565950" cy="170865"/>
          </a:xfrm>
          <a:prstGeom prst="rect">
            <a:avLst/>
          </a:prstGeom>
          <a:no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Content Placeholder 6">
            <a:extLst>
              <a:ext uri="{FF2B5EF4-FFF2-40B4-BE49-F238E27FC236}">
                <a16:creationId xmlns:a16="http://schemas.microsoft.com/office/drawing/2014/main" id="{CFE4488B-2FBF-5390-ED7A-59AFDAA6AA90}"/>
              </a:ext>
            </a:extLst>
          </p:cNvPr>
          <p:cNvPicPr>
            <a:picLocks noChangeAspect="1"/>
          </p:cNvPicPr>
          <p:nvPr/>
        </p:nvPicPr>
        <p:blipFill rotWithShape="1">
          <a:blip r:embed="rId4"/>
          <a:srcRect l="85" t="79694" r="61615"/>
          <a:stretch/>
        </p:blipFill>
        <p:spPr>
          <a:xfrm>
            <a:off x="903018" y="5363081"/>
            <a:ext cx="4685739" cy="1316679"/>
          </a:xfrm>
          <a:prstGeom prst="rect">
            <a:avLst/>
          </a:prstGeom>
        </p:spPr>
      </p:pic>
      <p:sp>
        <p:nvSpPr>
          <p:cNvPr id="24" name="Arrow: Right 23">
            <a:extLst>
              <a:ext uri="{FF2B5EF4-FFF2-40B4-BE49-F238E27FC236}">
                <a16:creationId xmlns:a16="http://schemas.microsoft.com/office/drawing/2014/main" id="{6ED7908C-9C8C-3BFB-07A6-BFC189DFBC22}"/>
              </a:ext>
            </a:extLst>
          </p:cNvPr>
          <p:cNvSpPr/>
          <p:nvPr/>
        </p:nvSpPr>
        <p:spPr>
          <a:xfrm rot="5400000">
            <a:off x="3966407" y="4706459"/>
            <a:ext cx="512466" cy="200967"/>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C657C84-3DEA-C027-64A7-47DE71071E15}"/>
              </a:ext>
            </a:extLst>
          </p:cNvPr>
          <p:cNvSpPr/>
          <p:nvPr/>
        </p:nvSpPr>
        <p:spPr>
          <a:xfrm>
            <a:off x="903018" y="5990674"/>
            <a:ext cx="702046" cy="30312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04523893-909E-756E-7979-EDC8CA5D1BA4}"/>
              </a:ext>
            </a:extLst>
          </p:cNvPr>
          <p:cNvSpPr txBox="1"/>
          <p:nvPr/>
        </p:nvSpPr>
        <p:spPr>
          <a:xfrm>
            <a:off x="5738892" y="5829441"/>
            <a:ext cx="6320163" cy="92333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Activate the TF23 and observe the change in the base. Open the </a:t>
            </a:r>
            <a:r>
              <a:rPr lang="en-US" dirty="0" err="1">
                <a:latin typeface="Arial" panose="020B0604020202020204" pitchFamily="34" charset="0"/>
                <a:cs typeface="Arial" panose="020B0604020202020204" pitchFamily="34" charset="0"/>
              </a:rPr>
              <a:t>Jupyter</a:t>
            </a:r>
            <a:r>
              <a:rPr lang="en-US" dirty="0">
                <a:latin typeface="Arial" panose="020B0604020202020204" pitchFamily="34" charset="0"/>
                <a:cs typeface="Arial" panose="020B0604020202020204" pitchFamily="34" charset="0"/>
              </a:rPr>
              <a:t> notebook. The notebook will open as a local host in your recently closed browser. </a:t>
            </a:r>
          </a:p>
        </p:txBody>
      </p:sp>
      <p:sp>
        <p:nvSpPr>
          <p:cNvPr id="27" name="Rectangle 26">
            <a:extLst>
              <a:ext uri="{FF2B5EF4-FFF2-40B4-BE49-F238E27FC236}">
                <a16:creationId xmlns:a16="http://schemas.microsoft.com/office/drawing/2014/main" id="{3D201AC7-5017-BC63-4088-B838D0F59BE1}"/>
              </a:ext>
            </a:extLst>
          </p:cNvPr>
          <p:cNvSpPr/>
          <p:nvPr/>
        </p:nvSpPr>
        <p:spPr>
          <a:xfrm>
            <a:off x="2914272" y="5655654"/>
            <a:ext cx="2043613" cy="303122"/>
          </a:xfrm>
          <a:prstGeom prst="rect">
            <a:avLst/>
          </a:prstGeom>
          <a:no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4267589-2342-AC42-8ADE-F10A66CF1121}"/>
              </a:ext>
            </a:extLst>
          </p:cNvPr>
          <p:cNvSpPr/>
          <p:nvPr/>
        </p:nvSpPr>
        <p:spPr>
          <a:xfrm>
            <a:off x="2880493" y="6021421"/>
            <a:ext cx="1779055" cy="303122"/>
          </a:xfrm>
          <a:prstGeom prst="rect">
            <a:avLst/>
          </a:prstGeom>
          <a:no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29B92C2-C6A7-D35D-AD1D-497E33EE5BAF}"/>
              </a:ext>
            </a:extLst>
          </p:cNvPr>
          <p:cNvSpPr txBox="1"/>
          <p:nvPr/>
        </p:nvSpPr>
        <p:spPr>
          <a:xfrm>
            <a:off x="457200" y="0"/>
            <a:ext cx="12192000"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3.2. In Lab Computer</a:t>
            </a:r>
          </a:p>
        </p:txBody>
      </p:sp>
      <p:sp>
        <p:nvSpPr>
          <p:cNvPr id="7" name="TextBox 6">
            <a:extLst>
              <a:ext uri="{FF2B5EF4-FFF2-40B4-BE49-F238E27FC236}">
                <a16:creationId xmlns:a16="http://schemas.microsoft.com/office/drawing/2014/main" id="{8D77F48E-3D55-B5B6-7F0F-C62B5FE8796D}"/>
              </a:ext>
            </a:extLst>
          </p:cNvPr>
          <p:cNvSpPr txBox="1"/>
          <p:nvPr/>
        </p:nvSpPr>
        <p:spPr>
          <a:xfrm>
            <a:off x="515565" y="291216"/>
            <a:ext cx="12192000"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3.2.1. Activating the Environment </a:t>
            </a:r>
          </a:p>
        </p:txBody>
      </p:sp>
    </p:spTree>
    <p:extLst>
      <p:ext uri="{BB962C8B-B14F-4D97-AF65-F5344CB8AC3E}">
        <p14:creationId xmlns:p14="http://schemas.microsoft.com/office/powerpoint/2010/main" val="130122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7033ED3-C6B8-04DB-C40A-73881BAA333C}"/>
              </a:ext>
            </a:extLst>
          </p:cNvPr>
          <p:cNvSpPr txBox="1"/>
          <p:nvPr/>
        </p:nvSpPr>
        <p:spPr>
          <a:xfrm>
            <a:off x="642025" y="0"/>
            <a:ext cx="12192000"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3.2.2. Accessing the Program</a:t>
            </a:r>
          </a:p>
        </p:txBody>
      </p:sp>
      <p:sp>
        <p:nvSpPr>
          <p:cNvPr id="7" name="TextBox 6">
            <a:extLst>
              <a:ext uri="{FF2B5EF4-FFF2-40B4-BE49-F238E27FC236}">
                <a16:creationId xmlns:a16="http://schemas.microsoft.com/office/drawing/2014/main" id="{B3763FC3-0FF6-E2FA-1201-DD413817319A}"/>
              </a:ext>
            </a:extLst>
          </p:cNvPr>
          <p:cNvSpPr txBox="1"/>
          <p:nvPr/>
        </p:nvSpPr>
        <p:spPr>
          <a:xfrm>
            <a:off x="132945" y="639946"/>
            <a:ext cx="12059055"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Please follow the steps described in slides 9, 10, and 11.</a:t>
            </a:r>
            <a:endParaRPr lang="en-US" dirty="0"/>
          </a:p>
        </p:txBody>
      </p:sp>
    </p:spTree>
    <p:extLst>
      <p:ext uri="{BB962C8B-B14F-4D97-AF65-F5344CB8AC3E}">
        <p14:creationId xmlns:p14="http://schemas.microsoft.com/office/powerpoint/2010/main" val="703324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3763FC3-0FF6-E2FA-1201-DD413817319A}"/>
              </a:ext>
            </a:extLst>
          </p:cNvPr>
          <p:cNvSpPr txBox="1"/>
          <p:nvPr/>
        </p:nvSpPr>
        <p:spPr>
          <a:xfrm>
            <a:off x="0" y="776134"/>
            <a:ext cx="12059055" cy="923330"/>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If you only need to run predictions on new data, you do not need to set up the environment. However, you will need to have </a:t>
            </a:r>
            <a:r>
              <a:rPr lang="en-US" dirty="0">
                <a:latin typeface="Arial" panose="020B0604020202020204" pitchFamily="34" charset="0"/>
                <a:cs typeface="Arial" panose="020B0604020202020204" pitchFamily="34" charset="0"/>
              </a:rPr>
              <a:t>Python, </a:t>
            </a:r>
            <a:r>
              <a:rPr lang="en-US" dirty="0" err="1">
                <a:latin typeface="Arial" panose="020B0604020202020204" pitchFamily="34" charset="0"/>
                <a:cs typeface="Arial" panose="020B0604020202020204" pitchFamily="34" charset="0"/>
              </a:rPr>
              <a:t>Jupyter</a:t>
            </a:r>
            <a:r>
              <a:rPr lang="en-US" dirty="0">
                <a:latin typeface="Arial" panose="020B0604020202020204" pitchFamily="34" charset="0"/>
                <a:cs typeface="Arial" panose="020B0604020202020204" pitchFamily="34" charset="0"/>
              </a:rPr>
              <a:t> and Anaconda installed. Please refer to slide 6 for installation guide. </a:t>
            </a:r>
            <a:r>
              <a:rPr lang="en-US" sz="1800" dirty="0">
                <a:latin typeface="Arial" panose="020B0604020202020204" pitchFamily="34" charset="0"/>
                <a:cs typeface="Arial" panose="020B0604020202020204" pitchFamily="34" charset="0"/>
              </a:rPr>
              <a:t>Download the source code from link 1 and unzip it.</a:t>
            </a:r>
            <a:endParaRPr lang="en-US" dirty="0"/>
          </a:p>
        </p:txBody>
      </p:sp>
      <p:sp>
        <p:nvSpPr>
          <p:cNvPr id="2" name="TextBox 1">
            <a:extLst>
              <a:ext uri="{FF2B5EF4-FFF2-40B4-BE49-F238E27FC236}">
                <a16:creationId xmlns:a16="http://schemas.microsoft.com/office/drawing/2014/main" id="{BDB5F2F0-4F94-A8CB-A975-18FAEDED3C10}"/>
              </a:ext>
            </a:extLst>
          </p:cNvPr>
          <p:cNvSpPr txBox="1"/>
          <p:nvPr/>
        </p:nvSpPr>
        <p:spPr>
          <a:xfrm>
            <a:off x="0" y="0"/>
            <a:ext cx="12192000" cy="523220"/>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4. Running only Predictions on Lab/Personal Computer</a:t>
            </a:r>
          </a:p>
        </p:txBody>
      </p:sp>
      <p:pic>
        <p:nvPicPr>
          <p:cNvPr id="3" name="Picture 2">
            <a:extLst>
              <a:ext uri="{FF2B5EF4-FFF2-40B4-BE49-F238E27FC236}">
                <a16:creationId xmlns:a16="http://schemas.microsoft.com/office/drawing/2014/main" id="{499345C7-FB5E-6ECA-DF07-5343ED22C611}"/>
              </a:ext>
            </a:extLst>
          </p:cNvPr>
          <p:cNvPicPr>
            <a:picLocks noChangeAspect="1"/>
          </p:cNvPicPr>
          <p:nvPr/>
        </p:nvPicPr>
        <p:blipFill>
          <a:blip r:embed="rId2"/>
          <a:stretch>
            <a:fillRect/>
          </a:stretch>
        </p:blipFill>
        <p:spPr>
          <a:xfrm>
            <a:off x="73332" y="1849607"/>
            <a:ext cx="4952448" cy="2720575"/>
          </a:xfrm>
          <a:prstGeom prst="rect">
            <a:avLst/>
          </a:prstGeom>
        </p:spPr>
      </p:pic>
      <p:sp>
        <p:nvSpPr>
          <p:cNvPr id="4" name="TextBox 3">
            <a:extLst>
              <a:ext uri="{FF2B5EF4-FFF2-40B4-BE49-F238E27FC236}">
                <a16:creationId xmlns:a16="http://schemas.microsoft.com/office/drawing/2014/main" id="{4D17E28C-1A7D-9D0B-D34C-A1874DF4E547}"/>
              </a:ext>
            </a:extLst>
          </p:cNvPr>
          <p:cNvSpPr txBox="1"/>
          <p:nvPr/>
        </p:nvSpPr>
        <p:spPr>
          <a:xfrm>
            <a:off x="90768" y="4576342"/>
            <a:ext cx="11276790"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Open Anaconda Prompt from Windows search</a:t>
            </a:r>
          </a:p>
        </p:txBody>
      </p:sp>
      <p:sp>
        <p:nvSpPr>
          <p:cNvPr id="5" name="Arrow: Right 4">
            <a:extLst>
              <a:ext uri="{FF2B5EF4-FFF2-40B4-BE49-F238E27FC236}">
                <a16:creationId xmlns:a16="http://schemas.microsoft.com/office/drawing/2014/main" id="{C2FB328C-ACC4-5154-2044-93796922EE5E}"/>
              </a:ext>
            </a:extLst>
          </p:cNvPr>
          <p:cNvSpPr/>
          <p:nvPr/>
        </p:nvSpPr>
        <p:spPr>
          <a:xfrm>
            <a:off x="5216697" y="3109410"/>
            <a:ext cx="512466" cy="200967"/>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4C868D13-C7BF-AA7B-B300-09349F59D38B}"/>
              </a:ext>
            </a:extLst>
          </p:cNvPr>
          <p:cNvPicPr>
            <a:picLocks noChangeAspect="1"/>
          </p:cNvPicPr>
          <p:nvPr/>
        </p:nvPicPr>
        <p:blipFill>
          <a:blip r:embed="rId3"/>
          <a:stretch>
            <a:fillRect/>
          </a:stretch>
        </p:blipFill>
        <p:spPr>
          <a:xfrm>
            <a:off x="6216926" y="2058862"/>
            <a:ext cx="4252328" cy="1341236"/>
          </a:xfrm>
          <a:prstGeom prst="rect">
            <a:avLst/>
          </a:prstGeom>
        </p:spPr>
      </p:pic>
      <p:sp>
        <p:nvSpPr>
          <p:cNvPr id="10" name="TextBox 9">
            <a:extLst>
              <a:ext uri="{FF2B5EF4-FFF2-40B4-BE49-F238E27FC236}">
                <a16:creationId xmlns:a16="http://schemas.microsoft.com/office/drawing/2014/main" id="{8938FA7B-F47C-6C60-4993-8E03A6D080DE}"/>
              </a:ext>
            </a:extLst>
          </p:cNvPr>
          <p:cNvSpPr txBox="1"/>
          <p:nvPr/>
        </p:nvSpPr>
        <p:spPr>
          <a:xfrm>
            <a:off x="6029527" y="3620194"/>
            <a:ext cx="5593404"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Open the </a:t>
            </a:r>
            <a:r>
              <a:rPr lang="en-US" dirty="0" err="1">
                <a:latin typeface="Arial" panose="020B0604020202020204" pitchFamily="34" charset="0"/>
                <a:cs typeface="Arial" panose="020B0604020202020204" pitchFamily="34" charset="0"/>
              </a:rPr>
              <a:t>Jupyter</a:t>
            </a:r>
            <a:r>
              <a:rPr lang="en-US" dirty="0">
                <a:latin typeface="Arial" panose="020B0604020202020204" pitchFamily="34" charset="0"/>
                <a:cs typeface="Arial" panose="020B0604020202020204" pitchFamily="34" charset="0"/>
              </a:rPr>
              <a:t> notebook. The notebook will open as a local host in your recently closed browser. </a:t>
            </a:r>
          </a:p>
        </p:txBody>
      </p:sp>
    </p:spTree>
    <p:extLst>
      <p:ext uri="{BB962C8B-B14F-4D97-AF65-F5344CB8AC3E}">
        <p14:creationId xmlns:p14="http://schemas.microsoft.com/office/powerpoint/2010/main" val="3277502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B5F2F0-4F94-A8CB-A975-18FAEDED3C10}"/>
              </a:ext>
            </a:extLst>
          </p:cNvPr>
          <p:cNvSpPr txBox="1"/>
          <p:nvPr/>
        </p:nvSpPr>
        <p:spPr>
          <a:xfrm>
            <a:off x="0" y="0"/>
            <a:ext cx="12192000" cy="523220"/>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4. Running only Predictions on Lab/Personal Computer (</a:t>
            </a:r>
            <a:r>
              <a:rPr lang="en-US" sz="2800" b="1" dirty="0" err="1">
                <a:latin typeface="Arial" panose="020B0604020202020204" pitchFamily="34" charset="0"/>
                <a:cs typeface="Arial" panose="020B0604020202020204" pitchFamily="34" charset="0"/>
              </a:rPr>
              <a:t>contd</a:t>
            </a:r>
            <a:r>
              <a:rPr lang="en-US" sz="2800" b="1" dirty="0">
                <a:latin typeface="Arial" panose="020B0604020202020204" pitchFamily="34" charset="0"/>
                <a:cs typeface="Arial" panose="020B0604020202020204" pitchFamily="34" charset="0"/>
              </a:rPr>
              <a:t>…)</a:t>
            </a:r>
          </a:p>
        </p:txBody>
      </p:sp>
      <p:pic>
        <p:nvPicPr>
          <p:cNvPr id="6" name="Picture 5">
            <a:extLst>
              <a:ext uri="{FF2B5EF4-FFF2-40B4-BE49-F238E27FC236}">
                <a16:creationId xmlns:a16="http://schemas.microsoft.com/office/drawing/2014/main" id="{B551B88D-E509-782D-7422-7FE70DCC2535}"/>
              </a:ext>
            </a:extLst>
          </p:cNvPr>
          <p:cNvPicPr>
            <a:picLocks noChangeAspect="1"/>
          </p:cNvPicPr>
          <p:nvPr/>
        </p:nvPicPr>
        <p:blipFill>
          <a:blip r:embed="rId2"/>
          <a:stretch>
            <a:fillRect/>
          </a:stretch>
        </p:blipFill>
        <p:spPr>
          <a:xfrm>
            <a:off x="87549" y="1816748"/>
            <a:ext cx="12192000" cy="4625286"/>
          </a:xfrm>
          <a:prstGeom prst="rect">
            <a:avLst/>
          </a:prstGeom>
        </p:spPr>
      </p:pic>
      <p:sp>
        <p:nvSpPr>
          <p:cNvPr id="8" name="Oval 7">
            <a:extLst>
              <a:ext uri="{FF2B5EF4-FFF2-40B4-BE49-F238E27FC236}">
                <a16:creationId xmlns:a16="http://schemas.microsoft.com/office/drawing/2014/main" id="{14307E8D-E90E-1F5A-621C-F021B3277BD8}"/>
              </a:ext>
            </a:extLst>
          </p:cNvPr>
          <p:cNvSpPr/>
          <p:nvPr/>
        </p:nvSpPr>
        <p:spPr>
          <a:xfrm>
            <a:off x="437745" y="1673157"/>
            <a:ext cx="2976664" cy="4572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Left 10">
            <a:extLst>
              <a:ext uri="{FF2B5EF4-FFF2-40B4-BE49-F238E27FC236}">
                <a16:creationId xmlns:a16="http://schemas.microsoft.com/office/drawing/2014/main" id="{DFF67630-B86D-3461-6600-5298DD40EC26}"/>
              </a:ext>
            </a:extLst>
          </p:cNvPr>
          <p:cNvSpPr/>
          <p:nvPr/>
        </p:nvSpPr>
        <p:spPr>
          <a:xfrm rot="18571437">
            <a:off x="3841957" y="2374443"/>
            <a:ext cx="2781797" cy="623892"/>
          </a:xfrm>
          <a:prstGeom prst="lef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5CA25997-528B-638C-DFE7-F5167A12F690}"/>
              </a:ext>
            </a:extLst>
          </p:cNvPr>
          <p:cNvSpPr txBox="1"/>
          <p:nvPr/>
        </p:nvSpPr>
        <p:spPr>
          <a:xfrm>
            <a:off x="6183549" y="831813"/>
            <a:ext cx="5593404"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Once the notebook opens, navigate to the source code folder. </a:t>
            </a:r>
          </a:p>
        </p:txBody>
      </p:sp>
      <p:sp>
        <p:nvSpPr>
          <p:cNvPr id="13" name="Oval 12">
            <a:extLst>
              <a:ext uri="{FF2B5EF4-FFF2-40B4-BE49-F238E27FC236}">
                <a16:creationId xmlns:a16="http://schemas.microsoft.com/office/drawing/2014/main" id="{C8E47681-D394-1074-6495-B486CD9E063E}"/>
              </a:ext>
            </a:extLst>
          </p:cNvPr>
          <p:cNvSpPr/>
          <p:nvPr/>
        </p:nvSpPr>
        <p:spPr>
          <a:xfrm>
            <a:off x="2273030" y="3559160"/>
            <a:ext cx="2976664" cy="4572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6618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B5F2F0-4F94-A8CB-A975-18FAEDED3C10}"/>
              </a:ext>
            </a:extLst>
          </p:cNvPr>
          <p:cNvSpPr txBox="1"/>
          <p:nvPr/>
        </p:nvSpPr>
        <p:spPr>
          <a:xfrm>
            <a:off x="0" y="0"/>
            <a:ext cx="12192000" cy="523220"/>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4. Running only Predictions on Lab/Personal Computer (</a:t>
            </a:r>
            <a:r>
              <a:rPr lang="en-US" sz="2800" b="1" dirty="0" err="1">
                <a:latin typeface="Arial" panose="020B0604020202020204" pitchFamily="34" charset="0"/>
                <a:cs typeface="Arial" panose="020B0604020202020204" pitchFamily="34" charset="0"/>
              </a:rPr>
              <a:t>contd</a:t>
            </a:r>
            <a:r>
              <a:rPr lang="en-US" sz="2800" b="1" dirty="0">
                <a:latin typeface="Arial" panose="020B0604020202020204" pitchFamily="34" charset="0"/>
                <a:cs typeface="Arial" panose="020B0604020202020204" pitchFamily="34" charset="0"/>
              </a:rPr>
              <a:t>…)</a:t>
            </a:r>
          </a:p>
        </p:txBody>
      </p:sp>
      <p:sp>
        <p:nvSpPr>
          <p:cNvPr id="4" name="TextBox 3">
            <a:extLst>
              <a:ext uri="{FF2B5EF4-FFF2-40B4-BE49-F238E27FC236}">
                <a16:creationId xmlns:a16="http://schemas.microsoft.com/office/drawing/2014/main" id="{41B5B0E8-AA44-9A28-E275-66D00DFD3A89}"/>
              </a:ext>
            </a:extLst>
          </p:cNvPr>
          <p:cNvSpPr txBox="1"/>
          <p:nvPr/>
        </p:nvSpPr>
        <p:spPr>
          <a:xfrm>
            <a:off x="6183549" y="831813"/>
            <a:ext cx="5593404"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Run ‘Only prediction’ notebook and follow steps in slide 11. </a:t>
            </a:r>
          </a:p>
        </p:txBody>
      </p:sp>
      <p:pic>
        <p:nvPicPr>
          <p:cNvPr id="5" name="Picture 4">
            <a:extLst>
              <a:ext uri="{FF2B5EF4-FFF2-40B4-BE49-F238E27FC236}">
                <a16:creationId xmlns:a16="http://schemas.microsoft.com/office/drawing/2014/main" id="{6ECCFE88-6165-8A60-D9DB-BB43D59DD7C4}"/>
              </a:ext>
            </a:extLst>
          </p:cNvPr>
          <p:cNvPicPr>
            <a:picLocks noChangeAspect="1"/>
          </p:cNvPicPr>
          <p:nvPr/>
        </p:nvPicPr>
        <p:blipFill>
          <a:blip r:embed="rId2"/>
          <a:stretch>
            <a:fillRect/>
          </a:stretch>
        </p:blipFill>
        <p:spPr>
          <a:xfrm>
            <a:off x="2528511" y="1950352"/>
            <a:ext cx="7776321" cy="4521604"/>
          </a:xfrm>
          <a:prstGeom prst="rect">
            <a:avLst/>
          </a:prstGeom>
        </p:spPr>
      </p:pic>
      <p:sp>
        <p:nvSpPr>
          <p:cNvPr id="7" name="Arrow: Left 6">
            <a:extLst>
              <a:ext uri="{FF2B5EF4-FFF2-40B4-BE49-F238E27FC236}">
                <a16:creationId xmlns:a16="http://schemas.microsoft.com/office/drawing/2014/main" id="{DCB85FC8-8DAD-F9A0-F4A6-9AAAAD92E2D6}"/>
              </a:ext>
            </a:extLst>
          </p:cNvPr>
          <p:cNvSpPr/>
          <p:nvPr/>
        </p:nvSpPr>
        <p:spPr>
          <a:xfrm rot="18571437">
            <a:off x="2984911" y="3311802"/>
            <a:ext cx="4762239" cy="623892"/>
          </a:xfrm>
          <a:prstGeom prst="lef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9787A06-BCE2-0D0B-A21F-45D5A59129EE}"/>
              </a:ext>
            </a:extLst>
          </p:cNvPr>
          <p:cNvSpPr/>
          <p:nvPr/>
        </p:nvSpPr>
        <p:spPr>
          <a:xfrm>
            <a:off x="2227007" y="5658968"/>
            <a:ext cx="2374176" cy="401364"/>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3852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B5F2F0-4F94-A8CB-A975-18FAEDED3C10}"/>
              </a:ext>
            </a:extLst>
          </p:cNvPr>
          <p:cNvSpPr txBox="1"/>
          <p:nvPr/>
        </p:nvSpPr>
        <p:spPr>
          <a:xfrm>
            <a:off x="0" y="0"/>
            <a:ext cx="12192000" cy="523220"/>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4. Running only Predictions on Lab/Personal Computer (</a:t>
            </a:r>
            <a:r>
              <a:rPr lang="en-US" sz="2800" b="1" dirty="0" err="1">
                <a:latin typeface="Arial" panose="020B0604020202020204" pitchFamily="34" charset="0"/>
                <a:cs typeface="Arial" panose="020B0604020202020204" pitchFamily="34" charset="0"/>
              </a:rPr>
              <a:t>contd</a:t>
            </a:r>
            <a:r>
              <a:rPr lang="en-US" sz="2800" b="1" dirty="0">
                <a:latin typeface="Arial" panose="020B0604020202020204" pitchFamily="34" charset="0"/>
                <a:cs typeface="Arial" panose="020B0604020202020204" pitchFamily="34" charset="0"/>
              </a:rPr>
              <a:t>…)</a:t>
            </a:r>
          </a:p>
        </p:txBody>
      </p:sp>
      <p:sp>
        <p:nvSpPr>
          <p:cNvPr id="4" name="TextBox 3">
            <a:extLst>
              <a:ext uri="{FF2B5EF4-FFF2-40B4-BE49-F238E27FC236}">
                <a16:creationId xmlns:a16="http://schemas.microsoft.com/office/drawing/2014/main" id="{41B5B0E8-AA44-9A28-E275-66D00DFD3A89}"/>
              </a:ext>
            </a:extLst>
          </p:cNvPr>
          <p:cNvSpPr txBox="1"/>
          <p:nvPr/>
        </p:nvSpPr>
        <p:spPr>
          <a:xfrm>
            <a:off x="376135" y="695626"/>
            <a:ext cx="11481881"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If you get an error saying ‘no module named ‘</a:t>
            </a:r>
            <a:r>
              <a:rPr lang="en-US" dirty="0" err="1">
                <a:latin typeface="Arial" panose="020B0604020202020204" pitchFamily="34" charset="0"/>
                <a:cs typeface="Arial" panose="020B0604020202020204" pitchFamily="34" charset="0"/>
              </a:rPr>
              <a:t>keras.utils.generic_utils</a:t>
            </a:r>
            <a:r>
              <a:rPr lang="en-US" dirty="0">
                <a:latin typeface="Arial" panose="020B0604020202020204" pitchFamily="34" charset="0"/>
                <a:cs typeface="Arial" panose="020B0604020202020204" pitchFamily="34" charset="0"/>
              </a:rPr>
              <a:t>’, locate </a:t>
            </a:r>
            <a:r>
              <a:rPr lang="en-US" dirty="0" err="1">
                <a:latin typeface="Arial" panose="020B0604020202020204" pitchFamily="34" charset="0"/>
                <a:cs typeface="Arial" panose="020B0604020202020204" pitchFamily="34" charset="0"/>
              </a:rPr>
              <a:t>switch_norm</a:t>
            </a:r>
            <a:r>
              <a:rPr lang="en-US" dirty="0">
                <a:latin typeface="Arial" panose="020B0604020202020204" pitchFamily="34" charset="0"/>
                <a:cs typeface="Arial" panose="020B0604020202020204" pitchFamily="34" charset="0"/>
              </a:rPr>
              <a:t> file in source code and change the following. </a:t>
            </a:r>
          </a:p>
        </p:txBody>
      </p:sp>
      <p:pic>
        <p:nvPicPr>
          <p:cNvPr id="6" name="Picture 5">
            <a:extLst>
              <a:ext uri="{FF2B5EF4-FFF2-40B4-BE49-F238E27FC236}">
                <a16:creationId xmlns:a16="http://schemas.microsoft.com/office/drawing/2014/main" id="{5CE2C1F8-6FF0-3A04-226A-B164FAA74312}"/>
              </a:ext>
            </a:extLst>
          </p:cNvPr>
          <p:cNvPicPr>
            <a:picLocks noChangeAspect="1"/>
          </p:cNvPicPr>
          <p:nvPr/>
        </p:nvPicPr>
        <p:blipFill>
          <a:blip r:embed="rId2"/>
          <a:stretch>
            <a:fillRect/>
          </a:stretch>
        </p:blipFill>
        <p:spPr>
          <a:xfrm>
            <a:off x="648764" y="1867079"/>
            <a:ext cx="6884241" cy="4295295"/>
          </a:xfrm>
          <a:prstGeom prst="rect">
            <a:avLst/>
          </a:prstGeom>
        </p:spPr>
      </p:pic>
      <p:sp>
        <p:nvSpPr>
          <p:cNvPr id="8" name="Rectangle 7">
            <a:extLst>
              <a:ext uri="{FF2B5EF4-FFF2-40B4-BE49-F238E27FC236}">
                <a16:creationId xmlns:a16="http://schemas.microsoft.com/office/drawing/2014/main" id="{A419D160-3C11-A407-BC7A-DA4A508D6006}"/>
              </a:ext>
            </a:extLst>
          </p:cNvPr>
          <p:cNvSpPr/>
          <p:nvPr/>
        </p:nvSpPr>
        <p:spPr>
          <a:xfrm>
            <a:off x="673240" y="4692580"/>
            <a:ext cx="4652386" cy="34164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F7C7164F-64AD-31B6-4BDF-78745621EB02}"/>
              </a:ext>
            </a:extLst>
          </p:cNvPr>
          <p:cNvSpPr/>
          <p:nvPr/>
        </p:nvSpPr>
        <p:spPr>
          <a:xfrm>
            <a:off x="5419426" y="4765957"/>
            <a:ext cx="2518344" cy="341644"/>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5999CF78-FEC6-D99F-E401-34F748535875}"/>
              </a:ext>
            </a:extLst>
          </p:cNvPr>
          <p:cNvSpPr txBox="1"/>
          <p:nvPr/>
        </p:nvSpPr>
        <p:spPr>
          <a:xfrm>
            <a:off x="8031570" y="4490453"/>
            <a:ext cx="3826446" cy="92333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Uncomment the highlighted line and comment the previous line and save it. </a:t>
            </a:r>
          </a:p>
        </p:txBody>
      </p:sp>
    </p:spTree>
    <p:extLst>
      <p:ext uri="{BB962C8B-B14F-4D97-AF65-F5344CB8AC3E}">
        <p14:creationId xmlns:p14="http://schemas.microsoft.com/office/powerpoint/2010/main" val="2477432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FF7D8F5-E347-14CC-05A4-AD487B905126}"/>
              </a:ext>
            </a:extLst>
          </p:cNvPr>
          <p:cNvSpPr txBox="1"/>
          <p:nvPr/>
        </p:nvSpPr>
        <p:spPr>
          <a:xfrm>
            <a:off x="0" y="0"/>
            <a:ext cx="12192000" cy="523220"/>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4. Running only Predictions When Python/</a:t>
            </a:r>
            <a:r>
              <a:rPr lang="en-US" sz="2800" b="1" dirty="0" err="1">
                <a:latin typeface="Arial" panose="020B0604020202020204" pitchFamily="34" charset="0"/>
                <a:cs typeface="Arial" panose="020B0604020202020204" pitchFamily="34" charset="0"/>
              </a:rPr>
              <a:t>Jupyter</a:t>
            </a:r>
            <a:r>
              <a:rPr lang="en-US" sz="2800" b="1" dirty="0">
                <a:latin typeface="Arial" panose="020B0604020202020204" pitchFamily="34" charset="0"/>
                <a:cs typeface="Arial" panose="020B0604020202020204" pitchFamily="34" charset="0"/>
              </a:rPr>
              <a:t> not Installed</a:t>
            </a:r>
          </a:p>
        </p:txBody>
      </p:sp>
      <p:sp>
        <p:nvSpPr>
          <p:cNvPr id="5" name="TextBox 4">
            <a:extLst>
              <a:ext uri="{FF2B5EF4-FFF2-40B4-BE49-F238E27FC236}">
                <a16:creationId xmlns:a16="http://schemas.microsoft.com/office/drawing/2014/main" id="{FD7868BF-78ED-DCDF-1B16-A6C1DF4D2A4A}"/>
              </a:ext>
            </a:extLst>
          </p:cNvPr>
          <p:cNvSpPr txBox="1"/>
          <p:nvPr/>
        </p:nvSpPr>
        <p:spPr>
          <a:xfrm>
            <a:off x="66472" y="649674"/>
            <a:ext cx="12059055" cy="1200329"/>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You can run the predictions on new data on your personal computer </a:t>
            </a:r>
            <a:r>
              <a:rPr lang="en-US" dirty="0">
                <a:latin typeface="Arial" panose="020B0604020202020204" pitchFamily="34" charset="0"/>
                <a:cs typeface="Arial" panose="020B0604020202020204" pitchFamily="34" charset="0"/>
              </a:rPr>
              <a:t>even if you do not have Python and other packages installed</a:t>
            </a:r>
            <a:r>
              <a:rPr lang="en-US" sz="1800"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Click on </a:t>
            </a:r>
            <a:r>
              <a:rPr lang="en-US" dirty="0" err="1">
                <a:latin typeface="Arial" panose="020B0604020202020204" pitchFamily="34" charset="0"/>
                <a:cs typeface="Arial" panose="020B0604020202020204" pitchFamily="34" charset="0"/>
              </a:rPr>
              <a:t>Colab</a:t>
            </a:r>
            <a:r>
              <a:rPr lang="en-US" dirty="0">
                <a:latin typeface="Arial" panose="020B0604020202020204" pitchFamily="34" charset="0"/>
                <a:cs typeface="Arial" panose="020B0604020202020204" pitchFamily="34" charset="0"/>
              </a:rPr>
              <a:t> link (link 2). </a:t>
            </a:r>
            <a:endParaRPr lang="en-US" dirty="0"/>
          </a:p>
        </p:txBody>
      </p:sp>
      <p:pic>
        <p:nvPicPr>
          <p:cNvPr id="7" name="Picture 6">
            <a:extLst>
              <a:ext uri="{FF2B5EF4-FFF2-40B4-BE49-F238E27FC236}">
                <a16:creationId xmlns:a16="http://schemas.microsoft.com/office/drawing/2014/main" id="{E2694093-7718-B3FA-92AE-2079443AE18B}"/>
              </a:ext>
            </a:extLst>
          </p:cNvPr>
          <p:cNvPicPr>
            <a:picLocks noChangeAspect="1"/>
          </p:cNvPicPr>
          <p:nvPr/>
        </p:nvPicPr>
        <p:blipFill rotWithShape="1">
          <a:blip r:embed="rId2"/>
          <a:srcRect b="16909"/>
          <a:stretch/>
        </p:blipFill>
        <p:spPr>
          <a:xfrm>
            <a:off x="83219" y="2160658"/>
            <a:ext cx="8126284" cy="4641778"/>
          </a:xfrm>
          <a:prstGeom prst="rect">
            <a:avLst/>
          </a:prstGeom>
        </p:spPr>
      </p:pic>
      <p:sp>
        <p:nvSpPr>
          <p:cNvPr id="8" name="Arrow: Right 7">
            <a:extLst>
              <a:ext uri="{FF2B5EF4-FFF2-40B4-BE49-F238E27FC236}">
                <a16:creationId xmlns:a16="http://schemas.microsoft.com/office/drawing/2014/main" id="{138E5CD8-FA7B-54FF-A8AF-BD05F0A8F8C1}"/>
              </a:ext>
            </a:extLst>
          </p:cNvPr>
          <p:cNvSpPr/>
          <p:nvPr/>
        </p:nvSpPr>
        <p:spPr>
          <a:xfrm>
            <a:off x="1167320" y="3530544"/>
            <a:ext cx="7587574" cy="341644"/>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7BC572E0-979B-A52B-8A89-9817AEE079F7}"/>
              </a:ext>
            </a:extLst>
          </p:cNvPr>
          <p:cNvSpPr txBox="1"/>
          <p:nvPr/>
        </p:nvSpPr>
        <p:spPr>
          <a:xfrm>
            <a:off x="8897332" y="3429000"/>
            <a:ext cx="2561851"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Upload your images to the ‘data’ folder</a:t>
            </a:r>
          </a:p>
        </p:txBody>
      </p:sp>
      <p:sp>
        <p:nvSpPr>
          <p:cNvPr id="10" name="Arrow: Right 9">
            <a:extLst>
              <a:ext uri="{FF2B5EF4-FFF2-40B4-BE49-F238E27FC236}">
                <a16:creationId xmlns:a16="http://schemas.microsoft.com/office/drawing/2014/main" id="{53C75A9E-E774-EDD0-A1F1-F5F4D549D254}"/>
              </a:ext>
            </a:extLst>
          </p:cNvPr>
          <p:cNvSpPr/>
          <p:nvPr/>
        </p:nvSpPr>
        <p:spPr>
          <a:xfrm>
            <a:off x="1689371" y="6037504"/>
            <a:ext cx="7587574" cy="341644"/>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AEA6B4BB-4DB3-29D5-312C-E20AC7697B92}"/>
              </a:ext>
            </a:extLst>
          </p:cNvPr>
          <p:cNvSpPr txBox="1"/>
          <p:nvPr/>
        </p:nvSpPr>
        <p:spPr>
          <a:xfrm>
            <a:off x="9276945" y="5885160"/>
            <a:ext cx="2561851"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Click on this notebook for the code</a:t>
            </a:r>
          </a:p>
        </p:txBody>
      </p:sp>
    </p:spTree>
    <p:extLst>
      <p:ext uri="{BB962C8B-B14F-4D97-AF65-F5344CB8AC3E}">
        <p14:creationId xmlns:p14="http://schemas.microsoft.com/office/powerpoint/2010/main" val="36301647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FF7D8F5-E347-14CC-05A4-AD487B905126}"/>
              </a:ext>
            </a:extLst>
          </p:cNvPr>
          <p:cNvSpPr txBox="1"/>
          <p:nvPr/>
        </p:nvSpPr>
        <p:spPr>
          <a:xfrm>
            <a:off x="0" y="0"/>
            <a:ext cx="12192000" cy="954107"/>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4. Running only Predictions When Python/</a:t>
            </a:r>
            <a:r>
              <a:rPr lang="en-US" sz="2800" b="1" dirty="0" err="1">
                <a:latin typeface="Arial" panose="020B0604020202020204" pitchFamily="34" charset="0"/>
                <a:cs typeface="Arial" panose="020B0604020202020204" pitchFamily="34" charset="0"/>
              </a:rPr>
              <a:t>Jupyter</a:t>
            </a:r>
            <a:r>
              <a:rPr lang="en-US" sz="2800" b="1" dirty="0">
                <a:latin typeface="Arial" panose="020B0604020202020204" pitchFamily="34" charset="0"/>
                <a:cs typeface="Arial" panose="020B0604020202020204" pitchFamily="34" charset="0"/>
              </a:rPr>
              <a:t> not Installed (contd..)</a:t>
            </a:r>
          </a:p>
        </p:txBody>
      </p:sp>
      <p:pic>
        <p:nvPicPr>
          <p:cNvPr id="3" name="Picture 2">
            <a:extLst>
              <a:ext uri="{FF2B5EF4-FFF2-40B4-BE49-F238E27FC236}">
                <a16:creationId xmlns:a16="http://schemas.microsoft.com/office/drawing/2014/main" id="{8EF94174-71F3-79F7-CC5D-749E000A621F}"/>
              </a:ext>
            </a:extLst>
          </p:cNvPr>
          <p:cNvPicPr>
            <a:picLocks noChangeAspect="1"/>
          </p:cNvPicPr>
          <p:nvPr/>
        </p:nvPicPr>
        <p:blipFill>
          <a:blip r:embed="rId2"/>
          <a:stretch>
            <a:fillRect/>
          </a:stretch>
        </p:blipFill>
        <p:spPr>
          <a:xfrm>
            <a:off x="0" y="954107"/>
            <a:ext cx="12192000" cy="3535488"/>
          </a:xfrm>
          <a:prstGeom prst="rect">
            <a:avLst/>
          </a:prstGeom>
        </p:spPr>
      </p:pic>
      <p:sp>
        <p:nvSpPr>
          <p:cNvPr id="6" name="TextBox 5">
            <a:extLst>
              <a:ext uri="{FF2B5EF4-FFF2-40B4-BE49-F238E27FC236}">
                <a16:creationId xmlns:a16="http://schemas.microsoft.com/office/drawing/2014/main" id="{6D0638D7-18B3-D033-22B2-E4FBE5E6D42F}"/>
              </a:ext>
            </a:extLst>
          </p:cNvPr>
          <p:cNvSpPr txBox="1"/>
          <p:nvPr/>
        </p:nvSpPr>
        <p:spPr>
          <a:xfrm>
            <a:off x="387486" y="4764473"/>
            <a:ext cx="12059055"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The first three shown cells should be run in the given order mandatorily. </a:t>
            </a:r>
            <a:endParaRPr lang="en-US" dirty="0"/>
          </a:p>
        </p:txBody>
      </p:sp>
    </p:spTree>
    <p:extLst>
      <p:ext uri="{BB962C8B-B14F-4D97-AF65-F5344CB8AC3E}">
        <p14:creationId xmlns:p14="http://schemas.microsoft.com/office/powerpoint/2010/main" val="1158184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3CD7FEC-B991-6008-96E3-435407377F34}"/>
              </a:ext>
            </a:extLst>
          </p:cNvPr>
          <p:cNvSpPr txBox="1"/>
          <p:nvPr/>
        </p:nvSpPr>
        <p:spPr>
          <a:xfrm>
            <a:off x="0" y="0"/>
            <a:ext cx="12192000"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Table of Contents</a:t>
            </a:r>
          </a:p>
        </p:txBody>
      </p:sp>
      <p:graphicFrame>
        <p:nvGraphicFramePr>
          <p:cNvPr id="5" name="Table 5">
            <a:extLst>
              <a:ext uri="{FF2B5EF4-FFF2-40B4-BE49-F238E27FC236}">
                <a16:creationId xmlns:a16="http://schemas.microsoft.com/office/drawing/2014/main" id="{F723D1B2-934E-0387-A8EE-BC5F9F9A981E}"/>
              </a:ext>
            </a:extLst>
          </p:cNvPr>
          <p:cNvGraphicFramePr>
            <a:graphicFrameLocks noGrp="1"/>
          </p:cNvGraphicFramePr>
          <p:nvPr>
            <p:extLst>
              <p:ext uri="{D42A27DB-BD31-4B8C-83A1-F6EECF244321}">
                <p14:modId xmlns:p14="http://schemas.microsoft.com/office/powerpoint/2010/main" val="3310250889"/>
              </p:ext>
            </p:extLst>
          </p:nvPr>
        </p:nvGraphicFramePr>
        <p:xfrm>
          <a:off x="1167318" y="495930"/>
          <a:ext cx="10729609" cy="5191760"/>
        </p:xfrm>
        <a:graphic>
          <a:graphicData uri="http://schemas.openxmlformats.org/drawingml/2006/table">
            <a:tbl>
              <a:tblPr firstRow="1" bandRow="1">
                <a:tableStyleId>{5940675A-B579-460E-94D1-54222C63F5DA}</a:tableStyleId>
              </a:tblPr>
              <a:tblGrid>
                <a:gridCol w="1079771">
                  <a:extLst>
                    <a:ext uri="{9D8B030D-6E8A-4147-A177-3AD203B41FA5}">
                      <a16:colId xmlns:a16="http://schemas.microsoft.com/office/drawing/2014/main" val="1111016084"/>
                    </a:ext>
                  </a:extLst>
                </a:gridCol>
                <a:gridCol w="8472792">
                  <a:extLst>
                    <a:ext uri="{9D8B030D-6E8A-4147-A177-3AD203B41FA5}">
                      <a16:colId xmlns:a16="http://schemas.microsoft.com/office/drawing/2014/main" val="808282572"/>
                    </a:ext>
                  </a:extLst>
                </a:gridCol>
                <a:gridCol w="1177046">
                  <a:extLst>
                    <a:ext uri="{9D8B030D-6E8A-4147-A177-3AD203B41FA5}">
                      <a16:colId xmlns:a16="http://schemas.microsoft.com/office/drawing/2014/main" val="2474529880"/>
                    </a:ext>
                  </a:extLst>
                </a:gridCol>
              </a:tblGrid>
              <a:tr h="370840">
                <a:tc>
                  <a:txBody>
                    <a:bodyPr/>
                    <a:lstStyle/>
                    <a:p>
                      <a:pPr algn="ctr"/>
                      <a:r>
                        <a:rPr lang="en-US" sz="1400" b="1" dirty="0">
                          <a:latin typeface="Arial" panose="020B0604020202020204" pitchFamily="34" charset="0"/>
                          <a:cs typeface="Arial" panose="020B0604020202020204" pitchFamily="34" charset="0"/>
                        </a:rPr>
                        <a:t>Index</a:t>
                      </a:r>
                    </a:p>
                  </a:txBody>
                  <a:tcPr anchor="ctr"/>
                </a:tc>
                <a:tc>
                  <a:txBody>
                    <a:bodyPr/>
                    <a:lstStyle/>
                    <a:p>
                      <a:pPr algn="ctr"/>
                      <a:r>
                        <a:rPr lang="en-US" sz="1400" b="1" dirty="0">
                          <a:latin typeface="Arial" panose="020B0604020202020204" pitchFamily="34" charset="0"/>
                          <a:cs typeface="Arial" panose="020B0604020202020204" pitchFamily="34" charset="0"/>
                        </a:rPr>
                        <a:t>Topics</a:t>
                      </a:r>
                    </a:p>
                  </a:txBody>
                  <a:tcPr anchor="ctr"/>
                </a:tc>
                <a:tc>
                  <a:txBody>
                    <a:bodyPr/>
                    <a:lstStyle/>
                    <a:p>
                      <a:pPr algn="ctr"/>
                      <a:r>
                        <a:rPr lang="en-US" sz="1400" b="1" dirty="0">
                          <a:latin typeface="Arial" panose="020B0604020202020204" pitchFamily="34" charset="0"/>
                          <a:cs typeface="Arial" panose="020B0604020202020204" pitchFamily="34" charset="0"/>
                        </a:rPr>
                        <a:t>Slide No.</a:t>
                      </a:r>
                    </a:p>
                  </a:txBody>
                  <a:tcPr anchor="ctr"/>
                </a:tc>
                <a:extLst>
                  <a:ext uri="{0D108BD9-81ED-4DB2-BD59-A6C34878D82A}">
                    <a16:rowId xmlns:a16="http://schemas.microsoft.com/office/drawing/2014/main" val="2997884178"/>
                  </a:ext>
                </a:extLst>
              </a:tr>
              <a:tr h="370840">
                <a:tc>
                  <a:txBody>
                    <a:bodyPr/>
                    <a:lstStyle/>
                    <a:p>
                      <a:pPr algn="ctr"/>
                      <a:r>
                        <a:rPr lang="en-US" sz="1200" dirty="0">
                          <a:latin typeface="Arial" panose="020B0604020202020204" pitchFamily="34" charset="0"/>
                          <a:cs typeface="Arial" panose="020B0604020202020204" pitchFamily="34" charset="0"/>
                        </a:rPr>
                        <a:t>1.</a:t>
                      </a:r>
                    </a:p>
                  </a:txBody>
                  <a:tcPr anchor="ctr"/>
                </a:tc>
                <a:tc>
                  <a:txBody>
                    <a:bodyPr/>
                    <a:lstStyle/>
                    <a:p>
                      <a:pPr algn="l"/>
                      <a:r>
                        <a:rPr lang="en-US" sz="1200" dirty="0">
                          <a:latin typeface="Arial" panose="020B0604020202020204" pitchFamily="34" charset="0"/>
                          <a:cs typeface="Arial" panose="020B0604020202020204" pitchFamily="34" charset="0"/>
                        </a:rPr>
                        <a:t>Introduction</a:t>
                      </a:r>
                    </a:p>
                  </a:txBody>
                  <a:tcPr anchor="ctr"/>
                </a:tc>
                <a:tc>
                  <a:txBody>
                    <a:bodyPr/>
                    <a:lstStyle/>
                    <a:p>
                      <a:pPr algn="ctr"/>
                      <a:r>
                        <a:rPr lang="en-US" sz="1200" dirty="0">
                          <a:latin typeface="Arial" panose="020B0604020202020204" pitchFamily="34" charset="0"/>
                          <a:cs typeface="Arial" panose="020B0604020202020204" pitchFamily="34" charset="0"/>
                        </a:rPr>
                        <a:t>3</a:t>
                      </a:r>
                    </a:p>
                  </a:txBody>
                  <a:tcPr anchor="ctr"/>
                </a:tc>
                <a:extLst>
                  <a:ext uri="{0D108BD9-81ED-4DB2-BD59-A6C34878D82A}">
                    <a16:rowId xmlns:a16="http://schemas.microsoft.com/office/drawing/2014/main" val="1009357318"/>
                  </a:ext>
                </a:extLst>
              </a:tr>
              <a:tr h="370840">
                <a:tc>
                  <a:txBody>
                    <a:bodyPr/>
                    <a:lstStyle/>
                    <a:p>
                      <a:pPr algn="ctr"/>
                      <a:r>
                        <a:rPr lang="en-US" sz="1200" dirty="0">
                          <a:latin typeface="Arial" panose="020B0604020202020204" pitchFamily="34" charset="0"/>
                          <a:cs typeface="Arial" panose="020B0604020202020204" pitchFamily="34" charset="0"/>
                        </a:rPr>
                        <a:t>2. </a:t>
                      </a:r>
                    </a:p>
                  </a:txBody>
                  <a:tcPr anchor="ctr"/>
                </a:tc>
                <a:tc>
                  <a:txBody>
                    <a:bodyPr/>
                    <a:lstStyle/>
                    <a:p>
                      <a:pPr algn="l"/>
                      <a:r>
                        <a:rPr lang="en-US" sz="1200" dirty="0">
                          <a:latin typeface="Arial" panose="020B0604020202020204" pitchFamily="34" charset="0"/>
                          <a:cs typeface="Arial" panose="020B0604020202020204" pitchFamily="34" charset="0"/>
                        </a:rPr>
                        <a:t>Pre-Requisites</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2520334617"/>
                  </a:ext>
                </a:extLst>
              </a:tr>
              <a:tr h="370840">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l"/>
                      <a:r>
                        <a:rPr lang="en-US" sz="1200" dirty="0">
                          <a:latin typeface="Arial" panose="020B0604020202020204" pitchFamily="34" charset="0"/>
                          <a:cs typeface="Arial" panose="020B0604020202020204" pitchFamily="34" charset="0"/>
                        </a:rPr>
                        <a:t>     2.1. Image Format</a:t>
                      </a:r>
                    </a:p>
                  </a:txBody>
                  <a:tcPr anchor="ctr"/>
                </a:tc>
                <a:tc>
                  <a:txBody>
                    <a:bodyPr/>
                    <a:lstStyle/>
                    <a:p>
                      <a:pPr algn="ctr"/>
                      <a:r>
                        <a:rPr lang="en-US" sz="1200" dirty="0">
                          <a:latin typeface="Arial" panose="020B0604020202020204" pitchFamily="34" charset="0"/>
                          <a:cs typeface="Arial" panose="020B0604020202020204" pitchFamily="34" charset="0"/>
                        </a:rPr>
                        <a:t>4</a:t>
                      </a:r>
                    </a:p>
                  </a:txBody>
                  <a:tcPr anchor="ctr"/>
                </a:tc>
                <a:extLst>
                  <a:ext uri="{0D108BD9-81ED-4DB2-BD59-A6C34878D82A}">
                    <a16:rowId xmlns:a16="http://schemas.microsoft.com/office/drawing/2014/main" val="841657243"/>
                  </a:ext>
                </a:extLst>
              </a:tr>
              <a:tr h="370840">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l"/>
                      <a:r>
                        <a:rPr lang="en-US" sz="1200" dirty="0">
                          <a:latin typeface="Arial" panose="020B0604020202020204" pitchFamily="34" charset="0"/>
                          <a:cs typeface="Arial" panose="020B0604020202020204" pitchFamily="34" charset="0"/>
                        </a:rPr>
                        <a:t>     2.2. Naming Conventions</a:t>
                      </a:r>
                    </a:p>
                  </a:txBody>
                  <a:tcPr anchor="ctr"/>
                </a:tc>
                <a:tc>
                  <a:txBody>
                    <a:bodyPr/>
                    <a:lstStyle/>
                    <a:p>
                      <a:pPr algn="ctr"/>
                      <a:r>
                        <a:rPr lang="en-US" sz="1200" dirty="0">
                          <a:latin typeface="Arial" panose="020B0604020202020204" pitchFamily="34" charset="0"/>
                          <a:cs typeface="Arial" panose="020B0604020202020204" pitchFamily="34" charset="0"/>
                        </a:rPr>
                        <a:t>5</a:t>
                      </a:r>
                    </a:p>
                  </a:txBody>
                  <a:tcPr anchor="ctr"/>
                </a:tc>
                <a:extLst>
                  <a:ext uri="{0D108BD9-81ED-4DB2-BD59-A6C34878D82A}">
                    <a16:rowId xmlns:a16="http://schemas.microsoft.com/office/drawing/2014/main" val="4043108118"/>
                  </a:ext>
                </a:extLst>
              </a:tr>
              <a:tr h="370840">
                <a:tc>
                  <a:txBody>
                    <a:bodyPr/>
                    <a:lstStyle/>
                    <a:p>
                      <a:pPr algn="ctr"/>
                      <a:r>
                        <a:rPr lang="en-US" sz="1200" dirty="0">
                          <a:latin typeface="Arial" panose="020B0604020202020204" pitchFamily="34" charset="0"/>
                          <a:cs typeface="Arial" panose="020B0604020202020204" pitchFamily="34" charset="0"/>
                        </a:rPr>
                        <a:t>3. </a:t>
                      </a:r>
                    </a:p>
                  </a:txBody>
                  <a:tcPr anchor="ctr"/>
                </a:tc>
                <a:tc>
                  <a:txBody>
                    <a:bodyPr/>
                    <a:lstStyle/>
                    <a:p>
                      <a:pPr algn="l"/>
                      <a:r>
                        <a:rPr lang="en-US" sz="1200" dirty="0">
                          <a:latin typeface="Arial" panose="020B0604020202020204" pitchFamily="34" charset="0"/>
                          <a:cs typeface="Arial" panose="020B0604020202020204" pitchFamily="34" charset="0"/>
                        </a:rPr>
                        <a:t>Running the Program from Scratch (Training, Prediction and Evaluation)</a:t>
                      </a:r>
                    </a:p>
                  </a:txBody>
                  <a:tcPr anchor="ctr"/>
                </a:tc>
                <a:tc>
                  <a:txBody>
                    <a:bodyPr/>
                    <a:lstStyle/>
                    <a:p>
                      <a:pPr algn="ctr"/>
                      <a:r>
                        <a:rPr lang="en-US" sz="1200" dirty="0">
                          <a:latin typeface="Arial" panose="020B0604020202020204" pitchFamily="34" charset="0"/>
                          <a:cs typeface="Arial" panose="020B0604020202020204" pitchFamily="34" charset="0"/>
                        </a:rPr>
                        <a:t>6</a:t>
                      </a:r>
                    </a:p>
                  </a:txBody>
                  <a:tcPr anchor="ctr"/>
                </a:tc>
                <a:extLst>
                  <a:ext uri="{0D108BD9-81ED-4DB2-BD59-A6C34878D82A}">
                    <a16:rowId xmlns:a16="http://schemas.microsoft.com/office/drawing/2014/main" val="1486992694"/>
                  </a:ext>
                </a:extLst>
              </a:tr>
              <a:tr h="370840">
                <a:tc>
                  <a:txBody>
                    <a:bodyPr/>
                    <a:lstStyle/>
                    <a:p>
                      <a:pPr algn="ctr"/>
                      <a:endParaRPr lang="en-US" sz="1200">
                        <a:latin typeface="Arial" panose="020B0604020202020204" pitchFamily="34" charset="0"/>
                        <a:cs typeface="Arial" panose="020B0604020202020204" pitchFamily="34" charset="0"/>
                      </a:endParaRPr>
                    </a:p>
                  </a:txBody>
                  <a:tcPr anchor="ctr"/>
                </a:tc>
                <a:tc>
                  <a:txBody>
                    <a:bodyPr/>
                    <a:lstStyle/>
                    <a:p>
                      <a:pPr algn="l"/>
                      <a:r>
                        <a:rPr lang="en-US" sz="1200" dirty="0">
                          <a:latin typeface="Arial" panose="020B0604020202020204" pitchFamily="34" charset="0"/>
                          <a:cs typeface="Arial" panose="020B0604020202020204" pitchFamily="34" charset="0"/>
                        </a:rPr>
                        <a:t>        3.1 In personal Computer</a:t>
                      </a:r>
                    </a:p>
                  </a:txBody>
                  <a:tcPr anchor="ctr"/>
                </a:tc>
                <a:tc>
                  <a:txBody>
                    <a:bodyPr/>
                    <a:lstStyle/>
                    <a:p>
                      <a:pPr algn="ctr"/>
                      <a:r>
                        <a:rPr lang="en-US" sz="1200" dirty="0">
                          <a:latin typeface="Arial" panose="020B0604020202020204" pitchFamily="34" charset="0"/>
                          <a:cs typeface="Arial" panose="020B0604020202020204" pitchFamily="34" charset="0"/>
                        </a:rPr>
                        <a:t>6</a:t>
                      </a:r>
                    </a:p>
                  </a:txBody>
                  <a:tcPr anchor="ctr"/>
                </a:tc>
                <a:extLst>
                  <a:ext uri="{0D108BD9-81ED-4DB2-BD59-A6C34878D82A}">
                    <a16:rowId xmlns:a16="http://schemas.microsoft.com/office/drawing/2014/main" val="1357254182"/>
                  </a:ext>
                </a:extLst>
              </a:tr>
              <a:tr h="370840">
                <a:tc>
                  <a:txBody>
                    <a:bodyPr/>
                    <a:lstStyle/>
                    <a:p>
                      <a:pPr algn="ctr"/>
                      <a:endParaRPr lang="en-US" sz="1200">
                        <a:latin typeface="Arial" panose="020B0604020202020204" pitchFamily="34" charset="0"/>
                        <a:cs typeface="Arial" panose="020B0604020202020204" pitchFamily="34" charset="0"/>
                      </a:endParaRPr>
                    </a:p>
                  </a:txBody>
                  <a:tcPr anchor="ctr"/>
                </a:tc>
                <a:tc>
                  <a:txBody>
                    <a:bodyPr/>
                    <a:lstStyle/>
                    <a:p>
                      <a:pPr algn="l"/>
                      <a:r>
                        <a:rPr lang="en-US" sz="1200" dirty="0">
                          <a:latin typeface="Arial" panose="020B0604020202020204" pitchFamily="34" charset="0"/>
                          <a:cs typeface="Arial" panose="020B0604020202020204" pitchFamily="34" charset="0"/>
                        </a:rPr>
                        <a:t>                     3.1.1 Setting up the Environment </a:t>
                      </a:r>
                    </a:p>
                  </a:txBody>
                  <a:tcPr anchor="ctr"/>
                </a:tc>
                <a:tc>
                  <a:txBody>
                    <a:bodyPr/>
                    <a:lstStyle/>
                    <a:p>
                      <a:pPr algn="ctr"/>
                      <a:r>
                        <a:rPr lang="en-US" sz="1200" dirty="0">
                          <a:latin typeface="Arial" panose="020B0604020202020204" pitchFamily="34" charset="0"/>
                          <a:cs typeface="Arial" panose="020B0604020202020204" pitchFamily="34" charset="0"/>
                        </a:rPr>
                        <a:t>7</a:t>
                      </a:r>
                    </a:p>
                  </a:txBody>
                  <a:tcPr anchor="ctr"/>
                </a:tc>
                <a:extLst>
                  <a:ext uri="{0D108BD9-81ED-4DB2-BD59-A6C34878D82A}">
                    <a16:rowId xmlns:a16="http://schemas.microsoft.com/office/drawing/2014/main" val="2404233302"/>
                  </a:ext>
                </a:extLst>
              </a:tr>
              <a:tr h="370840">
                <a:tc>
                  <a:txBody>
                    <a:bodyPr/>
                    <a:lstStyle/>
                    <a:p>
                      <a:pPr algn="ctr"/>
                      <a:r>
                        <a:rPr lang="en-US" sz="1200" dirty="0">
                          <a:latin typeface="Arial" panose="020B0604020202020204" pitchFamily="34" charset="0"/>
                          <a:cs typeface="Arial" panose="020B0604020202020204" pitchFamily="34" charset="0"/>
                        </a:rPr>
                        <a:t>  </a:t>
                      </a:r>
                    </a:p>
                  </a:txBody>
                  <a:tcPr anchor="ctr"/>
                </a:tc>
                <a:tc>
                  <a:txBody>
                    <a:bodyPr/>
                    <a:lstStyle/>
                    <a:p>
                      <a:pPr algn="l"/>
                      <a:r>
                        <a:rPr lang="en-US" sz="1200" dirty="0">
                          <a:latin typeface="Arial" panose="020B0604020202020204" pitchFamily="34" charset="0"/>
                          <a:cs typeface="Arial" panose="020B0604020202020204" pitchFamily="34" charset="0"/>
                        </a:rPr>
                        <a:t>                     3.1.2 Accessing the Program</a:t>
                      </a:r>
                    </a:p>
                  </a:txBody>
                  <a:tcPr anchor="ctr"/>
                </a:tc>
                <a:tc>
                  <a:txBody>
                    <a:bodyPr/>
                    <a:lstStyle/>
                    <a:p>
                      <a:pPr algn="ctr"/>
                      <a:r>
                        <a:rPr lang="en-US" sz="1200" dirty="0">
                          <a:latin typeface="Arial" panose="020B0604020202020204" pitchFamily="34" charset="0"/>
                          <a:cs typeface="Arial" panose="020B0604020202020204" pitchFamily="34" charset="0"/>
                        </a:rPr>
                        <a:t>9</a:t>
                      </a:r>
                    </a:p>
                  </a:txBody>
                  <a:tcPr anchor="ctr"/>
                </a:tc>
                <a:extLst>
                  <a:ext uri="{0D108BD9-81ED-4DB2-BD59-A6C34878D82A}">
                    <a16:rowId xmlns:a16="http://schemas.microsoft.com/office/drawing/2014/main" val="3409192521"/>
                  </a:ext>
                </a:extLst>
              </a:tr>
              <a:tr h="370840">
                <a:tc>
                  <a:txBody>
                    <a:bodyPr/>
                    <a:lstStyle/>
                    <a:p>
                      <a:pPr algn="ctr"/>
                      <a:endParaRPr lang="en-US" sz="1200">
                        <a:latin typeface="Arial" panose="020B0604020202020204" pitchFamily="34" charset="0"/>
                        <a:cs typeface="Arial" panose="020B0604020202020204" pitchFamily="34" charset="0"/>
                      </a:endParaRPr>
                    </a:p>
                  </a:txBody>
                  <a:tcPr anchor="ctr"/>
                </a:tc>
                <a:tc>
                  <a:txBody>
                    <a:bodyPr/>
                    <a:lstStyle/>
                    <a:p>
                      <a:pPr algn="l"/>
                      <a:r>
                        <a:rPr lang="en-US" sz="1200" dirty="0">
                          <a:latin typeface="Arial" panose="020B0604020202020204" pitchFamily="34" charset="0"/>
                          <a:cs typeface="Arial" panose="020B0604020202020204" pitchFamily="34" charset="0"/>
                        </a:rPr>
                        <a:t>        3.2 In lab Computer</a:t>
                      </a:r>
                    </a:p>
                  </a:txBody>
                  <a:tcPr anchor="ctr"/>
                </a:tc>
                <a:tc>
                  <a:txBody>
                    <a:bodyPr/>
                    <a:lstStyle/>
                    <a:p>
                      <a:pPr algn="ctr"/>
                      <a:r>
                        <a:rPr lang="en-US" sz="1200" dirty="0">
                          <a:latin typeface="Arial" panose="020B0604020202020204" pitchFamily="34" charset="0"/>
                          <a:cs typeface="Arial" panose="020B0604020202020204" pitchFamily="34" charset="0"/>
                        </a:rPr>
                        <a:t>12</a:t>
                      </a:r>
                    </a:p>
                  </a:txBody>
                  <a:tcPr anchor="ctr"/>
                </a:tc>
                <a:extLst>
                  <a:ext uri="{0D108BD9-81ED-4DB2-BD59-A6C34878D82A}">
                    <a16:rowId xmlns:a16="http://schemas.microsoft.com/office/drawing/2014/main" val="1848864700"/>
                  </a:ext>
                </a:extLst>
              </a:tr>
              <a:tr h="370840">
                <a:tc>
                  <a:txBody>
                    <a:bodyPr/>
                    <a:lstStyle/>
                    <a:p>
                      <a:pPr algn="ctr"/>
                      <a:endParaRPr lang="en-US" sz="1200" dirty="0">
                        <a:latin typeface="Arial" panose="020B0604020202020204" pitchFamily="34" charset="0"/>
                        <a:cs typeface="Arial" panose="020B0604020202020204" pitchFamily="34" charset="0"/>
                      </a:endParaRPr>
                    </a:p>
                  </a:txBody>
                  <a:tcPr anchor="ctr"/>
                </a:tc>
                <a:tc>
                  <a:txBody>
                    <a:bodyPr/>
                    <a:lstStyle/>
                    <a:p>
                      <a:pPr algn="l"/>
                      <a:r>
                        <a:rPr lang="en-US" sz="1200" dirty="0">
                          <a:latin typeface="Arial" panose="020B0604020202020204" pitchFamily="34" charset="0"/>
                          <a:cs typeface="Arial" panose="020B0604020202020204" pitchFamily="34" charset="0"/>
                        </a:rPr>
                        <a:t>                     3.2.1 Activating the Environment</a:t>
                      </a:r>
                    </a:p>
                  </a:txBody>
                  <a:tcPr anchor="ctr"/>
                </a:tc>
                <a:tc>
                  <a:txBody>
                    <a:bodyPr/>
                    <a:lstStyle/>
                    <a:p>
                      <a:pPr algn="ctr"/>
                      <a:r>
                        <a:rPr lang="en-US" sz="1200" dirty="0">
                          <a:latin typeface="Arial" panose="020B0604020202020204" pitchFamily="34" charset="0"/>
                          <a:cs typeface="Arial" panose="020B0604020202020204" pitchFamily="34" charset="0"/>
                        </a:rPr>
                        <a:t>12</a:t>
                      </a:r>
                    </a:p>
                  </a:txBody>
                  <a:tcPr anchor="ctr"/>
                </a:tc>
                <a:extLst>
                  <a:ext uri="{0D108BD9-81ED-4DB2-BD59-A6C34878D82A}">
                    <a16:rowId xmlns:a16="http://schemas.microsoft.com/office/drawing/2014/main" val="2456823632"/>
                  </a:ext>
                </a:extLst>
              </a:tr>
              <a:tr h="370840">
                <a:tc>
                  <a:txBody>
                    <a:bodyPr/>
                    <a:lstStyle/>
                    <a:p>
                      <a:pPr algn="ctr"/>
                      <a:endParaRPr lang="en-US" sz="1200">
                        <a:latin typeface="Arial" panose="020B0604020202020204" pitchFamily="34" charset="0"/>
                        <a:cs typeface="Arial" panose="020B0604020202020204" pitchFamily="34" charset="0"/>
                      </a:endParaRPr>
                    </a:p>
                  </a:txBody>
                  <a:tcPr anchor="ctr"/>
                </a:tc>
                <a:tc>
                  <a:txBody>
                    <a:bodyPr/>
                    <a:lstStyle/>
                    <a:p>
                      <a:pPr algn="l"/>
                      <a:r>
                        <a:rPr lang="en-US" sz="1200" dirty="0">
                          <a:latin typeface="Arial" panose="020B0604020202020204" pitchFamily="34" charset="0"/>
                          <a:cs typeface="Arial" panose="020B0604020202020204" pitchFamily="34" charset="0"/>
                        </a:rPr>
                        <a:t>                     3.2.2. Accessing the Program</a:t>
                      </a:r>
                    </a:p>
                  </a:txBody>
                  <a:tcPr anchor="ctr"/>
                </a:tc>
                <a:tc>
                  <a:txBody>
                    <a:bodyPr/>
                    <a:lstStyle/>
                    <a:p>
                      <a:pPr algn="ctr"/>
                      <a:r>
                        <a:rPr lang="en-US" sz="1200" dirty="0">
                          <a:latin typeface="Arial" panose="020B0604020202020204" pitchFamily="34" charset="0"/>
                          <a:cs typeface="Arial" panose="020B0604020202020204" pitchFamily="34" charset="0"/>
                        </a:rPr>
                        <a:t>13</a:t>
                      </a:r>
                    </a:p>
                  </a:txBody>
                  <a:tcPr anchor="ctr"/>
                </a:tc>
                <a:extLst>
                  <a:ext uri="{0D108BD9-81ED-4DB2-BD59-A6C34878D82A}">
                    <a16:rowId xmlns:a16="http://schemas.microsoft.com/office/drawing/2014/main" val="1294504340"/>
                  </a:ext>
                </a:extLst>
              </a:tr>
              <a:tr h="370840">
                <a:tc>
                  <a:txBody>
                    <a:bodyPr/>
                    <a:lstStyle/>
                    <a:p>
                      <a:pPr algn="ctr"/>
                      <a:r>
                        <a:rPr lang="en-US" sz="1200" dirty="0">
                          <a:latin typeface="Arial" panose="020B0604020202020204" pitchFamily="34" charset="0"/>
                          <a:cs typeface="Arial" panose="020B0604020202020204" pitchFamily="34" charset="0"/>
                        </a:rPr>
                        <a:t>4. </a:t>
                      </a:r>
                    </a:p>
                  </a:txBody>
                  <a:tcPr anchor="ctr"/>
                </a:tc>
                <a:tc>
                  <a:txBody>
                    <a:bodyPr/>
                    <a:lstStyle/>
                    <a:p>
                      <a:pPr algn="l"/>
                      <a:r>
                        <a:rPr lang="en-US" sz="1200" dirty="0">
                          <a:latin typeface="Arial" panose="020B0604020202020204" pitchFamily="34" charset="0"/>
                          <a:cs typeface="Arial" panose="020B0604020202020204" pitchFamily="34" charset="0"/>
                        </a:rPr>
                        <a:t>Running only Predictions on New Data in Lab computer / Personal computer</a:t>
                      </a:r>
                    </a:p>
                  </a:txBody>
                  <a:tcPr anchor="ctr"/>
                </a:tc>
                <a:tc>
                  <a:txBody>
                    <a:bodyPr/>
                    <a:lstStyle/>
                    <a:p>
                      <a:pPr algn="ctr"/>
                      <a:r>
                        <a:rPr lang="en-US" sz="1200" dirty="0">
                          <a:latin typeface="Arial" panose="020B0604020202020204" pitchFamily="34" charset="0"/>
                          <a:cs typeface="Arial" panose="020B0604020202020204" pitchFamily="34" charset="0"/>
                        </a:rPr>
                        <a:t>14</a:t>
                      </a:r>
                    </a:p>
                  </a:txBody>
                  <a:tcPr anchor="ctr"/>
                </a:tc>
                <a:extLst>
                  <a:ext uri="{0D108BD9-81ED-4DB2-BD59-A6C34878D82A}">
                    <a16:rowId xmlns:a16="http://schemas.microsoft.com/office/drawing/2014/main" val="3414969240"/>
                  </a:ext>
                </a:extLst>
              </a:tr>
              <a:tr h="370840">
                <a:tc>
                  <a:txBody>
                    <a:bodyPr/>
                    <a:lstStyle/>
                    <a:p>
                      <a:pPr algn="ctr"/>
                      <a:r>
                        <a:rPr lang="en-US" sz="1200" dirty="0">
                          <a:latin typeface="Arial" panose="020B0604020202020204" pitchFamily="34" charset="0"/>
                          <a:cs typeface="Arial" panose="020B0604020202020204" pitchFamily="34" charset="0"/>
                        </a:rPr>
                        <a:t>5. </a:t>
                      </a:r>
                    </a:p>
                  </a:txBody>
                  <a:tcPr anchor="ctr"/>
                </a:tc>
                <a:tc>
                  <a:txBody>
                    <a:bodyPr/>
                    <a:lstStyle/>
                    <a:p>
                      <a:pPr algn="l"/>
                      <a:r>
                        <a:rPr lang="en-US" sz="1200" dirty="0">
                          <a:latin typeface="Arial" panose="020B0604020202020204" pitchFamily="34" charset="0"/>
                          <a:cs typeface="Arial" panose="020B0604020202020204" pitchFamily="34" charset="0"/>
                        </a:rPr>
                        <a:t>Running only Predictions when Python and </a:t>
                      </a:r>
                      <a:r>
                        <a:rPr lang="en-US" sz="1200" dirty="0" err="1">
                          <a:latin typeface="Arial" panose="020B0604020202020204" pitchFamily="34" charset="0"/>
                          <a:cs typeface="Arial" panose="020B0604020202020204" pitchFamily="34" charset="0"/>
                        </a:rPr>
                        <a:t>Jupyter</a:t>
                      </a:r>
                      <a:r>
                        <a:rPr lang="en-US" sz="1200" dirty="0">
                          <a:latin typeface="Arial" panose="020B0604020202020204" pitchFamily="34" charset="0"/>
                          <a:cs typeface="Arial" panose="020B0604020202020204" pitchFamily="34" charset="0"/>
                        </a:rPr>
                        <a:t> are not Installed</a:t>
                      </a:r>
                    </a:p>
                  </a:txBody>
                  <a:tcPr anchor="ctr"/>
                </a:tc>
                <a:tc>
                  <a:txBody>
                    <a:bodyPr/>
                    <a:lstStyle/>
                    <a:p>
                      <a:pPr algn="ctr"/>
                      <a:r>
                        <a:rPr lang="en-US" sz="1200" dirty="0">
                          <a:latin typeface="Arial" panose="020B0604020202020204" pitchFamily="34" charset="0"/>
                          <a:cs typeface="Arial" panose="020B0604020202020204" pitchFamily="34" charset="0"/>
                        </a:rPr>
                        <a:t>18</a:t>
                      </a:r>
                    </a:p>
                  </a:txBody>
                  <a:tcPr anchor="ctr"/>
                </a:tc>
                <a:extLst>
                  <a:ext uri="{0D108BD9-81ED-4DB2-BD59-A6C34878D82A}">
                    <a16:rowId xmlns:a16="http://schemas.microsoft.com/office/drawing/2014/main" val="664119286"/>
                  </a:ext>
                </a:extLst>
              </a:tr>
            </a:tbl>
          </a:graphicData>
        </a:graphic>
      </p:graphicFrame>
    </p:spTree>
    <p:extLst>
      <p:ext uri="{BB962C8B-B14F-4D97-AF65-F5344CB8AC3E}">
        <p14:creationId xmlns:p14="http://schemas.microsoft.com/office/powerpoint/2010/main" val="24213952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FF7D8F5-E347-14CC-05A4-AD487B905126}"/>
              </a:ext>
            </a:extLst>
          </p:cNvPr>
          <p:cNvSpPr txBox="1"/>
          <p:nvPr/>
        </p:nvSpPr>
        <p:spPr>
          <a:xfrm>
            <a:off x="0" y="0"/>
            <a:ext cx="12192000" cy="954107"/>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4. Running only Predictions When Python/</a:t>
            </a:r>
            <a:r>
              <a:rPr lang="en-US" sz="2800" b="1" dirty="0" err="1">
                <a:latin typeface="Arial" panose="020B0604020202020204" pitchFamily="34" charset="0"/>
                <a:cs typeface="Arial" panose="020B0604020202020204" pitchFamily="34" charset="0"/>
              </a:rPr>
              <a:t>Jupyter</a:t>
            </a:r>
            <a:r>
              <a:rPr lang="en-US" sz="2800" b="1" dirty="0">
                <a:latin typeface="Arial" panose="020B0604020202020204" pitchFamily="34" charset="0"/>
                <a:cs typeface="Arial" panose="020B0604020202020204" pitchFamily="34" charset="0"/>
              </a:rPr>
              <a:t> not Installed (contd..)</a:t>
            </a:r>
          </a:p>
        </p:txBody>
      </p:sp>
      <p:sp>
        <p:nvSpPr>
          <p:cNvPr id="6" name="TextBox 5">
            <a:extLst>
              <a:ext uri="{FF2B5EF4-FFF2-40B4-BE49-F238E27FC236}">
                <a16:creationId xmlns:a16="http://schemas.microsoft.com/office/drawing/2014/main" id="{6D0638D7-18B3-D033-22B2-E4FBE5E6D42F}"/>
              </a:ext>
            </a:extLst>
          </p:cNvPr>
          <p:cNvSpPr txBox="1"/>
          <p:nvPr/>
        </p:nvSpPr>
        <p:spPr>
          <a:xfrm>
            <a:off x="66472" y="1097146"/>
            <a:ext cx="12059055"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When the first cell is run, a pop up asking for permission will appear. Give permit access when popped up. </a:t>
            </a:r>
            <a:endParaRPr lang="en-US" dirty="0"/>
          </a:p>
        </p:txBody>
      </p:sp>
      <p:pic>
        <p:nvPicPr>
          <p:cNvPr id="5" name="Picture 4">
            <a:extLst>
              <a:ext uri="{FF2B5EF4-FFF2-40B4-BE49-F238E27FC236}">
                <a16:creationId xmlns:a16="http://schemas.microsoft.com/office/drawing/2014/main" id="{9B766E3B-D1B8-8CA6-CEF5-F6A2414CA93D}"/>
              </a:ext>
            </a:extLst>
          </p:cNvPr>
          <p:cNvPicPr>
            <a:picLocks noChangeAspect="1"/>
          </p:cNvPicPr>
          <p:nvPr/>
        </p:nvPicPr>
        <p:blipFill>
          <a:blip r:embed="rId2"/>
          <a:stretch>
            <a:fillRect/>
          </a:stretch>
        </p:blipFill>
        <p:spPr>
          <a:xfrm>
            <a:off x="253741" y="1945610"/>
            <a:ext cx="5342083" cy="1935648"/>
          </a:xfrm>
          <a:prstGeom prst="rect">
            <a:avLst/>
          </a:prstGeom>
        </p:spPr>
      </p:pic>
      <p:sp>
        <p:nvSpPr>
          <p:cNvPr id="7" name="Oval 6">
            <a:extLst>
              <a:ext uri="{FF2B5EF4-FFF2-40B4-BE49-F238E27FC236}">
                <a16:creationId xmlns:a16="http://schemas.microsoft.com/office/drawing/2014/main" id="{C7561E59-C049-B7C2-CF89-832E3B050DE6}"/>
              </a:ext>
            </a:extLst>
          </p:cNvPr>
          <p:cNvSpPr/>
          <p:nvPr/>
        </p:nvSpPr>
        <p:spPr>
          <a:xfrm>
            <a:off x="3491603" y="3429000"/>
            <a:ext cx="2374176" cy="401364"/>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46FF0D5A-89B1-4452-5E41-AF1FE8871A3C}"/>
              </a:ext>
            </a:extLst>
          </p:cNvPr>
          <p:cNvPicPr>
            <a:picLocks noChangeAspect="1"/>
          </p:cNvPicPr>
          <p:nvPr/>
        </p:nvPicPr>
        <p:blipFill>
          <a:blip r:embed="rId3"/>
          <a:stretch>
            <a:fillRect/>
          </a:stretch>
        </p:blipFill>
        <p:spPr>
          <a:xfrm>
            <a:off x="6748677" y="1785891"/>
            <a:ext cx="4861981" cy="2469094"/>
          </a:xfrm>
          <a:prstGeom prst="rect">
            <a:avLst/>
          </a:prstGeom>
        </p:spPr>
      </p:pic>
      <p:sp>
        <p:nvSpPr>
          <p:cNvPr id="10" name="Oval 9">
            <a:extLst>
              <a:ext uri="{FF2B5EF4-FFF2-40B4-BE49-F238E27FC236}">
                <a16:creationId xmlns:a16="http://schemas.microsoft.com/office/drawing/2014/main" id="{207DC750-CA2D-2D13-E06E-02E783869E40}"/>
              </a:ext>
            </a:extLst>
          </p:cNvPr>
          <p:cNvSpPr/>
          <p:nvPr/>
        </p:nvSpPr>
        <p:spPr>
          <a:xfrm>
            <a:off x="7087595" y="3020360"/>
            <a:ext cx="2374176" cy="401364"/>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C1916CEB-1ED9-7A34-D673-98466CD5E587}"/>
              </a:ext>
            </a:extLst>
          </p:cNvPr>
          <p:cNvSpPr/>
          <p:nvPr/>
        </p:nvSpPr>
        <p:spPr>
          <a:xfrm rot="5400000">
            <a:off x="4422457" y="4037009"/>
            <a:ext cx="512466" cy="200967"/>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7DF7C6F1-DFE0-97E5-DFD3-4B29AA500D71}"/>
              </a:ext>
            </a:extLst>
          </p:cNvPr>
          <p:cNvSpPr txBox="1"/>
          <p:nvPr/>
        </p:nvSpPr>
        <p:spPr>
          <a:xfrm>
            <a:off x="3491603" y="4460916"/>
            <a:ext cx="3826446"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Connect to drive</a:t>
            </a:r>
          </a:p>
        </p:txBody>
      </p:sp>
      <p:sp>
        <p:nvSpPr>
          <p:cNvPr id="13" name="TextBox 12">
            <a:extLst>
              <a:ext uri="{FF2B5EF4-FFF2-40B4-BE49-F238E27FC236}">
                <a16:creationId xmlns:a16="http://schemas.microsoft.com/office/drawing/2014/main" id="{658B5F15-3250-B3DD-6BA4-4C613113C47F}"/>
              </a:ext>
            </a:extLst>
          </p:cNvPr>
          <p:cNvSpPr txBox="1"/>
          <p:nvPr/>
        </p:nvSpPr>
        <p:spPr>
          <a:xfrm>
            <a:off x="7412828" y="4322416"/>
            <a:ext cx="3826446"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Select your drive account to continue</a:t>
            </a:r>
          </a:p>
        </p:txBody>
      </p:sp>
      <p:sp>
        <p:nvSpPr>
          <p:cNvPr id="14" name="Arrow: Right 13">
            <a:extLst>
              <a:ext uri="{FF2B5EF4-FFF2-40B4-BE49-F238E27FC236}">
                <a16:creationId xmlns:a16="http://schemas.microsoft.com/office/drawing/2014/main" id="{19294282-D6BE-D831-1639-9752787F7E14}"/>
              </a:ext>
            </a:extLst>
          </p:cNvPr>
          <p:cNvSpPr/>
          <p:nvPr/>
        </p:nvSpPr>
        <p:spPr>
          <a:xfrm>
            <a:off x="6050995" y="2913434"/>
            <a:ext cx="512466" cy="200967"/>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A4DB1657-B425-9789-B7AB-BEA92CE05644}"/>
              </a:ext>
            </a:extLst>
          </p:cNvPr>
          <p:cNvSpPr/>
          <p:nvPr/>
        </p:nvSpPr>
        <p:spPr>
          <a:xfrm rot="5400000">
            <a:off x="7956435" y="3745148"/>
            <a:ext cx="818709" cy="200967"/>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BEAE436C-C099-64A8-8339-E12E02303748}"/>
              </a:ext>
            </a:extLst>
          </p:cNvPr>
          <p:cNvSpPr txBox="1"/>
          <p:nvPr/>
        </p:nvSpPr>
        <p:spPr>
          <a:xfrm>
            <a:off x="253741" y="5608220"/>
            <a:ext cx="12059055"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You can continue using the notebook after permission is granted. </a:t>
            </a:r>
            <a:endParaRPr lang="en-US" dirty="0"/>
          </a:p>
        </p:txBody>
      </p:sp>
    </p:spTree>
    <p:extLst>
      <p:ext uri="{BB962C8B-B14F-4D97-AF65-F5344CB8AC3E}">
        <p14:creationId xmlns:p14="http://schemas.microsoft.com/office/powerpoint/2010/main" val="3331214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EAAB66-5AD5-21C9-BDF5-F12A825484AE}"/>
              </a:ext>
            </a:extLst>
          </p:cNvPr>
          <p:cNvSpPr>
            <a:spLocks noGrp="1"/>
          </p:cNvSpPr>
          <p:nvPr>
            <p:ph idx="1"/>
          </p:nvPr>
        </p:nvSpPr>
        <p:spPr>
          <a:xfrm>
            <a:off x="166991" y="706944"/>
            <a:ext cx="11924489" cy="4351338"/>
          </a:xfrm>
        </p:spPr>
        <p:txBody>
          <a:bodyPr/>
          <a:lstStyle/>
          <a:p>
            <a:pPr marL="0" indent="0">
              <a:buNone/>
            </a:pPr>
            <a:r>
              <a:rPr lang="en-US" sz="2000" dirty="0">
                <a:latin typeface="Arial" panose="020B0604020202020204" pitchFamily="34" charset="0"/>
                <a:cs typeface="Arial" panose="020B0604020202020204" pitchFamily="34" charset="0"/>
              </a:rPr>
              <a:t>This SOP describes DL-based lung and airway segmentation. </a:t>
            </a:r>
          </a:p>
          <a:p>
            <a:pPr marL="0" indent="0">
              <a:buNone/>
            </a:pPr>
            <a:r>
              <a:rPr lang="en-US" sz="2000" dirty="0">
                <a:latin typeface="Arial" panose="020B0604020202020204" pitchFamily="34" charset="0"/>
                <a:cs typeface="Arial" panose="020B0604020202020204" pitchFamily="34" charset="0"/>
              </a:rPr>
              <a:t>Acknowledgements:</a:t>
            </a:r>
          </a:p>
          <a:p>
            <a:pPr marL="0" indent="0">
              <a:buNone/>
            </a:pPr>
            <a:endParaRPr lang="en-US" dirty="0"/>
          </a:p>
          <a:p>
            <a:pPr marL="0" indent="0">
              <a:buNone/>
            </a:pPr>
            <a:endParaRPr lang="en-US" dirty="0"/>
          </a:p>
          <a:p>
            <a:pPr marL="0" indent="0">
              <a:buNone/>
            </a:pPr>
            <a:r>
              <a:rPr lang="en-US" dirty="0"/>
              <a:t>The Source code can be found in the following links</a:t>
            </a:r>
          </a:p>
          <a:p>
            <a:pPr marL="0" indent="0">
              <a:buNone/>
            </a:pPr>
            <a:r>
              <a:rPr lang="en-US" dirty="0" err="1"/>
              <a:t>Github</a:t>
            </a:r>
            <a:r>
              <a:rPr lang="en-US" dirty="0"/>
              <a:t> (referred to as link 1 in upcoming slides)</a:t>
            </a:r>
          </a:p>
          <a:p>
            <a:pPr marL="0" indent="0">
              <a:buNone/>
            </a:pPr>
            <a:endParaRPr lang="en-US" dirty="0"/>
          </a:p>
          <a:p>
            <a:pPr marL="0" indent="0">
              <a:buNone/>
            </a:pPr>
            <a:r>
              <a:rPr lang="en-US" dirty="0" err="1"/>
              <a:t>Colab</a:t>
            </a:r>
            <a:r>
              <a:rPr lang="en-US" dirty="0"/>
              <a:t> (referred to as link 2 in upcoming slides)</a:t>
            </a:r>
          </a:p>
        </p:txBody>
      </p:sp>
      <p:sp>
        <p:nvSpPr>
          <p:cNvPr id="4" name="TextBox 3">
            <a:extLst>
              <a:ext uri="{FF2B5EF4-FFF2-40B4-BE49-F238E27FC236}">
                <a16:creationId xmlns:a16="http://schemas.microsoft.com/office/drawing/2014/main" id="{3EF2B051-35AD-2D1E-8929-9602E0F02522}"/>
              </a:ext>
            </a:extLst>
          </p:cNvPr>
          <p:cNvSpPr txBox="1"/>
          <p:nvPr/>
        </p:nvSpPr>
        <p:spPr>
          <a:xfrm>
            <a:off x="0" y="0"/>
            <a:ext cx="12192000" cy="523220"/>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1. Introduction</a:t>
            </a:r>
          </a:p>
        </p:txBody>
      </p:sp>
    </p:spTree>
    <p:extLst>
      <p:ext uri="{BB962C8B-B14F-4D97-AF65-F5344CB8AC3E}">
        <p14:creationId xmlns:p14="http://schemas.microsoft.com/office/powerpoint/2010/main" val="4128627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92F6C6E-51D1-C667-19D0-042C71A7999E}"/>
              </a:ext>
            </a:extLst>
          </p:cNvPr>
          <p:cNvSpPr txBox="1"/>
          <p:nvPr/>
        </p:nvSpPr>
        <p:spPr>
          <a:xfrm>
            <a:off x="0" y="0"/>
            <a:ext cx="12192000" cy="523220"/>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2. Pre-requisites</a:t>
            </a:r>
          </a:p>
        </p:txBody>
      </p:sp>
      <p:sp>
        <p:nvSpPr>
          <p:cNvPr id="5" name="TextBox 4">
            <a:extLst>
              <a:ext uri="{FF2B5EF4-FFF2-40B4-BE49-F238E27FC236}">
                <a16:creationId xmlns:a16="http://schemas.microsoft.com/office/drawing/2014/main" id="{6F3BAA6B-38F7-E211-136C-CDD8014E1D29}"/>
              </a:ext>
            </a:extLst>
          </p:cNvPr>
          <p:cNvSpPr txBox="1"/>
          <p:nvPr/>
        </p:nvSpPr>
        <p:spPr>
          <a:xfrm>
            <a:off x="0" y="523220"/>
            <a:ext cx="12192000"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2.1. Image Format</a:t>
            </a:r>
          </a:p>
        </p:txBody>
      </p:sp>
      <p:sp>
        <p:nvSpPr>
          <p:cNvPr id="6" name="Content Placeholder 2">
            <a:extLst>
              <a:ext uri="{FF2B5EF4-FFF2-40B4-BE49-F238E27FC236}">
                <a16:creationId xmlns:a16="http://schemas.microsoft.com/office/drawing/2014/main" id="{84634DF2-69F2-F824-70F0-4B0FDDAB808A}"/>
              </a:ext>
            </a:extLst>
          </p:cNvPr>
          <p:cNvSpPr>
            <a:spLocks noGrp="1"/>
          </p:cNvSpPr>
          <p:nvPr>
            <p:ph idx="1"/>
          </p:nvPr>
        </p:nvSpPr>
        <p:spPr>
          <a:xfrm>
            <a:off x="133755" y="1046440"/>
            <a:ext cx="11924489" cy="4351338"/>
          </a:xfrm>
        </p:spPr>
        <p:txBody>
          <a:bodyPr/>
          <a:lstStyle/>
          <a:p>
            <a:pPr marL="0" indent="0">
              <a:buNone/>
            </a:pPr>
            <a:r>
              <a:rPr lang="en-US" sz="2000" dirty="0">
                <a:latin typeface="Arial" panose="020B0604020202020204" pitchFamily="34" charset="0"/>
                <a:cs typeface="Arial" panose="020B0604020202020204" pitchFamily="34" charset="0"/>
              </a:rPr>
              <a:t>The program expects the input images to have the following properties:</a:t>
            </a:r>
          </a:p>
          <a:p>
            <a:pPr marL="457200" indent="-457200">
              <a:buAutoNum type="arabicPeriod"/>
            </a:pPr>
            <a:r>
              <a:rPr lang="en-US" sz="2000" dirty="0">
                <a:latin typeface="Arial" panose="020B0604020202020204" pitchFamily="34" charset="0"/>
                <a:cs typeface="Arial" panose="020B0604020202020204" pitchFamily="34" charset="0"/>
              </a:rPr>
              <a:t>3D images (width x height x depth).</a:t>
            </a:r>
          </a:p>
          <a:p>
            <a:pPr marL="457200" indent="-457200">
              <a:buAutoNum type="arabicPeriod"/>
            </a:pPr>
            <a:r>
              <a:rPr lang="en-US" sz="2000" dirty="0">
                <a:latin typeface="Arial" panose="020B0604020202020204" pitchFamily="34" charset="0"/>
                <a:cs typeface="Arial" panose="020B0604020202020204" pitchFamily="34" charset="0"/>
              </a:rPr>
              <a:t>8-bit TIFF images (.</a:t>
            </a:r>
            <a:r>
              <a:rPr lang="en-US" sz="2000" dirty="0" err="1">
                <a:latin typeface="Arial" panose="020B0604020202020204" pitchFamily="34" charset="0"/>
                <a:cs typeface="Arial" panose="020B0604020202020204" pitchFamily="34" charset="0"/>
              </a:rPr>
              <a:t>tif</a:t>
            </a:r>
            <a:r>
              <a:rPr lang="en-US" sz="2000" dirty="0">
                <a:latin typeface="Arial" panose="020B0604020202020204" pitchFamily="34" charset="0"/>
                <a:cs typeface="Arial" panose="020B0604020202020204" pitchFamily="34" charset="0"/>
              </a:rPr>
              <a:t>). Other bit sizes are not supported. </a:t>
            </a:r>
          </a:p>
          <a:p>
            <a:pPr marL="457200" indent="-457200">
              <a:buAutoNum type="arabicPeriod"/>
            </a:pPr>
            <a:r>
              <a:rPr lang="en-US" sz="2000" dirty="0">
                <a:latin typeface="Arial" panose="020B0604020202020204" pitchFamily="34" charset="0"/>
                <a:cs typeface="Arial" panose="020B0604020202020204" pitchFamily="34" charset="0"/>
              </a:rPr>
              <a:t>Single channel images (Grayscale).</a:t>
            </a:r>
          </a:p>
          <a:p>
            <a:pPr marL="457200" indent="-457200">
              <a:buAutoNum type="arabicPeriod"/>
            </a:pPr>
            <a:r>
              <a:rPr lang="en-US" sz="2000" dirty="0">
                <a:latin typeface="Arial" panose="020B0604020202020204" pitchFamily="34" charset="0"/>
                <a:cs typeface="Arial" panose="020B0604020202020204" pitchFamily="34" charset="0"/>
              </a:rPr>
              <a:t>The program is intended to run on the Windows operating system. </a:t>
            </a:r>
          </a:p>
          <a:p>
            <a:pPr marL="457200" indent="-457200">
              <a:buAutoNum type="arabicPeriod"/>
            </a:pPr>
            <a:endParaRPr lang="en-US" sz="2000" dirty="0">
              <a:latin typeface="Arial" panose="020B0604020202020204" pitchFamily="34" charset="0"/>
              <a:cs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3290700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F3BAA6B-38F7-E211-136C-CDD8014E1D29}"/>
              </a:ext>
            </a:extLst>
          </p:cNvPr>
          <p:cNvSpPr txBox="1"/>
          <p:nvPr/>
        </p:nvSpPr>
        <p:spPr>
          <a:xfrm>
            <a:off x="133755" y="0"/>
            <a:ext cx="12192000"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2.2. Naming Conventions</a:t>
            </a:r>
          </a:p>
        </p:txBody>
      </p:sp>
      <p:sp>
        <p:nvSpPr>
          <p:cNvPr id="6" name="Content Placeholder 2">
            <a:extLst>
              <a:ext uri="{FF2B5EF4-FFF2-40B4-BE49-F238E27FC236}">
                <a16:creationId xmlns:a16="http://schemas.microsoft.com/office/drawing/2014/main" id="{84634DF2-69F2-F824-70F0-4B0FDDAB808A}"/>
              </a:ext>
            </a:extLst>
          </p:cNvPr>
          <p:cNvSpPr>
            <a:spLocks noGrp="1"/>
          </p:cNvSpPr>
          <p:nvPr>
            <p:ph idx="1"/>
          </p:nvPr>
        </p:nvSpPr>
        <p:spPr>
          <a:xfrm>
            <a:off x="479492" y="453054"/>
            <a:ext cx="11500525" cy="2260963"/>
          </a:xfrm>
        </p:spPr>
        <p:txBody>
          <a:bodyPr/>
          <a:lstStyle/>
          <a:p>
            <a:pPr marL="0" indent="0">
              <a:buNone/>
            </a:pPr>
            <a:r>
              <a:rPr lang="en-US" sz="1400" dirty="0">
                <a:latin typeface="Arial" panose="020B0604020202020204" pitchFamily="34" charset="0"/>
                <a:cs typeface="Arial" panose="020B0604020202020204" pitchFamily="34" charset="0"/>
              </a:rPr>
              <a:t>The program expects the input image names to have the following properties and length:</a:t>
            </a:r>
          </a:p>
          <a:p>
            <a:pPr marL="0" indent="0">
              <a:buNone/>
            </a:pPr>
            <a:r>
              <a:rPr lang="en-US" sz="2000" i="1" dirty="0">
                <a:latin typeface="Arial" panose="020B0604020202020204" pitchFamily="34" charset="0"/>
                <a:cs typeface="Arial" panose="020B0604020202020204" pitchFamily="34" charset="0"/>
              </a:rPr>
              <a:t>                                             </a:t>
            </a:r>
            <a:r>
              <a:rPr lang="en-US" sz="2000" i="1" dirty="0" err="1">
                <a:latin typeface="Arial" panose="020B0604020202020204" pitchFamily="34" charset="0"/>
                <a:cs typeface="Arial" panose="020B0604020202020204" pitchFamily="34" charset="0"/>
              </a:rPr>
              <a:t>Identifier_UniqueID_Type.tif</a:t>
            </a:r>
            <a:endParaRPr lang="en-US" sz="2000" i="1" dirty="0">
              <a:latin typeface="Arial" panose="020B0604020202020204" pitchFamily="34" charset="0"/>
              <a:cs typeface="Arial" panose="020B0604020202020204" pitchFamily="34" charset="0"/>
            </a:endParaRPr>
          </a:p>
          <a:p>
            <a:pPr marL="0" indent="0">
              <a:buNone/>
            </a:pPr>
            <a:r>
              <a:rPr lang="en-US" dirty="0"/>
              <a:t>                                     </a:t>
            </a:r>
            <a:r>
              <a:rPr lang="en-US" sz="1600" dirty="0">
                <a:latin typeface="Arial" panose="020B0604020202020204" pitchFamily="34" charset="0"/>
                <a:cs typeface="Arial" panose="020B0604020202020204" pitchFamily="34" charset="0"/>
              </a:rPr>
              <a:t>2 characters   6 characters     1 character</a:t>
            </a:r>
          </a:p>
          <a:p>
            <a:pPr marL="0" indent="0">
              <a:buNone/>
            </a:pPr>
            <a:r>
              <a:rPr lang="en-US" sz="1600" dirty="0">
                <a:latin typeface="Arial" panose="020B0604020202020204" pitchFamily="34" charset="0"/>
                <a:cs typeface="Arial" panose="020B0604020202020204" pitchFamily="34" charset="0"/>
              </a:rPr>
              <a:t>Each image name should have four substrings where the first three substrings are separated by an underscore (_).</a:t>
            </a:r>
          </a:p>
          <a:p>
            <a:pPr marL="0" indent="0">
              <a:buNone/>
            </a:pPr>
            <a:r>
              <a:rPr lang="en-US" sz="1600" dirty="0">
                <a:latin typeface="Arial" panose="020B0604020202020204" pitchFamily="34" charset="0"/>
                <a:cs typeface="Arial" panose="020B0604020202020204" pitchFamily="34" charset="0"/>
              </a:rPr>
              <a:t>The total name length including the underscore and .</a:t>
            </a:r>
            <a:r>
              <a:rPr lang="en-US" sz="1600" dirty="0" err="1">
                <a:latin typeface="Arial" panose="020B0604020202020204" pitchFamily="34" charset="0"/>
                <a:cs typeface="Arial" panose="020B0604020202020204" pitchFamily="34" charset="0"/>
              </a:rPr>
              <a:t>tif</a:t>
            </a:r>
            <a:r>
              <a:rPr lang="en-US" sz="1600" dirty="0">
                <a:latin typeface="Arial" panose="020B0604020202020204" pitchFamily="34" charset="0"/>
                <a:cs typeface="Arial" panose="020B0604020202020204" pitchFamily="34" charset="0"/>
              </a:rPr>
              <a:t> should be 15. </a:t>
            </a:r>
          </a:p>
          <a:p>
            <a:pPr marL="0" indent="0">
              <a:buNone/>
            </a:pPr>
            <a:r>
              <a:rPr lang="en-US" sz="1600" dirty="0">
                <a:latin typeface="Arial" panose="020B0604020202020204" pitchFamily="34" charset="0"/>
                <a:cs typeface="Arial" panose="020B0604020202020204" pitchFamily="34" charset="0"/>
              </a:rPr>
              <a:t>The ‘Type’ substring should be ‘M’ for images and ‘K’ for labels. </a:t>
            </a:r>
            <a:endParaRPr lang="en-US" sz="1400" dirty="0"/>
          </a:p>
        </p:txBody>
      </p:sp>
      <p:cxnSp>
        <p:nvCxnSpPr>
          <p:cNvPr id="3" name="Straight Arrow Connector 2">
            <a:extLst>
              <a:ext uri="{FF2B5EF4-FFF2-40B4-BE49-F238E27FC236}">
                <a16:creationId xmlns:a16="http://schemas.microsoft.com/office/drawing/2014/main" id="{83BF32F9-552D-CC15-C117-F098154ABF1A}"/>
              </a:ext>
            </a:extLst>
          </p:cNvPr>
          <p:cNvCxnSpPr>
            <a:cxnSpLocks/>
          </p:cNvCxnSpPr>
          <p:nvPr/>
        </p:nvCxnSpPr>
        <p:spPr>
          <a:xfrm>
            <a:off x="5330757" y="1128410"/>
            <a:ext cx="0" cy="2334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29A88204-B5E6-E21C-23AE-67340C49DE23}"/>
              </a:ext>
            </a:extLst>
          </p:cNvPr>
          <p:cNvCxnSpPr>
            <a:cxnSpLocks/>
          </p:cNvCxnSpPr>
          <p:nvPr/>
        </p:nvCxnSpPr>
        <p:spPr>
          <a:xfrm>
            <a:off x="6348919" y="1128410"/>
            <a:ext cx="0" cy="2334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B0AB4894-F46A-E436-742B-B0DEE8EF3A0A}"/>
              </a:ext>
            </a:extLst>
          </p:cNvPr>
          <p:cNvCxnSpPr>
            <a:cxnSpLocks/>
          </p:cNvCxnSpPr>
          <p:nvPr/>
        </p:nvCxnSpPr>
        <p:spPr>
          <a:xfrm>
            <a:off x="4121285" y="1138137"/>
            <a:ext cx="0" cy="2334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32271DA3-728D-BC4E-1042-8A00BF63925A}"/>
              </a:ext>
            </a:extLst>
          </p:cNvPr>
          <p:cNvSpPr txBox="1"/>
          <p:nvPr/>
        </p:nvSpPr>
        <p:spPr>
          <a:xfrm>
            <a:off x="0" y="2910218"/>
            <a:ext cx="12192000"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Examples</a:t>
            </a:r>
          </a:p>
        </p:txBody>
      </p:sp>
      <p:sp>
        <p:nvSpPr>
          <p:cNvPr id="11" name="Content Placeholder 2">
            <a:extLst>
              <a:ext uri="{FF2B5EF4-FFF2-40B4-BE49-F238E27FC236}">
                <a16:creationId xmlns:a16="http://schemas.microsoft.com/office/drawing/2014/main" id="{74E0B8F1-E306-F038-3A99-6CA0272749A1}"/>
              </a:ext>
            </a:extLst>
          </p:cNvPr>
          <p:cNvSpPr txBox="1">
            <a:spLocks/>
          </p:cNvSpPr>
          <p:nvPr/>
        </p:nvSpPr>
        <p:spPr>
          <a:xfrm>
            <a:off x="479491" y="3496483"/>
            <a:ext cx="11500525" cy="2260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dirty="0"/>
          </a:p>
        </p:txBody>
      </p:sp>
      <p:sp>
        <p:nvSpPr>
          <p:cNvPr id="12" name="Content Placeholder 2">
            <a:extLst>
              <a:ext uri="{FF2B5EF4-FFF2-40B4-BE49-F238E27FC236}">
                <a16:creationId xmlns:a16="http://schemas.microsoft.com/office/drawing/2014/main" id="{C1DAAFF5-7AD7-CEF8-CF44-4A199B53B6A7}"/>
              </a:ext>
            </a:extLst>
          </p:cNvPr>
          <p:cNvSpPr txBox="1">
            <a:spLocks/>
          </p:cNvSpPr>
          <p:nvPr/>
        </p:nvSpPr>
        <p:spPr>
          <a:xfrm>
            <a:off x="345737" y="3468627"/>
            <a:ext cx="3311863" cy="26500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a:latin typeface="Arial" panose="020B0604020202020204" pitchFamily="34" charset="0"/>
                <a:cs typeface="Arial" panose="020B0604020202020204" pitchFamily="34" charset="0"/>
              </a:rPr>
              <a:t>For a folder arranged as follows</a:t>
            </a:r>
          </a:p>
          <a:p>
            <a:pPr marL="0" indent="0">
              <a:buFont typeface="Arial" panose="020B0604020202020204" pitchFamily="34" charset="0"/>
              <a:buNone/>
            </a:pPr>
            <a:r>
              <a:rPr lang="en-US" sz="1600" dirty="0">
                <a:latin typeface="Arial" panose="020B0604020202020204" pitchFamily="34" charset="0"/>
                <a:cs typeface="Arial" panose="020B0604020202020204" pitchFamily="34" charset="0"/>
              </a:rPr>
              <a:t>Denise Smoke </a:t>
            </a:r>
          </a:p>
          <a:p>
            <a:pPr marL="0" indent="0">
              <a:buFont typeface="Arial" panose="020B0604020202020204" pitchFamily="34" charset="0"/>
              <a:buNone/>
            </a:pPr>
            <a:r>
              <a:rPr lang="en-US" sz="1600" dirty="0">
                <a:latin typeface="Arial" panose="020B0604020202020204" pitchFamily="34" charset="0"/>
                <a:cs typeface="Arial" panose="020B0604020202020204" pitchFamily="34" charset="0"/>
              </a:rPr>
              <a:t>              ET567F</a:t>
            </a:r>
          </a:p>
          <a:p>
            <a:pPr marL="0" indent="0">
              <a:buFont typeface="Arial" panose="020B0604020202020204" pitchFamily="34" charset="0"/>
              <a:buNone/>
            </a:pPr>
            <a:r>
              <a:rPr lang="en-US" sz="1600" dirty="0">
                <a:latin typeface="Arial" panose="020B0604020202020204" pitchFamily="34" charset="0"/>
                <a:cs typeface="Arial" panose="020B0604020202020204" pitchFamily="34" charset="0"/>
              </a:rPr>
              <a:t>              ET567F bin</a:t>
            </a:r>
          </a:p>
          <a:p>
            <a:pPr marL="0" indent="0">
              <a:buFont typeface="Arial" panose="020B0604020202020204" pitchFamily="34" charset="0"/>
              <a:buNone/>
            </a:pPr>
            <a:r>
              <a:rPr lang="en-US" sz="1600" dirty="0">
                <a:latin typeface="Arial" panose="020B0604020202020204" pitchFamily="34" charset="0"/>
                <a:cs typeface="Arial" panose="020B0604020202020204" pitchFamily="34" charset="0"/>
              </a:rPr>
              <a:t>An example of naming would be:</a:t>
            </a:r>
          </a:p>
          <a:p>
            <a:pPr marL="0" indent="0">
              <a:buFont typeface="Arial" panose="020B0604020202020204" pitchFamily="34" charset="0"/>
              <a:buNone/>
            </a:pPr>
            <a:r>
              <a:rPr lang="en-US" sz="1600" dirty="0">
                <a:latin typeface="Arial" panose="020B0604020202020204" pitchFamily="34" charset="0"/>
                <a:cs typeface="Arial" panose="020B0604020202020204" pitchFamily="34" charset="0"/>
              </a:rPr>
              <a:t>DS_ET567F_M.tif for images</a:t>
            </a:r>
          </a:p>
          <a:p>
            <a:pPr marL="0" indent="0">
              <a:buFont typeface="Arial" panose="020B0604020202020204" pitchFamily="34" charset="0"/>
              <a:buNone/>
            </a:pPr>
            <a:r>
              <a:rPr lang="en-US" sz="1600" dirty="0">
                <a:latin typeface="Arial" panose="020B0604020202020204" pitchFamily="34" charset="0"/>
                <a:cs typeface="Arial" panose="020B0604020202020204" pitchFamily="34" charset="0"/>
              </a:rPr>
              <a:t>DS_ET567F_K.tif for labels</a:t>
            </a:r>
          </a:p>
        </p:txBody>
      </p:sp>
      <p:cxnSp>
        <p:nvCxnSpPr>
          <p:cNvPr id="14" name="Straight Connector 13">
            <a:extLst>
              <a:ext uri="{FF2B5EF4-FFF2-40B4-BE49-F238E27FC236}">
                <a16:creationId xmlns:a16="http://schemas.microsoft.com/office/drawing/2014/main" id="{2E358FDE-AFD3-0D26-8E93-33165CC50BA5}"/>
              </a:ext>
            </a:extLst>
          </p:cNvPr>
          <p:cNvCxnSpPr/>
          <p:nvPr/>
        </p:nvCxnSpPr>
        <p:spPr>
          <a:xfrm>
            <a:off x="739302" y="4134255"/>
            <a:ext cx="0" cy="492709"/>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7D753B67-712B-6904-51FF-B34354F8D320}"/>
              </a:ext>
            </a:extLst>
          </p:cNvPr>
          <p:cNvCxnSpPr/>
          <p:nvPr/>
        </p:nvCxnSpPr>
        <p:spPr>
          <a:xfrm>
            <a:off x="739302" y="4280170"/>
            <a:ext cx="4572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E62EC231-74F1-B737-C26C-F35D4175A477}"/>
              </a:ext>
            </a:extLst>
          </p:cNvPr>
          <p:cNvCxnSpPr/>
          <p:nvPr/>
        </p:nvCxnSpPr>
        <p:spPr>
          <a:xfrm>
            <a:off x="739302" y="4615161"/>
            <a:ext cx="4572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Content Placeholder 2">
            <a:extLst>
              <a:ext uri="{FF2B5EF4-FFF2-40B4-BE49-F238E27FC236}">
                <a16:creationId xmlns:a16="http://schemas.microsoft.com/office/drawing/2014/main" id="{B5939F14-E4A7-78CF-EEC4-9DCE858A559C}"/>
              </a:ext>
            </a:extLst>
          </p:cNvPr>
          <p:cNvSpPr txBox="1">
            <a:spLocks/>
          </p:cNvSpPr>
          <p:nvPr/>
        </p:nvSpPr>
        <p:spPr>
          <a:xfrm>
            <a:off x="7336682" y="3496483"/>
            <a:ext cx="3311863" cy="26500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a:latin typeface="Arial" panose="020B0604020202020204" pitchFamily="34" charset="0"/>
                <a:cs typeface="Arial" panose="020B0604020202020204" pitchFamily="34" charset="0"/>
              </a:rPr>
              <a:t>For a folder arranged as follows</a:t>
            </a:r>
          </a:p>
          <a:p>
            <a:pPr marL="0" indent="0">
              <a:buFont typeface="Arial" panose="020B0604020202020204" pitchFamily="34" charset="0"/>
              <a:buNone/>
            </a:pPr>
            <a:r>
              <a:rPr lang="en-US" sz="1600" dirty="0">
                <a:latin typeface="Arial" panose="020B0604020202020204" pitchFamily="34" charset="0"/>
                <a:cs typeface="Arial" panose="020B0604020202020204" pitchFamily="34" charset="0"/>
              </a:rPr>
              <a:t>2 Month CTRL </a:t>
            </a:r>
          </a:p>
          <a:p>
            <a:pPr marL="0" indent="0">
              <a:buFont typeface="Arial" panose="020B0604020202020204" pitchFamily="34" charset="0"/>
              <a:buNone/>
            </a:pPr>
            <a:r>
              <a:rPr lang="en-US" sz="1600" dirty="0">
                <a:latin typeface="Arial" panose="020B0604020202020204" pitchFamily="34" charset="0"/>
                <a:cs typeface="Arial" panose="020B0604020202020204" pitchFamily="34" charset="0"/>
              </a:rPr>
              <a:t>              ET641F</a:t>
            </a:r>
          </a:p>
          <a:p>
            <a:pPr marL="0" indent="0">
              <a:buFont typeface="Arial" panose="020B0604020202020204" pitchFamily="34" charset="0"/>
              <a:buNone/>
            </a:pPr>
            <a:r>
              <a:rPr lang="en-US" sz="1600" dirty="0">
                <a:latin typeface="Arial" panose="020B0604020202020204" pitchFamily="34" charset="0"/>
                <a:cs typeface="Arial" panose="020B0604020202020204" pitchFamily="34" charset="0"/>
              </a:rPr>
              <a:t>              ET5641 bin</a:t>
            </a:r>
          </a:p>
          <a:p>
            <a:pPr marL="0" indent="0">
              <a:buFont typeface="Arial" panose="020B0604020202020204" pitchFamily="34" charset="0"/>
              <a:buNone/>
            </a:pPr>
            <a:r>
              <a:rPr lang="en-US" sz="1600" dirty="0">
                <a:latin typeface="Arial" panose="020B0604020202020204" pitchFamily="34" charset="0"/>
                <a:cs typeface="Arial" panose="020B0604020202020204" pitchFamily="34" charset="0"/>
              </a:rPr>
              <a:t>An example of naming would be:</a:t>
            </a:r>
          </a:p>
          <a:p>
            <a:pPr marL="0" indent="0">
              <a:buFont typeface="Arial" panose="020B0604020202020204" pitchFamily="34" charset="0"/>
              <a:buNone/>
            </a:pPr>
            <a:r>
              <a:rPr lang="en-US" sz="1600" dirty="0">
                <a:latin typeface="Arial" panose="020B0604020202020204" pitchFamily="34" charset="0"/>
                <a:cs typeface="Arial" panose="020B0604020202020204" pitchFamily="34" charset="0"/>
              </a:rPr>
              <a:t>2C_ET641F_M.tif for images</a:t>
            </a:r>
          </a:p>
          <a:p>
            <a:pPr marL="0" indent="0">
              <a:buFont typeface="Arial" panose="020B0604020202020204" pitchFamily="34" charset="0"/>
              <a:buNone/>
            </a:pPr>
            <a:r>
              <a:rPr lang="en-US" sz="1600" dirty="0">
                <a:latin typeface="Arial" panose="020B0604020202020204" pitchFamily="34" charset="0"/>
                <a:cs typeface="Arial" panose="020B0604020202020204" pitchFamily="34" charset="0"/>
              </a:rPr>
              <a:t>2C_ET641F_K.tif for labels</a:t>
            </a:r>
          </a:p>
          <a:p>
            <a:pPr marL="0" indent="0">
              <a:buFont typeface="Arial" panose="020B0604020202020204" pitchFamily="34" charset="0"/>
              <a:buNone/>
            </a:pPr>
            <a:endParaRPr lang="en-US" sz="1600" dirty="0">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AB15E211-5FA5-D8E0-76E3-6C9B5612D3C3}"/>
              </a:ext>
            </a:extLst>
          </p:cNvPr>
          <p:cNvSpPr txBox="1"/>
          <p:nvPr/>
        </p:nvSpPr>
        <p:spPr>
          <a:xfrm>
            <a:off x="133755" y="6146554"/>
            <a:ext cx="11276790"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Labels are not required for testing the model on new data. </a:t>
            </a:r>
          </a:p>
          <a:p>
            <a:r>
              <a:rPr lang="en-US" dirty="0">
                <a:latin typeface="Arial" panose="020B0604020202020204" pitchFamily="34" charset="0"/>
                <a:cs typeface="Arial" panose="020B0604020202020204" pitchFamily="34" charset="0"/>
              </a:rPr>
              <a:t>Labels are required for training. </a:t>
            </a:r>
          </a:p>
        </p:txBody>
      </p:sp>
      <p:cxnSp>
        <p:nvCxnSpPr>
          <p:cNvPr id="20" name="Straight Connector 19">
            <a:extLst>
              <a:ext uri="{FF2B5EF4-FFF2-40B4-BE49-F238E27FC236}">
                <a16:creationId xmlns:a16="http://schemas.microsoft.com/office/drawing/2014/main" id="{252E6445-D2E7-BA85-E1B9-50A921352656}"/>
              </a:ext>
            </a:extLst>
          </p:cNvPr>
          <p:cNvCxnSpPr/>
          <p:nvPr/>
        </p:nvCxnSpPr>
        <p:spPr>
          <a:xfrm>
            <a:off x="7720519" y="4186215"/>
            <a:ext cx="0" cy="492709"/>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C2B532A4-90A1-960F-F965-36F86E80E679}"/>
              </a:ext>
            </a:extLst>
          </p:cNvPr>
          <p:cNvCxnSpPr/>
          <p:nvPr/>
        </p:nvCxnSpPr>
        <p:spPr>
          <a:xfrm>
            <a:off x="7720519" y="4332130"/>
            <a:ext cx="4572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A65E4AA1-51F7-46FE-5D83-E5A027F1770B}"/>
              </a:ext>
            </a:extLst>
          </p:cNvPr>
          <p:cNvCxnSpPr/>
          <p:nvPr/>
        </p:nvCxnSpPr>
        <p:spPr>
          <a:xfrm>
            <a:off x="7720519" y="4667121"/>
            <a:ext cx="4572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1187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77397E7-3DD3-96AF-8A29-D914A743002C}"/>
              </a:ext>
            </a:extLst>
          </p:cNvPr>
          <p:cNvSpPr txBox="1"/>
          <p:nvPr/>
        </p:nvSpPr>
        <p:spPr>
          <a:xfrm>
            <a:off x="0" y="0"/>
            <a:ext cx="12192000" cy="523220"/>
          </a:xfrm>
          <a:prstGeom prst="rect">
            <a:avLst/>
          </a:prstGeom>
          <a:noFill/>
        </p:spPr>
        <p:txBody>
          <a:bodyPr wrap="square" rtlCol="0">
            <a:spAutoFit/>
          </a:bodyPr>
          <a:lstStyle/>
          <a:p>
            <a:pPr algn="ctr"/>
            <a:r>
              <a:rPr lang="en-US" sz="2800" b="1" dirty="0">
                <a:latin typeface="Arial" panose="020B0604020202020204" pitchFamily="34" charset="0"/>
                <a:cs typeface="Arial" panose="020B0604020202020204" pitchFamily="34" charset="0"/>
              </a:rPr>
              <a:t>3. Running the Program from Scratch</a:t>
            </a:r>
          </a:p>
        </p:txBody>
      </p:sp>
      <p:sp>
        <p:nvSpPr>
          <p:cNvPr id="5" name="TextBox 4">
            <a:extLst>
              <a:ext uri="{FF2B5EF4-FFF2-40B4-BE49-F238E27FC236}">
                <a16:creationId xmlns:a16="http://schemas.microsoft.com/office/drawing/2014/main" id="{D1E8E46B-7372-0745-E83D-FC184DFB4014}"/>
              </a:ext>
            </a:extLst>
          </p:cNvPr>
          <p:cNvSpPr txBox="1"/>
          <p:nvPr/>
        </p:nvSpPr>
        <p:spPr>
          <a:xfrm>
            <a:off x="0" y="523220"/>
            <a:ext cx="12192000"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3.1. In Personal Computer</a:t>
            </a:r>
          </a:p>
        </p:txBody>
      </p:sp>
      <p:sp>
        <p:nvSpPr>
          <p:cNvPr id="7" name="Content Placeholder 2">
            <a:extLst>
              <a:ext uri="{FF2B5EF4-FFF2-40B4-BE49-F238E27FC236}">
                <a16:creationId xmlns:a16="http://schemas.microsoft.com/office/drawing/2014/main" id="{961FFC7B-8600-29F3-982A-5A5B7FB0DEEF}"/>
              </a:ext>
            </a:extLst>
          </p:cNvPr>
          <p:cNvSpPr>
            <a:spLocks noGrp="1"/>
          </p:cNvSpPr>
          <p:nvPr>
            <p:ph idx="1"/>
          </p:nvPr>
        </p:nvSpPr>
        <p:spPr>
          <a:xfrm>
            <a:off x="133755" y="1046439"/>
            <a:ext cx="11924489" cy="3982761"/>
          </a:xfrm>
        </p:spPr>
        <p:txBody>
          <a:bodyPr>
            <a:normAutofit fontScale="92500" lnSpcReduction="10000"/>
          </a:bodyPr>
          <a:lstStyle/>
          <a:p>
            <a:pPr marL="0" indent="0">
              <a:buNone/>
            </a:pPr>
            <a:r>
              <a:rPr lang="en-US" sz="2000" dirty="0">
                <a:latin typeface="Arial" panose="020B0604020202020204" pitchFamily="34" charset="0"/>
                <a:cs typeface="Arial" panose="020B0604020202020204" pitchFamily="34" charset="0"/>
              </a:rPr>
              <a:t>If you do not have Python, Anaconda, or </a:t>
            </a:r>
            <a:r>
              <a:rPr lang="en-US" sz="2000" dirty="0" err="1">
                <a:latin typeface="Arial" panose="020B0604020202020204" pitchFamily="34" charset="0"/>
                <a:cs typeface="Arial" panose="020B0604020202020204" pitchFamily="34" charset="0"/>
              </a:rPr>
              <a:t>Jupyter</a:t>
            </a:r>
            <a:r>
              <a:rPr lang="en-US" sz="2000" dirty="0">
                <a:latin typeface="Arial" panose="020B0604020202020204" pitchFamily="34" charset="0"/>
                <a:cs typeface="Arial" panose="020B0604020202020204" pitchFamily="34" charset="0"/>
              </a:rPr>
              <a:t> installed, please follow the below links to install them. </a:t>
            </a:r>
          </a:p>
          <a:p>
            <a:pPr marL="0" indent="0">
              <a:buNone/>
            </a:pPr>
            <a:endParaRPr lang="en-US" sz="2000" dirty="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Python: </a:t>
            </a:r>
            <a:r>
              <a:rPr lang="en-US" sz="2000" dirty="0">
                <a:latin typeface="Arial" panose="020B0604020202020204" pitchFamily="34" charset="0"/>
                <a:cs typeface="Arial" panose="020B0604020202020204" pitchFamily="34" charset="0"/>
                <a:hlinkClick r:id="rId2"/>
              </a:rPr>
              <a:t>https://www.datacamp.com/blog/how-to-install-python</a:t>
            </a:r>
            <a:r>
              <a:rPr lang="en-US" sz="2000" dirty="0">
                <a:latin typeface="Arial" panose="020B0604020202020204" pitchFamily="34" charset="0"/>
                <a:cs typeface="Arial" panose="020B0604020202020204" pitchFamily="34" charset="0"/>
              </a:rPr>
              <a:t> </a:t>
            </a:r>
          </a:p>
          <a:p>
            <a:pPr marL="0" indent="0">
              <a:buNone/>
            </a:pPr>
            <a:r>
              <a:rPr lang="en-US" sz="2000" dirty="0">
                <a:latin typeface="Arial" panose="020B0604020202020204" pitchFamily="34" charset="0"/>
                <a:cs typeface="Arial" panose="020B0604020202020204" pitchFamily="34" charset="0"/>
              </a:rPr>
              <a:t>Anaconda: </a:t>
            </a:r>
            <a:r>
              <a:rPr lang="en-US" sz="2000" dirty="0">
                <a:latin typeface="Arial" panose="020B0604020202020204" pitchFamily="34" charset="0"/>
                <a:cs typeface="Arial" panose="020B0604020202020204" pitchFamily="34" charset="0"/>
                <a:hlinkClick r:id="rId3"/>
              </a:rPr>
              <a:t>https://docs.anaconda.com/free/anaconda/install/</a:t>
            </a:r>
            <a:r>
              <a:rPr lang="en-US" sz="2000" dirty="0">
                <a:latin typeface="Arial" panose="020B0604020202020204" pitchFamily="34" charset="0"/>
                <a:cs typeface="Arial" panose="020B0604020202020204" pitchFamily="34" charset="0"/>
              </a:rPr>
              <a:t> </a:t>
            </a:r>
          </a:p>
          <a:p>
            <a:pPr marL="0" indent="0">
              <a:buNone/>
            </a:pPr>
            <a:r>
              <a:rPr lang="en-US" sz="2000" dirty="0" err="1">
                <a:latin typeface="Arial" panose="020B0604020202020204" pitchFamily="34" charset="0"/>
                <a:cs typeface="Arial" panose="020B0604020202020204" pitchFamily="34" charset="0"/>
              </a:rPr>
              <a:t>Jupyter</a:t>
            </a:r>
            <a:r>
              <a:rPr lang="en-US" sz="2000" dirty="0">
                <a:latin typeface="Arial" panose="020B0604020202020204" pitchFamily="34" charset="0"/>
                <a:cs typeface="Arial" panose="020B0604020202020204" pitchFamily="34" charset="0"/>
              </a:rPr>
              <a:t> via Anaconda: </a:t>
            </a:r>
            <a:r>
              <a:rPr lang="en-US" sz="2000" dirty="0">
                <a:latin typeface="Arial" panose="020B0604020202020204" pitchFamily="34" charset="0"/>
                <a:cs typeface="Arial" panose="020B0604020202020204" pitchFamily="34" charset="0"/>
                <a:hlinkClick r:id="rId4"/>
              </a:rPr>
              <a:t>https://noteable.io/jupyter-notebook/install-jupyter-notebook/</a:t>
            </a:r>
            <a:r>
              <a:rPr lang="en-US" sz="2000" dirty="0">
                <a:latin typeface="Arial" panose="020B0604020202020204" pitchFamily="34" charset="0"/>
                <a:cs typeface="Arial" panose="020B0604020202020204" pitchFamily="34" charset="0"/>
              </a:rPr>
              <a:t> </a:t>
            </a:r>
          </a:p>
          <a:p>
            <a:pPr marL="0" indent="0">
              <a:buNone/>
            </a:pPr>
            <a:endParaRPr lang="en-US" sz="2000" dirty="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Once installed, please check if the programs are installed properly by locating them in the Windows search option and opening them. Please uninstall and re-install if the program doesn’t open. </a:t>
            </a:r>
          </a:p>
          <a:p>
            <a:pPr marL="0" indent="0">
              <a:buNone/>
            </a:pPr>
            <a:endParaRPr lang="en-US" sz="2000" dirty="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Once done, download the source code from the GitHub repository (link 1) and unzip the folders. Locate the </a:t>
            </a:r>
            <a:r>
              <a:rPr lang="en-US" sz="2000" dirty="0" err="1">
                <a:latin typeface="Arial" panose="020B0604020202020204" pitchFamily="34" charset="0"/>
                <a:cs typeface="Arial" panose="020B0604020202020204" pitchFamily="34" charset="0"/>
              </a:rPr>
              <a:t>environment.yml</a:t>
            </a:r>
            <a:r>
              <a:rPr lang="en-US" sz="2000" dirty="0">
                <a:latin typeface="Arial" panose="020B0604020202020204" pitchFamily="34" charset="0"/>
                <a:cs typeface="Arial" panose="020B0604020202020204" pitchFamily="34" charset="0"/>
              </a:rPr>
              <a:t> file. This file contains all the packages that are required to run the DL program. Note the name of the environment given in the first line. It is TF. You are free to change it.  </a:t>
            </a: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dirty="0"/>
          </a:p>
        </p:txBody>
      </p:sp>
      <p:pic>
        <p:nvPicPr>
          <p:cNvPr id="12" name="Picture 11" descr="A screenshot of a computer&#10;&#10;Description automatically generated">
            <a:extLst>
              <a:ext uri="{FF2B5EF4-FFF2-40B4-BE49-F238E27FC236}">
                <a16:creationId xmlns:a16="http://schemas.microsoft.com/office/drawing/2014/main" id="{0D97D6A7-1CC0-B3A2-B142-E4FA9C448AB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90181" y="4970916"/>
            <a:ext cx="2941575" cy="1887084"/>
          </a:xfrm>
          <a:prstGeom prst="rect">
            <a:avLst/>
          </a:prstGeom>
        </p:spPr>
      </p:pic>
      <p:sp>
        <p:nvSpPr>
          <p:cNvPr id="13" name="Rectangle 12">
            <a:extLst>
              <a:ext uri="{FF2B5EF4-FFF2-40B4-BE49-F238E27FC236}">
                <a16:creationId xmlns:a16="http://schemas.microsoft.com/office/drawing/2014/main" id="{7EB8C2BD-A4BC-A6D2-2A59-EE40B2F76B02}"/>
              </a:ext>
            </a:extLst>
          </p:cNvPr>
          <p:cNvSpPr/>
          <p:nvPr/>
        </p:nvSpPr>
        <p:spPr>
          <a:xfrm>
            <a:off x="1623936" y="5661694"/>
            <a:ext cx="1094706" cy="170136"/>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7516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7AC66AB-420B-363E-2D36-3D8A28413B4D}"/>
              </a:ext>
            </a:extLst>
          </p:cNvPr>
          <p:cNvSpPr txBox="1"/>
          <p:nvPr/>
        </p:nvSpPr>
        <p:spPr>
          <a:xfrm>
            <a:off x="262647" y="0"/>
            <a:ext cx="12192000"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3.1.1. Setting up the Environment</a:t>
            </a:r>
          </a:p>
        </p:txBody>
      </p:sp>
      <p:pic>
        <p:nvPicPr>
          <p:cNvPr id="3" name="Picture 2">
            <a:extLst>
              <a:ext uri="{FF2B5EF4-FFF2-40B4-BE49-F238E27FC236}">
                <a16:creationId xmlns:a16="http://schemas.microsoft.com/office/drawing/2014/main" id="{4830501B-DA11-129B-B223-32506E9D06B8}"/>
              </a:ext>
            </a:extLst>
          </p:cNvPr>
          <p:cNvPicPr>
            <a:picLocks noChangeAspect="1"/>
          </p:cNvPicPr>
          <p:nvPr/>
        </p:nvPicPr>
        <p:blipFill>
          <a:blip r:embed="rId2"/>
          <a:stretch>
            <a:fillRect/>
          </a:stretch>
        </p:blipFill>
        <p:spPr>
          <a:xfrm>
            <a:off x="121971" y="575284"/>
            <a:ext cx="4952448" cy="2720575"/>
          </a:xfrm>
          <a:prstGeom prst="rect">
            <a:avLst/>
          </a:prstGeom>
        </p:spPr>
      </p:pic>
      <p:sp>
        <p:nvSpPr>
          <p:cNvPr id="7" name="TextBox 6">
            <a:extLst>
              <a:ext uri="{FF2B5EF4-FFF2-40B4-BE49-F238E27FC236}">
                <a16:creationId xmlns:a16="http://schemas.microsoft.com/office/drawing/2014/main" id="{7C35BEC7-FFD6-136F-8914-602BF942CDB0}"/>
              </a:ext>
            </a:extLst>
          </p:cNvPr>
          <p:cNvSpPr txBox="1"/>
          <p:nvPr/>
        </p:nvSpPr>
        <p:spPr>
          <a:xfrm>
            <a:off x="139407" y="3302019"/>
            <a:ext cx="11276790"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Open Anaconda Prompt from Windows search</a:t>
            </a:r>
          </a:p>
        </p:txBody>
      </p:sp>
      <p:sp>
        <p:nvSpPr>
          <p:cNvPr id="8" name="Arrow: Right 7">
            <a:extLst>
              <a:ext uri="{FF2B5EF4-FFF2-40B4-BE49-F238E27FC236}">
                <a16:creationId xmlns:a16="http://schemas.microsoft.com/office/drawing/2014/main" id="{528593C8-D974-5AEE-707F-E32F5ACBD060}"/>
              </a:ext>
            </a:extLst>
          </p:cNvPr>
          <p:cNvSpPr/>
          <p:nvPr/>
        </p:nvSpPr>
        <p:spPr>
          <a:xfrm>
            <a:off x="5265336" y="2039815"/>
            <a:ext cx="512466" cy="200967"/>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black screen with white text&#10;&#10;Description automatically generated">
            <a:extLst>
              <a:ext uri="{FF2B5EF4-FFF2-40B4-BE49-F238E27FC236}">
                <a16:creationId xmlns:a16="http://schemas.microsoft.com/office/drawing/2014/main" id="{01123D35-CDDD-8C48-2007-73780A9536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95008" y="636402"/>
            <a:ext cx="3475021" cy="1204064"/>
          </a:xfrm>
          <a:prstGeom prst="rect">
            <a:avLst/>
          </a:prstGeom>
        </p:spPr>
      </p:pic>
      <p:sp>
        <p:nvSpPr>
          <p:cNvPr id="11" name="TextBox 10">
            <a:extLst>
              <a:ext uri="{FF2B5EF4-FFF2-40B4-BE49-F238E27FC236}">
                <a16:creationId xmlns:a16="http://schemas.microsoft.com/office/drawing/2014/main" id="{BE78036F-7CE6-6EC5-B478-D892DAE8990D}"/>
              </a:ext>
            </a:extLst>
          </p:cNvPr>
          <p:cNvSpPr txBox="1"/>
          <p:nvPr/>
        </p:nvSpPr>
        <p:spPr>
          <a:xfrm>
            <a:off x="6598596" y="1922604"/>
            <a:ext cx="5593404" cy="120032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The default base is set to your C drive and username. You can optionally change your base by following the below link. </a:t>
            </a:r>
          </a:p>
          <a:p>
            <a:r>
              <a:rPr lang="en-US" dirty="0">
                <a:latin typeface="Arial" panose="020B0604020202020204" pitchFamily="34" charset="0"/>
                <a:cs typeface="Arial" panose="020B0604020202020204" pitchFamily="34" charset="0"/>
                <a:hlinkClick r:id="rId4"/>
              </a:rPr>
              <a:t>https://shorturl.at/dwxFG</a:t>
            </a:r>
            <a:r>
              <a:rPr lang="en-US" dirty="0">
                <a:latin typeface="Arial" panose="020B0604020202020204" pitchFamily="34" charset="0"/>
                <a:cs typeface="Arial" panose="020B0604020202020204" pitchFamily="34" charset="0"/>
              </a:rPr>
              <a:t> </a:t>
            </a:r>
          </a:p>
        </p:txBody>
      </p:sp>
      <p:sp>
        <p:nvSpPr>
          <p:cNvPr id="12" name="Oval 11">
            <a:extLst>
              <a:ext uri="{FF2B5EF4-FFF2-40B4-BE49-F238E27FC236}">
                <a16:creationId xmlns:a16="http://schemas.microsoft.com/office/drawing/2014/main" id="{DB768331-CD15-EBBC-FD25-5A2192F3C4EC}"/>
              </a:ext>
            </a:extLst>
          </p:cNvPr>
          <p:cNvSpPr/>
          <p:nvPr/>
        </p:nvSpPr>
        <p:spPr>
          <a:xfrm>
            <a:off x="8595008" y="1238434"/>
            <a:ext cx="651256" cy="27630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3" name="Arrow: Right 12">
            <a:extLst>
              <a:ext uri="{FF2B5EF4-FFF2-40B4-BE49-F238E27FC236}">
                <a16:creationId xmlns:a16="http://schemas.microsoft.com/office/drawing/2014/main" id="{9985F419-6C94-E460-82E4-2163E55B6743}"/>
              </a:ext>
            </a:extLst>
          </p:cNvPr>
          <p:cNvSpPr/>
          <p:nvPr/>
        </p:nvSpPr>
        <p:spPr>
          <a:xfrm rot="5400000">
            <a:off x="8878002" y="3642435"/>
            <a:ext cx="512466" cy="200967"/>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75A18056-4EF5-385B-DB28-30DC7846B4E9}"/>
              </a:ext>
            </a:extLst>
          </p:cNvPr>
          <p:cNvPicPr>
            <a:picLocks noChangeAspect="1"/>
          </p:cNvPicPr>
          <p:nvPr/>
        </p:nvPicPr>
        <p:blipFill rotWithShape="1">
          <a:blip r:embed="rId5">
            <a:extLst>
              <a:ext uri="{28A0092B-C50C-407E-A947-70E740481C1C}">
                <a14:useLocalDpi xmlns:a14="http://schemas.microsoft.com/office/drawing/2010/main" val="0"/>
              </a:ext>
            </a:extLst>
          </a:blip>
          <a:srcRect r="50848" b="32068"/>
          <a:stretch/>
        </p:blipFill>
        <p:spPr>
          <a:xfrm>
            <a:off x="8125838" y="4661200"/>
            <a:ext cx="3944191" cy="528044"/>
          </a:xfrm>
          <a:prstGeom prst="rect">
            <a:avLst/>
          </a:prstGeom>
        </p:spPr>
      </p:pic>
      <p:sp>
        <p:nvSpPr>
          <p:cNvPr id="16" name="TextBox 15">
            <a:extLst>
              <a:ext uri="{FF2B5EF4-FFF2-40B4-BE49-F238E27FC236}">
                <a16:creationId xmlns:a16="http://schemas.microsoft.com/office/drawing/2014/main" id="{D68B5424-5ADA-196B-6DB0-C8BE8F9C67EE}"/>
              </a:ext>
            </a:extLst>
          </p:cNvPr>
          <p:cNvSpPr txBox="1"/>
          <p:nvPr/>
        </p:nvSpPr>
        <p:spPr>
          <a:xfrm>
            <a:off x="7301231" y="5957707"/>
            <a:ext cx="5593404"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Use the cd command to navigate to the path to where your </a:t>
            </a:r>
            <a:r>
              <a:rPr lang="en-US" dirty="0" err="1">
                <a:latin typeface="Arial" panose="020B0604020202020204" pitchFamily="34" charset="0"/>
                <a:cs typeface="Arial" panose="020B0604020202020204" pitchFamily="34" charset="0"/>
              </a:rPr>
              <a:t>environment.yml</a:t>
            </a:r>
            <a:r>
              <a:rPr lang="en-US" dirty="0">
                <a:latin typeface="Arial" panose="020B0604020202020204" pitchFamily="34" charset="0"/>
                <a:cs typeface="Arial" panose="020B0604020202020204" pitchFamily="34" charset="0"/>
              </a:rPr>
              <a:t> file is located. </a:t>
            </a:r>
          </a:p>
        </p:txBody>
      </p:sp>
      <p:sp>
        <p:nvSpPr>
          <p:cNvPr id="17" name="Arrow: Right 16">
            <a:extLst>
              <a:ext uri="{FF2B5EF4-FFF2-40B4-BE49-F238E27FC236}">
                <a16:creationId xmlns:a16="http://schemas.microsoft.com/office/drawing/2014/main" id="{BD747954-C223-F1BF-5CE3-C947DB9A39E3}"/>
              </a:ext>
            </a:extLst>
          </p:cNvPr>
          <p:cNvSpPr/>
          <p:nvPr/>
        </p:nvSpPr>
        <p:spPr>
          <a:xfrm rot="10800000">
            <a:off x="7242437" y="4824738"/>
            <a:ext cx="512466" cy="200967"/>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118DA324-F1D5-9778-AE61-D4DF7F531497}"/>
              </a:ext>
            </a:extLst>
          </p:cNvPr>
          <p:cNvPicPr>
            <a:picLocks noChangeAspect="1"/>
          </p:cNvPicPr>
          <p:nvPr/>
        </p:nvPicPr>
        <p:blipFill rotWithShape="1">
          <a:blip r:embed="rId5">
            <a:extLst>
              <a:ext uri="{28A0092B-C50C-407E-A947-70E740481C1C}">
                <a14:useLocalDpi xmlns:a14="http://schemas.microsoft.com/office/drawing/2010/main" val="0"/>
              </a:ext>
            </a:extLst>
          </a:blip>
          <a:srcRect r="16837"/>
          <a:stretch/>
        </p:blipFill>
        <p:spPr>
          <a:xfrm>
            <a:off x="0" y="4340103"/>
            <a:ext cx="6739272" cy="784969"/>
          </a:xfrm>
          <a:prstGeom prst="rect">
            <a:avLst/>
          </a:prstGeom>
        </p:spPr>
      </p:pic>
      <p:sp>
        <p:nvSpPr>
          <p:cNvPr id="20" name="TextBox 19">
            <a:extLst>
              <a:ext uri="{FF2B5EF4-FFF2-40B4-BE49-F238E27FC236}">
                <a16:creationId xmlns:a16="http://schemas.microsoft.com/office/drawing/2014/main" id="{390CF907-3D8C-CCF3-50FD-23F7567B0DE7}"/>
              </a:ext>
            </a:extLst>
          </p:cNvPr>
          <p:cNvSpPr txBox="1"/>
          <p:nvPr/>
        </p:nvSpPr>
        <p:spPr>
          <a:xfrm>
            <a:off x="572934" y="5311376"/>
            <a:ext cx="5593404"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Enter the command to create the </a:t>
            </a:r>
            <a:r>
              <a:rPr lang="en-US" dirty="0" err="1">
                <a:latin typeface="Arial" panose="020B0604020202020204" pitchFamily="34" charset="0"/>
                <a:cs typeface="Arial" panose="020B0604020202020204" pitchFamily="34" charset="0"/>
              </a:rPr>
              <a:t>conda</a:t>
            </a:r>
            <a:r>
              <a:rPr lang="en-US" dirty="0">
                <a:latin typeface="Arial" panose="020B0604020202020204" pitchFamily="34" charset="0"/>
                <a:cs typeface="Arial" panose="020B0604020202020204" pitchFamily="34" charset="0"/>
              </a:rPr>
              <a:t> environment from the .</a:t>
            </a:r>
            <a:r>
              <a:rPr lang="en-US" dirty="0" err="1">
                <a:latin typeface="Arial" panose="020B0604020202020204" pitchFamily="34" charset="0"/>
                <a:cs typeface="Arial" panose="020B0604020202020204" pitchFamily="34" charset="0"/>
              </a:rPr>
              <a:t>yml</a:t>
            </a:r>
            <a:r>
              <a:rPr lang="en-US" dirty="0">
                <a:latin typeface="Arial" panose="020B0604020202020204" pitchFamily="34" charset="0"/>
                <a:cs typeface="Arial" panose="020B0604020202020204" pitchFamily="34" charset="0"/>
              </a:rPr>
              <a:t> file</a:t>
            </a:r>
          </a:p>
        </p:txBody>
      </p:sp>
    </p:spTree>
    <p:extLst>
      <p:ext uri="{BB962C8B-B14F-4D97-AF65-F5344CB8AC3E}">
        <p14:creationId xmlns:p14="http://schemas.microsoft.com/office/powerpoint/2010/main" val="1433818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7AC66AB-420B-363E-2D36-3D8A28413B4D}"/>
              </a:ext>
            </a:extLst>
          </p:cNvPr>
          <p:cNvSpPr txBox="1"/>
          <p:nvPr/>
        </p:nvSpPr>
        <p:spPr>
          <a:xfrm>
            <a:off x="262647" y="0"/>
            <a:ext cx="12192000"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3.1.1. Setting up the Environment (</a:t>
            </a:r>
            <a:r>
              <a:rPr lang="en-US" b="1" dirty="0" err="1">
                <a:latin typeface="Arial" panose="020B0604020202020204" pitchFamily="34" charset="0"/>
                <a:cs typeface="Arial" panose="020B0604020202020204" pitchFamily="34" charset="0"/>
              </a:rPr>
              <a:t>Contd</a:t>
            </a:r>
            <a:r>
              <a:rPr lang="en-US" b="1" dirty="0">
                <a:latin typeface="Arial" panose="020B0604020202020204" pitchFamily="34" charset="0"/>
                <a:cs typeface="Arial" panose="020B0604020202020204" pitchFamily="34" charset="0"/>
              </a:rPr>
              <a:t>…)</a:t>
            </a:r>
          </a:p>
        </p:txBody>
      </p:sp>
      <p:sp>
        <p:nvSpPr>
          <p:cNvPr id="7" name="TextBox 6">
            <a:extLst>
              <a:ext uri="{FF2B5EF4-FFF2-40B4-BE49-F238E27FC236}">
                <a16:creationId xmlns:a16="http://schemas.microsoft.com/office/drawing/2014/main" id="{7C35BEC7-FFD6-136F-8914-602BF942CDB0}"/>
              </a:ext>
            </a:extLst>
          </p:cNvPr>
          <p:cNvSpPr txBox="1"/>
          <p:nvPr/>
        </p:nvSpPr>
        <p:spPr>
          <a:xfrm>
            <a:off x="3250435" y="1711304"/>
            <a:ext cx="7235982" cy="92333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Once created, activate the environment with its name (TF here). Note that once activated, the base path changes to the environment’s name. </a:t>
            </a:r>
          </a:p>
        </p:txBody>
      </p:sp>
      <p:sp>
        <p:nvSpPr>
          <p:cNvPr id="13" name="Arrow: Right 12">
            <a:extLst>
              <a:ext uri="{FF2B5EF4-FFF2-40B4-BE49-F238E27FC236}">
                <a16:creationId xmlns:a16="http://schemas.microsoft.com/office/drawing/2014/main" id="{9985F419-6C94-E460-82E4-2163E55B6743}"/>
              </a:ext>
            </a:extLst>
          </p:cNvPr>
          <p:cNvSpPr/>
          <p:nvPr/>
        </p:nvSpPr>
        <p:spPr>
          <a:xfrm rot="5400000">
            <a:off x="6202897" y="2910056"/>
            <a:ext cx="512466" cy="200967"/>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390CF907-3D8C-CCF3-50FD-23F7567B0DE7}"/>
              </a:ext>
            </a:extLst>
          </p:cNvPr>
          <p:cNvSpPr txBox="1"/>
          <p:nvPr/>
        </p:nvSpPr>
        <p:spPr>
          <a:xfrm>
            <a:off x="4071724" y="5016728"/>
            <a:ext cx="5593404"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Open the </a:t>
            </a:r>
            <a:r>
              <a:rPr lang="en-US" dirty="0" err="1">
                <a:latin typeface="Arial" panose="020B0604020202020204" pitchFamily="34" charset="0"/>
                <a:cs typeface="Arial" panose="020B0604020202020204" pitchFamily="34" charset="0"/>
              </a:rPr>
              <a:t>Jupyter</a:t>
            </a:r>
            <a:r>
              <a:rPr lang="en-US" dirty="0">
                <a:latin typeface="Arial" panose="020B0604020202020204" pitchFamily="34" charset="0"/>
                <a:cs typeface="Arial" panose="020B0604020202020204" pitchFamily="34" charset="0"/>
              </a:rPr>
              <a:t> notebook. The notebook will open as a local host in your recently closed browser. </a:t>
            </a:r>
          </a:p>
        </p:txBody>
      </p:sp>
      <p:pic>
        <p:nvPicPr>
          <p:cNvPr id="9" name="Picture 8">
            <a:extLst>
              <a:ext uri="{FF2B5EF4-FFF2-40B4-BE49-F238E27FC236}">
                <a16:creationId xmlns:a16="http://schemas.microsoft.com/office/drawing/2014/main" id="{15C64D1E-C2A2-3C1C-13FA-39C1F69B5E23}"/>
              </a:ext>
            </a:extLst>
          </p:cNvPr>
          <p:cNvPicPr>
            <a:picLocks noChangeAspect="1"/>
          </p:cNvPicPr>
          <p:nvPr/>
        </p:nvPicPr>
        <p:blipFill>
          <a:blip r:embed="rId2"/>
          <a:stretch>
            <a:fillRect/>
          </a:stretch>
        </p:blipFill>
        <p:spPr>
          <a:xfrm>
            <a:off x="3391235" y="598798"/>
            <a:ext cx="6496050" cy="990600"/>
          </a:xfrm>
          <a:prstGeom prst="rect">
            <a:avLst/>
          </a:prstGeom>
        </p:spPr>
      </p:pic>
      <p:sp>
        <p:nvSpPr>
          <p:cNvPr id="14" name="Oval 13">
            <a:extLst>
              <a:ext uri="{FF2B5EF4-FFF2-40B4-BE49-F238E27FC236}">
                <a16:creationId xmlns:a16="http://schemas.microsoft.com/office/drawing/2014/main" id="{281DEEB1-E5A0-4BBB-83E9-27CE6CBD8F48}"/>
              </a:ext>
            </a:extLst>
          </p:cNvPr>
          <p:cNvSpPr/>
          <p:nvPr/>
        </p:nvSpPr>
        <p:spPr>
          <a:xfrm>
            <a:off x="3591259" y="1284676"/>
            <a:ext cx="651256" cy="27630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pic>
        <p:nvPicPr>
          <p:cNvPr id="21" name="Picture 20">
            <a:extLst>
              <a:ext uri="{FF2B5EF4-FFF2-40B4-BE49-F238E27FC236}">
                <a16:creationId xmlns:a16="http://schemas.microsoft.com/office/drawing/2014/main" id="{05283D21-21E2-E80E-D295-DD3170051A5D}"/>
              </a:ext>
            </a:extLst>
          </p:cNvPr>
          <p:cNvPicPr>
            <a:picLocks noChangeAspect="1"/>
          </p:cNvPicPr>
          <p:nvPr/>
        </p:nvPicPr>
        <p:blipFill>
          <a:blip r:embed="rId3"/>
          <a:stretch>
            <a:fillRect/>
          </a:stretch>
        </p:blipFill>
        <p:spPr>
          <a:xfrm>
            <a:off x="3391234" y="3591228"/>
            <a:ext cx="6496050" cy="1076325"/>
          </a:xfrm>
          <a:prstGeom prst="rect">
            <a:avLst/>
          </a:prstGeom>
        </p:spPr>
      </p:pic>
      <p:sp>
        <p:nvSpPr>
          <p:cNvPr id="22" name="TextBox 21">
            <a:extLst>
              <a:ext uri="{FF2B5EF4-FFF2-40B4-BE49-F238E27FC236}">
                <a16:creationId xmlns:a16="http://schemas.microsoft.com/office/drawing/2014/main" id="{A6196E06-3127-F974-E89B-51094127FB02}"/>
              </a:ext>
            </a:extLst>
          </p:cNvPr>
          <p:cNvSpPr txBox="1"/>
          <p:nvPr/>
        </p:nvSpPr>
        <p:spPr>
          <a:xfrm>
            <a:off x="124612" y="5934670"/>
            <a:ext cx="12067387" cy="923330"/>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If the environment fails to create, then observe the error message and manually install the packages mentioned using pip by the command  - </a:t>
            </a:r>
            <a:r>
              <a:rPr lang="en-US" i="1" dirty="0">
                <a:latin typeface="Arial" panose="020B0604020202020204" pitchFamily="34" charset="0"/>
                <a:cs typeface="Arial" panose="020B0604020202020204" pitchFamily="34" charset="0"/>
              </a:rPr>
              <a:t>pip install </a:t>
            </a:r>
            <a:r>
              <a:rPr lang="en-US" i="1" dirty="0" err="1">
                <a:latin typeface="Arial" panose="020B0604020202020204" pitchFamily="34" charset="0"/>
                <a:cs typeface="Arial" panose="020B0604020202020204" pitchFamily="34" charset="0"/>
              </a:rPr>
              <a:t>package_name</a:t>
            </a:r>
            <a:endParaRPr lang="en-US" i="1" dirty="0">
              <a:latin typeface="Arial" panose="020B0604020202020204" pitchFamily="34" charset="0"/>
              <a:cs typeface="Arial" panose="020B0604020202020204" pitchFamily="34" charset="0"/>
            </a:endParaRPr>
          </a:p>
          <a:p>
            <a:r>
              <a:rPr lang="en-US" i="1" dirty="0" err="1">
                <a:latin typeface="Arial" panose="020B0604020202020204" pitchFamily="34" charset="0"/>
                <a:cs typeface="Arial" panose="020B0604020202020204" pitchFamily="34" charset="0"/>
              </a:rPr>
              <a:t>Eg</a:t>
            </a:r>
            <a:r>
              <a:rPr lang="en-US" i="1" dirty="0">
                <a:latin typeface="Arial" panose="020B0604020202020204" pitchFamily="34" charset="0"/>
                <a:cs typeface="Arial" panose="020B0604020202020204" pitchFamily="34" charset="0"/>
              </a:rPr>
              <a:t>: pip install </a:t>
            </a:r>
            <a:r>
              <a:rPr lang="en-US" i="1" dirty="0" err="1">
                <a:latin typeface="Arial" panose="020B0604020202020204" pitchFamily="34" charset="0"/>
                <a:cs typeface="Arial" panose="020B0604020202020204" pitchFamily="34" charset="0"/>
              </a:rPr>
              <a:t>numpy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43199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7AC66AB-420B-363E-2D36-3D8A28413B4D}"/>
              </a:ext>
            </a:extLst>
          </p:cNvPr>
          <p:cNvSpPr txBox="1"/>
          <p:nvPr/>
        </p:nvSpPr>
        <p:spPr>
          <a:xfrm>
            <a:off x="262647" y="0"/>
            <a:ext cx="12192000"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3.1.2. Accessing the Program</a:t>
            </a:r>
          </a:p>
        </p:txBody>
      </p:sp>
      <p:pic>
        <p:nvPicPr>
          <p:cNvPr id="32" name="Picture 31">
            <a:extLst>
              <a:ext uri="{FF2B5EF4-FFF2-40B4-BE49-F238E27FC236}">
                <a16:creationId xmlns:a16="http://schemas.microsoft.com/office/drawing/2014/main" id="{4930F470-2D0E-0D20-3BAC-A57E2EC41841}"/>
              </a:ext>
            </a:extLst>
          </p:cNvPr>
          <p:cNvPicPr>
            <a:picLocks noChangeAspect="1"/>
          </p:cNvPicPr>
          <p:nvPr/>
        </p:nvPicPr>
        <p:blipFill>
          <a:blip r:embed="rId2"/>
          <a:stretch>
            <a:fillRect/>
          </a:stretch>
        </p:blipFill>
        <p:spPr>
          <a:xfrm>
            <a:off x="87549" y="1816748"/>
            <a:ext cx="12192000" cy="4625286"/>
          </a:xfrm>
          <a:prstGeom prst="rect">
            <a:avLst/>
          </a:prstGeom>
        </p:spPr>
      </p:pic>
      <p:sp>
        <p:nvSpPr>
          <p:cNvPr id="33" name="Oval 32">
            <a:extLst>
              <a:ext uri="{FF2B5EF4-FFF2-40B4-BE49-F238E27FC236}">
                <a16:creationId xmlns:a16="http://schemas.microsoft.com/office/drawing/2014/main" id="{114FA061-ECF7-2766-5096-0759AEA9118D}"/>
              </a:ext>
            </a:extLst>
          </p:cNvPr>
          <p:cNvSpPr/>
          <p:nvPr/>
        </p:nvSpPr>
        <p:spPr>
          <a:xfrm>
            <a:off x="437745" y="1673157"/>
            <a:ext cx="2976664" cy="4572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7CDB487F-ED37-616D-7ED9-739E4689B4C4}"/>
              </a:ext>
            </a:extLst>
          </p:cNvPr>
          <p:cNvSpPr/>
          <p:nvPr/>
        </p:nvSpPr>
        <p:spPr>
          <a:xfrm>
            <a:off x="2273030" y="3559160"/>
            <a:ext cx="2976664" cy="4572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Arrow: Left 34">
            <a:extLst>
              <a:ext uri="{FF2B5EF4-FFF2-40B4-BE49-F238E27FC236}">
                <a16:creationId xmlns:a16="http://schemas.microsoft.com/office/drawing/2014/main" id="{F4A005B7-39B4-FA06-BBBA-4E3DE7509F05}"/>
              </a:ext>
            </a:extLst>
          </p:cNvPr>
          <p:cNvSpPr/>
          <p:nvPr/>
        </p:nvSpPr>
        <p:spPr>
          <a:xfrm rot="18571437">
            <a:off x="3841957" y="2374443"/>
            <a:ext cx="2781797" cy="623892"/>
          </a:xfrm>
          <a:prstGeom prst="lef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E13DC22E-1679-9180-468D-86B0734D0BD5}"/>
              </a:ext>
            </a:extLst>
          </p:cNvPr>
          <p:cNvSpPr txBox="1"/>
          <p:nvPr/>
        </p:nvSpPr>
        <p:spPr>
          <a:xfrm>
            <a:off x="6183549" y="831813"/>
            <a:ext cx="5593404" cy="64633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Once the notebook opens, navigate to the source code folder. </a:t>
            </a:r>
          </a:p>
        </p:txBody>
      </p:sp>
    </p:spTree>
    <p:extLst>
      <p:ext uri="{BB962C8B-B14F-4D97-AF65-F5344CB8AC3E}">
        <p14:creationId xmlns:p14="http://schemas.microsoft.com/office/powerpoint/2010/main" val="7301180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TotalTime>
  <Words>1293</Words>
  <Application>Microsoft Office PowerPoint</Application>
  <PresentationFormat>Widescreen</PresentationFormat>
  <Paragraphs>142</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Chetana Krishnan</dc:creator>
  <cp:lastModifiedBy>Chetana Krishnan</cp:lastModifiedBy>
  <cp:revision>7</cp:revision>
  <dcterms:created xsi:type="dcterms:W3CDTF">2023-09-21T14:57:16Z</dcterms:created>
  <dcterms:modified xsi:type="dcterms:W3CDTF">2023-09-21T18:39:07Z</dcterms:modified>
</cp:coreProperties>
</file>