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6" r:id="rId3"/>
    <p:sldId id="315" r:id="rId4"/>
    <p:sldId id="316" r:id="rId5"/>
    <p:sldId id="317" r:id="rId6"/>
    <p:sldId id="318" r:id="rId7"/>
    <p:sldId id="319" r:id="rId8"/>
    <p:sldId id="320" r:id="rId9"/>
    <p:sldId id="321" r:id="rId10"/>
    <p:sldId id="324" r:id="rId11"/>
    <p:sldId id="325" r:id="rId12"/>
    <p:sldId id="323" r:id="rId13"/>
    <p:sldId id="322" r:id="rId14"/>
    <p:sldId id="326" r:id="rId15"/>
    <p:sldId id="327" r:id="rId16"/>
    <p:sldId id="328" r:id="rId17"/>
    <p:sldId id="330" r:id="rId18"/>
    <p:sldId id="329" r:id="rId19"/>
    <p:sldId id="331"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1EDB-58EC-3FE5-44BB-97DD5B919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F08E9-0A55-3A1C-B16A-653EBFF63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15C8-23DA-042D-FD4F-E20CD89AB23C}"/>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8AA372E9-3020-217D-7D08-C3DC25D14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4E659-D379-35D0-02E3-B76B5628CD55}"/>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03160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1188-0385-0FC1-0F21-C054390E3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C89BA-0C7E-5568-E07E-308745610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140EC-8253-1918-E129-4F5B308F677A}"/>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8B5F0C54-8130-A071-A8CE-79CA59522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F6E70-5AA7-F442-BE4F-47027878905F}"/>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28875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10DC7-4DAD-580D-B8C7-619563A7E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78D8F-0D16-4603-67A7-E2B300235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7CF52-B32F-138E-8CBC-B6CD1B44B6B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4861E868-F492-C2C5-9528-7AC8EA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77C1E-55E8-141B-CF0B-2604A27CA241}"/>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230694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5" name="Picture 4" descr="A green and blue background with lines and dots&#10;&#10;Description automatically generated">
            <a:extLst>
              <a:ext uri="{FF2B5EF4-FFF2-40B4-BE49-F238E27FC236}">
                <a16:creationId xmlns:a16="http://schemas.microsoft.com/office/drawing/2014/main" id="{C186FEF8-8BD6-91C2-238D-83287B99F0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032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9901-6DFF-9FAE-43B5-AF333C7FA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C0C56-8572-C6D8-18A8-CB4AEACCC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F9819-0D15-1CD3-4117-A6413EDFA3FB}"/>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F7C828AF-B37C-C68F-E281-60F7DFE61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D8A76-9589-C06F-BF90-F454B0C656B0}"/>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95575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627-3D13-6DC3-C6F4-065D838370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260A5-2829-79E7-DB71-B2379FAAC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A165-78C3-8088-3B21-D79E01C7B899}"/>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AD6BF8D2-AE58-2B87-4842-EF29B05B3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70151-B5BB-3C7C-9976-96EEE0209256}"/>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8689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68F9-E235-D312-52CE-737C4C7E9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587AE-B475-CD3A-B2E0-6D5A5C024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336A1-7669-F9D2-2889-C952A0382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F7CCD-3EC0-54B9-30FE-903A08D1BE35}"/>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385BD22F-6C2C-0AA5-B8D0-0B4F8AEFD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4346E-5EE1-C3E4-9CFF-EB8D940129EB}"/>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419160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B1EE-1455-2C43-A74C-8B436C501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3C4180-C1E6-381F-B78C-C2BEEE9D1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49C65-E5A8-B18F-A51A-9F1911F92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0A92F-5886-0657-3EEE-BF8FA3F6B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674851-E20B-6245-0FCA-24C571519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4B2E33-CA08-8315-F7AA-2DD08F6CF29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8" name="Footer Placeholder 7">
            <a:extLst>
              <a:ext uri="{FF2B5EF4-FFF2-40B4-BE49-F238E27FC236}">
                <a16:creationId xmlns:a16="http://schemas.microsoft.com/office/drawing/2014/main" id="{E08D693A-BB84-1AED-0A55-CFD4DAFB5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E373B-308E-43E2-7625-97CD71C4593E}"/>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81601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6F09-EF2D-340B-B46C-23FE04E30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7739B-7DF6-E603-613F-F20332730879}"/>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4" name="Footer Placeholder 3">
            <a:extLst>
              <a:ext uri="{FF2B5EF4-FFF2-40B4-BE49-F238E27FC236}">
                <a16:creationId xmlns:a16="http://schemas.microsoft.com/office/drawing/2014/main" id="{FABA79A8-FB40-F788-90CA-D740419D9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6AE20-03F5-0BA2-26D1-7129B25DEE84}"/>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84294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6B514-C7A5-D2AC-083B-5D967952073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3" name="Footer Placeholder 2">
            <a:extLst>
              <a:ext uri="{FF2B5EF4-FFF2-40B4-BE49-F238E27FC236}">
                <a16:creationId xmlns:a16="http://schemas.microsoft.com/office/drawing/2014/main" id="{CCDD3024-E677-1240-63E6-C4796957B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B0648-CDE5-A68E-ABCD-2DF82051F173}"/>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51093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13C8-C033-377A-DB56-751C7670F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0875C-A50B-90A7-2F0A-65D6ECBDE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27B4BE-0ED2-5984-45F1-AD441836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D1C61-611D-37B1-FC41-2C67DEE1F1A8}"/>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6DD83DFF-840B-9ACE-EC0A-AAA023954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860AE-E746-A625-0DBD-EF489F4A5C01}"/>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335597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1158-8CC4-2351-5FE8-F9BAE37C4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CAA440-C7BC-24B9-DEF2-A62F08D40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04377C-FF8A-4908-7AA2-CEC3F4308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9B8D1-ABC9-3A4F-E7D9-32BCD200807E}"/>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608B9F04-6FB5-88B1-F87A-1902AFBC7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1F4A7-CCBA-2C48-45C5-B2EB63E81826}"/>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30110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249BF-6805-316B-2CED-EB17C0218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8BF9F-2686-05BB-79D7-F02471A2E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7C994-BA9A-F44A-DB74-95D51B4D5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13B24703-4633-0514-14DB-5A815E0FC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C57C9-9558-0D77-FF29-D4E7CAB49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11079-B5A2-4933-A9D7-D6F908F89B3B}" type="slidenum">
              <a:rPr lang="en-US" smtClean="0"/>
              <a:t>‹#›</a:t>
            </a:fld>
            <a:endParaRPr lang="en-US"/>
          </a:p>
        </p:txBody>
      </p:sp>
    </p:spTree>
    <p:extLst>
      <p:ext uri="{BB962C8B-B14F-4D97-AF65-F5344CB8AC3E}">
        <p14:creationId xmlns:p14="http://schemas.microsoft.com/office/powerpoint/2010/main" val="147095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folders/1SBL6bOjsyhwK8Ib5fgrQa4Zr8peVuYXn?usp=sharing" TargetMode="External"/><Relationship Id="rId2" Type="http://schemas.openxmlformats.org/officeDocument/2006/relationships/hyperlink" Target="https://github.com/chetana348/Lung-and-Airway-Segm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aconda.com/free/anaconda/install/" TargetMode="External"/><Relationship Id="rId2" Type="http://schemas.openxmlformats.org/officeDocument/2006/relationships/hyperlink" Target="https://www.datacamp.com/blog/how-to-install-pyth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teable.io/jupyter-notebook/install-jupyter-noteboo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shorturl.at/dwxF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010F49-9757-99D5-7D0A-2B171AF25154}"/>
              </a:ext>
            </a:extLst>
          </p:cNvPr>
          <p:cNvSpPr txBox="1">
            <a:spLocks/>
          </p:cNvSpPr>
          <p:nvPr/>
        </p:nvSpPr>
        <p:spPr>
          <a:xfrm>
            <a:off x="-1" y="390641"/>
            <a:ext cx="12192000" cy="1113296"/>
          </a:xfrm>
          <a:prstGeom prst="rect">
            <a:avLst/>
          </a:prstGeom>
          <a:noFill/>
          <a:effectLst>
            <a:outerShdw blurRad="50800" dist="38100" dir="5400000" algn="t" rotWithShape="0">
              <a:prstClr val="black">
                <a:alpha val="40000"/>
              </a:prstClr>
            </a:outerShdw>
          </a:effectLst>
        </p:spPr>
        <p:txBody>
          <a:bodyPr>
            <a:noAutofit/>
          </a:bodyPr>
          <a:lstStyle>
            <a:lvl1pPr algn="l" defTabSz="608013" rtl="0" fontAlgn="base">
              <a:spcBef>
                <a:spcPct val="0"/>
              </a:spcBef>
              <a:spcAft>
                <a:spcPct val="0"/>
              </a:spcAft>
              <a:defRPr sz="4800" kern="1200">
                <a:solidFill>
                  <a:schemeClr val="bg1"/>
                </a:solidFill>
                <a:latin typeface="+mj-lt"/>
                <a:ea typeface="MS PGothic" panose="020B0600070205080204" pitchFamily="34" charset="-128"/>
                <a:cs typeface="+mj-cs"/>
              </a:defRPr>
            </a:lvl1pPr>
            <a:lvl2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2pPr>
            <a:lvl3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3pPr>
            <a:lvl4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4pPr>
            <a:lvl5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5pPr>
            <a:lvl6pPr marL="4572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6pPr>
            <a:lvl7pPr marL="9144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7pPr>
            <a:lvl8pPr marL="13716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8pPr>
            <a:lvl9pPr marL="18288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9pPr>
          </a:lstStyle>
          <a:p>
            <a:pPr algn="ctr"/>
            <a:r>
              <a:rPr lang="en-US" sz="3200" b="1" dirty="0">
                <a:solidFill>
                  <a:srgbClr val="54C9EB"/>
                </a:solidFill>
                <a:latin typeface="Arial" panose="020B0604020202020204" pitchFamily="34" charset="0"/>
                <a:ea typeface="Open Sans" panose="020B0606030504020204" pitchFamily="34" charset="0"/>
                <a:cs typeface="Arial" panose="020B0604020202020204" pitchFamily="34" charset="0"/>
              </a:rPr>
              <a:t>Standard Operating Procedure </a:t>
            </a:r>
          </a:p>
        </p:txBody>
      </p:sp>
      <p:sp>
        <p:nvSpPr>
          <p:cNvPr id="6" name="Subtitle 2">
            <a:extLst>
              <a:ext uri="{FF2B5EF4-FFF2-40B4-BE49-F238E27FC236}">
                <a16:creationId xmlns:a16="http://schemas.microsoft.com/office/drawing/2014/main" id="{621EFA61-C128-81F1-A066-E35469B4F236}"/>
              </a:ext>
            </a:extLst>
          </p:cNvPr>
          <p:cNvSpPr txBox="1">
            <a:spLocks/>
          </p:cNvSpPr>
          <p:nvPr/>
        </p:nvSpPr>
        <p:spPr>
          <a:xfrm>
            <a:off x="258364" y="3809131"/>
            <a:ext cx="12192000" cy="2896299"/>
          </a:xfrm>
          <a:prstGeom prst="rect">
            <a:avLst/>
          </a:prstGeom>
        </p:spPr>
        <p:txBody>
          <a:bodyPr vert="horz" lIns="91416" tIns="45708" rIns="91416" bIns="45708" rtlCol="0">
            <a:noAutofit/>
          </a:bodyPr>
          <a:lstStyle>
            <a:lvl1pPr marL="0" indent="0" algn="l" defTabSz="685800" rtl="0" eaLnBrk="1" latinLnBrk="0" hangingPunct="1">
              <a:lnSpc>
                <a:spcPct val="90000"/>
              </a:lnSpc>
              <a:spcBef>
                <a:spcPts val="750"/>
              </a:spcBef>
              <a:buClr>
                <a:srgbClr val="29B0BF"/>
              </a:buClr>
              <a:buFont typeface="Wingdings" panose="05000000000000000000" pitchFamily="2" charset="2"/>
              <a:buNone/>
              <a:defRPr sz="1800" kern="1200">
                <a:solidFill>
                  <a:schemeClr val="bg2"/>
                </a:solidFill>
                <a:latin typeface="+mn-lt"/>
                <a:ea typeface="+mn-ea"/>
                <a:cs typeface="+mn-cs"/>
              </a:defRPr>
            </a:lvl1pPr>
            <a:lvl2pPr marL="342900" indent="0" algn="ctr" defTabSz="685800" rtl="0" eaLnBrk="1" latinLnBrk="0" hangingPunct="1">
              <a:lnSpc>
                <a:spcPct val="90000"/>
              </a:lnSpc>
              <a:spcBef>
                <a:spcPts val="375"/>
              </a:spcBef>
              <a:buClr>
                <a:srgbClr val="29B0BF"/>
              </a:buClr>
              <a:buFont typeface="Wingdings" panose="05000000000000000000" pitchFamily="2" charset="2"/>
              <a:buNone/>
              <a:defRPr sz="1500" kern="1200">
                <a:solidFill>
                  <a:schemeClr val="tx1">
                    <a:lumMod val="85000"/>
                    <a:lumOff val="15000"/>
                  </a:schemeClr>
                </a:solidFill>
                <a:latin typeface="+mn-lt"/>
                <a:ea typeface="+mn-ea"/>
                <a:cs typeface="+mn-cs"/>
              </a:defRPr>
            </a:lvl2pPr>
            <a:lvl3pPr marL="685800" indent="0" algn="ctr" defTabSz="685800" rtl="0" eaLnBrk="1" latinLnBrk="0" hangingPunct="1">
              <a:lnSpc>
                <a:spcPct val="90000"/>
              </a:lnSpc>
              <a:spcBef>
                <a:spcPts val="375"/>
              </a:spcBef>
              <a:buClr>
                <a:srgbClr val="29B0BF"/>
              </a:buClr>
              <a:buFont typeface="Wingdings" panose="05000000000000000000" pitchFamily="2" charset="2"/>
              <a:buNone/>
              <a:defRPr sz="1400" kern="1200">
                <a:solidFill>
                  <a:schemeClr val="tx1">
                    <a:lumMod val="85000"/>
                    <a:lumOff val="15000"/>
                  </a:schemeClr>
                </a:solidFill>
                <a:latin typeface="+mn-lt"/>
                <a:ea typeface="+mn-ea"/>
                <a:cs typeface="+mn-cs"/>
              </a:defRPr>
            </a:lvl3pPr>
            <a:lvl4pPr marL="1028700" indent="0" algn="ctr" defTabSz="685800" rtl="0" eaLnBrk="1" latinLnBrk="0" hangingPunct="1">
              <a:lnSpc>
                <a:spcPct val="90000"/>
              </a:lnSpc>
              <a:spcBef>
                <a:spcPts val="375"/>
              </a:spcBef>
              <a:buClr>
                <a:srgbClr val="29B0BF"/>
              </a:buClr>
              <a:buFont typeface="Wingdings" panose="05000000000000000000" pitchFamily="2" charset="2"/>
              <a:buNone/>
              <a:defRPr sz="1200" kern="1200">
                <a:solidFill>
                  <a:schemeClr val="tx1">
                    <a:lumMod val="85000"/>
                    <a:lumOff val="15000"/>
                  </a:schemeClr>
                </a:solidFill>
                <a:latin typeface="+mn-lt"/>
                <a:ea typeface="+mn-ea"/>
                <a:cs typeface="+mn-cs"/>
              </a:defRPr>
            </a:lvl4pPr>
            <a:lvl5pPr marL="1371600" indent="0" algn="ctr" defTabSz="685800" rtl="0" eaLnBrk="1" latinLnBrk="0" hangingPunct="1">
              <a:lnSpc>
                <a:spcPct val="90000"/>
              </a:lnSpc>
              <a:spcBef>
                <a:spcPts val="375"/>
              </a:spcBef>
              <a:buClr>
                <a:srgbClr val="29B0BF"/>
              </a:buClr>
              <a:buFont typeface="Wingdings" panose="05000000000000000000" pitchFamily="2" charset="2"/>
              <a:buNone/>
              <a:defRPr sz="1200" kern="1200">
                <a:solidFill>
                  <a:schemeClr val="tx1">
                    <a:lumMod val="85000"/>
                    <a:lumOff val="15000"/>
                  </a:schemeClr>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PI: Harrison Kim, Ph.D., Dept. of Radiology</a:t>
            </a:r>
          </a:p>
          <a:p>
            <a:pPr algn="ctr"/>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The University of Alabama at Birmingham (UAB)</a:t>
            </a:r>
          </a:p>
        </p:txBody>
      </p:sp>
      <p:pic>
        <p:nvPicPr>
          <p:cNvPr id="3" name="Picture 2">
            <a:extLst>
              <a:ext uri="{FF2B5EF4-FFF2-40B4-BE49-F238E27FC236}">
                <a16:creationId xmlns:a16="http://schemas.microsoft.com/office/drawing/2014/main" id="{848AC587-5EFE-784E-2C68-29493B72C705}"/>
              </a:ext>
            </a:extLst>
          </p:cNvPr>
          <p:cNvPicPr>
            <a:picLocks noChangeAspect="1"/>
          </p:cNvPicPr>
          <p:nvPr/>
        </p:nvPicPr>
        <p:blipFill>
          <a:blip r:embed="rId2"/>
          <a:stretch>
            <a:fillRect/>
          </a:stretch>
        </p:blipFill>
        <p:spPr>
          <a:xfrm>
            <a:off x="-1" y="6389948"/>
            <a:ext cx="12192000" cy="468052"/>
          </a:xfrm>
          <a:prstGeom prst="rect">
            <a:avLst/>
          </a:prstGeom>
        </p:spPr>
      </p:pic>
      <p:sp>
        <p:nvSpPr>
          <p:cNvPr id="2" name="Title 1">
            <a:extLst>
              <a:ext uri="{FF2B5EF4-FFF2-40B4-BE49-F238E27FC236}">
                <a16:creationId xmlns:a16="http://schemas.microsoft.com/office/drawing/2014/main" id="{51CB9667-2147-0937-B10C-F3FC97276938}"/>
              </a:ext>
            </a:extLst>
          </p:cNvPr>
          <p:cNvSpPr txBox="1">
            <a:spLocks/>
          </p:cNvSpPr>
          <p:nvPr/>
        </p:nvSpPr>
        <p:spPr>
          <a:xfrm>
            <a:off x="0" y="2276998"/>
            <a:ext cx="12192000" cy="1113296"/>
          </a:xfrm>
          <a:prstGeom prst="rect">
            <a:avLst/>
          </a:prstGeom>
          <a:noFill/>
          <a:effectLst>
            <a:outerShdw blurRad="50800" dist="38100" dir="5400000" algn="t" rotWithShape="0">
              <a:prstClr val="black">
                <a:alpha val="40000"/>
              </a:prstClr>
            </a:outerShdw>
          </a:effectLst>
        </p:spPr>
        <p:txBody>
          <a:bodyPr>
            <a:noAutofit/>
          </a:bodyPr>
          <a:lstStyle>
            <a:lvl1pPr algn="l" defTabSz="608013" rtl="0" fontAlgn="base">
              <a:spcBef>
                <a:spcPct val="0"/>
              </a:spcBef>
              <a:spcAft>
                <a:spcPct val="0"/>
              </a:spcAft>
              <a:defRPr sz="4800" kern="1200">
                <a:solidFill>
                  <a:schemeClr val="bg1"/>
                </a:solidFill>
                <a:latin typeface="+mj-lt"/>
                <a:ea typeface="MS PGothic" panose="020B0600070205080204" pitchFamily="34" charset="-128"/>
                <a:cs typeface="+mj-cs"/>
              </a:defRPr>
            </a:lvl1pPr>
            <a:lvl2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2pPr>
            <a:lvl3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3pPr>
            <a:lvl4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4pPr>
            <a:lvl5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5pPr>
            <a:lvl6pPr marL="4572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6pPr>
            <a:lvl7pPr marL="9144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7pPr>
            <a:lvl8pPr marL="13716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8pPr>
            <a:lvl9pPr marL="18288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9pPr>
          </a:lstStyle>
          <a:p>
            <a:pPr algn="ctr"/>
            <a:r>
              <a:rPr lang="en-US" sz="3200" b="1" dirty="0">
                <a:solidFill>
                  <a:srgbClr val="54C9EB"/>
                </a:solidFill>
                <a:latin typeface="Arial" panose="020B0604020202020204" pitchFamily="34" charset="0"/>
                <a:ea typeface="Open Sans" panose="020B0606030504020204" pitchFamily="34" charset="0"/>
                <a:cs typeface="Arial" panose="020B0604020202020204" pitchFamily="34" charset="0"/>
              </a:rPr>
              <a:t>DL Based Lung and Airway Segmentation</a:t>
            </a:r>
          </a:p>
        </p:txBody>
      </p:sp>
    </p:spTree>
    <p:extLst>
      <p:ext uri="{BB962C8B-B14F-4D97-AF65-F5344CB8AC3E}">
        <p14:creationId xmlns:p14="http://schemas.microsoft.com/office/powerpoint/2010/main" val="168781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36" name="TextBox 35">
            <a:extLst>
              <a:ext uri="{FF2B5EF4-FFF2-40B4-BE49-F238E27FC236}">
                <a16:creationId xmlns:a16="http://schemas.microsoft.com/office/drawing/2014/main" id="{E13DC22E-1679-9180-468D-86B0734D0BD5}"/>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You can start by running the Preprocessing followed by </a:t>
            </a:r>
            <a:r>
              <a:rPr lang="en-US" dirty="0" err="1">
                <a:latin typeface="Arial" panose="020B0604020202020204" pitchFamily="34" charset="0"/>
                <a:cs typeface="Arial" panose="020B0604020202020204" pitchFamily="34" charset="0"/>
              </a:rPr>
              <a:t>Train_Prediction_Evaluation</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31C5160-E67B-82D7-1C0C-A342E315A2EF}"/>
              </a:ext>
            </a:extLst>
          </p:cNvPr>
          <p:cNvPicPr>
            <a:picLocks noChangeAspect="1"/>
          </p:cNvPicPr>
          <p:nvPr/>
        </p:nvPicPr>
        <p:blipFill>
          <a:blip r:embed="rId2"/>
          <a:stretch>
            <a:fillRect/>
          </a:stretch>
        </p:blipFill>
        <p:spPr>
          <a:xfrm>
            <a:off x="2586877" y="1940626"/>
            <a:ext cx="7776321" cy="4521604"/>
          </a:xfrm>
          <a:prstGeom prst="rect">
            <a:avLst/>
          </a:prstGeom>
        </p:spPr>
      </p:pic>
      <p:sp>
        <p:nvSpPr>
          <p:cNvPr id="4" name="Arrow: Left 3">
            <a:extLst>
              <a:ext uri="{FF2B5EF4-FFF2-40B4-BE49-F238E27FC236}">
                <a16:creationId xmlns:a16="http://schemas.microsoft.com/office/drawing/2014/main" id="{134BEC73-E8AD-C662-7B0D-F81A8C2D667D}"/>
              </a:ext>
            </a:extLst>
          </p:cNvPr>
          <p:cNvSpPr/>
          <p:nvPr/>
        </p:nvSpPr>
        <p:spPr>
          <a:xfrm rot="18571437">
            <a:off x="3343350" y="2893450"/>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2D69CE-753D-A7C8-87BA-E66D2D08B472}"/>
              </a:ext>
            </a:extLst>
          </p:cNvPr>
          <p:cNvSpPr/>
          <p:nvPr/>
        </p:nvSpPr>
        <p:spPr>
          <a:xfrm>
            <a:off x="2256192" y="4784391"/>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8228BB-94A6-25F6-E44A-A70CCFD3E67F}"/>
              </a:ext>
            </a:extLst>
          </p:cNvPr>
          <p:cNvPicPr>
            <a:picLocks noChangeAspect="1"/>
          </p:cNvPicPr>
          <p:nvPr/>
        </p:nvPicPr>
        <p:blipFill>
          <a:blip r:embed="rId2"/>
          <a:stretch>
            <a:fillRect/>
          </a:stretch>
        </p:blipFill>
        <p:spPr>
          <a:xfrm>
            <a:off x="2586876" y="1940625"/>
            <a:ext cx="7776321" cy="4521604"/>
          </a:xfrm>
          <a:prstGeom prst="rect">
            <a:avLst/>
          </a:prstGeom>
        </p:spPr>
      </p:pic>
      <p:sp>
        <p:nvSpPr>
          <p:cNvPr id="8" name="Arrow: Left 7">
            <a:extLst>
              <a:ext uri="{FF2B5EF4-FFF2-40B4-BE49-F238E27FC236}">
                <a16:creationId xmlns:a16="http://schemas.microsoft.com/office/drawing/2014/main" id="{E99C53FB-4BBF-9EB0-AFFF-029285A2C502}"/>
              </a:ext>
            </a:extLst>
          </p:cNvPr>
          <p:cNvSpPr/>
          <p:nvPr/>
        </p:nvSpPr>
        <p:spPr>
          <a:xfrm rot="18571437">
            <a:off x="3343349" y="2893449"/>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819E78F-AB84-154F-D35B-F47FD27DEA9F}"/>
              </a:ext>
            </a:extLst>
          </p:cNvPr>
          <p:cNvSpPr/>
          <p:nvPr/>
        </p:nvSpPr>
        <p:spPr>
          <a:xfrm>
            <a:off x="2256191" y="478439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29F52D39-EF19-015F-6B96-FBD314EF3CFF}"/>
              </a:ext>
            </a:extLst>
          </p:cNvPr>
          <p:cNvSpPr/>
          <p:nvPr/>
        </p:nvSpPr>
        <p:spPr>
          <a:xfrm rot="18571437">
            <a:off x="3343348" y="2893448"/>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4C1E-C1C2-98B1-1A65-3EBDDE448F3F}"/>
              </a:ext>
            </a:extLst>
          </p:cNvPr>
          <p:cNvSpPr/>
          <p:nvPr/>
        </p:nvSpPr>
        <p:spPr>
          <a:xfrm>
            <a:off x="2256190" y="4784389"/>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5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36" name="TextBox 35">
            <a:extLst>
              <a:ext uri="{FF2B5EF4-FFF2-40B4-BE49-F238E27FC236}">
                <a16:creationId xmlns:a16="http://schemas.microsoft.com/office/drawing/2014/main" id="{E13DC22E-1679-9180-468D-86B0734D0BD5}"/>
              </a:ext>
            </a:extLst>
          </p:cNvPr>
          <p:cNvSpPr txBox="1"/>
          <p:nvPr/>
        </p:nvSpPr>
        <p:spPr>
          <a:xfrm>
            <a:off x="6358647" y="508647"/>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code opens, click on Not Trusted and select ‘Trust’ from the pop-up. </a:t>
            </a:r>
          </a:p>
        </p:txBody>
      </p:sp>
      <p:pic>
        <p:nvPicPr>
          <p:cNvPr id="7" name="Picture 6">
            <a:extLst>
              <a:ext uri="{FF2B5EF4-FFF2-40B4-BE49-F238E27FC236}">
                <a16:creationId xmlns:a16="http://schemas.microsoft.com/office/drawing/2014/main" id="{A121D949-618D-F11F-612B-A9637B8FDCB0}"/>
              </a:ext>
            </a:extLst>
          </p:cNvPr>
          <p:cNvPicPr>
            <a:picLocks noChangeAspect="1"/>
          </p:cNvPicPr>
          <p:nvPr/>
        </p:nvPicPr>
        <p:blipFill>
          <a:blip r:embed="rId2"/>
          <a:stretch>
            <a:fillRect/>
          </a:stretch>
        </p:blipFill>
        <p:spPr>
          <a:xfrm>
            <a:off x="651702" y="1797264"/>
            <a:ext cx="10888595" cy="3648584"/>
          </a:xfrm>
          <a:prstGeom prst="rect">
            <a:avLst/>
          </a:prstGeom>
        </p:spPr>
      </p:pic>
      <p:sp>
        <p:nvSpPr>
          <p:cNvPr id="8" name="Oval 7">
            <a:extLst>
              <a:ext uri="{FF2B5EF4-FFF2-40B4-BE49-F238E27FC236}">
                <a16:creationId xmlns:a16="http://schemas.microsoft.com/office/drawing/2014/main" id="{651C105E-86F7-465C-6E0B-89ED85D1CBE3}"/>
              </a:ext>
            </a:extLst>
          </p:cNvPr>
          <p:cNvSpPr/>
          <p:nvPr/>
        </p:nvSpPr>
        <p:spPr>
          <a:xfrm>
            <a:off x="9443988" y="2154243"/>
            <a:ext cx="1397642" cy="3851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988066-9666-2761-293B-8AD812524B3B}"/>
              </a:ext>
            </a:extLst>
          </p:cNvPr>
          <p:cNvSpPr/>
          <p:nvPr/>
        </p:nvSpPr>
        <p:spPr>
          <a:xfrm>
            <a:off x="8456528" y="3354556"/>
            <a:ext cx="1397642" cy="3851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DB0F8F82-3361-7D5B-24E0-A3DBCE6BDED7}"/>
              </a:ext>
            </a:extLst>
          </p:cNvPr>
          <p:cNvSpPr/>
          <p:nvPr/>
        </p:nvSpPr>
        <p:spPr>
          <a:xfrm rot="16200000">
            <a:off x="8146682" y="2011973"/>
            <a:ext cx="180878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A2820F7-BF4E-6D58-3BFA-1DABF558A59B}"/>
              </a:ext>
            </a:extLst>
          </p:cNvPr>
          <p:cNvSpPr/>
          <p:nvPr/>
        </p:nvSpPr>
        <p:spPr>
          <a:xfrm>
            <a:off x="544749" y="2539353"/>
            <a:ext cx="341791"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3D06F9A4-E39D-2FA8-F978-372EC505D1B1}"/>
              </a:ext>
            </a:extLst>
          </p:cNvPr>
          <p:cNvSpPr/>
          <p:nvPr/>
        </p:nvSpPr>
        <p:spPr>
          <a:xfrm rot="16200000">
            <a:off x="-733722" y="4046104"/>
            <a:ext cx="2898731"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CFCF06-5BF9-C4D0-66D7-F18F37151138}"/>
              </a:ext>
            </a:extLst>
          </p:cNvPr>
          <p:cNvSpPr txBox="1"/>
          <p:nvPr/>
        </p:nvSpPr>
        <p:spPr>
          <a:xfrm>
            <a:off x="886540" y="5829936"/>
            <a:ext cx="559340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Optionally, you can turn ON autosave mode. </a:t>
            </a:r>
          </a:p>
        </p:txBody>
      </p:sp>
    </p:spTree>
    <p:extLst>
      <p:ext uri="{BB962C8B-B14F-4D97-AF65-F5344CB8AC3E}">
        <p14:creationId xmlns:p14="http://schemas.microsoft.com/office/powerpoint/2010/main" val="251051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2F8125-EFF7-0B84-91BD-3596BB6D50A3}"/>
              </a:ext>
            </a:extLst>
          </p:cNvPr>
          <p:cNvSpPr txBox="1"/>
          <p:nvPr/>
        </p:nvSpPr>
        <p:spPr>
          <a:xfrm>
            <a:off x="66471" y="678857"/>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Download the source code from the GitHub repository (link 1) and unzip the folders.</a:t>
            </a:r>
            <a:endParaRPr lang="en-US" dirty="0"/>
          </a:p>
        </p:txBody>
      </p:sp>
      <p:pic>
        <p:nvPicPr>
          <p:cNvPr id="4" name="Picture Placeholder 6">
            <a:extLst>
              <a:ext uri="{FF2B5EF4-FFF2-40B4-BE49-F238E27FC236}">
                <a16:creationId xmlns:a16="http://schemas.microsoft.com/office/drawing/2014/main" id="{A4788AF0-1AF9-0AA3-416A-A596FF355620}"/>
              </a:ext>
            </a:extLst>
          </p:cNvPr>
          <p:cNvPicPr>
            <a:picLocks noGrp="1" noChangeAspect="1"/>
          </p:cNvPicPr>
          <p:nvPr>
            <p:ph idx="1"/>
          </p:nvPr>
        </p:nvPicPr>
        <p:blipFill rotWithShape="1">
          <a:blip r:embed="rId2"/>
          <a:srcRect l="7918" t="7432" r="14613" b="38304"/>
          <a:stretch/>
        </p:blipFill>
        <p:spPr>
          <a:xfrm>
            <a:off x="296418" y="1507201"/>
            <a:ext cx="3920780" cy="2500008"/>
          </a:xfrm>
          <a:prstGeom prst="rect">
            <a:avLst/>
          </a:prstGeom>
        </p:spPr>
      </p:pic>
      <p:sp>
        <p:nvSpPr>
          <p:cNvPr id="5" name="TextBox 4">
            <a:extLst>
              <a:ext uri="{FF2B5EF4-FFF2-40B4-BE49-F238E27FC236}">
                <a16:creationId xmlns:a16="http://schemas.microsoft.com/office/drawing/2014/main" id="{01D836AD-46AA-6988-01D0-11199EFF91DE}"/>
              </a:ext>
            </a:extLst>
          </p:cNvPr>
          <p:cNvSpPr txBox="1"/>
          <p:nvPr/>
        </p:nvSpPr>
        <p:spPr>
          <a:xfrm>
            <a:off x="377230" y="4102335"/>
            <a:ext cx="50065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8" name="Arrow: Right 7">
            <a:extLst>
              <a:ext uri="{FF2B5EF4-FFF2-40B4-BE49-F238E27FC236}">
                <a16:creationId xmlns:a16="http://schemas.microsoft.com/office/drawing/2014/main" id="{0BD42764-6392-6E91-9D9A-4542DEA5A92A}"/>
              </a:ext>
            </a:extLst>
          </p:cNvPr>
          <p:cNvSpPr/>
          <p:nvPr/>
        </p:nvSpPr>
        <p:spPr>
          <a:xfrm>
            <a:off x="5030320" y="3009954"/>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62C159-C17F-528F-7FFB-C632D81677B3}"/>
              </a:ext>
            </a:extLst>
          </p:cNvPr>
          <p:cNvPicPr>
            <a:picLocks noChangeAspect="1"/>
          </p:cNvPicPr>
          <p:nvPr/>
        </p:nvPicPr>
        <p:blipFill rotWithShape="1">
          <a:blip r:embed="rId3"/>
          <a:srcRect l="356" t="1" r="14746" b="1"/>
          <a:stretch/>
        </p:blipFill>
        <p:spPr>
          <a:xfrm>
            <a:off x="5859145" y="1048189"/>
            <a:ext cx="5554638" cy="3451222"/>
          </a:xfrm>
          <a:prstGeom prst="rect">
            <a:avLst/>
          </a:prstGeom>
        </p:spPr>
      </p:pic>
      <p:sp>
        <p:nvSpPr>
          <p:cNvPr id="12" name="Oval 11">
            <a:extLst>
              <a:ext uri="{FF2B5EF4-FFF2-40B4-BE49-F238E27FC236}">
                <a16:creationId xmlns:a16="http://schemas.microsoft.com/office/drawing/2014/main" id="{9C99177D-E31B-F381-059F-5E43314CD5C5}"/>
              </a:ext>
            </a:extLst>
          </p:cNvPr>
          <p:cNvSpPr/>
          <p:nvPr/>
        </p:nvSpPr>
        <p:spPr>
          <a:xfrm>
            <a:off x="5869019" y="1368162"/>
            <a:ext cx="473708" cy="19353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89796DA-3E61-2813-522E-819E29B0684E}"/>
              </a:ext>
            </a:extLst>
          </p:cNvPr>
          <p:cNvSpPr/>
          <p:nvPr/>
        </p:nvSpPr>
        <p:spPr>
          <a:xfrm>
            <a:off x="5859145" y="3560181"/>
            <a:ext cx="473708" cy="19353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TextBox 16">
            <a:extLst>
              <a:ext uri="{FF2B5EF4-FFF2-40B4-BE49-F238E27FC236}">
                <a16:creationId xmlns:a16="http://schemas.microsoft.com/office/drawing/2014/main" id="{3413644E-95E8-084B-BB2D-211841D69940}"/>
              </a:ext>
            </a:extLst>
          </p:cNvPr>
          <p:cNvSpPr txBox="1"/>
          <p:nvPr/>
        </p:nvSpPr>
        <p:spPr>
          <a:xfrm>
            <a:off x="5738892" y="4471667"/>
            <a:ext cx="625002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default base is set to the C drive and username. Typing the shown command displays the list of environments available. Our environment is TF23. </a:t>
            </a:r>
            <a:endParaRPr lang="en-US" dirty="0"/>
          </a:p>
        </p:txBody>
      </p:sp>
      <p:sp>
        <p:nvSpPr>
          <p:cNvPr id="18" name="Rectangle 17">
            <a:extLst>
              <a:ext uri="{FF2B5EF4-FFF2-40B4-BE49-F238E27FC236}">
                <a16:creationId xmlns:a16="http://schemas.microsoft.com/office/drawing/2014/main" id="{7E222314-D5E2-8E01-9A2D-0F0E5360212E}"/>
              </a:ext>
            </a:extLst>
          </p:cNvPr>
          <p:cNvSpPr/>
          <p:nvPr/>
        </p:nvSpPr>
        <p:spPr>
          <a:xfrm>
            <a:off x="5869019" y="2102188"/>
            <a:ext cx="565950" cy="170865"/>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6">
            <a:extLst>
              <a:ext uri="{FF2B5EF4-FFF2-40B4-BE49-F238E27FC236}">
                <a16:creationId xmlns:a16="http://schemas.microsoft.com/office/drawing/2014/main" id="{CFE4488B-2FBF-5390-ED7A-59AFDAA6AA90}"/>
              </a:ext>
            </a:extLst>
          </p:cNvPr>
          <p:cNvPicPr>
            <a:picLocks noChangeAspect="1"/>
          </p:cNvPicPr>
          <p:nvPr/>
        </p:nvPicPr>
        <p:blipFill rotWithShape="1">
          <a:blip r:embed="rId4"/>
          <a:srcRect l="85" t="79694" r="61615"/>
          <a:stretch/>
        </p:blipFill>
        <p:spPr>
          <a:xfrm>
            <a:off x="903018" y="5363081"/>
            <a:ext cx="4685739" cy="1316679"/>
          </a:xfrm>
          <a:prstGeom prst="rect">
            <a:avLst/>
          </a:prstGeom>
        </p:spPr>
      </p:pic>
      <p:sp>
        <p:nvSpPr>
          <p:cNvPr id="24" name="Arrow: Right 23">
            <a:extLst>
              <a:ext uri="{FF2B5EF4-FFF2-40B4-BE49-F238E27FC236}">
                <a16:creationId xmlns:a16="http://schemas.microsoft.com/office/drawing/2014/main" id="{6ED7908C-9C8C-3BFB-07A6-BFC189DFBC22}"/>
              </a:ext>
            </a:extLst>
          </p:cNvPr>
          <p:cNvSpPr/>
          <p:nvPr/>
        </p:nvSpPr>
        <p:spPr>
          <a:xfrm rot="5400000">
            <a:off x="3966407" y="4706459"/>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657C84-3DEA-C027-64A7-47DE71071E15}"/>
              </a:ext>
            </a:extLst>
          </p:cNvPr>
          <p:cNvSpPr/>
          <p:nvPr/>
        </p:nvSpPr>
        <p:spPr>
          <a:xfrm>
            <a:off x="903018" y="5990674"/>
            <a:ext cx="702046" cy="3031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4523893-909E-756E-7979-EDC8CA5D1BA4}"/>
              </a:ext>
            </a:extLst>
          </p:cNvPr>
          <p:cNvSpPr txBox="1"/>
          <p:nvPr/>
        </p:nvSpPr>
        <p:spPr>
          <a:xfrm>
            <a:off x="5738892" y="5829441"/>
            <a:ext cx="632016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Activate the TF23 and observe the change in the base. 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sp>
        <p:nvSpPr>
          <p:cNvPr id="27" name="Rectangle 26">
            <a:extLst>
              <a:ext uri="{FF2B5EF4-FFF2-40B4-BE49-F238E27FC236}">
                <a16:creationId xmlns:a16="http://schemas.microsoft.com/office/drawing/2014/main" id="{3D201AC7-5017-BC63-4088-B838D0F59BE1}"/>
              </a:ext>
            </a:extLst>
          </p:cNvPr>
          <p:cNvSpPr/>
          <p:nvPr/>
        </p:nvSpPr>
        <p:spPr>
          <a:xfrm>
            <a:off x="2914272" y="5655654"/>
            <a:ext cx="2043613" cy="30312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4267589-2342-AC42-8ADE-F10A66CF1121}"/>
              </a:ext>
            </a:extLst>
          </p:cNvPr>
          <p:cNvSpPr/>
          <p:nvPr/>
        </p:nvSpPr>
        <p:spPr>
          <a:xfrm>
            <a:off x="2880493" y="6021421"/>
            <a:ext cx="1779055" cy="30312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9B92C2-C6A7-D35D-AD1D-497E33EE5BAF}"/>
              </a:ext>
            </a:extLst>
          </p:cNvPr>
          <p:cNvSpPr txBox="1"/>
          <p:nvPr/>
        </p:nvSpPr>
        <p:spPr>
          <a:xfrm>
            <a:off x="457200"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 In Lab Computer</a:t>
            </a:r>
          </a:p>
        </p:txBody>
      </p:sp>
      <p:sp>
        <p:nvSpPr>
          <p:cNvPr id="7" name="TextBox 6">
            <a:extLst>
              <a:ext uri="{FF2B5EF4-FFF2-40B4-BE49-F238E27FC236}">
                <a16:creationId xmlns:a16="http://schemas.microsoft.com/office/drawing/2014/main" id="{8D77F48E-3D55-B5B6-7F0F-C62B5FE8796D}"/>
              </a:ext>
            </a:extLst>
          </p:cNvPr>
          <p:cNvSpPr txBox="1"/>
          <p:nvPr/>
        </p:nvSpPr>
        <p:spPr>
          <a:xfrm>
            <a:off x="515565" y="291216"/>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3.2.1. Activating the Environment </a:t>
            </a:r>
          </a:p>
        </p:txBody>
      </p:sp>
    </p:spTree>
    <p:extLst>
      <p:ext uri="{BB962C8B-B14F-4D97-AF65-F5344CB8AC3E}">
        <p14:creationId xmlns:p14="http://schemas.microsoft.com/office/powerpoint/2010/main" val="13012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033ED3-C6B8-04DB-C40A-73881BAA333C}"/>
              </a:ext>
            </a:extLst>
          </p:cNvPr>
          <p:cNvSpPr txBox="1"/>
          <p:nvPr/>
        </p:nvSpPr>
        <p:spPr>
          <a:xfrm>
            <a:off x="642025"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3.2.2. Accessing the Program</a:t>
            </a:r>
          </a:p>
        </p:txBody>
      </p:sp>
      <p:sp>
        <p:nvSpPr>
          <p:cNvPr id="7" name="TextBox 6">
            <a:extLst>
              <a:ext uri="{FF2B5EF4-FFF2-40B4-BE49-F238E27FC236}">
                <a16:creationId xmlns:a16="http://schemas.microsoft.com/office/drawing/2014/main" id="{B3763FC3-0FF6-E2FA-1201-DD413817319A}"/>
              </a:ext>
            </a:extLst>
          </p:cNvPr>
          <p:cNvSpPr txBox="1"/>
          <p:nvPr/>
        </p:nvSpPr>
        <p:spPr>
          <a:xfrm>
            <a:off x="132945" y="639946"/>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Please follow the steps described in slides 9, 10, and 11.</a:t>
            </a:r>
            <a:endParaRPr lang="en-US" dirty="0"/>
          </a:p>
        </p:txBody>
      </p:sp>
    </p:spTree>
    <p:extLst>
      <p:ext uri="{BB962C8B-B14F-4D97-AF65-F5344CB8AC3E}">
        <p14:creationId xmlns:p14="http://schemas.microsoft.com/office/powerpoint/2010/main" val="7033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763FC3-0FF6-E2FA-1201-DD413817319A}"/>
              </a:ext>
            </a:extLst>
          </p:cNvPr>
          <p:cNvSpPr txBox="1"/>
          <p:nvPr/>
        </p:nvSpPr>
        <p:spPr>
          <a:xfrm>
            <a:off x="0" y="776134"/>
            <a:ext cx="12059055"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If you only need to run predictions on new data, you do not need to set up the environment. However, you will need to have </a:t>
            </a:r>
            <a:r>
              <a:rPr lang="en-US" dirty="0">
                <a:latin typeface="Arial" panose="020B0604020202020204" pitchFamily="34" charset="0"/>
                <a:cs typeface="Arial" panose="020B0604020202020204" pitchFamily="34" charset="0"/>
              </a:rPr>
              <a:t>Python,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and Anaconda installed. Please refer to slide 6 for installation guide. </a:t>
            </a:r>
            <a:r>
              <a:rPr lang="en-US" sz="1800" dirty="0">
                <a:latin typeface="Arial" panose="020B0604020202020204" pitchFamily="34" charset="0"/>
                <a:cs typeface="Arial" panose="020B0604020202020204" pitchFamily="34" charset="0"/>
              </a:rPr>
              <a:t>Download the source code from link 1 and unzip it.</a:t>
            </a:r>
            <a:endParaRPr lang="en-US" dirty="0"/>
          </a:p>
        </p:txBody>
      </p:sp>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a:t>
            </a:r>
          </a:p>
        </p:txBody>
      </p:sp>
      <p:pic>
        <p:nvPicPr>
          <p:cNvPr id="3" name="Picture 2">
            <a:extLst>
              <a:ext uri="{FF2B5EF4-FFF2-40B4-BE49-F238E27FC236}">
                <a16:creationId xmlns:a16="http://schemas.microsoft.com/office/drawing/2014/main" id="{499345C7-FB5E-6ECA-DF07-5343ED22C611}"/>
              </a:ext>
            </a:extLst>
          </p:cNvPr>
          <p:cNvPicPr>
            <a:picLocks noChangeAspect="1"/>
          </p:cNvPicPr>
          <p:nvPr/>
        </p:nvPicPr>
        <p:blipFill>
          <a:blip r:embed="rId2"/>
          <a:stretch>
            <a:fillRect/>
          </a:stretch>
        </p:blipFill>
        <p:spPr>
          <a:xfrm>
            <a:off x="73332" y="1849607"/>
            <a:ext cx="4952448" cy="2720575"/>
          </a:xfrm>
          <a:prstGeom prst="rect">
            <a:avLst/>
          </a:prstGeom>
        </p:spPr>
      </p:pic>
      <p:sp>
        <p:nvSpPr>
          <p:cNvPr id="4" name="TextBox 3">
            <a:extLst>
              <a:ext uri="{FF2B5EF4-FFF2-40B4-BE49-F238E27FC236}">
                <a16:creationId xmlns:a16="http://schemas.microsoft.com/office/drawing/2014/main" id="{4D17E28C-1A7D-9D0B-D34C-A1874DF4E547}"/>
              </a:ext>
            </a:extLst>
          </p:cNvPr>
          <p:cNvSpPr txBox="1"/>
          <p:nvPr/>
        </p:nvSpPr>
        <p:spPr>
          <a:xfrm>
            <a:off x="90768" y="4576342"/>
            <a:ext cx="11276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5" name="Arrow: Right 4">
            <a:extLst>
              <a:ext uri="{FF2B5EF4-FFF2-40B4-BE49-F238E27FC236}">
                <a16:creationId xmlns:a16="http://schemas.microsoft.com/office/drawing/2014/main" id="{C2FB328C-ACC4-5154-2044-93796922EE5E}"/>
              </a:ext>
            </a:extLst>
          </p:cNvPr>
          <p:cNvSpPr/>
          <p:nvPr/>
        </p:nvSpPr>
        <p:spPr>
          <a:xfrm>
            <a:off x="5216697" y="3109410"/>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C868D13-C7BF-AA7B-B300-09349F59D38B}"/>
              </a:ext>
            </a:extLst>
          </p:cNvPr>
          <p:cNvPicPr>
            <a:picLocks noChangeAspect="1"/>
          </p:cNvPicPr>
          <p:nvPr/>
        </p:nvPicPr>
        <p:blipFill>
          <a:blip r:embed="rId3"/>
          <a:stretch>
            <a:fillRect/>
          </a:stretch>
        </p:blipFill>
        <p:spPr>
          <a:xfrm>
            <a:off x="6216926" y="2058862"/>
            <a:ext cx="4252328" cy="1341236"/>
          </a:xfrm>
          <a:prstGeom prst="rect">
            <a:avLst/>
          </a:prstGeom>
        </p:spPr>
      </p:pic>
      <p:sp>
        <p:nvSpPr>
          <p:cNvPr id="10" name="TextBox 9">
            <a:extLst>
              <a:ext uri="{FF2B5EF4-FFF2-40B4-BE49-F238E27FC236}">
                <a16:creationId xmlns:a16="http://schemas.microsoft.com/office/drawing/2014/main" id="{8938FA7B-F47C-6C60-4993-8E03A6D080DE}"/>
              </a:ext>
            </a:extLst>
          </p:cNvPr>
          <p:cNvSpPr txBox="1"/>
          <p:nvPr/>
        </p:nvSpPr>
        <p:spPr>
          <a:xfrm>
            <a:off x="6029527" y="3620194"/>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spTree>
    <p:extLst>
      <p:ext uri="{BB962C8B-B14F-4D97-AF65-F5344CB8AC3E}">
        <p14:creationId xmlns:p14="http://schemas.microsoft.com/office/powerpoint/2010/main" val="327750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B551B88D-E509-782D-7422-7FE70DCC2535}"/>
              </a:ext>
            </a:extLst>
          </p:cNvPr>
          <p:cNvPicPr>
            <a:picLocks noChangeAspect="1"/>
          </p:cNvPicPr>
          <p:nvPr/>
        </p:nvPicPr>
        <p:blipFill>
          <a:blip r:embed="rId2"/>
          <a:stretch>
            <a:fillRect/>
          </a:stretch>
        </p:blipFill>
        <p:spPr>
          <a:xfrm>
            <a:off x="87549" y="1816748"/>
            <a:ext cx="12192000" cy="4625286"/>
          </a:xfrm>
          <a:prstGeom prst="rect">
            <a:avLst/>
          </a:prstGeom>
        </p:spPr>
      </p:pic>
      <p:sp>
        <p:nvSpPr>
          <p:cNvPr id="8" name="Oval 7">
            <a:extLst>
              <a:ext uri="{FF2B5EF4-FFF2-40B4-BE49-F238E27FC236}">
                <a16:creationId xmlns:a16="http://schemas.microsoft.com/office/drawing/2014/main" id="{14307E8D-E90E-1F5A-621C-F021B3277BD8}"/>
              </a:ext>
            </a:extLst>
          </p:cNvPr>
          <p:cNvSpPr/>
          <p:nvPr/>
        </p:nvSpPr>
        <p:spPr>
          <a:xfrm>
            <a:off x="437745" y="1673157"/>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DFF67630-B86D-3461-6600-5298DD40EC26}"/>
              </a:ext>
            </a:extLst>
          </p:cNvPr>
          <p:cNvSpPr/>
          <p:nvPr/>
        </p:nvSpPr>
        <p:spPr>
          <a:xfrm rot="18571437">
            <a:off x="3841957" y="2374443"/>
            <a:ext cx="2781797"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A25997-528B-638C-DFE7-F5167A12F690}"/>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notebook opens, navigate to the source code folder. </a:t>
            </a:r>
          </a:p>
        </p:txBody>
      </p:sp>
      <p:sp>
        <p:nvSpPr>
          <p:cNvPr id="13" name="Oval 12">
            <a:extLst>
              <a:ext uri="{FF2B5EF4-FFF2-40B4-BE49-F238E27FC236}">
                <a16:creationId xmlns:a16="http://schemas.microsoft.com/office/drawing/2014/main" id="{C8E47681-D394-1074-6495-B486CD9E063E}"/>
              </a:ext>
            </a:extLst>
          </p:cNvPr>
          <p:cNvSpPr/>
          <p:nvPr/>
        </p:nvSpPr>
        <p:spPr>
          <a:xfrm>
            <a:off x="2273030" y="355916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61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41B5B0E8-AA44-9A28-E275-66D00DFD3A89}"/>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Run ‘Only prediction’ notebook and follow steps in slide 11. </a:t>
            </a:r>
          </a:p>
        </p:txBody>
      </p:sp>
      <p:pic>
        <p:nvPicPr>
          <p:cNvPr id="5" name="Picture 4">
            <a:extLst>
              <a:ext uri="{FF2B5EF4-FFF2-40B4-BE49-F238E27FC236}">
                <a16:creationId xmlns:a16="http://schemas.microsoft.com/office/drawing/2014/main" id="{6ECCFE88-6165-8A60-D9DB-BB43D59DD7C4}"/>
              </a:ext>
            </a:extLst>
          </p:cNvPr>
          <p:cNvPicPr>
            <a:picLocks noChangeAspect="1"/>
          </p:cNvPicPr>
          <p:nvPr/>
        </p:nvPicPr>
        <p:blipFill>
          <a:blip r:embed="rId2"/>
          <a:stretch>
            <a:fillRect/>
          </a:stretch>
        </p:blipFill>
        <p:spPr>
          <a:xfrm>
            <a:off x="2528511" y="1950352"/>
            <a:ext cx="7776321" cy="4521604"/>
          </a:xfrm>
          <a:prstGeom prst="rect">
            <a:avLst/>
          </a:prstGeom>
        </p:spPr>
      </p:pic>
      <p:sp>
        <p:nvSpPr>
          <p:cNvPr id="7" name="Arrow: Left 6">
            <a:extLst>
              <a:ext uri="{FF2B5EF4-FFF2-40B4-BE49-F238E27FC236}">
                <a16:creationId xmlns:a16="http://schemas.microsoft.com/office/drawing/2014/main" id="{DCB85FC8-8DAD-F9A0-F4A6-9AAAAD92E2D6}"/>
              </a:ext>
            </a:extLst>
          </p:cNvPr>
          <p:cNvSpPr/>
          <p:nvPr/>
        </p:nvSpPr>
        <p:spPr>
          <a:xfrm rot="18571437">
            <a:off x="2984911" y="3311802"/>
            <a:ext cx="4762239"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9787A06-BCE2-0D0B-A21F-45D5A59129EE}"/>
              </a:ext>
            </a:extLst>
          </p:cNvPr>
          <p:cNvSpPr/>
          <p:nvPr/>
        </p:nvSpPr>
        <p:spPr>
          <a:xfrm>
            <a:off x="2227007" y="5658968"/>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8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41B5B0E8-AA44-9A28-E275-66D00DFD3A89}"/>
              </a:ext>
            </a:extLst>
          </p:cNvPr>
          <p:cNvSpPr txBox="1"/>
          <p:nvPr/>
        </p:nvSpPr>
        <p:spPr>
          <a:xfrm>
            <a:off x="376135" y="695626"/>
            <a:ext cx="1148188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you get an error saying ‘no module named ‘</a:t>
            </a:r>
            <a:r>
              <a:rPr lang="en-US" dirty="0" err="1">
                <a:latin typeface="Arial" panose="020B0604020202020204" pitchFamily="34" charset="0"/>
                <a:cs typeface="Arial" panose="020B0604020202020204" pitchFamily="34" charset="0"/>
              </a:rPr>
              <a:t>keras.utils.generic_utils</a:t>
            </a:r>
            <a:r>
              <a:rPr lang="en-US" dirty="0">
                <a:latin typeface="Arial" panose="020B0604020202020204" pitchFamily="34" charset="0"/>
                <a:cs typeface="Arial" panose="020B0604020202020204" pitchFamily="34" charset="0"/>
              </a:rPr>
              <a:t>’, locate </a:t>
            </a:r>
            <a:r>
              <a:rPr lang="en-US" dirty="0" err="1">
                <a:latin typeface="Arial" panose="020B0604020202020204" pitchFamily="34" charset="0"/>
                <a:cs typeface="Arial" panose="020B0604020202020204" pitchFamily="34" charset="0"/>
              </a:rPr>
              <a:t>switch_norm</a:t>
            </a:r>
            <a:r>
              <a:rPr lang="en-US" dirty="0">
                <a:latin typeface="Arial" panose="020B0604020202020204" pitchFamily="34" charset="0"/>
                <a:cs typeface="Arial" panose="020B0604020202020204" pitchFamily="34" charset="0"/>
              </a:rPr>
              <a:t> file in source code and change the following. </a:t>
            </a:r>
          </a:p>
        </p:txBody>
      </p:sp>
      <p:pic>
        <p:nvPicPr>
          <p:cNvPr id="6" name="Picture 5">
            <a:extLst>
              <a:ext uri="{FF2B5EF4-FFF2-40B4-BE49-F238E27FC236}">
                <a16:creationId xmlns:a16="http://schemas.microsoft.com/office/drawing/2014/main" id="{5CE2C1F8-6FF0-3A04-226A-B164FAA74312}"/>
              </a:ext>
            </a:extLst>
          </p:cNvPr>
          <p:cNvPicPr>
            <a:picLocks noChangeAspect="1"/>
          </p:cNvPicPr>
          <p:nvPr/>
        </p:nvPicPr>
        <p:blipFill>
          <a:blip r:embed="rId2"/>
          <a:stretch>
            <a:fillRect/>
          </a:stretch>
        </p:blipFill>
        <p:spPr>
          <a:xfrm>
            <a:off x="648764" y="1867079"/>
            <a:ext cx="6884241" cy="4295295"/>
          </a:xfrm>
          <a:prstGeom prst="rect">
            <a:avLst/>
          </a:prstGeom>
        </p:spPr>
      </p:pic>
      <p:sp>
        <p:nvSpPr>
          <p:cNvPr id="8" name="Rectangle 7">
            <a:extLst>
              <a:ext uri="{FF2B5EF4-FFF2-40B4-BE49-F238E27FC236}">
                <a16:creationId xmlns:a16="http://schemas.microsoft.com/office/drawing/2014/main" id="{A419D160-3C11-A407-BC7A-DA4A508D6006}"/>
              </a:ext>
            </a:extLst>
          </p:cNvPr>
          <p:cNvSpPr/>
          <p:nvPr/>
        </p:nvSpPr>
        <p:spPr>
          <a:xfrm>
            <a:off x="673240" y="4692580"/>
            <a:ext cx="4652386" cy="3416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7C7164F-64AD-31B6-4BDF-78745621EB02}"/>
              </a:ext>
            </a:extLst>
          </p:cNvPr>
          <p:cNvSpPr/>
          <p:nvPr/>
        </p:nvSpPr>
        <p:spPr>
          <a:xfrm>
            <a:off x="5419426" y="4765957"/>
            <a:ext cx="251834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99CF78-FEC6-D99F-E401-34F748535875}"/>
              </a:ext>
            </a:extLst>
          </p:cNvPr>
          <p:cNvSpPr txBox="1"/>
          <p:nvPr/>
        </p:nvSpPr>
        <p:spPr>
          <a:xfrm>
            <a:off x="8031570" y="4490453"/>
            <a:ext cx="382644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Uncomment the highlighted line and comment the previous line and save it. </a:t>
            </a:r>
          </a:p>
        </p:txBody>
      </p:sp>
    </p:spTree>
    <p:extLst>
      <p:ext uri="{BB962C8B-B14F-4D97-AF65-F5344CB8AC3E}">
        <p14:creationId xmlns:p14="http://schemas.microsoft.com/office/powerpoint/2010/main" val="24774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a:t>
            </a:r>
          </a:p>
        </p:txBody>
      </p:sp>
      <p:sp>
        <p:nvSpPr>
          <p:cNvPr id="5" name="TextBox 4">
            <a:extLst>
              <a:ext uri="{FF2B5EF4-FFF2-40B4-BE49-F238E27FC236}">
                <a16:creationId xmlns:a16="http://schemas.microsoft.com/office/drawing/2014/main" id="{FD7868BF-78ED-DCDF-1B16-A6C1DF4D2A4A}"/>
              </a:ext>
            </a:extLst>
          </p:cNvPr>
          <p:cNvSpPr txBox="1"/>
          <p:nvPr/>
        </p:nvSpPr>
        <p:spPr>
          <a:xfrm>
            <a:off x="66472" y="649674"/>
            <a:ext cx="12059055" cy="1200329"/>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You can run the predictions on new data on your personal computer </a:t>
            </a:r>
            <a:r>
              <a:rPr lang="en-US" dirty="0">
                <a:latin typeface="Arial" panose="020B0604020202020204" pitchFamily="34" charset="0"/>
                <a:cs typeface="Arial" panose="020B0604020202020204" pitchFamily="34" charset="0"/>
              </a:rPr>
              <a:t>even if you do not have Python and other packages installed</a:t>
            </a:r>
            <a:r>
              <a:rPr lang="en-US" sz="1800"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Click on </a:t>
            </a:r>
            <a:r>
              <a:rPr lang="en-US" dirty="0" err="1">
                <a:latin typeface="Arial" panose="020B0604020202020204" pitchFamily="34" charset="0"/>
                <a:cs typeface="Arial" panose="020B0604020202020204" pitchFamily="34" charset="0"/>
              </a:rPr>
              <a:t>Colab</a:t>
            </a:r>
            <a:r>
              <a:rPr lang="en-US" dirty="0">
                <a:latin typeface="Arial" panose="020B0604020202020204" pitchFamily="34" charset="0"/>
                <a:cs typeface="Arial" panose="020B0604020202020204" pitchFamily="34" charset="0"/>
              </a:rPr>
              <a:t> link (link 2). </a:t>
            </a:r>
            <a:endParaRPr lang="en-US" dirty="0"/>
          </a:p>
        </p:txBody>
      </p:sp>
      <p:pic>
        <p:nvPicPr>
          <p:cNvPr id="7" name="Picture 6">
            <a:extLst>
              <a:ext uri="{FF2B5EF4-FFF2-40B4-BE49-F238E27FC236}">
                <a16:creationId xmlns:a16="http://schemas.microsoft.com/office/drawing/2014/main" id="{E2694093-7718-B3FA-92AE-2079443AE18B}"/>
              </a:ext>
            </a:extLst>
          </p:cNvPr>
          <p:cNvPicPr>
            <a:picLocks noChangeAspect="1"/>
          </p:cNvPicPr>
          <p:nvPr/>
        </p:nvPicPr>
        <p:blipFill rotWithShape="1">
          <a:blip r:embed="rId2"/>
          <a:srcRect b="16909"/>
          <a:stretch/>
        </p:blipFill>
        <p:spPr>
          <a:xfrm>
            <a:off x="83219" y="2160658"/>
            <a:ext cx="8126284" cy="4641778"/>
          </a:xfrm>
          <a:prstGeom prst="rect">
            <a:avLst/>
          </a:prstGeom>
        </p:spPr>
      </p:pic>
      <p:sp>
        <p:nvSpPr>
          <p:cNvPr id="8" name="Arrow: Right 7">
            <a:extLst>
              <a:ext uri="{FF2B5EF4-FFF2-40B4-BE49-F238E27FC236}">
                <a16:creationId xmlns:a16="http://schemas.microsoft.com/office/drawing/2014/main" id="{138E5CD8-FA7B-54FF-A8AF-BD05F0A8F8C1}"/>
              </a:ext>
            </a:extLst>
          </p:cNvPr>
          <p:cNvSpPr/>
          <p:nvPr/>
        </p:nvSpPr>
        <p:spPr>
          <a:xfrm>
            <a:off x="1167320" y="3530544"/>
            <a:ext cx="758757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C572E0-979B-A52B-8A89-9817AEE079F7}"/>
              </a:ext>
            </a:extLst>
          </p:cNvPr>
          <p:cNvSpPr txBox="1"/>
          <p:nvPr/>
        </p:nvSpPr>
        <p:spPr>
          <a:xfrm>
            <a:off x="8897332" y="3429000"/>
            <a:ext cx="2561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Upload your images to the ‘data’ folder</a:t>
            </a:r>
          </a:p>
        </p:txBody>
      </p:sp>
      <p:sp>
        <p:nvSpPr>
          <p:cNvPr id="10" name="Arrow: Right 9">
            <a:extLst>
              <a:ext uri="{FF2B5EF4-FFF2-40B4-BE49-F238E27FC236}">
                <a16:creationId xmlns:a16="http://schemas.microsoft.com/office/drawing/2014/main" id="{53C75A9E-E774-EDD0-A1F1-F5F4D549D254}"/>
              </a:ext>
            </a:extLst>
          </p:cNvPr>
          <p:cNvSpPr/>
          <p:nvPr/>
        </p:nvSpPr>
        <p:spPr>
          <a:xfrm>
            <a:off x="1689371" y="6037504"/>
            <a:ext cx="758757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EA6B4BB-4DB3-29D5-312C-E20AC7697B92}"/>
              </a:ext>
            </a:extLst>
          </p:cNvPr>
          <p:cNvSpPr txBox="1"/>
          <p:nvPr/>
        </p:nvSpPr>
        <p:spPr>
          <a:xfrm>
            <a:off x="9276945" y="5885160"/>
            <a:ext cx="2561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Click on this notebook for the code</a:t>
            </a:r>
          </a:p>
        </p:txBody>
      </p:sp>
    </p:spTree>
    <p:extLst>
      <p:ext uri="{BB962C8B-B14F-4D97-AF65-F5344CB8AC3E}">
        <p14:creationId xmlns:p14="http://schemas.microsoft.com/office/powerpoint/2010/main" val="363016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 (contd..)</a:t>
            </a:r>
          </a:p>
        </p:txBody>
      </p:sp>
      <p:pic>
        <p:nvPicPr>
          <p:cNvPr id="3" name="Picture 2">
            <a:extLst>
              <a:ext uri="{FF2B5EF4-FFF2-40B4-BE49-F238E27FC236}">
                <a16:creationId xmlns:a16="http://schemas.microsoft.com/office/drawing/2014/main" id="{8EF94174-71F3-79F7-CC5D-749E000A621F}"/>
              </a:ext>
            </a:extLst>
          </p:cNvPr>
          <p:cNvPicPr>
            <a:picLocks noChangeAspect="1"/>
          </p:cNvPicPr>
          <p:nvPr/>
        </p:nvPicPr>
        <p:blipFill>
          <a:blip r:embed="rId2"/>
          <a:stretch>
            <a:fillRect/>
          </a:stretch>
        </p:blipFill>
        <p:spPr>
          <a:xfrm>
            <a:off x="0" y="954107"/>
            <a:ext cx="12192000" cy="3535488"/>
          </a:xfrm>
          <a:prstGeom prst="rect">
            <a:avLst/>
          </a:prstGeom>
        </p:spPr>
      </p:pic>
      <p:sp>
        <p:nvSpPr>
          <p:cNvPr id="6" name="TextBox 5">
            <a:extLst>
              <a:ext uri="{FF2B5EF4-FFF2-40B4-BE49-F238E27FC236}">
                <a16:creationId xmlns:a16="http://schemas.microsoft.com/office/drawing/2014/main" id="{6D0638D7-18B3-D033-22B2-E4FBE5E6D42F}"/>
              </a:ext>
            </a:extLst>
          </p:cNvPr>
          <p:cNvSpPr txBox="1"/>
          <p:nvPr/>
        </p:nvSpPr>
        <p:spPr>
          <a:xfrm>
            <a:off x="387486" y="4764473"/>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 first three shown cells should be run in the given order mandatorily. </a:t>
            </a:r>
            <a:endParaRPr lang="en-US" dirty="0"/>
          </a:p>
        </p:txBody>
      </p:sp>
    </p:spTree>
    <p:extLst>
      <p:ext uri="{BB962C8B-B14F-4D97-AF65-F5344CB8AC3E}">
        <p14:creationId xmlns:p14="http://schemas.microsoft.com/office/powerpoint/2010/main" val="115818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D7FEC-B991-6008-96E3-435407377F34}"/>
              </a:ext>
            </a:extLst>
          </p:cNvPr>
          <p:cNvSpPr txBox="1"/>
          <p:nvPr/>
        </p:nvSpPr>
        <p:spPr>
          <a:xfrm>
            <a:off x="0"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Table of Contents</a:t>
            </a:r>
          </a:p>
        </p:txBody>
      </p:sp>
      <p:graphicFrame>
        <p:nvGraphicFramePr>
          <p:cNvPr id="5" name="Table 5">
            <a:extLst>
              <a:ext uri="{FF2B5EF4-FFF2-40B4-BE49-F238E27FC236}">
                <a16:creationId xmlns:a16="http://schemas.microsoft.com/office/drawing/2014/main" id="{F723D1B2-934E-0387-A8EE-BC5F9F9A981E}"/>
              </a:ext>
            </a:extLst>
          </p:cNvPr>
          <p:cNvGraphicFramePr>
            <a:graphicFrameLocks noGrp="1"/>
          </p:cNvGraphicFramePr>
          <p:nvPr>
            <p:extLst>
              <p:ext uri="{D42A27DB-BD31-4B8C-83A1-F6EECF244321}">
                <p14:modId xmlns:p14="http://schemas.microsoft.com/office/powerpoint/2010/main" val="3310250889"/>
              </p:ext>
            </p:extLst>
          </p:nvPr>
        </p:nvGraphicFramePr>
        <p:xfrm>
          <a:off x="1167318" y="495930"/>
          <a:ext cx="10729609" cy="5191760"/>
        </p:xfrm>
        <a:graphic>
          <a:graphicData uri="http://schemas.openxmlformats.org/drawingml/2006/table">
            <a:tbl>
              <a:tblPr firstRow="1" bandRow="1">
                <a:tableStyleId>{5940675A-B579-460E-94D1-54222C63F5DA}</a:tableStyleId>
              </a:tblPr>
              <a:tblGrid>
                <a:gridCol w="1079771">
                  <a:extLst>
                    <a:ext uri="{9D8B030D-6E8A-4147-A177-3AD203B41FA5}">
                      <a16:colId xmlns:a16="http://schemas.microsoft.com/office/drawing/2014/main" val="1111016084"/>
                    </a:ext>
                  </a:extLst>
                </a:gridCol>
                <a:gridCol w="8472792">
                  <a:extLst>
                    <a:ext uri="{9D8B030D-6E8A-4147-A177-3AD203B41FA5}">
                      <a16:colId xmlns:a16="http://schemas.microsoft.com/office/drawing/2014/main" val="808282572"/>
                    </a:ext>
                  </a:extLst>
                </a:gridCol>
                <a:gridCol w="1177046">
                  <a:extLst>
                    <a:ext uri="{9D8B030D-6E8A-4147-A177-3AD203B41FA5}">
                      <a16:colId xmlns:a16="http://schemas.microsoft.com/office/drawing/2014/main" val="2474529880"/>
                    </a:ext>
                  </a:extLst>
                </a:gridCol>
              </a:tblGrid>
              <a:tr h="370840">
                <a:tc>
                  <a:txBody>
                    <a:bodyPr/>
                    <a:lstStyle/>
                    <a:p>
                      <a:pPr algn="ctr"/>
                      <a:r>
                        <a:rPr lang="en-US" sz="1400" b="1" dirty="0">
                          <a:latin typeface="Arial" panose="020B0604020202020204" pitchFamily="34" charset="0"/>
                          <a:cs typeface="Arial" panose="020B0604020202020204" pitchFamily="34" charset="0"/>
                        </a:rPr>
                        <a:t>Index</a:t>
                      </a:r>
                    </a:p>
                  </a:txBody>
                  <a:tcPr anchor="ctr"/>
                </a:tc>
                <a:tc>
                  <a:txBody>
                    <a:bodyPr/>
                    <a:lstStyle/>
                    <a:p>
                      <a:pPr algn="ctr"/>
                      <a:r>
                        <a:rPr lang="en-US" sz="1400" b="1" dirty="0">
                          <a:latin typeface="Arial" panose="020B0604020202020204" pitchFamily="34" charset="0"/>
                          <a:cs typeface="Arial" panose="020B0604020202020204" pitchFamily="34" charset="0"/>
                        </a:rPr>
                        <a:t>Topics</a:t>
                      </a:r>
                    </a:p>
                  </a:txBody>
                  <a:tcPr anchor="ctr"/>
                </a:tc>
                <a:tc>
                  <a:txBody>
                    <a:bodyPr/>
                    <a:lstStyle/>
                    <a:p>
                      <a:pPr algn="ctr"/>
                      <a:r>
                        <a:rPr lang="en-US" sz="1400" b="1" dirty="0">
                          <a:latin typeface="Arial" panose="020B0604020202020204" pitchFamily="34" charset="0"/>
                          <a:cs typeface="Arial" panose="020B0604020202020204" pitchFamily="34" charset="0"/>
                        </a:rPr>
                        <a:t>Slide No.</a:t>
                      </a:r>
                    </a:p>
                  </a:txBody>
                  <a:tcPr anchor="ctr"/>
                </a:tc>
                <a:extLst>
                  <a:ext uri="{0D108BD9-81ED-4DB2-BD59-A6C34878D82A}">
                    <a16:rowId xmlns:a16="http://schemas.microsoft.com/office/drawing/2014/main" val="2997884178"/>
                  </a:ext>
                </a:extLst>
              </a:tr>
              <a:tr h="37084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l"/>
                      <a:r>
                        <a:rPr lang="en-US" sz="1200" dirty="0">
                          <a:latin typeface="Arial" panose="020B0604020202020204" pitchFamily="34" charset="0"/>
                          <a:cs typeface="Arial" panose="020B0604020202020204" pitchFamily="34" charset="0"/>
                        </a:rPr>
                        <a:t>Introduction</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009357318"/>
                  </a:ext>
                </a:extLst>
              </a:tr>
              <a:tr h="370840">
                <a:tc>
                  <a:txBody>
                    <a:bodyPr/>
                    <a:lstStyle/>
                    <a:p>
                      <a:pPr algn="ctr"/>
                      <a:r>
                        <a:rPr lang="en-US" sz="1200" dirty="0">
                          <a:latin typeface="Arial" panose="020B0604020202020204" pitchFamily="34" charset="0"/>
                          <a:cs typeface="Arial" panose="020B0604020202020204" pitchFamily="34" charset="0"/>
                        </a:rPr>
                        <a:t>2. </a:t>
                      </a:r>
                    </a:p>
                  </a:txBody>
                  <a:tcPr anchor="ctr"/>
                </a:tc>
                <a:tc>
                  <a:txBody>
                    <a:bodyPr/>
                    <a:lstStyle/>
                    <a:p>
                      <a:pPr algn="l"/>
                      <a:r>
                        <a:rPr lang="en-US" sz="1200" dirty="0">
                          <a:latin typeface="Arial" panose="020B0604020202020204" pitchFamily="34" charset="0"/>
                          <a:cs typeface="Arial" panose="020B0604020202020204" pitchFamily="34" charset="0"/>
                        </a:rPr>
                        <a:t>Pre-Requisites</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520334617"/>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2.1. Image Format</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841657243"/>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2.2. Naming Conventions</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4043108118"/>
                  </a:ext>
                </a:extLst>
              </a:tr>
              <a:tr h="370840">
                <a:tc>
                  <a:txBody>
                    <a:bodyPr/>
                    <a:lstStyle/>
                    <a:p>
                      <a:pPr algn="ctr"/>
                      <a:r>
                        <a:rPr lang="en-US" sz="1200" dirty="0">
                          <a:latin typeface="Arial" panose="020B0604020202020204" pitchFamily="34" charset="0"/>
                          <a:cs typeface="Arial" panose="020B0604020202020204" pitchFamily="34" charset="0"/>
                        </a:rPr>
                        <a:t>3. </a:t>
                      </a:r>
                    </a:p>
                  </a:txBody>
                  <a:tcPr anchor="ctr"/>
                </a:tc>
                <a:tc>
                  <a:txBody>
                    <a:bodyPr/>
                    <a:lstStyle/>
                    <a:p>
                      <a:pPr algn="l"/>
                      <a:r>
                        <a:rPr lang="en-US" sz="1200" dirty="0">
                          <a:latin typeface="Arial" panose="020B0604020202020204" pitchFamily="34" charset="0"/>
                          <a:cs typeface="Arial" panose="020B0604020202020204" pitchFamily="34" charset="0"/>
                        </a:rPr>
                        <a:t>Running the Program from Scratch (Training, Prediction and Evaluation)</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486992694"/>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3.1 In personal Computer</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357254182"/>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3.1.1 Setting up the Environment </a:t>
                      </a:r>
                    </a:p>
                  </a:txBody>
                  <a:tcPr anchor="ctr"/>
                </a:tc>
                <a:tc>
                  <a:txBody>
                    <a:bodyPr/>
                    <a:lstStyle/>
                    <a:p>
                      <a:pPr algn="ctr"/>
                      <a:r>
                        <a:rPr lang="en-US" sz="1200"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2404233302"/>
                  </a:ext>
                </a:extLst>
              </a:tr>
              <a:tr h="370840">
                <a:tc>
                  <a:txBody>
                    <a:bodyPr/>
                    <a:lstStyle/>
                    <a:p>
                      <a:pPr algn="ctr"/>
                      <a:r>
                        <a:rPr lang="en-US" sz="1200" dirty="0">
                          <a:latin typeface="Arial" panose="020B0604020202020204" pitchFamily="34" charset="0"/>
                          <a:cs typeface="Arial" panose="020B0604020202020204" pitchFamily="34" charset="0"/>
                        </a:rPr>
                        <a:t>  </a:t>
                      </a:r>
                    </a:p>
                  </a:txBody>
                  <a:tcPr anchor="ctr"/>
                </a:tc>
                <a:tc>
                  <a:txBody>
                    <a:bodyPr/>
                    <a:lstStyle/>
                    <a:p>
                      <a:pPr algn="l"/>
                      <a:r>
                        <a:rPr lang="en-US" sz="1200" dirty="0">
                          <a:latin typeface="Arial" panose="020B0604020202020204" pitchFamily="34" charset="0"/>
                          <a:cs typeface="Arial" panose="020B0604020202020204" pitchFamily="34" charset="0"/>
                        </a:rPr>
                        <a:t>                     3.1.2 Accessing the Program</a:t>
                      </a:r>
                    </a:p>
                  </a:txBody>
                  <a:tcPr anchor="ctr"/>
                </a:tc>
                <a:tc>
                  <a:txBody>
                    <a:bodyPr/>
                    <a:lstStyle/>
                    <a:p>
                      <a:pPr algn="ctr"/>
                      <a:r>
                        <a:rPr lang="en-US" sz="1200" dirty="0">
                          <a:latin typeface="Arial" panose="020B0604020202020204" pitchFamily="34" charset="0"/>
                          <a:cs typeface="Arial" panose="020B0604020202020204" pitchFamily="34" charset="0"/>
                        </a:rPr>
                        <a:t>9</a:t>
                      </a:r>
                    </a:p>
                  </a:txBody>
                  <a:tcPr anchor="ctr"/>
                </a:tc>
                <a:extLst>
                  <a:ext uri="{0D108BD9-81ED-4DB2-BD59-A6C34878D82A}">
                    <a16:rowId xmlns:a16="http://schemas.microsoft.com/office/drawing/2014/main" val="3409192521"/>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 In lab Computer</a:t>
                      </a:r>
                    </a:p>
                  </a:txBody>
                  <a:tcPr anchor="ctr"/>
                </a:tc>
                <a:tc>
                  <a:txBody>
                    <a:bodyPr/>
                    <a:lstStyle/>
                    <a:p>
                      <a:pPr algn="ctr"/>
                      <a:r>
                        <a:rPr lang="en-US" sz="1200" dirty="0">
                          <a:latin typeface="Arial" panose="020B0604020202020204" pitchFamily="34" charset="0"/>
                          <a:cs typeface="Arial" panose="020B0604020202020204" pitchFamily="34" charset="0"/>
                        </a:rPr>
                        <a:t>12</a:t>
                      </a:r>
                    </a:p>
                  </a:txBody>
                  <a:tcPr anchor="ctr"/>
                </a:tc>
                <a:extLst>
                  <a:ext uri="{0D108BD9-81ED-4DB2-BD59-A6C34878D82A}">
                    <a16:rowId xmlns:a16="http://schemas.microsoft.com/office/drawing/2014/main" val="1848864700"/>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3.2.1 Activating the Environment</a:t>
                      </a:r>
                    </a:p>
                  </a:txBody>
                  <a:tcPr anchor="ctr"/>
                </a:tc>
                <a:tc>
                  <a:txBody>
                    <a:bodyPr/>
                    <a:lstStyle/>
                    <a:p>
                      <a:pPr algn="ctr"/>
                      <a:r>
                        <a:rPr lang="en-US" sz="1200" dirty="0">
                          <a:latin typeface="Arial" panose="020B0604020202020204" pitchFamily="34" charset="0"/>
                          <a:cs typeface="Arial" panose="020B0604020202020204" pitchFamily="34" charset="0"/>
                        </a:rPr>
                        <a:t>12</a:t>
                      </a:r>
                    </a:p>
                  </a:txBody>
                  <a:tcPr anchor="ctr"/>
                </a:tc>
                <a:extLst>
                  <a:ext uri="{0D108BD9-81ED-4DB2-BD59-A6C34878D82A}">
                    <a16:rowId xmlns:a16="http://schemas.microsoft.com/office/drawing/2014/main" val="2456823632"/>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3.2.2. Accessing the Program</a:t>
                      </a:r>
                    </a:p>
                  </a:txBody>
                  <a:tcPr anchor="ctr"/>
                </a:tc>
                <a:tc>
                  <a:txBody>
                    <a:bodyPr/>
                    <a:lstStyle/>
                    <a:p>
                      <a:pPr algn="ctr"/>
                      <a:r>
                        <a:rPr lang="en-US" sz="1200" dirty="0">
                          <a:latin typeface="Arial" panose="020B0604020202020204" pitchFamily="34" charset="0"/>
                          <a:cs typeface="Arial" panose="020B0604020202020204" pitchFamily="34" charset="0"/>
                        </a:rPr>
                        <a:t>13</a:t>
                      </a:r>
                    </a:p>
                  </a:txBody>
                  <a:tcPr anchor="ctr"/>
                </a:tc>
                <a:extLst>
                  <a:ext uri="{0D108BD9-81ED-4DB2-BD59-A6C34878D82A}">
                    <a16:rowId xmlns:a16="http://schemas.microsoft.com/office/drawing/2014/main" val="1294504340"/>
                  </a:ext>
                </a:extLst>
              </a:tr>
              <a:tr h="370840">
                <a:tc>
                  <a:txBody>
                    <a:bodyPr/>
                    <a:lstStyle/>
                    <a:p>
                      <a:pPr algn="ctr"/>
                      <a:r>
                        <a:rPr lang="en-US" sz="1200" dirty="0">
                          <a:latin typeface="Arial" panose="020B0604020202020204" pitchFamily="34" charset="0"/>
                          <a:cs typeface="Arial" panose="020B0604020202020204" pitchFamily="34" charset="0"/>
                        </a:rPr>
                        <a:t>4. </a:t>
                      </a:r>
                    </a:p>
                  </a:txBody>
                  <a:tcPr anchor="ctr"/>
                </a:tc>
                <a:tc>
                  <a:txBody>
                    <a:bodyPr/>
                    <a:lstStyle/>
                    <a:p>
                      <a:pPr algn="l"/>
                      <a:r>
                        <a:rPr lang="en-US" sz="1200" dirty="0">
                          <a:latin typeface="Arial" panose="020B0604020202020204" pitchFamily="34" charset="0"/>
                          <a:cs typeface="Arial" panose="020B0604020202020204" pitchFamily="34" charset="0"/>
                        </a:rPr>
                        <a:t>Running only Predictions on New Data in Lab computer / Personal computer</a:t>
                      </a:r>
                    </a:p>
                  </a:txBody>
                  <a:tcPr anchor="ctr"/>
                </a:tc>
                <a:tc>
                  <a:txBody>
                    <a:bodyPr/>
                    <a:lstStyle/>
                    <a:p>
                      <a:pPr algn="ctr"/>
                      <a:r>
                        <a:rPr lang="en-US" sz="1200" dirty="0">
                          <a:latin typeface="Arial" panose="020B0604020202020204" pitchFamily="34" charset="0"/>
                          <a:cs typeface="Arial" panose="020B0604020202020204" pitchFamily="34" charset="0"/>
                        </a:rPr>
                        <a:t>14</a:t>
                      </a:r>
                    </a:p>
                  </a:txBody>
                  <a:tcPr anchor="ctr"/>
                </a:tc>
                <a:extLst>
                  <a:ext uri="{0D108BD9-81ED-4DB2-BD59-A6C34878D82A}">
                    <a16:rowId xmlns:a16="http://schemas.microsoft.com/office/drawing/2014/main" val="3414969240"/>
                  </a:ext>
                </a:extLst>
              </a:tr>
              <a:tr h="370840">
                <a:tc>
                  <a:txBody>
                    <a:bodyPr/>
                    <a:lstStyle/>
                    <a:p>
                      <a:pPr algn="ctr"/>
                      <a:r>
                        <a:rPr lang="en-US" sz="1200" dirty="0">
                          <a:latin typeface="Arial" panose="020B0604020202020204" pitchFamily="34" charset="0"/>
                          <a:cs typeface="Arial" panose="020B0604020202020204" pitchFamily="34" charset="0"/>
                        </a:rPr>
                        <a:t>5. </a:t>
                      </a:r>
                    </a:p>
                  </a:txBody>
                  <a:tcPr anchor="ctr"/>
                </a:tc>
                <a:tc>
                  <a:txBody>
                    <a:bodyPr/>
                    <a:lstStyle/>
                    <a:p>
                      <a:pPr algn="l"/>
                      <a:r>
                        <a:rPr lang="en-US" sz="1200" dirty="0">
                          <a:latin typeface="Arial" panose="020B0604020202020204" pitchFamily="34" charset="0"/>
                          <a:cs typeface="Arial" panose="020B0604020202020204" pitchFamily="34" charset="0"/>
                        </a:rPr>
                        <a:t>Running only Predictions when Python and </a:t>
                      </a:r>
                      <a:r>
                        <a:rPr lang="en-US" sz="1200" dirty="0" err="1">
                          <a:latin typeface="Arial" panose="020B0604020202020204" pitchFamily="34" charset="0"/>
                          <a:cs typeface="Arial" panose="020B0604020202020204" pitchFamily="34" charset="0"/>
                        </a:rPr>
                        <a:t>Jupyter</a:t>
                      </a:r>
                      <a:r>
                        <a:rPr lang="en-US" sz="1200" dirty="0">
                          <a:latin typeface="Arial" panose="020B0604020202020204" pitchFamily="34" charset="0"/>
                          <a:cs typeface="Arial" panose="020B0604020202020204" pitchFamily="34" charset="0"/>
                        </a:rPr>
                        <a:t> are not Installed</a:t>
                      </a:r>
                    </a:p>
                  </a:txBody>
                  <a:tcPr anchor="ctr"/>
                </a:tc>
                <a:tc>
                  <a:txBody>
                    <a:bodyPr/>
                    <a:lstStyle/>
                    <a:p>
                      <a:pPr algn="ctr"/>
                      <a:r>
                        <a:rPr lang="en-US" sz="1200" dirty="0">
                          <a:latin typeface="Arial" panose="020B0604020202020204" pitchFamily="34" charset="0"/>
                          <a:cs typeface="Arial" panose="020B0604020202020204" pitchFamily="34" charset="0"/>
                        </a:rPr>
                        <a:t>18</a:t>
                      </a:r>
                    </a:p>
                  </a:txBody>
                  <a:tcPr anchor="ctr"/>
                </a:tc>
                <a:extLst>
                  <a:ext uri="{0D108BD9-81ED-4DB2-BD59-A6C34878D82A}">
                    <a16:rowId xmlns:a16="http://schemas.microsoft.com/office/drawing/2014/main" val="664119286"/>
                  </a:ext>
                </a:extLst>
              </a:tr>
            </a:tbl>
          </a:graphicData>
        </a:graphic>
      </p:graphicFrame>
    </p:spTree>
    <p:extLst>
      <p:ext uri="{BB962C8B-B14F-4D97-AF65-F5344CB8AC3E}">
        <p14:creationId xmlns:p14="http://schemas.microsoft.com/office/powerpoint/2010/main" val="242139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 (contd..)</a:t>
            </a:r>
          </a:p>
        </p:txBody>
      </p:sp>
      <p:sp>
        <p:nvSpPr>
          <p:cNvPr id="6" name="TextBox 5">
            <a:extLst>
              <a:ext uri="{FF2B5EF4-FFF2-40B4-BE49-F238E27FC236}">
                <a16:creationId xmlns:a16="http://schemas.microsoft.com/office/drawing/2014/main" id="{6D0638D7-18B3-D033-22B2-E4FBE5E6D42F}"/>
              </a:ext>
            </a:extLst>
          </p:cNvPr>
          <p:cNvSpPr txBox="1"/>
          <p:nvPr/>
        </p:nvSpPr>
        <p:spPr>
          <a:xfrm>
            <a:off x="66472" y="1097146"/>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When the first cell is run, a pop up asking for permission will appear. Give permit access when popped up. </a:t>
            </a:r>
            <a:endParaRPr lang="en-US" dirty="0"/>
          </a:p>
        </p:txBody>
      </p:sp>
      <p:pic>
        <p:nvPicPr>
          <p:cNvPr id="5" name="Picture 4">
            <a:extLst>
              <a:ext uri="{FF2B5EF4-FFF2-40B4-BE49-F238E27FC236}">
                <a16:creationId xmlns:a16="http://schemas.microsoft.com/office/drawing/2014/main" id="{9B766E3B-D1B8-8CA6-CEF5-F6A2414CA93D}"/>
              </a:ext>
            </a:extLst>
          </p:cNvPr>
          <p:cNvPicPr>
            <a:picLocks noChangeAspect="1"/>
          </p:cNvPicPr>
          <p:nvPr/>
        </p:nvPicPr>
        <p:blipFill>
          <a:blip r:embed="rId2"/>
          <a:stretch>
            <a:fillRect/>
          </a:stretch>
        </p:blipFill>
        <p:spPr>
          <a:xfrm>
            <a:off x="253741" y="1945610"/>
            <a:ext cx="5342083" cy="1935648"/>
          </a:xfrm>
          <a:prstGeom prst="rect">
            <a:avLst/>
          </a:prstGeom>
        </p:spPr>
      </p:pic>
      <p:sp>
        <p:nvSpPr>
          <p:cNvPr id="7" name="Oval 6">
            <a:extLst>
              <a:ext uri="{FF2B5EF4-FFF2-40B4-BE49-F238E27FC236}">
                <a16:creationId xmlns:a16="http://schemas.microsoft.com/office/drawing/2014/main" id="{C7561E59-C049-B7C2-CF89-832E3B050DE6}"/>
              </a:ext>
            </a:extLst>
          </p:cNvPr>
          <p:cNvSpPr/>
          <p:nvPr/>
        </p:nvSpPr>
        <p:spPr>
          <a:xfrm>
            <a:off x="3491603" y="3429000"/>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6FF0D5A-89B1-4452-5E41-AF1FE8871A3C}"/>
              </a:ext>
            </a:extLst>
          </p:cNvPr>
          <p:cNvPicPr>
            <a:picLocks noChangeAspect="1"/>
          </p:cNvPicPr>
          <p:nvPr/>
        </p:nvPicPr>
        <p:blipFill>
          <a:blip r:embed="rId3"/>
          <a:stretch>
            <a:fillRect/>
          </a:stretch>
        </p:blipFill>
        <p:spPr>
          <a:xfrm>
            <a:off x="6748677" y="1785891"/>
            <a:ext cx="4861981" cy="2469094"/>
          </a:xfrm>
          <a:prstGeom prst="rect">
            <a:avLst/>
          </a:prstGeom>
        </p:spPr>
      </p:pic>
      <p:sp>
        <p:nvSpPr>
          <p:cNvPr id="10" name="Oval 9">
            <a:extLst>
              <a:ext uri="{FF2B5EF4-FFF2-40B4-BE49-F238E27FC236}">
                <a16:creationId xmlns:a16="http://schemas.microsoft.com/office/drawing/2014/main" id="{207DC750-CA2D-2D13-E06E-02E783869E40}"/>
              </a:ext>
            </a:extLst>
          </p:cNvPr>
          <p:cNvSpPr/>
          <p:nvPr/>
        </p:nvSpPr>
        <p:spPr>
          <a:xfrm>
            <a:off x="7087595" y="3020360"/>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1916CEB-1ED9-7A34-D673-98466CD5E587}"/>
              </a:ext>
            </a:extLst>
          </p:cNvPr>
          <p:cNvSpPr/>
          <p:nvPr/>
        </p:nvSpPr>
        <p:spPr>
          <a:xfrm rot="5400000">
            <a:off x="4422457" y="4037009"/>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F7C6F1-DFE0-97E5-DFD3-4B29AA500D71}"/>
              </a:ext>
            </a:extLst>
          </p:cNvPr>
          <p:cNvSpPr txBox="1"/>
          <p:nvPr/>
        </p:nvSpPr>
        <p:spPr>
          <a:xfrm>
            <a:off x="3491603" y="4460916"/>
            <a:ext cx="382644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Connect to drive</a:t>
            </a:r>
          </a:p>
        </p:txBody>
      </p:sp>
      <p:sp>
        <p:nvSpPr>
          <p:cNvPr id="13" name="TextBox 12">
            <a:extLst>
              <a:ext uri="{FF2B5EF4-FFF2-40B4-BE49-F238E27FC236}">
                <a16:creationId xmlns:a16="http://schemas.microsoft.com/office/drawing/2014/main" id="{658B5F15-3250-B3DD-6BA4-4C613113C47F}"/>
              </a:ext>
            </a:extLst>
          </p:cNvPr>
          <p:cNvSpPr txBox="1"/>
          <p:nvPr/>
        </p:nvSpPr>
        <p:spPr>
          <a:xfrm>
            <a:off x="7412828" y="4322416"/>
            <a:ext cx="382644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your drive account to continue</a:t>
            </a:r>
          </a:p>
        </p:txBody>
      </p:sp>
      <p:sp>
        <p:nvSpPr>
          <p:cNvPr id="14" name="Arrow: Right 13">
            <a:extLst>
              <a:ext uri="{FF2B5EF4-FFF2-40B4-BE49-F238E27FC236}">
                <a16:creationId xmlns:a16="http://schemas.microsoft.com/office/drawing/2014/main" id="{19294282-D6BE-D831-1639-9752787F7E14}"/>
              </a:ext>
            </a:extLst>
          </p:cNvPr>
          <p:cNvSpPr/>
          <p:nvPr/>
        </p:nvSpPr>
        <p:spPr>
          <a:xfrm>
            <a:off x="6050995" y="2913434"/>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4DB1657-B425-9789-B7AB-BEA92CE05644}"/>
              </a:ext>
            </a:extLst>
          </p:cNvPr>
          <p:cNvSpPr/>
          <p:nvPr/>
        </p:nvSpPr>
        <p:spPr>
          <a:xfrm rot="5400000">
            <a:off x="7956435" y="3745148"/>
            <a:ext cx="818709"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AE436C-C099-64A8-8339-E12E02303748}"/>
              </a:ext>
            </a:extLst>
          </p:cNvPr>
          <p:cNvSpPr txBox="1"/>
          <p:nvPr/>
        </p:nvSpPr>
        <p:spPr>
          <a:xfrm>
            <a:off x="253741" y="5608220"/>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You can continue using the notebook after permission is granted. </a:t>
            </a:r>
            <a:endParaRPr lang="en-US" dirty="0"/>
          </a:p>
        </p:txBody>
      </p:sp>
    </p:spTree>
    <p:extLst>
      <p:ext uri="{BB962C8B-B14F-4D97-AF65-F5344CB8AC3E}">
        <p14:creationId xmlns:p14="http://schemas.microsoft.com/office/powerpoint/2010/main" val="333121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AAB66-5AD5-21C9-BDF5-F12A825484AE}"/>
              </a:ext>
            </a:extLst>
          </p:cNvPr>
          <p:cNvSpPr>
            <a:spLocks noGrp="1"/>
          </p:cNvSpPr>
          <p:nvPr>
            <p:ph idx="1"/>
          </p:nvPr>
        </p:nvSpPr>
        <p:spPr>
          <a:xfrm>
            <a:off x="166991" y="706943"/>
            <a:ext cx="11924489" cy="5180509"/>
          </a:xfrm>
        </p:spPr>
        <p:txBody>
          <a:bodyPr>
            <a:normAutofit/>
          </a:bodyPr>
          <a:lstStyle/>
          <a:p>
            <a:pPr marL="0" indent="0">
              <a:buNone/>
            </a:pPr>
            <a:r>
              <a:rPr lang="en-US" sz="2000" dirty="0">
                <a:latin typeface="Arial" panose="020B0604020202020204" pitchFamily="34" charset="0"/>
                <a:cs typeface="Arial" panose="020B0604020202020204" pitchFamily="34" charset="0"/>
              </a:rPr>
              <a:t>This SOP describes DL-based lung and airway segmentation.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Source code can be found in the following links  -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(referred to as link 1 in upcoming slides):</a:t>
            </a:r>
          </a:p>
          <a:p>
            <a:pPr marL="0" indent="0">
              <a:buNone/>
            </a:pPr>
            <a:r>
              <a:rPr lang="en-US" sz="2000" dirty="0">
                <a:latin typeface="Arial" panose="020B0604020202020204" pitchFamily="34" charset="0"/>
                <a:cs typeface="Arial" panose="020B0604020202020204" pitchFamily="34" charset="0"/>
                <a:hlinkClick r:id="rId2"/>
              </a:rPr>
              <a:t>https://github.com/chetana348/Lung-and-Airway-Segmentation</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err="1">
                <a:latin typeface="Arial" panose="020B0604020202020204" pitchFamily="34" charset="0"/>
                <a:cs typeface="Arial" panose="020B0604020202020204" pitchFamily="34" charset="0"/>
              </a:rPr>
              <a:t>Colab</a:t>
            </a:r>
            <a:r>
              <a:rPr lang="en-US" sz="2000" dirty="0">
                <a:latin typeface="Arial" panose="020B0604020202020204" pitchFamily="34" charset="0"/>
                <a:cs typeface="Arial" panose="020B0604020202020204" pitchFamily="34" charset="0"/>
              </a:rPr>
              <a:t> (referred to as link 2 in upcoming slides):</a:t>
            </a:r>
          </a:p>
          <a:p>
            <a:pPr marL="0" indent="0">
              <a:buNone/>
            </a:pPr>
            <a:r>
              <a:rPr lang="en-US" sz="2000" dirty="0">
                <a:latin typeface="Arial" panose="020B0604020202020204" pitchFamily="34" charset="0"/>
                <a:cs typeface="Arial" panose="020B0604020202020204" pitchFamily="34" charset="0"/>
                <a:hlinkClick r:id="rId3"/>
              </a:rPr>
              <a:t>https://drive.google.com/drive/folders/1SBL6bOjsyhwK8Ib5fgrQa4Zr8peVuYXn?usp=sharing</a:t>
            </a:r>
            <a:r>
              <a:rPr lang="en-US"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EF2B051-35AD-2D1E-8929-9602E0F02522}"/>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1. Introduction</a:t>
            </a:r>
          </a:p>
        </p:txBody>
      </p:sp>
    </p:spTree>
    <p:extLst>
      <p:ext uri="{BB962C8B-B14F-4D97-AF65-F5344CB8AC3E}">
        <p14:creationId xmlns:p14="http://schemas.microsoft.com/office/powerpoint/2010/main" val="4128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2F6C6E-51D1-C667-19D0-042C71A7999E}"/>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2. Pre-requisites</a:t>
            </a:r>
          </a:p>
        </p:txBody>
      </p:sp>
      <p:sp>
        <p:nvSpPr>
          <p:cNvPr id="5" name="TextBox 4">
            <a:extLst>
              <a:ext uri="{FF2B5EF4-FFF2-40B4-BE49-F238E27FC236}">
                <a16:creationId xmlns:a16="http://schemas.microsoft.com/office/drawing/2014/main" id="{6F3BAA6B-38F7-E211-136C-CDD8014E1D29}"/>
              </a:ext>
            </a:extLst>
          </p:cNvPr>
          <p:cNvSpPr txBox="1"/>
          <p:nvPr/>
        </p:nvSpPr>
        <p:spPr>
          <a:xfrm>
            <a:off x="0" y="52322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2.1. Image Format</a:t>
            </a:r>
          </a:p>
        </p:txBody>
      </p:sp>
      <p:sp>
        <p:nvSpPr>
          <p:cNvPr id="6" name="Content Placeholder 2">
            <a:extLst>
              <a:ext uri="{FF2B5EF4-FFF2-40B4-BE49-F238E27FC236}">
                <a16:creationId xmlns:a16="http://schemas.microsoft.com/office/drawing/2014/main" id="{84634DF2-69F2-F824-70F0-4B0FDDAB808A}"/>
              </a:ext>
            </a:extLst>
          </p:cNvPr>
          <p:cNvSpPr>
            <a:spLocks noGrp="1"/>
          </p:cNvSpPr>
          <p:nvPr>
            <p:ph idx="1"/>
          </p:nvPr>
        </p:nvSpPr>
        <p:spPr>
          <a:xfrm>
            <a:off x="133755" y="1046440"/>
            <a:ext cx="11924489" cy="4351338"/>
          </a:xfrm>
        </p:spPr>
        <p:txBody>
          <a:bodyPr/>
          <a:lstStyle/>
          <a:p>
            <a:pPr marL="0" indent="0">
              <a:buNone/>
            </a:pPr>
            <a:r>
              <a:rPr lang="en-US" sz="2000" dirty="0">
                <a:latin typeface="Arial" panose="020B0604020202020204" pitchFamily="34" charset="0"/>
                <a:cs typeface="Arial" panose="020B0604020202020204" pitchFamily="34" charset="0"/>
              </a:rPr>
              <a:t>The program expects the input images to have the following properties:</a:t>
            </a:r>
          </a:p>
          <a:p>
            <a:pPr marL="457200" indent="-457200">
              <a:buAutoNum type="arabicPeriod"/>
            </a:pPr>
            <a:r>
              <a:rPr lang="en-US" sz="2000" dirty="0">
                <a:latin typeface="Arial" panose="020B0604020202020204" pitchFamily="34" charset="0"/>
                <a:cs typeface="Arial" panose="020B0604020202020204" pitchFamily="34" charset="0"/>
              </a:rPr>
              <a:t>3D images (width x height x depth).</a:t>
            </a:r>
          </a:p>
          <a:p>
            <a:pPr marL="457200" indent="-457200">
              <a:buAutoNum type="arabicPeriod"/>
            </a:pPr>
            <a:r>
              <a:rPr lang="en-US" sz="2000" dirty="0">
                <a:latin typeface="Arial" panose="020B0604020202020204" pitchFamily="34" charset="0"/>
                <a:cs typeface="Arial" panose="020B0604020202020204" pitchFamily="34" charset="0"/>
              </a:rPr>
              <a:t>8-bit TIFF images (.</a:t>
            </a:r>
            <a:r>
              <a:rPr lang="en-US" sz="2000" dirty="0" err="1">
                <a:latin typeface="Arial" panose="020B0604020202020204" pitchFamily="34" charset="0"/>
                <a:cs typeface="Arial" panose="020B0604020202020204" pitchFamily="34" charset="0"/>
              </a:rPr>
              <a:t>tif</a:t>
            </a:r>
            <a:r>
              <a:rPr lang="en-US" sz="2000" dirty="0">
                <a:latin typeface="Arial" panose="020B0604020202020204" pitchFamily="34" charset="0"/>
                <a:cs typeface="Arial" panose="020B0604020202020204" pitchFamily="34" charset="0"/>
              </a:rPr>
              <a:t>). Other bit sizes are not supported. </a:t>
            </a:r>
          </a:p>
          <a:p>
            <a:pPr marL="457200" indent="-457200">
              <a:buAutoNum type="arabicPeriod"/>
            </a:pPr>
            <a:r>
              <a:rPr lang="en-US" sz="2000" dirty="0">
                <a:latin typeface="Arial" panose="020B0604020202020204" pitchFamily="34" charset="0"/>
                <a:cs typeface="Arial" panose="020B0604020202020204" pitchFamily="34" charset="0"/>
              </a:rPr>
              <a:t>Single channel images (Grayscale).</a:t>
            </a:r>
          </a:p>
          <a:p>
            <a:pPr marL="457200" indent="-457200">
              <a:buAutoNum type="arabicPeriod"/>
            </a:pPr>
            <a:r>
              <a:rPr lang="en-US" sz="2000" dirty="0">
                <a:latin typeface="Arial" panose="020B0604020202020204" pitchFamily="34" charset="0"/>
                <a:cs typeface="Arial" panose="020B0604020202020204" pitchFamily="34" charset="0"/>
              </a:rPr>
              <a:t>The program is intended to run on the Windows operating system. </a:t>
            </a:r>
          </a:p>
          <a:p>
            <a:pPr marL="457200" indent="-457200">
              <a:buAutoNum type="arabicPeriod"/>
            </a:pPr>
            <a:endParaRPr lang="en-US" sz="2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29070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BAA6B-38F7-E211-136C-CDD8014E1D29}"/>
              </a:ext>
            </a:extLst>
          </p:cNvPr>
          <p:cNvSpPr txBox="1"/>
          <p:nvPr/>
        </p:nvSpPr>
        <p:spPr>
          <a:xfrm>
            <a:off x="133755"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2.2. Naming Conventions</a:t>
            </a:r>
          </a:p>
        </p:txBody>
      </p:sp>
      <p:sp>
        <p:nvSpPr>
          <p:cNvPr id="6" name="Content Placeholder 2">
            <a:extLst>
              <a:ext uri="{FF2B5EF4-FFF2-40B4-BE49-F238E27FC236}">
                <a16:creationId xmlns:a16="http://schemas.microsoft.com/office/drawing/2014/main" id="{84634DF2-69F2-F824-70F0-4B0FDDAB808A}"/>
              </a:ext>
            </a:extLst>
          </p:cNvPr>
          <p:cNvSpPr>
            <a:spLocks noGrp="1"/>
          </p:cNvSpPr>
          <p:nvPr>
            <p:ph idx="1"/>
          </p:nvPr>
        </p:nvSpPr>
        <p:spPr>
          <a:xfrm>
            <a:off x="479492" y="453054"/>
            <a:ext cx="11500525" cy="2260963"/>
          </a:xfrm>
        </p:spPr>
        <p:txBody>
          <a:bodyPr/>
          <a:lstStyle/>
          <a:p>
            <a:pPr marL="0" indent="0">
              <a:buNone/>
            </a:pPr>
            <a:r>
              <a:rPr lang="en-US" sz="1400" dirty="0">
                <a:latin typeface="Arial" panose="020B0604020202020204" pitchFamily="34" charset="0"/>
                <a:cs typeface="Arial" panose="020B0604020202020204" pitchFamily="34" charset="0"/>
              </a:rPr>
              <a:t>The program expects the input image names to have the following properties and length:</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Identifier_UniqueID_Type.tif</a:t>
            </a:r>
            <a:endParaRPr lang="en-US" sz="2000" i="1" dirty="0">
              <a:latin typeface="Arial" panose="020B0604020202020204" pitchFamily="34" charset="0"/>
              <a:cs typeface="Arial" panose="020B0604020202020204" pitchFamily="34" charset="0"/>
            </a:endParaRPr>
          </a:p>
          <a:p>
            <a:pPr marL="0" indent="0">
              <a:buNone/>
            </a:pPr>
            <a:r>
              <a:rPr lang="en-US" dirty="0"/>
              <a:t>                                     </a:t>
            </a:r>
            <a:r>
              <a:rPr lang="en-US" sz="1600" dirty="0">
                <a:latin typeface="Arial" panose="020B0604020202020204" pitchFamily="34" charset="0"/>
                <a:cs typeface="Arial" panose="020B0604020202020204" pitchFamily="34" charset="0"/>
              </a:rPr>
              <a:t>2 characters   6 characters     1 character</a:t>
            </a:r>
          </a:p>
          <a:p>
            <a:pPr marL="0" indent="0">
              <a:buNone/>
            </a:pPr>
            <a:r>
              <a:rPr lang="en-US" sz="1600" dirty="0">
                <a:latin typeface="Arial" panose="020B0604020202020204" pitchFamily="34" charset="0"/>
                <a:cs typeface="Arial" panose="020B0604020202020204" pitchFamily="34" charset="0"/>
              </a:rPr>
              <a:t>Each image name should have four substrings where the first three substrings are separated by an underscore (_).</a:t>
            </a:r>
          </a:p>
          <a:p>
            <a:pPr marL="0" indent="0">
              <a:buNone/>
            </a:pPr>
            <a:r>
              <a:rPr lang="en-US" sz="1600" dirty="0">
                <a:latin typeface="Arial" panose="020B0604020202020204" pitchFamily="34" charset="0"/>
                <a:cs typeface="Arial" panose="020B0604020202020204" pitchFamily="34" charset="0"/>
              </a:rPr>
              <a:t>The total name length including the underscore and .</a:t>
            </a:r>
            <a:r>
              <a:rPr lang="en-US" sz="1600" dirty="0" err="1">
                <a:latin typeface="Arial" panose="020B0604020202020204" pitchFamily="34" charset="0"/>
                <a:cs typeface="Arial" panose="020B0604020202020204" pitchFamily="34" charset="0"/>
              </a:rPr>
              <a:t>tif</a:t>
            </a:r>
            <a:r>
              <a:rPr lang="en-US" sz="1600" dirty="0">
                <a:latin typeface="Arial" panose="020B0604020202020204" pitchFamily="34" charset="0"/>
                <a:cs typeface="Arial" panose="020B0604020202020204" pitchFamily="34" charset="0"/>
              </a:rPr>
              <a:t> should be 15. </a:t>
            </a:r>
          </a:p>
          <a:p>
            <a:pPr marL="0" indent="0">
              <a:buNone/>
            </a:pPr>
            <a:r>
              <a:rPr lang="en-US" sz="1600" dirty="0">
                <a:latin typeface="Arial" panose="020B0604020202020204" pitchFamily="34" charset="0"/>
                <a:cs typeface="Arial" panose="020B0604020202020204" pitchFamily="34" charset="0"/>
              </a:rPr>
              <a:t>The ‘Type’ substring should be ‘M’ for images and ‘K’ for labels. </a:t>
            </a:r>
            <a:endParaRPr lang="en-US" sz="1400" dirty="0"/>
          </a:p>
        </p:txBody>
      </p:sp>
      <p:cxnSp>
        <p:nvCxnSpPr>
          <p:cNvPr id="3" name="Straight Arrow Connector 2">
            <a:extLst>
              <a:ext uri="{FF2B5EF4-FFF2-40B4-BE49-F238E27FC236}">
                <a16:creationId xmlns:a16="http://schemas.microsoft.com/office/drawing/2014/main" id="{83BF32F9-552D-CC15-C117-F098154ABF1A}"/>
              </a:ext>
            </a:extLst>
          </p:cNvPr>
          <p:cNvCxnSpPr>
            <a:cxnSpLocks/>
          </p:cNvCxnSpPr>
          <p:nvPr/>
        </p:nvCxnSpPr>
        <p:spPr>
          <a:xfrm>
            <a:off x="5330757" y="1128410"/>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9A88204-B5E6-E21C-23AE-67340C49DE23}"/>
              </a:ext>
            </a:extLst>
          </p:cNvPr>
          <p:cNvCxnSpPr>
            <a:cxnSpLocks/>
          </p:cNvCxnSpPr>
          <p:nvPr/>
        </p:nvCxnSpPr>
        <p:spPr>
          <a:xfrm>
            <a:off x="6348919" y="1128410"/>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0AB4894-F46A-E436-742B-B0DEE8EF3A0A}"/>
              </a:ext>
            </a:extLst>
          </p:cNvPr>
          <p:cNvCxnSpPr>
            <a:cxnSpLocks/>
          </p:cNvCxnSpPr>
          <p:nvPr/>
        </p:nvCxnSpPr>
        <p:spPr>
          <a:xfrm>
            <a:off x="4121285" y="1138137"/>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2271DA3-728D-BC4E-1042-8A00BF63925A}"/>
              </a:ext>
            </a:extLst>
          </p:cNvPr>
          <p:cNvSpPr txBox="1"/>
          <p:nvPr/>
        </p:nvSpPr>
        <p:spPr>
          <a:xfrm>
            <a:off x="0" y="2910218"/>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Examples</a:t>
            </a:r>
          </a:p>
        </p:txBody>
      </p:sp>
      <p:sp>
        <p:nvSpPr>
          <p:cNvPr id="11" name="Content Placeholder 2">
            <a:extLst>
              <a:ext uri="{FF2B5EF4-FFF2-40B4-BE49-F238E27FC236}">
                <a16:creationId xmlns:a16="http://schemas.microsoft.com/office/drawing/2014/main" id="{74E0B8F1-E306-F038-3A99-6CA0272749A1}"/>
              </a:ext>
            </a:extLst>
          </p:cNvPr>
          <p:cNvSpPr txBox="1">
            <a:spLocks/>
          </p:cNvSpPr>
          <p:nvPr/>
        </p:nvSpPr>
        <p:spPr>
          <a:xfrm>
            <a:off x="479491" y="3496483"/>
            <a:ext cx="11500525" cy="226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12" name="Content Placeholder 2">
            <a:extLst>
              <a:ext uri="{FF2B5EF4-FFF2-40B4-BE49-F238E27FC236}">
                <a16:creationId xmlns:a16="http://schemas.microsoft.com/office/drawing/2014/main" id="{C1DAAFF5-7AD7-CEF8-CF44-4A199B53B6A7}"/>
              </a:ext>
            </a:extLst>
          </p:cNvPr>
          <p:cNvSpPr txBox="1">
            <a:spLocks/>
          </p:cNvSpPr>
          <p:nvPr/>
        </p:nvSpPr>
        <p:spPr>
          <a:xfrm>
            <a:off x="345737" y="3468627"/>
            <a:ext cx="3311863" cy="2650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For a folder arranged as follows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Denise Smoke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ET567F</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ET567F bin</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An example of naming would be:</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DS_ET567F_M.tif for images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DS_ET567F_K.tif for labels</a:t>
            </a:r>
          </a:p>
        </p:txBody>
      </p:sp>
      <p:cxnSp>
        <p:nvCxnSpPr>
          <p:cNvPr id="14" name="Straight Connector 13">
            <a:extLst>
              <a:ext uri="{FF2B5EF4-FFF2-40B4-BE49-F238E27FC236}">
                <a16:creationId xmlns:a16="http://schemas.microsoft.com/office/drawing/2014/main" id="{2E358FDE-AFD3-0D26-8E93-33165CC50BA5}"/>
              </a:ext>
            </a:extLst>
          </p:cNvPr>
          <p:cNvCxnSpPr/>
          <p:nvPr/>
        </p:nvCxnSpPr>
        <p:spPr>
          <a:xfrm>
            <a:off x="739302" y="4134255"/>
            <a:ext cx="0" cy="49270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D753B67-712B-6904-51FF-B34354F8D320}"/>
              </a:ext>
            </a:extLst>
          </p:cNvPr>
          <p:cNvCxnSpPr/>
          <p:nvPr/>
        </p:nvCxnSpPr>
        <p:spPr>
          <a:xfrm>
            <a:off x="739302" y="428017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2EC231-74F1-B737-C26C-F35D4175A477}"/>
              </a:ext>
            </a:extLst>
          </p:cNvPr>
          <p:cNvCxnSpPr/>
          <p:nvPr/>
        </p:nvCxnSpPr>
        <p:spPr>
          <a:xfrm>
            <a:off x="739302" y="461516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ontent Placeholder 2">
            <a:extLst>
              <a:ext uri="{FF2B5EF4-FFF2-40B4-BE49-F238E27FC236}">
                <a16:creationId xmlns:a16="http://schemas.microsoft.com/office/drawing/2014/main" id="{B5939F14-E4A7-78CF-EEC4-9DCE858A559C}"/>
              </a:ext>
            </a:extLst>
          </p:cNvPr>
          <p:cNvSpPr txBox="1">
            <a:spLocks/>
          </p:cNvSpPr>
          <p:nvPr/>
        </p:nvSpPr>
        <p:spPr>
          <a:xfrm>
            <a:off x="7336682" y="3496483"/>
            <a:ext cx="3311863" cy="2650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For a folder arranged as follows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 Month CTRL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ET641F</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ET5641 bin</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An example of naming would be:</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2C_ET641F_M.tif for images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2C_ET641F_K.tif for labels</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B15E211-5FA5-D8E0-76E3-6C9B5612D3C3}"/>
              </a:ext>
            </a:extLst>
          </p:cNvPr>
          <p:cNvSpPr txBox="1"/>
          <p:nvPr/>
        </p:nvSpPr>
        <p:spPr>
          <a:xfrm>
            <a:off x="133755" y="6146554"/>
            <a:ext cx="1127679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Labels are not required for testing the model on new data. </a:t>
            </a:r>
          </a:p>
          <a:p>
            <a:r>
              <a:rPr lang="en-US" dirty="0">
                <a:latin typeface="Arial" panose="020B0604020202020204" pitchFamily="34" charset="0"/>
                <a:cs typeface="Arial" panose="020B0604020202020204" pitchFamily="34" charset="0"/>
              </a:rPr>
              <a:t>Labels are required for training. </a:t>
            </a:r>
          </a:p>
        </p:txBody>
      </p:sp>
      <p:cxnSp>
        <p:nvCxnSpPr>
          <p:cNvPr id="20" name="Straight Connector 19">
            <a:extLst>
              <a:ext uri="{FF2B5EF4-FFF2-40B4-BE49-F238E27FC236}">
                <a16:creationId xmlns:a16="http://schemas.microsoft.com/office/drawing/2014/main" id="{252E6445-D2E7-BA85-E1B9-50A921352656}"/>
              </a:ext>
            </a:extLst>
          </p:cNvPr>
          <p:cNvCxnSpPr/>
          <p:nvPr/>
        </p:nvCxnSpPr>
        <p:spPr>
          <a:xfrm>
            <a:off x="7720519" y="4186215"/>
            <a:ext cx="0" cy="49270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2B532A4-90A1-960F-F965-36F86E80E679}"/>
              </a:ext>
            </a:extLst>
          </p:cNvPr>
          <p:cNvCxnSpPr/>
          <p:nvPr/>
        </p:nvCxnSpPr>
        <p:spPr>
          <a:xfrm>
            <a:off x="7720519" y="433213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65E4AA1-51F7-46FE-5D83-E5A027F1770B}"/>
              </a:ext>
            </a:extLst>
          </p:cNvPr>
          <p:cNvCxnSpPr/>
          <p:nvPr/>
        </p:nvCxnSpPr>
        <p:spPr>
          <a:xfrm>
            <a:off x="7720519" y="466712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18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7397E7-3DD3-96AF-8A29-D914A743002C}"/>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3. Running the Program from Scratch</a:t>
            </a:r>
          </a:p>
        </p:txBody>
      </p:sp>
      <p:sp>
        <p:nvSpPr>
          <p:cNvPr id="5" name="TextBox 4">
            <a:extLst>
              <a:ext uri="{FF2B5EF4-FFF2-40B4-BE49-F238E27FC236}">
                <a16:creationId xmlns:a16="http://schemas.microsoft.com/office/drawing/2014/main" id="{D1E8E46B-7372-0745-E83D-FC184DFB4014}"/>
              </a:ext>
            </a:extLst>
          </p:cNvPr>
          <p:cNvSpPr txBox="1"/>
          <p:nvPr/>
        </p:nvSpPr>
        <p:spPr>
          <a:xfrm>
            <a:off x="0" y="52322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 In Personal Computer</a:t>
            </a:r>
          </a:p>
        </p:txBody>
      </p:sp>
      <p:sp>
        <p:nvSpPr>
          <p:cNvPr id="7" name="Content Placeholder 2">
            <a:extLst>
              <a:ext uri="{FF2B5EF4-FFF2-40B4-BE49-F238E27FC236}">
                <a16:creationId xmlns:a16="http://schemas.microsoft.com/office/drawing/2014/main" id="{961FFC7B-8600-29F3-982A-5A5B7FB0DEEF}"/>
              </a:ext>
            </a:extLst>
          </p:cNvPr>
          <p:cNvSpPr>
            <a:spLocks noGrp="1"/>
          </p:cNvSpPr>
          <p:nvPr>
            <p:ph idx="1"/>
          </p:nvPr>
        </p:nvSpPr>
        <p:spPr>
          <a:xfrm>
            <a:off x="133755" y="1046439"/>
            <a:ext cx="11924489" cy="3982761"/>
          </a:xfrm>
        </p:spPr>
        <p:txBody>
          <a:bodyPr>
            <a:normAutofit fontScale="92500" lnSpcReduction="10000"/>
          </a:bodyPr>
          <a:lstStyle/>
          <a:p>
            <a:pPr marL="0" indent="0">
              <a:buNone/>
            </a:pPr>
            <a:r>
              <a:rPr lang="en-US" sz="2000" dirty="0">
                <a:latin typeface="Arial" panose="020B0604020202020204" pitchFamily="34" charset="0"/>
                <a:cs typeface="Arial" panose="020B0604020202020204" pitchFamily="34" charset="0"/>
              </a:rPr>
              <a:t>If you do not have Python, Anaconda, or </a:t>
            </a: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installed, please follow the below links to install them.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Python: </a:t>
            </a:r>
            <a:r>
              <a:rPr lang="en-US" sz="2000" dirty="0">
                <a:latin typeface="Arial" panose="020B0604020202020204" pitchFamily="34" charset="0"/>
                <a:cs typeface="Arial" panose="020B0604020202020204" pitchFamily="34" charset="0"/>
                <a:hlinkClick r:id="rId2"/>
              </a:rPr>
              <a:t>https://www.datacamp.com/blog/how-to-install-python</a:t>
            </a: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Anaconda: </a:t>
            </a:r>
            <a:r>
              <a:rPr lang="en-US" sz="2000" dirty="0">
                <a:latin typeface="Arial" panose="020B0604020202020204" pitchFamily="34" charset="0"/>
                <a:cs typeface="Arial" panose="020B0604020202020204" pitchFamily="34" charset="0"/>
                <a:hlinkClick r:id="rId3"/>
              </a:rPr>
              <a:t>https://docs.anaconda.com/free/anaconda/install/</a:t>
            </a:r>
            <a:r>
              <a:rPr lang="en-US" sz="2000" dirty="0">
                <a:latin typeface="Arial" panose="020B0604020202020204" pitchFamily="34" charset="0"/>
                <a:cs typeface="Arial" panose="020B0604020202020204" pitchFamily="34" charset="0"/>
              </a:rPr>
              <a:t> </a:t>
            </a:r>
          </a:p>
          <a:p>
            <a:pPr marL="0" indent="0">
              <a:buNone/>
            </a:pP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via Anaconda: </a:t>
            </a:r>
            <a:r>
              <a:rPr lang="en-US" sz="2000" dirty="0">
                <a:latin typeface="Arial" panose="020B0604020202020204" pitchFamily="34" charset="0"/>
                <a:cs typeface="Arial" panose="020B0604020202020204" pitchFamily="34" charset="0"/>
                <a:hlinkClick r:id="rId4"/>
              </a:rPr>
              <a:t>https://noteable.io/jupyter-notebook/install-jupyter-notebook/</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installed, please check if the programs are installed properly by locating them in the Windows search option and opening them. Please uninstall and re-install if the program doesn’t open.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done, download the source code from the GitHub repository (link 1) and unzip the folders. Locate the </a:t>
            </a:r>
            <a:r>
              <a:rPr lang="en-US" sz="2000" dirty="0" err="1">
                <a:latin typeface="Arial" panose="020B0604020202020204" pitchFamily="34" charset="0"/>
                <a:cs typeface="Arial" panose="020B0604020202020204" pitchFamily="34" charset="0"/>
              </a:rPr>
              <a:t>environment.yml</a:t>
            </a:r>
            <a:r>
              <a:rPr lang="en-US" sz="2000" dirty="0">
                <a:latin typeface="Arial" panose="020B0604020202020204" pitchFamily="34" charset="0"/>
                <a:cs typeface="Arial" panose="020B0604020202020204" pitchFamily="34" charset="0"/>
              </a:rPr>
              <a:t> file. This file contains all the packages that are required to run the DL program. Note the name of the environment given in the first line. It is TF. You are free to change it.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dirty="0"/>
          </a:p>
        </p:txBody>
      </p:sp>
      <p:pic>
        <p:nvPicPr>
          <p:cNvPr id="12" name="Picture 11" descr="A screenshot of a computer&#10;&#10;Description automatically generated">
            <a:extLst>
              <a:ext uri="{FF2B5EF4-FFF2-40B4-BE49-F238E27FC236}">
                <a16:creationId xmlns:a16="http://schemas.microsoft.com/office/drawing/2014/main" id="{0D97D6A7-1CC0-B3A2-B142-E4FA9C448A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181" y="4970916"/>
            <a:ext cx="2941575" cy="1887084"/>
          </a:xfrm>
          <a:prstGeom prst="rect">
            <a:avLst/>
          </a:prstGeom>
        </p:spPr>
      </p:pic>
      <p:sp>
        <p:nvSpPr>
          <p:cNvPr id="13" name="Rectangle 12">
            <a:extLst>
              <a:ext uri="{FF2B5EF4-FFF2-40B4-BE49-F238E27FC236}">
                <a16:creationId xmlns:a16="http://schemas.microsoft.com/office/drawing/2014/main" id="{7EB8C2BD-A4BC-A6D2-2A59-EE40B2F76B02}"/>
              </a:ext>
            </a:extLst>
          </p:cNvPr>
          <p:cNvSpPr/>
          <p:nvPr/>
        </p:nvSpPr>
        <p:spPr>
          <a:xfrm>
            <a:off x="1623936" y="5661694"/>
            <a:ext cx="1094706" cy="1701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1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3.1.1. Setting up the Environment</a:t>
            </a:r>
          </a:p>
        </p:txBody>
      </p:sp>
      <p:pic>
        <p:nvPicPr>
          <p:cNvPr id="3" name="Picture 2">
            <a:extLst>
              <a:ext uri="{FF2B5EF4-FFF2-40B4-BE49-F238E27FC236}">
                <a16:creationId xmlns:a16="http://schemas.microsoft.com/office/drawing/2014/main" id="{4830501B-DA11-129B-B223-32506E9D06B8}"/>
              </a:ext>
            </a:extLst>
          </p:cNvPr>
          <p:cNvPicPr>
            <a:picLocks noChangeAspect="1"/>
          </p:cNvPicPr>
          <p:nvPr/>
        </p:nvPicPr>
        <p:blipFill>
          <a:blip r:embed="rId2"/>
          <a:stretch>
            <a:fillRect/>
          </a:stretch>
        </p:blipFill>
        <p:spPr>
          <a:xfrm>
            <a:off x="121971" y="575284"/>
            <a:ext cx="4952448" cy="2720575"/>
          </a:xfrm>
          <a:prstGeom prst="rect">
            <a:avLst/>
          </a:prstGeom>
        </p:spPr>
      </p:pic>
      <p:sp>
        <p:nvSpPr>
          <p:cNvPr id="7" name="TextBox 6">
            <a:extLst>
              <a:ext uri="{FF2B5EF4-FFF2-40B4-BE49-F238E27FC236}">
                <a16:creationId xmlns:a16="http://schemas.microsoft.com/office/drawing/2014/main" id="{7C35BEC7-FFD6-136F-8914-602BF942CDB0}"/>
              </a:ext>
            </a:extLst>
          </p:cNvPr>
          <p:cNvSpPr txBox="1"/>
          <p:nvPr/>
        </p:nvSpPr>
        <p:spPr>
          <a:xfrm>
            <a:off x="139407" y="3302019"/>
            <a:ext cx="11276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8" name="Arrow: Right 7">
            <a:extLst>
              <a:ext uri="{FF2B5EF4-FFF2-40B4-BE49-F238E27FC236}">
                <a16:creationId xmlns:a16="http://schemas.microsoft.com/office/drawing/2014/main" id="{528593C8-D974-5AEE-707F-E32F5ACBD060}"/>
              </a:ext>
            </a:extLst>
          </p:cNvPr>
          <p:cNvSpPr/>
          <p:nvPr/>
        </p:nvSpPr>
        <p:spPr>
          <a:xfrm>
            <a:off x="5265336" y="2039815"/>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screen with white text&#10;&#10;Description automatically generated">
            <a:extLst>
              <a:ext uri="{FF2B5EF4-FFF2-40B4-BE49-F238E27FC236}">
                <a16:creationId xmlns:a16="http://schemas.microsoft.com/office/drawing/2014/main" id="{01123D35-CDDD-8C48-2007-73780A953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008" y="636402"/>
            <a:ext cx="3475021" cy="1204064"/>
          </a:xfrm>
          <a:prstGeom prst="rect">
            <a:avLst/>
          </a:prstGeom>
        </p:spPr>
      </p:pic>
      <p:sp>
        <p:nvSpPr>
          <p:cNvPr id="11" name="TextBox 10">
            <a:extLst>
              <a:ext uri="{FF2B5EF4-FFF2-40B4-BE49-F238E27FC236}">
                <a16:creationId xmlns:a16="http://schemas.microsoft.com/office/drawing/2014/main" id="{BE78036F-7CE6-6EC5-B478-D892DAE8990D}"/>
              </a:ext>
            </a:extLst>
          </p:cNvPr>
          <p:cNvSpPr txBox="1"/>
          <p:nvPr/>
        </p:nvSpPr>
        <p:spPr>
          <a:xfrm>
            <a:off x="6598596" y="1922604"/>
            <a:ext cx="559340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default base is set to your C drive and username. You can optionally change your base by following the below link. </a:t>
            </a:r>
          </a:p>
          <a:p>
            <a:r>
              <a:rPr lang="en-US" dirty="0">
                <a:latin typeface="Arial" panose="020B0604020202020204" pitchFamily="34" charset="0"/>
                <a:cs typeface="Arial" panose="020B0604020202020204" pitchFamily="34" charset="0"/>
                <a:hlinkClick r:id="rId4"/>
              </a:rPr>
              <a:t>https://shorturl.at/dwxFG</a:t>
            </a:r>
            <a:r>
              <a:rPr lang="en-US" dirty="0">
                <a:latin typeface="Arial" panose="020B0604020202020204" pitchFamily="34" charset="0"/>
                <a:cs typeface="Arial" panose="020B0604020202020204" pitchFamily="34" charset="0"/>
              </a:rPr>
              <a:t> </a:t>
            </a:r>
          </a:p>
        </p:txBody>
      </p:sp>
      <p:sp>
        <p:nvSpPr>
          <p:cNvPr id="12" name="Oval 11">
            <a:extLst>
              <a:ext uri="{FF2B5EF4-FFF2-40B4-BE49-F238E27FC236}">
                <a16:creationId xmlns:a16="http://schemas.microsoft.com/office/drawing/2014/main" id="{DB768331-CD15-EBBC-FD25-5A2192F3C4EC}"/>
              </a:ext>
            </a:extLst>
          </p:cNvPr>
          <p:cNvSpPr/>
          <p:nvPr/>
        </p:nvSpPr>
        <p:spPr>
          <a:xfrm>
            <a:off x="8595008" y="1238434"/>
            <a:ext cx="651256" cy="2763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Arrow: Right 12">
            <a:extLst>
              <a:ext uri="{FF2B5EF4-FFF2-40B4-BE49-F238E27FC236}">
                <a16:creationId xmlns:a16="http://schemas.microsoft.com/office/drawing/2014/main" id="{9985F419-6C94-E460-82E4-2163E55B6743}"/>
              </a:ext>
            </a:extLst>
          </p:cNvPr>
          <p:cNvSpPr/>
          <p:nvPr/>
        </p:nvSpPr>
        <p:spPr>
          <a:xfrm rot="5400000">
            <a:off x="8878002" y="3642435"/>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5A18056-4EF5-385B-DB28-30DC7846B4E9}"/>
              </a:ext>
            </a:extLst>
          </p:cNvPr>
          <p:cNvPicPr>
            <a:picLocks noChangeAspect="1"/>
          </p:cNvPicPr>
          <p:nvPr/>
        </p:nvPicPr>
        <p:blipFill rotWithShape="1">
          <a:blip r:embed="rId5">
            <a:extLst>
              <a:ext uri="{28A0092B-C50C-407E-A947-70E740481C1C}">
                <a14:useLocalDpi xmlns:a14="http://schemas.microsoft.com/office/drawing/2010/main" val="0"/>
              </a:ext>
            </a:extLst>
          </a:blip>
          <a:srcRect r="50848" b="32068"/>
          <a:stretch/>
        </p:blipFill>
        <p:spPr>
          <a:xfrm>
            <a:off x="8125838" y="4661200"/>
            <a:ext cx="3944191" cy="528044"/>
          </a:xfrm>
          <a:prstGeom prst="rect">
            <a:avLst/>
          </a:prstGeom>
        </p:spPr>
      </p:pic>
      <p:sp>
        <p:nvSpPr>
          <p:cNvPr id="16" name="TextBox 15">
            <a:extLst>
              <a:ext uri="{FF2B5EF4-FFF2-40B4-BE49-F238E27FC236}">
                <a16:creationId xmlns:a16="http://schemas.microsoft.com/office/drawing/2014/main" id="{D68B5424-5ADA-196B-6DB0-C8BE8F9C67EE}"/>
              </a:ext>
            </a:extLst>
          </p:cNvPr>
          <p:cNvSpPr txBox="1"/>
          <p:nvPr/>
        </p:nvSpPr>
        <p:spPr>
          <a:xfrm>
            <a:off x="7301231" y="5957707"/>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 the cd command to navigate to the path to where your </a:t>
            </a:r>
            <a:r>
              <a:rPr lang="en-US" dirty="0" err="1">
                <a:latin typeface="Arial" panose="020B0604020202020204" pitchFamily="34" charset="0"/>
                <a:cs typeface="Arial" panose="020B0604020202020204" pitchFamily="34" charset="0"/>
              </a:rPr>
              <a:t>environment.yml</a:t>
            </a:r>
            <a:r>
              <a:rPr lang="en-US" dirty="0">
                <a:latin typeface="Arial" panose="020B0604020202020204" pitchFamily="34" charset="0"/>
                <a:cs typeface="Arial" panose="020B0604020202020204" pitchFamily="34" charset="0"/>
              </a:rPr>
              <a:t> file is located. </a:t>
            </a:r>
          </a:p>
        </p:txBody>
      </p:sp>
      <p:sp>
        <p:nvSpPr>
          <p:cNvPr id="17" name="Arrow: Right 16">
            <a:extLst>
              <a:ext uri="{FF2B5EF4-FFF2-40B4-BE49-F238E27FC236}">
                <a16:creationId xmlns:a16="http://schemas.microsoft.com/office/drawing/2014/main" id="{BD747954-C223-F1BF-5CE3-C947DB9A39E3}"/>
              </a:ext>
            </a:extLst>
          </p:cNvPr>
          <p:cNvSpPr/>
          <p:nvPr/>
        </p:nvSpPr>
        <p:spPr>
          <a:xfrm rot="10800000">
            <a:off x="7242437" y="4824738"/>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18DA324-F1D5-9778-AE61-D4DF7F531497}"/>
              </a:ext>
            </a:extLst>
          </p:cNvPr>
          <p:cNvPicPr>
            <a:picLocks noChangeAspect="1"/>
          </p:cNvPicPr>
          <p:nvPr/>
        </p:nvPicPr>
        <p:blipFill rotWithShape="1">
          <a:blip r:embed="rId5">
            <a:extLst>
              <a:ext uri="{28A0092B-C50C-407E-A947-70E740481C1C}">
                <a14:useLocalDpi xmlns:a14="http://schemas.microsoft.com/office/drawing/2010/main" val="0"/>
              </a:ext>
            </a:extLst>
          </a:blip>
          <a:srcRect r="16837"/>
          <a:stretch/>
        </p:blipFill>
        <p:spPr>
          <a:xfrm>
            <a:off x="0" y="4340103"/>
            <a:ext cx="6739272" cy="784969"/>
          </a:xfrm>
          <a:prstGeom prst="rect">
            <a:avLst/>
          </a:prstGeom>
        </p:spPr>
      </p:pic>
      <p:sp>
        <p:nvSpPr>
          <p:cNvPr id="20" name="TextBox 19">
            <a:extLst>
              <a:ext uri="{FF2B5EF4-FFF2-40B4-BE49-F238E27FC236}">
                <a16:creationId xmlns:a16="http://schemas.microsoft.com/office/drawing/2014/main" id="{390CF907-3D8C-CCF3-50FD-23F7567B0DE7}"/>
              </a:ext>
            </a:extLst>
          </p:cNvPr>
          <p:cNvSpPr txBox="1"/>
          <p:nvPr/>
        </p:nvSpPr>
        <p:spPr>
          <a:xfrm>
            <a:off x="572934" y="5311376"/>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Enter the command to create the </a:t>
            </a:r>
            <a:r>
              <a:rPr lang="en-US" dirty="0" err="1">
                <a:latin typeface="Arial" panose="020B0604020202020204" pitchFamily="34" charset="0"/>
                <a:cs typeface="Arial" panose="020B0604020202020204" pitchFamily="34" charset="0"/>
              </a:rPr>
              <a:t>conda</a:t>
            </a:r>
            <a:r>
              <a:rPr lang="en-US" dirty="0">
                <a:latin typeface="Arial" panose="020B0604020202020204" pitchFamily="34" charset="0"/>
                <a:cs typeface="Arial" panose="020B0604020202020204" pitchFamily="34" charset="0"/>
              </a:rPr>
              <a:t> environment from the .</a:t>
            </a:r>
            <a:r>
              <a:rPr lang="en-US" dirty="0" err="1">
                <a:latin typeface="Arial" panose="020B0604020202020204" pitchFamily="34" charset="0"/>
                <a:cs typeface="Arial" panose="020B0604020202020204" pitchFamily="34" charset="0"/>
              </a:rPr>
              <a:t>yml</a:t>
            </a:r>
            <a:r>
              <a:rPr lang="en-US" dirty="0">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143381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3.1.1. Setting up the Environment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7C35BEC7-FFD6-136F-8914-602BF942CDB0}"/>
              </a:ext>
            </a:extLst>
          </p:cNvPr>
          <p:cNvSpPr txBox="1"/>
          <p:nvPr/>
        </p:nvSpPr>
        <p:spPr>
          <a:xfrm>
            <a:off x="3250435" y="1711304"/>
            <a:ext cx="7235982"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created, activate the environment with its name (TF here). Note that once activated, the base path changes to the environment’s name. </a:t>
            </a:r>
          </a:p>
        </p:txBody>
      </p:sp>
      <p:sp>
        <p:nvSpPr>
          <p:cNvPr id="13" name="Arrow: Right 12">
            <a:extLst>
              <a:ext uri="{FF2B5EF4-FFF2-40B4-BE49-F238E27FC236}">
                <a16:creationId xmlns:a16="http://schemas.microsoft.com/office/drawing/2014/main" id="{9985F419-6C94-E460-82E4-2163E55B6743}"/>
              </a:ext>
            </a:extLst>
          </p:cNvPr>
          <p:cNvSpPr/>
          <p:nvPr/>
        </p:nvSpPr>
        <p:spPr>
          <a:xfrm rot="5400000">
            <a:off x="6202897" y="2910056"/>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90CF907-3D8C-CCF3-50FD-23F7567B0DE7}"/>
              </a:ext>
            </a:extLst>
          </p:cNvPr>
          <p:cNvSpPr txBox="1"/>
          <p:nvPr/>
        </p:nvSpPr>
        <p:spPr>
          <a:xfrm>
            <a:off x="4071724" y="5016728"/>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pic>
        <p:nvPicPr>
          <p:cNvPr id="9" name="Picture 8">
            <a:extLst>
              <a:ext uri="{FF2B5EF4-FFF2-40B4-BE49-F238E27FC236}">
                <a16:creationId xmlns:a16="http://schemas.microsoft.com/office/drawing/2014/main" id="{15C64D1E-C2A2-3C1C-13FA-39C1F69B5E23}"/>
              </a:ext>
            </a:extLst>
          </p:cNvPr>
          <p:cNvPicPr>
            <a:picLocks noChangeAspect="1"/>
          </p:cNvPicPr>
          <p:nvPr/>
        </p:nvPicPr>
        <p:blipFill>
          <a:blip r:embed="rId2"/>
          <a:stretch>
            <a:fillRect/>
          </a:stretch>
        </p:blipFill>
        <p:spPr>
          <a:xfrm>
            <a:off x="3391235" y="598798"/>
            <a:ext cx="6496050" cy="990600"/>
          </a:xfrm>
          <a:prstGeom prst="rect">
            <a:avLst/>
          </a:prstGeom>
        </p:spPr>
      </p:pic>
      <p:sp>
        <p:nvSpPr>
          <p:cNvPr id="14" name="Oval 13">
            <a:extLst>
              <a:ext uri="{FF2B5EF4-FFF2-40B4-BE49-F238E27FC236}">
                <a16:creationId xmlns:a16="http://schemas.microsoft.com/office/drawing/2014/main" id="{281DEEB1-E5A0-4BBB-83E9-27CE6CBD8F48}"/>
              </a:ext>
            </a:extLst>
          </p:cNvPr>
          <p:cNvSpPr/>
          <p:nvPr/>
        </p:nvSpPr>
        <p:spPr>
          <a:xfrm>
            <a:off x="3591259" y="1284676"/>
            <a:ext cx="651256" cy="2763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Picture 20">
            <a:extLst>
              <a:ext uri="{FF2B5EF4-FFF2-40B4-BE49-F238E27FC236}">
                <a16:creationId xmlns:a16="http://schemas.microsoft.com/office/drawing/2014/main" id="{05283D21-21E2-E80E-D295-DD3170051A5D}"/>
              </a:ext>
            </a:extLst>
          </p:cNvPr>
          <p:cNvPicPr>
            <a:picLocks noChangeAspect="1"/>
          </p:cNvPicPr>
          <p:nvPr/>
        </p:nvPicPr>
        <p:blipFill>
          <a:blip r:embed="rId3"/>
          <a:stretch>
            <a:fillRect/>
          </a:stretch>
        </p:blipFill>
        <p:spPr>
          <a:xfrm>
            <a:off x="3391234" y="3591228"/>
            <a:ext cx="6496050" cy="1076325"/>
          </a:xfrm>
          <a:prstGeom prst="rect">
            <a:avLst/>
          </a:prstGeom>
        </p:spPr>
      </p:pic>
      <p:sp>
        <p:nvSpPr>
          <p:cNvPr id="22" name="TextBox 21">
            <a:extLst>
              <a:ext uri="{FF2B5EF4-FFF2-40B4-BE49-F238E27FC236}">
                <a16:creationId xmlns:a16="http://schemas.microsoft.com/office/drawing/2014/main" id="{A6196E06-3127-F974-E89B-51094127FB02}"/>
              </a:ext>
            </a:extLst>
          </p:cNvPr>
          <p:cNvSpPr txBox="1"/>
          <p:nvPr/>
        </p:nvSpPr>
        <p:spPr>
          <a:xfrm>
            <a:off x="124612" y="5934670"/>
            <a:ext cx="1206738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the environment fails to create, then observe the error message and manually install the packages mentioned using pip by the command  - </a:t>
            </a:r>
            <a:r>
              <a:rPr lang="en-US" i="1" dirty="0">
                <a:latin typeface="Arial" panose="020B0604020202020204" pitchFamily="34" charset="0"/>
                <a:cs typeface="Arial" panose="020B0604020202020204" pitchFamily="34" charset="0"/>
              </a:rPr>
              <a:t>pip install </a:t>
            </a:r>
            <a:r>
              <a:rPr lang="en-US" i="1" dirty="0" err="1">
                <a:latin typeface="Arial" panose="020B0604020202020204" pitchFamily="34" charset="0"/>
                <a:cs typeface="Arial" panose="020B0604020202020204" pitchFamily="34" charset="0"/>
              </a:rPr>
              <a:t>package_name</a:t>
            </a:r>
            <a:endParaRPr lang="en-US" i="1" dirty="0">
              <a:latin typeface="Arial" panose="020B0604020202020204" pitchFamily="34" charset="0"/>
              <a:cs typeface="Arial" panose="020B0604020202020204" pitchFamily="34" charset="0"/>
            </a:endParaRPr>
          </a:p>
          <a:p>
            <a:r>
              <a:rPr lang="en-US" i="1" dirty="0" err="1">
                <a:latin typeface="Arial" panose="020B0604020202020204" pitchFamily="34" charset="0"/>
                <a:cs typeface="Arial" panose="020B0604020202020204" pitchFamily="34" charset="0"/>
              </a:rPr>
              <a:t>Eg</a:t>
            </a:r>
            <a:r>
              <a:rPr lang="en-US" i="1" dirty="0">
                <a:latin typeface="Arial" panose="020B0604020202020204" pitchFamily="34" charset="0"/>
                <a:cs typeface="Arial" panose="020B0604020202020204" pitchFamily="34" charset="0"/>
              </a:rPr>
              <a:t>: pip install </a:t>
            </a:r>
            <a:r>
              <a:rPr lang="en-US" i="1" dirty="0" err="1">
                <a:latin typeface="Arial" panose="020B0604020202020204" pitchFamily="34" charset="0"/>
                <a:cs typeface="Arial" panose="020B0604020202020204" pitchFamily="34" charset="0"/>
              </a:rPr>
              <a:t>numpy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19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a:t>
            </a:r>
          </a:p>
        </p:txBody>
      </p:sp>
      <p:pic>
        <p:nvPicPr>
          <p:cNvPr id="32" name="Picture 31">
            <a:extLst>
              <a:ext uri="{FF2B5EF4-FFF2-40B4-BE49-F238E27FC236}">
                <a16:creationId xmlns:a16="http://schemas.microsoft.com/office/drawing/2014/main" id="{4930F470-2D0E-0D20-3BAC-A57E2EC41841}"/>
              </a:ext>
            </a:extLst>
          </p:cNvPr>
          <p:cNvPicPr>
            <a:picLocks noChangeAspect="1"/>
          </p:cNvPicPr>
          <p:nvPr/>
        </p:nvPicPr>
        <p:blipFill>
          <a:blip r:embed="rId2"/>
          <a:stretch>
            <a:fillRect/>
          </a:stretch>
        </p:blipFill>
        <p:spPr>
          <a:xfrm>
            <a:off x="87549" y="1816748"/>
            <a:ext cx="12192000" cy="4625286"/>
          </a:xfrm>
          <a:prstGeom prst="rect">
            <a:avLst/>
          </a:prstGeom>
        </p:spPr>
      </p:pic>
      <p:sp>
        <p:nvSpPr>
          <p:cNvPr id="33" name="Oval 32">
            <a:extLst>
              <a:ext uri="{FF2B5EF4-FFF2-40B4-BE49-F238E27FC236}">
                <a16:creationId xmlns:a16="http://schemas.microsoft.com/office/drawing/2014/main" id="{114FA061-ECF7-2766-5096-0759AEA9118D}"/>
              </a:ext>
            </a:extLst>
          </p:cNvPr>
          <p:cNvSpPr/>
          <p:nvPr/>
        </p:nvSpPr>
        <p:spPr>
          <a:xfrm>
            <a:off x="437745" y="1673157"/>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CDB487F-ED37-616D-7ED9-739E4689B4C4}"/>
              </a:ext>
            </a:extLst>
          </p:cNvPr>
          <p:cNvSpPr/>
          <p:nvPr/>
        </p:nvSpPr>
        <p:spPr>
          <a:xfrm>
            <a:off x="2273030" y="355916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F4A005B7-39B4-FA06-BBBA-4E3DE7509F05}"/>
              </a:ext>
            </a:extLst>
          </p:cNvPr>
          <p:cNvSpPr/>
          <p:nvPr/>
        </p:nvSpPr>
        <p:spPr>
          <a:xfrm rot="18571437">
            <a:off x="3841957" y="2374443"/>
            <a:ext cx="2781797"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13DC22E-1679-9180-468D-86B0734D0BD5}"/>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notebook opens, navigate to the source code folder. </a:t>
            </a:r>
          </a:p>
        </p:txBody>
      </p:sp>
    </p:spTree>
    <p:extLst>
      <p:ext uri="{BB962C8B-B14F-4D97-AF65-F5344CB8AC3E}">
        <p14:creationId xmlns:p14="http://schemas.microsoft.com/office/powerpoint/2010/main" val="730118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1318</Words>
  <Application>Microsoft Office PowerPoint</Application>
  <PresentationFormat>Widescreen</PresentationFormat>
  <Paragraphs>144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Krishnan</dc:creator>
  <cp:lastModifiedBy>Chetana Krishnan</cp:lastModifiedBy>
  <cp:revision>10</cp:revision>
  <dcterms:created xsi:type="dcterms:W3CDTF">2023-09-21T14:57:16Z</dcterms:created>
  <dcterms:modified xsi:type="dcterms:W3CDTF">2023-09-21T19:02:45Z</dcterms:modified>
</cp:coreProperties>
</file>