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4392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74748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4392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74748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4392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74748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4392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74748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64392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74748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64392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74748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0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046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51DE6EE7-34B9-41A1-BD2E-053EA8B80367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3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0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A69E8A3C-C7A5-41F3-8EDE-E0D3CDC5EC64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400" spc="-1" strike="noStrike">
                <a:solidFill>
                  <a:srgbClr val="ffffff"/>
                </a:solidFill>
                <a:latin typeface="Source Sans Pro Black"/>
              </a:rPr>
              <a:t>Employee Attrition Problem</a:t>
            </a:r>
            <a:endParaRPr b="1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endParaRPr b="0" lang="en-US" sz="24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Chetana Chaudhari</a:t>
            </a:r>
            <a:endParaRPr b="0" lang="en-US" sz="24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   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Takenmind - Global Internship</a:t>
            </a:r>
            <a:endParaRPr b="0" lang="en-US" sz="24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Source Sans Pro Black"/>
              </a:rPr>
              <a:t>Histograms for exploratory phase:</a:t>
            </a:r>
            <a:endParaRPr b="0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046"/>
              </a:spcAft>
            </a:pP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</a:rPr>
              <a:t>Histograms are often one of the most helpful tools we can use for numeric variables during the exploratory phrase.</a:t>
            </a:r>
            <a:endParaRPr b="0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640080" y="3474720"/>
            <a:ext cx="8899920" cy="301752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TextShape 4"/>
          <p:cNvSpPr txBox="1"/>
          <p:nvPr/>
        </p:nvSpPr>
        <p:spPr>
          <a:xfrm>
            <a:off x="259560" y="3383280"/>
            <a:ext cx="9524520" cy="197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Source Sans Pro"/>
              </a:rPr>
              <a:t>Histograms clearly gives vision of factors which are affecting employee attrition.</a:t>
            </a:r>
            <a:endParaRPr b="0" lang="en-US" sz="1800" spc="-1" strike="noStrike">
              <a:latin typeface="Source Sans Pro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Source Sans Pro"/>
              </a:rPr>
              <a:t>Factors like promotion from last 5 yrs, work accident doesn’t affect attrition directly.</a:t>
            </a:r>
            <a:endParaRPr b="0" lang="en-US" sz="1800" spc="-1" strike="noStrike">
              <a:latin typeface="Source Sans Pro"/>
            </a:endParaRPr>
          </a:p>
          <a:p>
            <a:pPr marL="216000" indent="-216000"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Source Sans Pro"/>
              </a:rPr>
              <a:t>While factors like satisfaction level, number of projects, hours spent in company can affect attrition on high level. </a:t>
            </a:r>
            <a:endParaRPr b="0" lang="en-US" sz="1800" spc="-1" strike="noStrike">
              <a:latin typeface="Source Sans Pro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Source Sans Pro Black"/>
              </a:rPr>
              <a:t>K-means clustering analysis</a:t>
            </a:r>
            <a:endParaRPr b="0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046"/>
              </a:spcAft>
            </a:pP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</a:rPr>
              <a:t>Let's find out the groups of employees who left. You can observe that the most important factor for any employee to stay or leave is </a:t>
            </a: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satisfaction and performance</a:t>
            </a: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</a:rPr>
              <a:t> in the company. So let's bunch them in the group of people using cluster analysis.</a:t>
            </a:r>
            <a:endParaRPr b="0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Source Sans Pro Black"/>
              </a:rPr>
              <a:t>Clustering</a:t>
            </a:r>
            <a:endParaRPr b="0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52360" y="1645920"/>
            <a:ext cx="5730120" cy="4297680"/>
          </a:xfrm>
          <a:prstGeom prst="rect">
            <a:avLst/>
          </a:prstGeom>
          <a:ln>
            <a:noFill/>
          </a:ln>
        </p:spPr>
      </p:pic>
      <p:sp>
        <p:nvSpPr>
          <p:cNvPr id="151" name="TextShape 2"/>
          <p:cNvSpPr txBox="1"/>
          <p:nvPr/>
        </p:nvSpPr>
        <p:spPr>
          <a:xfrm>
            <a:off x="5760720" y="2194560"/>
            <a:ext cx="3931920" cy="277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Here, Employee who left the company can be grouped into 3 type of employees:</a:t>
            </a:r>
            <a:endParaRPr b="0" lang="en-US" sz="1400" spc="-1" strike="noStrike">
              <a:latin typeface="Source Sans Pro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endParaRPr b="0" lang="en-US" sz="1400" spc="-1" strike="noStrike">
              <a:latin typeface="Source Sans Pro"/>
            </a:endParaRPr>
          </a:p>
          <a:p>
            <a:pPr marL="216000" indent="-216000">
              <a:lnSpc>
                <a:spcPct val="100000"/>
              </a:lnSpc>
              <a:buClr>
                <a:srgbClr val="ef413d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High Satisfaction and High Evaluation(Shaded by green color)</a:t>
            </a:r>
            <a:endParaRPr b="0" lang="en-US" sz="1400" spc="-1" strike="noStrike">
              <a:latin typeface="Source Sans Pro"/>
            </a:endParaRPr>
          </a:p>
          <a:p>
            <a:pPr marL="216000" indent="-216000">
              <a:lnSpc>
                <a:spcPct val="100000"/>
              </a:lnSpc>
              <a:buClr>
                <a:srgbClr val="ef413d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Source Sans Pro"/>
            </a:endParaRPr>
          </a:p>
          <a:p>
            <a:pPr marL="216000" indent="-216000">
              <a:lnSpc>
                <a:spcPct val="100000"/>
              </a:lnSpc>
              <a:buClr>
                <a:srgbClr val="ef413d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Low Satisfaction and High Evaluation(Shaded by blue color(Shaded by Blue color)</a:t>
            </a:r>
            <a:endParaRPr b="0" lang="en-US" sz="1400" spc="-1" strike="noStrike">
              <a:latin typeface="Source Sans Pro"/>
            </a:endParaRPr>
          </a:p>
          <a:p>
            <a:pPr marL="216000" indent="-216000">
              <a:lnSpc>
                <a:spcPct val="100000"/>
              </a:lnSpc>
              <a:buClr>
                <a:srgbClr val="ef413d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Source Sans Pro"/>
            </a:endParaRPr>
          </a:p>
          <a:p>
            <a:pPr marL="216000" indent="-216000">
              <a:lnSpc>
                <a:spcPct val="100000"/>
              </a:lnSpc>
              <a:buClr>
                <a:srgbClr val="ef413d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Moderate Satisfaction and moderate Evaluation (Shaded by grey color)</a:t>
            </a:r>
            <a:endParaRPr b="0" lang="en-US" sz="1400" spc="-1" strike="noStrike">
              <a:latin typeface="Source Sans Pro"/>
            </a:endParaRPr>
          </a:p>
          <a:p>
            <a:pPr marL="216000" indent="-216000">
              <a:buClr>
                <a:srgbClr val="ef413d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Source Sans Pro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400" spc="-1" strike="noStrike">
                <a:solidFill>
                  <a:srgbClr val="ffffff"/>
                </a:solidFill>
                <a:latin typeface="Source Sans Pro Black"/>
              </a:rPr>
              <a:t>Determine which employees are prone to leave next. </a:t>
            </a:r>
            <a:endParaRPr b="1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400" spc="-1" strike="noStrike">
                <a:solidFill>
                  <a:srgbClr val="1c1c1c"/>
                </a:solidFill>
                <a:latin typeface="Source Sans Pro Light"/>
              </a:rPr>
              <a:t>Using Random forest tree Model</a:t>
            </a:r>
            <a:endParaRPr b="0" lang="en-US" sz="24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Source Sans Pro Black"/>
              </a:rPr>
              <a:t>Building a Classifier using Scikit-learn</a:t>
            </a:r>
            <a:endParaRPr b="0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046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You can create dataset of employees by merging both datasets of employess already left and existing employee</a:t>
            </a: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046"/>
              </a:spcAft>
            </a:pP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xlfile=pd.ExcelFile(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'TakenMind-Python-Analytics-Problem-case-study-1-1.xlsx'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br/>
            <a:br/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dframe1=xlfile.parse(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'Existing employees'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br/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dframe1[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'left'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]=np.zeros((</a:t>
            </a:r>
            <a:r>
              <a:rPr b="1" lang="en-US" sz="900" spc="-1" strike="noStrike">
                <a:solidFill>
                  <a:srgbClr val="8888c6"/>
                </a:solidFill>
                <a:latin typeface="DejaVu Sans Mono"/>
                <a:ea typeface="DejaVu Sans Mono"/>
              </a:rPr>
              <a:t>len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(dframe1.index)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1" lang="en-US" sz="900" spc="-1" strike="noStrike">
                <a:solidFill>
                  <a:srgbClr val="aa4926"/>
                </a:solidFill>
                <a:latin typeface="DejaVu Sans Mono"/>
                <a:ea typeface="DejaVu Sans Mono"/>
              </a:rPr>
              <a:t>dtype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=np.int)</a:t>
            </a:r>
            <a:br/>
            <a:r>
              <a:rPr b="1" lang="en-US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#print(dframe1)</a:t>
            </a:r>
            <a:br/>
            <a:br/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dframe2=xlfile.parse(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'Employees who have left'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br/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dframe2[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'left'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]=np.ones(</a:t>
            </a:r>
            <a:r>
              <a:rPr b="1" lang="en-US" sz="900" spc="-1" strike="noStrike">
                <a:solidFill>
                  <a:srgbClr val="8888c6"/>
                </a:solidFill>
                <a:latin typeface="DejaVu Sans Mono"/>
                <a:ea typeface="DejaVu Sans Mono"/>
              </a:rPr>
              <a:t>len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(dframe2.index)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900" spc="-1" strike="noStrike">
                <a:solidFill>
                  <a:srgbClr val="aa4926"/>
                </a:solidFill>
                <a:latin typeface="DejaVu Sans Mono"/>
                <a:ea typeface="DejaVu Sans Mono"/>
              </a:rPr>
              <a:t>dtype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=np.int)</a:t>
            </a:r>
            <a:br/>
            <a:r>
              <a:rPr b="1" lang="en-US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#print(dframe2)</a:t>
            </a:r>
            <a:br/>
            <a:br/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employee=pd.concat([dframe1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dframe2]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900" spc="-1" strike="noStrike">
                <a:solidFill>
                  <a:srgbClr val="aa4926"/>
                </a:solidFill>
                <a:latin typeface="DejaVu Sans Mono"/>
                <a:ea typeface="DejaVu Sans Mono"/>
              </a:rPr>
              <a:t>ignore_index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True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br/>
            <a:r>
              <a:rPr b="1" lang="en-US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#print(employee)</a:t>
            </a:r>
            <a:br/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employee.to_csv(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'dataset.csv'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900" spc="-1" strike="noStrike">
                <a:solidFill>
                  <a:srgbClr val="aa4926"/>
                </a:solidFill>
                <a:latin typeface="DejaVu Sans Mono"/>
                <a:ea typeface="DejaVu Sans Mono"/>
              </a:rPr>
              <a:t>sep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','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endParaRPr b="1" lang="en-US" sz="9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046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Dataset can be split into two parts for testing and training purpose.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X=employee[[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'Emp ID'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'satisfaction_level'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'last_evaluation'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'number_project'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'average_montly_hours'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'time_spend_company'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'Work_accident'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'promotion_last_5years'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'dept'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'salary'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]]  </a:t>
            </a:r>
            <a:r>
              <a:rPr b="1" lang="en-US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# Features</a:t>
            </a:r>
            <a:br/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y=employee[</a:t>
            </a:r>
            <a:r>
              <a:rPr b="1" lang="en-US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'left'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]  </a:t>
            </a:r>
            <a:r>
              <a:rPr b="1" lang="en-US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# Labels</a:t>
            </a:r>
            <a:br/>
            <a:br/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X_train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X_test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y_train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y_test = train_test_split(X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y</a:t>
            </a:r>
            <a:r>
              <a:rPr b="1" lang="en-US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1" lang="en-US" sz="900" spc="-1" strike="noStrike">
                <a:solidFill>
                  <a:srgbClr val="aa4926"/>
                </a:solidFill>
                <a:latin typeface="DejaVu Sans Mono"/>
                <a:ea typeface="DejaVu Sans Mono"/>
              </a:rPr>
              <a:t>test_size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</a:t>
            </a:r>
            <a:r>
              <a:rPr b="1" lang="en-US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0.3</a:t>
            </a:r>
            <a:r>
              <a:rPr b="1" lang="en-US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 </a:t>
            </a:r>
            <a:r>
              <a:rPr b="1" lang="en-US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# 70% training and 30% test</a:t>
            </a:r>
            <a:br/>
            <a:endParaRPr b="1" lang="en-US" sz="90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en-US" sz="90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en-US" sz="9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Source Sans Pro Black"/>
              </a:rPr>
              <a:t>Training model and removing features</a:t>
            </a:r>
            <a:endParaRPr b="0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046"/>
              </a:spcAft>
              <a:buClr>
                <a:srgbClr val="ef413d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</a:rPr>
              <a:t>After training model, predictions are performed on test dataset. It gives accuracy as follows: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Source Sans Pro Light"/>
              </a:rPr>
              <a:t>Accuracy: 0.9964444444444445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Precision: 1.0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Recall: 0.9858281665190434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046"/>
              </a:spcAft>
              <a:buClr>
                <a:srgbClr val="ef413d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</a:rPr>
              <a:t>It also gives facility to check important factors: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0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011680" y="4114800"/>
            <a:ext cx="457200" cy="274320"/>
          </a:xfrm>
          <a:custGeom>
            <a:avLst/>
            <a:gdLst/>
            <a:ahLst/>
            <a:rect l="0" t="0" r="r" b="b"/>
            <a:pathLst>
              <a:path w="1272" h="764">
                <a:moveTo>
                  <a:pt x="1271" y="190"/>
                </a:moveTo>
                <a:lnTo>
                  <a:pt x="317" y="190"/>
                </a:lnTo>
                <a:lnTo>
                  <a:pt x="317" y="0"/>
                </a:lnTo>
                <a:lnTo>
                  <a:pt x="0" y="381"/>
                </a:lnTo>
                <a:lnTo>
                  <a:pt x="317" y="763"/>
                </a:lnTo>
                <a:lnTo>
                  <a:pt x="317" y="572"/>
                </a:lnTo>
                <a:lnTo>
                  <a:pt x="1271" y="572"/>
                </a:lnTo>
                <a:lnTo>
                  <a:pt x="1271" y="19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2011680" y="4937760"/>
            <a:ext cx="457200" cy="274320"/>
          </a:xfrm>
          <a:custGeom>
            <a:avLst/>
            <a:gdLst/>
            <a:ahLst/>
            <a:rect l="0" t="0" r="r" b="b"/>
            <a:pathLst>
              <a:path w="1272" h="764">
                <a:moveTo>
                  <a:pt x="1271" y="190"/>
                </a:moveTo>
                <a:lnTo>
                  <a:pt x="317" y="190"/>
                </a:lnTo>
                <a:lnTo>
                  <a:pt x="317" y="0"/>
                </a:lnTo>
                <a:lnTo>
                  <a:pt x="0" y="381"/>
                </a:lnTo>
                <a:lnTo>
                  <a:pt x="317" y="763"/>
                </a:lnTo>
                <a:lnTo>
                  <a:pt x="317" y="572"/>
                </a:lnTo>
                <a:lnTo>
                  <a:pt x="1271" y="572"/>
                </a:lnTo>
                <a:lnTo>
                  <a:pt x="1271" y="19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>
            <a:off x="2011680" y="4572000"/>
            <a:ext cx="457200" cy="274320"/>
          </a:xfrm>
          <a:custGeom>
            <a:avLst/>
            <a:gdLst/>
            <a:ahLst/>
            <a:rect l="0" t="0" r="r" b="b"/>
            <a:pathLst>
              <a:path w="1272" h="764">
                <a:moveTo>
                  <a:pt x="1271" y="190"/>
                </a:moveTo>
                <a:lnTo>
                  <a:pt x="317" y="190"/>
                </a:lnTo>
                <a:lnTo>
                  <a:pt x="317" y="0"/>
                </a:lnTo>
                <a:lnTo>
                  <a:pt x="0" y="381"/>
                </a:lnTo>
                <a:lnTo>
                  <a:pt x="317" y="763"/>
                </a:lnTo>
                <a:lnTo>
                  <a:pt x="317" y="572"/>
                </a:lnTo>
                <a:lnTo>
                  <a:pt x="1271" y="572"/>
                </a:lnTo>
                <a:lnTo>
                  <a:pt x="1271" y="19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"/>
          <p:cNvSpPr/>
          <p:nvPr/>
        </p:nvSpPr>
        <p:spPr>
          <a:xfrm>
            <a:off x="2011680" y="5394960"/>
            <a:ext cx="457200" cy="274320"/>
          </a:xfrm>
          <a:custGeom>
            <a:avLst/>
            <a:gdLst/>
            <a:ahLst/>
            <a:rect l="0" t="0" r="r" b="b"/>
            <a:pathLst>
              <a:path w="1272" h="764">
                <a:moveTo>
                  <a:pt x="1271" y="190"/>
                </a:moveTo>
                <a:lnTo>
                  <a:pt x="317" y="190"/>
                </a:lnTo>
                <a:lnTo>
                  <a:pt x="317" y="0"/>
                </a:lnTo>
                <a:lnTo>
                  <a:pt x="0" y="381"/>
                </a:lnTo>
                <a:lnTo>
                  <a:pt x="317" y="763"/>
                </a:lnTo>
                <a:lnTo>
                  <a:pt x="317" y="572"/>
                </a:lnTo>
                <a:lnTo>
                  <a:pt x="1271" y="572"/>
                </a:lnTo>
                <a:lnTo>
                  <a:pt x="1271" y="19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Source Sans Pro Black"/>
              </a:rPr>
              <a:t>Generating the Model on Selected Features</a:t>
            </a:r>
            <a:endParaRPr b="0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046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After training, check the accuracy using actual and predicted values.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046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Accuracy: 0.9966666666666667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Precision: 1.0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Recall: 0.9860390905464699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0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457200" y="1705680"/>
            <a:ext cx="5284800" cy="3963600"/>
          </a:xfrm>
          <a:prstGeom prst="rect">
            <a:avLst/>
          </a:prstGeom>
          <a:ln>
            <a:noFill/>
          </a:ln>
        </p:spPr>
      </p:pic>
      <p:sp>
        <p:nvSpPr>
          <p:cNvPr id="167" name="TextShape 2"/>
          <p:cNvSpPr txBox="1"/>
          <p:nvPr/>
        </p:nvSpPr>
        <p:spPr>
          <a:xfrm>
            <a:off x="5742000" y="2103120"/>
            <a:ext cx="3584880" cy="14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Source Sans Pro"/>
              </a:rPr>
              <a:t>We construct confusion matrix to visualize predictions made by a classifier and evaluate the accuracy of a classification.</a:t>
            </a:r>
            <a:endParaRPr b="0" lang="en-US" sz="1800" spc="-1" strike="noStrike">
              <a:latin typeface="Source Sans Pro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Conclusion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046"/>
              </a:spcAft>
            </a:pP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</a:rPr>
              <a:t>According to our Random Forest model, the above shows the most important features which influence whether to leave the company, in ascending order.</a:t>
            </a:r>
            <a:endParaRPr b="0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Emp ID                  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0.446306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satisfaction_level       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0.215324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number_project           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0.109271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time_spend_company 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0.089596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average_montly_hours  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0.077056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last_evaluation          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0.054616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Source Sans Pro Black"/>
              </a:rPr>
              <a:t>Problem Statement</a:t>
            </a:r>
            <a:endParaRPr b="0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The data is for company X which is trying to control attrition. There are two sets of data: “Existing employees” and “Employees who have left”. </a:t>
            </a:r>
            <a:endParaRPr b="1" lang="en-US" sz="2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046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Following attributes are available for every employee.</a:t>
            </a:r>
            <a:endParaRPr b="1" lang="en-US" sz="2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Satisfaction level (0–1)</a:t>
            </a:r>
            <a:endParaRPr b="1" lang="en-US" sz="1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Last evaluation (Time since last evaluation in years)</a:t>
            </a:r>
            <a:endParaRPr b="1" lang="en-US" sz="1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Number of projects completed while at work</a:t>
            </a:r>
            <a:endParaRPr b="1" lang="en-US" sz="1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Average monthly hours at workplace</a:t>
            </a:r>
            <a:endParaRPr b="1" lang="en-US" sz="1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Time spent at the company in years</a:t>
            </a:r>
            <a:endParaRPr b="1" lang="en-US" sz="1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Whether the employee had a workplace accident</a:t>
            </a:r>
            <a:endParaRPr b="1" lang="en-US" sz="1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Promotion last 5years (Whether the employee was promoted in the last five years)</a:t>
            </a:r>
            <a:endParaRPr b="1" lang="en-US" sz="1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sales (Department in which they work for)</a:t>
            </a: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endParaRPr b="1" lang="en-US" sz="1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Relative level of salary</a:t>
            </a:r>
            <a:endParaRPr b="1" lang="en-US" sz="1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046"/>
              </a:spcAft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Whether the employee left the workplace or not (1 or 0)</a:t>
            </a:r>
            <a:endParaRPr b="1" lang="en-US" sz="1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3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3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3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3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3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3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3400" spc="-1" strike="noStrike">
                <a:solidFill>
                  <a:srgbClr val="ffffff"/>
                </a:solidFill>
                <a:latin typeface="Source Sans Pro Black"/>
              </a:rPr>
              <a:t>Thank you.</a:t>
            </a:r>
            <a:endParaRPr b="1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Source Sans Pro Black"/>
              </a:rPr>
              <a:t>Objective of Project</a:t>
            </a:r>
            <a:endParaRPr b="0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777"/>
              </a:spcAft>
              <a:buClr>
                <a:srgbClr val="ef413d"/>
              </a:buClr>
              <a:buSzPct val="60000"/>
              <a:buFont typeface="Wingdings" charset="2"/>
              <a:buChar char=""/>
            </a:pP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777"/>
              </a:spcAft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 determine what type of employees are leaving.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777"/>
              </a:spcAft>
              <a:buClr>
                <a:srgbClr val="ef413d"/>
              </a:buClr>
              <a:buSzPct val="60000"/>
              <a:buFont typeface="Wingdings" charset="2"/>
              <a:buChar char=""/>
            </a:pP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046"/>
              </a:spcAft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 determine which employees are prone to leave next.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Source Sans Pro Black"/>
              </a:rPr>
              <a:t>Few observations about dataset Input</a:t>
            </a:r>
            <a:endParaRPr b="0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046"/>
              </a:spcAft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</a:rPr>
              <a:t>Dataset has record of employees in company X having 9 attributes.</a:t>
            </a:r>
            <a:endParaRPr b="0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046"/>
              </a:spcAft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</a:rPr>
              <a:t>Out of which, </a:t>
            </a: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3571</a:t>
            </a: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</a:rPr>
              <a:t> employees have already left company, while </a:t>
            </a: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11427 </a:t>
            </a: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</a:rPr>
              <a:t>employees still working in company.</a:t>
            </a:r>
            <a:endParaRPr b="0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046"/>
              </a:spcAft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Extra attribute can be added: ‘left’(0/1) to check if employee have already left company.</a:t>
            </a: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400" spc="-1" strike="noStrike">
                <a:solidFill>
                  <a:srgbClr val="ffffff"/>
                </a:solidFill>
                <a:latin typeface="Source Sans Pro Black"/>
              </a:rPr>
              <a:t>What type of employees are leaving?</a:t>
            </a:r>
            <a:endParaRPr b="1" lang="en-US" sz="3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Source Sans Pro Black"/>
              </a:rPr>
              <a:t>Data Exploration</a:t>
            </a:r>
            <a:endParaRPr b="0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046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Finding out mean of all attributes of employee, few observations are made: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046"/>
              </a:spcAft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</a:rPr>
              <a:t>The average satisfaction level of employees who stayed with the company is higher than that of the employees who left.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046"/>
              </a:spcAft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</a:rPr>
              <a:t>The average monthly work hours of employees who left the company is more than that of the employees who stayed.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046"/>
              </a:spcAft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</a:rPr>
              <a:t>The employees who had workplace accidents are less likely to leave than that of the employee who did not have workplace accidents.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046"/>
              </a:spcAft>
              <a:buClr>
                <a:srgbClr val="ef413d"/>
              </a:buClr>
              <a:buSzPct val="6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1c1c1c"/>
                </a:solidFill>
                <a:latin typeface="Source Sans Pro Semibold"/>
              </a:rPr>
              <a:t>The employees who were promoted in the last five years are less likely to leave than those who did not get a promotion in the last five years.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Source Sans Pro Black"/>
              </a:rPr>
              <a:t>Continued..</a:t>
            </a:r>
            <a:endParaRPr b="0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43800" y="1720800"/>
            <a:ext cx="5264640" cy="3948480"/>
          </a:xfrm>
          <a:prstGeom prst="rect">
            <a:avLst/>
          </a:prstGeom>
          <a:ln>
            <a:noFill/>
          </a:ln>
        </p:spPr>
      </p:pic>
      <p:sp>
        <p:nvSpPr>
          <p:cNvPr id="137" name="TextShape 2"/>
          <p:cNvSpPr txBox="1"/>
          <p:nvPr/>
        </p:nvSpPr>
        <p:spPr>
          <a:xfrm>
            <a:off x="5303520" y="2194560"/>
            <a:ext cx="4572000" cy="300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Source Sans Pro"/>
              </a:rPr>
              <a:t>It is evident that the frequency of employee turnover depends a great deal on the department they work for. Thus, department can be a good predictor of the outcome variable.</a:t>
            </a:r>
            <a:endParaRPr b="0" lang="en-US" sz="1800" spc="-1" strike="noStrike">
              <a:latin typeface="Source Sans Pro"/>
            </a:endParaRPr>
          </a:p>
          <a:p>
            <a:endParaRPr b="0" lang="en-US" sz="1800" spc="-1" strike="noStrike">
              <a:latin typeface="Source Sans Pro"/>
            </a:endParaRPr>
          </a:p>
          <a:p>
            <a:r>
              <a:rPr b="0" lang="en-US" sz="1800" spc="-1" strike="noStrike">
                <a:latin typeface="Source Sans Pro"/>
              </a:rPr>
              <a:t>	</a:t>
            </a:r>
            <a:r>
              <a:rPr b="1" lang="en-US" sz="1800" spc="-1" strike="noStrike">
                <a:latin typeface="Source Sans Pro"/>
              </a:rPr>
              <a:t>Departments with maximum frequency turnover are:</a:t>
            </a:r>
            <a:endParaRPr b="0" lang="en-US" sz="1800" spc="-1" strike="noStrike">
              <a:latin typeface="Source Sans Pro"/>
            </a:endParaRPr>
          </a:p>
          <a:p>
            <a:pPr marL="216000" indent="-216000">
              <a:buClr>
                <a:srgbClr val="ef413d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Source Sans Pro"/>
              </a:rPr>
              <a:t>Sales</a:t>
            </a:r>
            <a:endParaRPr b="0" lang="en-US" sz="1800" spc="-1" strike="noStrike">
              <a:latin typeface="Source Sans Pro"/>
            </a:endParaRPr>
          </a:p>
          <a:p>
            <a:pPr marL="216000" indent="-216000">
              <a:buClr>
                <a:srgbClr val="ef413d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Source Sans Pro"/>
              </a:rPr>
              <a:t>Technical</a:t>
            </a:r>
            <a:endParaRPr b="0" lang="en-US" sz="1800" spc="-1" strike="noStrike">
              <a:latin typeface="Source Sans Pro"/>
            </a:endParaRPr>
          </a:p>
          <a:p>
            <a:pPr marL="216000" indent="-216000">
              <a:buClr>
                <a:srgbClr val="ef413d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Source Sans Pro"/>
              </a:rPr>
              <a:t>Technical support</a:t>
            </a:r>
            <a:endParaRPr b="0" lang="en-US" sz="1800" spc="-1" strike="noStrike">
              <a:latin typeface="Source Sans Pro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Source Sans Pro Black"/>
              </a:rPr>
              <a:t>employee salary level and the frequency of turnover</a:t>
            </a:r>
            <a:endParaRPr b="0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60920" y="1629360"/>
            <a:ext cx="5264640" cy="3948480"/>
          </a:xfrm>
          <a:prstGeom prst="rect">
            <a:avLst/>
          </a:prstGeom>
          <a:ln>
            <a:noFill/>
          </a:ln>
        </p:spPr>
      </p:pic>
      <p:sp>
        <p:nvSpPr>
          <p:cNvPr id="140" name="TextShape 2"/>
          <p:cNvSpPr txBox="1"/>
          <p:nvPr/>
        </p:nvSpPr>
        <p:spPr>
          <a:xfrm>
            <a:off x="5425560" y="2011680"/>
            <a:ext cx="4358520" cy="14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Source Sans Pro"/>
              </a:rPr>
              <a:t>      </a:t>
            </a:r>
            <a:r>
              <a:rPr b="0" lang="en-US" sz="1800" spc="-1" strike="noStrike">
                <a:latin typeface="Source Sans Pro"/>
              </a:rPr>
              <a:t>The proportion of the employee turnover depends a great deal on their salary level.</a:t>
            </a:r>
            <a:endParaRPr b="0" lang="en-US" sz="1800" spc="-1" strike="noStrike">
              <a:latin typeface="Source Sans Pro"/>
            </a:endParaRPr>
          </a:p>
          <a:p>
            <a:r>
              <a:rPr b="0" lang="en-US" sz="1800" spc="-1" strike="noStrike">
                <a:latin typeface="Source Sans Pro"/>
              </a:rPr>
              <a:t>      </a:t>
            </a:r>
            <a:r>
              <a:rPr b="0" lang="en-US" sz="1800" spc="-1" strike="noStrike">
                <a:latin typeface="Source Sans Pro"/>
              </a:rPr>
              <a:t>Most of employees might have left company due to low salary.</a:t>
            </a:r>
            <a:endParaRPr b="0" lang="en-US" sz="1800" spc="-1" strike="noStrike">
              <a:latin typeface="Source Sans Pr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0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87280" y="182880"/>
            <a:ext cx="9588240" cy="647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2018-11-26T10:05:32Z</dcterms:created>
  <dc:creator/>
  <dc:description/>
  <dc:language>en-US</dc:language>
  <cp:lastModifiedBy/>
  <dcterms:modified xsi:type="dcterms:W3CDTF">2018-11-26T11:26:15Z</dcterms:modified>
  <cp:revision>3</cp:revision>
  <dc:subject/>
  <dc:title>Alizarin</dc:title>
</cp:coreProperties>
</file>