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8" r:id="rId31"/>
    <p:sldId id="265" r:id="rId32"/>
    <p:sldId id="266" r:id="rId33"/>
    <p:sldId id="267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4" autoAdjust="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D3C5-3406-4D13-A39D-9C25EBE866D4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A03-0920-42FC-B5D1-E7BB039DB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B2AF-61CD-4AE3-9048-C8C5EBAFE3E9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ip\Desktop\Bitcode_generation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ris Recognition Abou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0"/>
            <a:ext cx="78486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wrap co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43000"/>
            <a:ext cx="3922987" cy="2451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537"/>
          </a:xfrm>
        </p:spPr>
        <p:txBody>
          <a:bodyPr>
            <a:spAutoFit/>
          </a:bodyPr>
          <a:lstStyle/>
          <a:p>
            <a:r>
              <a:rPr lang="is-IS" dirty="0" smtClean="0"/>
              <a:t>The problem:</a:t>
            </a:r>
          </a:p>
          <a:p>
            <a:pPr lvl="1"/>
            <a:r>
              <a:rPr lang="is-IS" dirty="0" smtClean="0"/>
              <a:t>Iris bound by two </a:t>
            </a:r>
            <a:br>
              <a:rPr lang="is-IS" dirty="0" smtClean="0"/>
            </a:br>
            <a:r>
              <a:rPr lang="is-IS" dirty="0" smtClean="0"/>
              <a:t>nonconcentric circles</a:t>
            </a:r>
          </a:p>
          <a:p>
            <a:pPr lvl="1"/>
            <a:r>
              <a:rPr lang="is-IS" dirty="0" smtClean="0"/>
              <a:t>The human iris is not </a:t>
            </a:r>
            <a:br>
              <a:rPr lang="is-IS" dirty="0" smtClean="0"/>
            </a:br>
            <a:r>
              <a:rPr lang="is-IS" dirty="0" smtClean="0"/>
              <a:t>static (can be thought of like a rubber sheet)</a:t>
            </a:r>
          </a:p>
          <a:p>
            <a:r>
              <a:rPr lang="is-IS" dirty="0" smtClean="0"/>
              <a:t>The solution:</a:t>
            </a:r>
          </a:p>
          <a:p>
            <a:endParaRPr lang="is-IS" dirty="0" smtClean="0"/>
          </a:p>
          <a:p>
            <a:endParaRPr lang="is-IS" dirty="0" smtClean="0"/>
          </a:p>
          <a:p>
            <a:pPr lvl="1"/>
            <a:r>
              <a:rPr lang="is-IS" dirty="0" smtClean="0"/>
              <a:t>Similar to warping from Polar to Cartesian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06"/>
            <a:ext cx="4835460" cy="42862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286372"/>
            <a:ext cx="4781881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</a:t>
            </a:r>
            <a:endParaRPr lang="is-IS" dirty="0"/>
          </a:p>
        </p:txBody>
      </p:sp>
      <p:pic>
        <p:nvPicPr>
          <p:cNvPr id="4" name="Picture 3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1785926"/>
            <a:ext cx="4886359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1273718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Now we want to turn this: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357562"/>
            <a:ext cx="277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 (bitcode):</a:t>
            </a:r>
            <a:endParaRPr lang="is-I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357826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To have a way of storing and comparing irises</a:t>
            </a:r>
            <a:endParaRPr lang="is-IS" sz="2800" dirty="0"/>
          </a:p>
        </p:txBody>
      </p:sp>
      <p:pic>
        <p:nvPicPr>
          <p:cNvPr id="4097" name="Picture 1" descr="C:\Users\Notandi\Desktop\Imperial\IrisRecognition\bit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857628"/>
            <a:ext cx="4857784" cy="133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borWavelet01.png"/>
          <p:cNvPicPr>
            <a:picLocks noChangeAspect="1"/>
          </p:cNvPicPr>
          <p:nvPr/>
        </p:nvPicPr>
        <p:blipFill>
          <a:blip r:embed="rId2"/>
          <a:srcRect r="9756"/>
          <a:stretch>
            <a:fillRect/>
          </a:stretch>
        </p:blipFill>
        <p:spPr>
          <a:xfrm>
            <a:off x="3352800" y="1295400"/>
            <a:ext cx="563880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757610" cy="4525963"/>
          </a:xfrm>
        </p:spPr>
        <p:txBody>
          <a:bodyPr>
            <a:normAutofit/>
          </a:bodyPr>
          <a:lstStyle/>
          <a:p>
            <a:r>
              <a:rPr lang="is-IS" dirty="0" smtClean="0"/>
              <a:t>Gabor wavelets</a:t>
            </a:r>
          </a:p>
          <a:p>
            <a:pPr lvl="1"/>
            <a:r>
              <a:rPr lang="is-IS" sz="2600" dirty="0" smtClean="0"/>
              <a:t>Essentially just trigonometric functions in a Gaussian envelope</a:t>
            </a:r>
          </a:p>
          <a:p>
            <a:pPr lvl="1"/>
            <a:r>
              <a:rPr lang="is-IS" sz="2600" dirty="0" smtClean="0"/>
              <a:t>6 constants define shape of each wavelet</a:t>
            </a:r>
          </a:p>
          <a:p>
            <a:pPr lvl="1"/>
            <a:r>
              <a:rPr lang="is-IS" sz="2600" dirty="0" smtClean="0"/>
              <a:t>Real and complex part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000768"/>
            <a:ext cx="6926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To generate one bit in the bitcode: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Define a Gabor wavelet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Convolve wavelet with unwrapped 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Calculate a sum of the resulting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If the result is &gt; 0, add a bit with value of 1, otherwise, add a bit with value of 0</a:t>
            </a:r>
          </a:p>
          <a:p>
            <a:pPr marL="571500" indent="-514350"/>
            <a:r>
              <a:rPr lang="is-IS" dirty="0" smtClean="0"/>
              <a:t>Bitcode size determined by number of different wavelets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Video</a:t>
            </a:r>
            <a:endParaRPr lang="is-IS" dirty="0"/>
          </a:p>
        </p:txBody>
      </p:sp>
      <p:pic>
        <p:nvPicPr>
          <p:cNvPr id="4" name="Bitcode_gener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Where to store</a:t>
            </a:r>
          </a:p>
          <a:p>
            <a:r>
              <a:rPr lang="en-GB" smtClean="0"/>
              <a:t>What to store</a:t>
            </a:r>
          </a:p>
          <a:p>
            <a:r>
              <a:rPr lang="en-GB" smtClean="0"/>
              <a:t>How to access it</a:t>
            </a:r>
          </a:p>
          <a:p>
            <a:r>
              <a:rPr lang="en-GB" smtClean="0"/>
              <a:t>How to manage data/ view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Where to store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DoC Postgres Database</a:t>
            </a:r>
          </a:p>
          <a:p>
            <a:r>
              <a:rPr lang="en-GB" smtClean="0"/>
              <a:t>Ease of shared access</a:t>
            </a:r>
          </a:p>
          <a:p>
            <a:r>
              <a:rPr lang="en-GB" smtClean="0"/>
              <a:t>JDBC interface compatibility</a:t>
            </a:r>
          </a:p>
          <a:p>
            <a:r>
              <a:rPr lang="en-GB" smtClean="0"/>
              <a:t>SQL coverage in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to store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Images or just bit-code</a:t>
            </a:r>
          </a:p>
          <a:p>
            <a:r>
              <a:rPr lang="en-GB" smtClean="0"/>
              <a:t>Advantages or disadvantages – future compatibility vs speed vs size</a:t>
            </a:r>
          </a:p>
          <a:p>
            <a:r>
              <a:rPr lang="en-GB" smtClean="0"/>
              <a:t>What other metadata</a:t>
            </a:r>
          </a:p>
          <a:p>
            <a:r>
              <a:rPr lang="en-GB" smtClean="0"/>
              <a:t>Access information</a:t>
            </a:r>
          </a:p>
          <a:p>
            <a:r>
              <a:rPr lang="en-GB" smtClean="0"/>
              <a:t>What format to store the bit-code in 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bit-code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Byte array format for admission into postgres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Converting functions: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/>
              <a:t>      public static byte[] </a:t>
            </a:r>
            <a:r>
              <a:rPr lang="en-US" sz="4000" dirty="0" err="1" smtClean="0"/>
              <a:t>toByteArray</a:t>
            </a:r>
            <a:r>
              <a:rPr lang="en-US" sz="4000" dirty="0" smtClean="0"/>
              <a:t>(</a:t>
            </a:r>
            <a:r>
              <a:rPr lang="en-US" sz="4000" dirty="0" err="1" smtClean="0"/>
              <a:t>BitCode</a:t>
            </a:r>
            <a:r>
              <a:rPr lang="en-US" sz="4000" dirty="0" smtClean="0"/>
              <a:t> </a:t>
            </a:r>
            <a:r>
              <a:rPr lang="en-US" sz="4000" dirty="0" err="1" smtClean="0"/>
              <a:t>bitcode</a:t>
            </a:r>
            <a:r>
              <a:rPr lang="en-US" sz="4000" dirty="0" smtClean="0"/>
              <a:t>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byte[] result = new byte[</a:t>
            </a:r>
            <a:r>
              <a:rPr lang="en-US" dirty="0" err="1" smtClean="0"/>
              <a:t>bitcode.length</a:t>
            </a:r>
            <a:r>
              <a:rPr lang="en-US" dirty="0" smtClean="0"/>
              <a:t>()/8+1];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bitcode.length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if  (</a:t>
            </a:r>
            <a:r>
              <a:rPr lang="en-US" dirty="0" err="1" smtClean="0"/>
              <a:t>bitcode.get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     result[</a:t>
            </a:r>
            <a:r>
              <a:rPr lang="en-US" dirty="0" err="1" smtClean="0"/>
              <a:t>result.length-i</a:t>
            </a:r>
            <a:r>
              <a:rPr lang="en-US" dirty="0" smtClean="0"/>
              <a:t>/8-1] |= 1&lt;&lt;(i%8);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	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return result;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cont.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Returns a byte array of at least length 1.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most significant bit in the result is guaranteed not to be a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(since </a:t>
            </a:r>
            <a:r>
              <a:rPr lang="en-US" dirty="0" err="1" smtClean="0"/>
              <a:t>BitSet</a:t>
            </a:r>
            <a:r>
              <a:rPr lang="en-US" dirty="0" smtClean="0"/>
              <a:t> does not support sign extension).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The byte-ordering of the result is big-endian which means the most significant bit is in element 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bit at index 0 of the bit set is assumed to be the least significant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Iris Location</a:t>
            </a:r>
          </a:p>
          <a:p>
            <a:r>
              <a:rPr lang="en-GB" dirty="0" smtClean="0"/>
              <a:t>Unwrapping</a:t>
            </a:r>
          </a:p>
          <a:p>
            <a:r>
              <a:rPr lang="en-GB" dirty="0" smtClean="0"/>
              <a:t>Bit-code generation</a:t>
            </a:r>
          </a:p>
          <a:p>
            <a:r>
              <a:rPr lang="en-GB" dirty="0" smtClean="0"/>
              <a:t>Hamming distance</a:t>
            </a:r>
          </a:p>
          <a:p>
            <a:r>
              <a:rPr lang="en-GB" dirty="0" smtClean="0"/>
              <a:t>Database access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Results and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store it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JDBC Package</a:t>
            </a:r>
          </a:p>
          <a:p>
            <a:r>
              <a:rPr lang="en-GB" smtClean="0"/>
              <a:t>Advantage of using Java for implementation</a:t>
            </a:r>
          </a:p>
          <a:p>
            <a:r>
              <a:rPr lang="en-GB" smtClean="0"/>
              <a:t>Class databaseWrapper is in itself a new connection to the database with a scrollable resultset (requires remote ssh connection)</a:t>
            </a:r>
          </a:p>
          <a:p>
            <a:r>
              <a:rPr lang="en-GB" smtClean="0"/>
              <a:t>Allows other parts of the software to implement db functions and access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manage data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Administrators need to see and manage the db from the gui</a:t>
            </a:r>
          </a:p>
          <a:p>
            <a:pPr lvl="4"/>
            <a:r>
              <a:rPr lang="en-GB" smtClean="0"/>
              <a:t>                                             Means the db is fully                               			integrated i.e software cannot be 			used without a connection</a:t>
            </a:r>
            <a:endParaRPr lang="en-US" smtClean="0"/>
          </a:p>
          <a:p>
            <a:pPr lvl="4"/>
            <a:endParaRPr lang="en-GB" smtClean="0"/>
          </a:p>
        </p:txBody>
      </p:sp>
      <p:pic>
        <p:nvPicPr>
          <p:cNvPr id="9220" name="Picture 2" descr="C:\Users\Pip\AppData\Local\Temp\VMwareDnD\0000519d\Pictur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4441825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643074"/>
          </a:xfrm>
        </p:spPr>
        <p:txBody>
          <a:bodyPr/>
          <a:lstStyle/>
          <a:p>
            <a:r>
              <a:rPr lang="en-GB" dirty="0" smtClean="0"/>
              <a:t>Iriscode Matching: </a:t>
            </a:r>
            <a:br>
              <a:rPr lang="en-GB" dirty="0" smtClean="0"/>
            </a:br>
            <a:r>
              <a:rPr lang="en-GB" dirty="0" smtClean="0"/>
              <a:t>Hamming Distance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232025" y="4500563"/>
          <a:ext cx="4543425" cy="1905000"/>
        </p:xfrm>
        <a:graphic>
          <a:graphicData uri="http://schemas.openxmlformats.org/presentationml/2006/ole">
            <p:oleObj spid="_x0000_s21506" name="Equation" r:id="rId4" imgW="1574640" imgH="6602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1928802"/>
            <a:ext cx="528641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sz="1900" dirty="0" smtClean="0"/>
              <a:t>Simplest approach among many.</a:t>
            </a:r>
          </a:p>
          <a:p>
            <a:endParaRPr lang="en-GB" sz="1900" dirty="0"/>
          </a:p>
          <a:p>
            <a:r>
              <a:rPr lang="en-GB" sz="1900" dirty="0" smtClean="0"/>
              <a:t>A fractional measure of the dissimilarity between the two codes.</a:t>
            </a:r>
          </a:p>
          <a:p>
            <a:endParaRPr lang="en-GB" sz="1900" dirty="0"/>
          </a:p>
          <a:p>
            <a:r>
              <a:rPr lang="en-GB" sz="1900" dirty="0" smtClean="0"/>
              <a:t>The total number of corresponding bits which disagree, divided by the total number of bits: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theory...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GB" dirty="0" smtClean="0"/>
              <a:t>For two images of the same iris, the Hamming distance is zero.</a:t>
            </a:r>
          </a:p>
          <a:p>
            <a:r>
              <a:rPr lang="en-GB" dirty="0" smtClean="0"/>
              <a:t>Different (independent) irises should give a Hamming distance of around 0.5.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en-GB" dirty="0" smtClean="0"/>
              <a:t>Will never quite get zero (image noise and normalisation algorithms not perfect).</a:t>
            </a:r>
          </a:p>
          <a:p>
            <a:r>
              <a:rPr lang="en-GB" dirty="0" smtClean="0"/>
              <a:t>Make use of result by Daugman: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4000 images studied, probability of obtaining false positive is 1 in 16 million if Hamming distance lies between 0 and 0.33.</a:t>
            </a:r>
          </a:p>
          <a:p>
            <a:r>
              <a:rPr lang="en-GB" dirty="0" smtClean="0"/>
              <a:t>So 0.33 is our threshold point.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things to be wary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One: There will be noise in all images. Since we really should only consider bits which do not correspond to noise, </a:t>
            </a:r>
            <a:r>
              <a:rPr lang="en-GB" dirty="0"/>
              <a:t>w</a:t>
            </a:r>
            <a:r>
              <a:rPr lang="en-GB" dirty="0" smtClean="0"/>
              <a:t>e need an algorithm to detect noise. More later.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Two: Rotational inconsistencies between the two iris images, i.e. head tilt and movement of eye within its orbit, result in misaligned iriscodes. We address this as follows...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Hold one code in place and bitshift the other left/right, each time obtaining a different Hamming distance.</a:t>
            </a:r>
          </a:p>
          <a:p>
            <a:r>
              <a:rPr lang="en-GB" dirty="0" smtClean="0"/>
              <a:t>Take the minimum such distance. It corresponds to our best match.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GB" dirty="0" smtClean="0"/>
              <a:t>The normalisation algorithm which unwraps the iris relies on a model of how the iris looks when the pupil and limbus boundaries are not concentric. </a:t>
            </a:r>
          </a:p>
          <a:p>
            <a:r>
              <a:rPr lang="en-GB" dirty="0" smtClean="0"/>
              <a:t>More than one model. Different models give different results. </a:t>
            </a:r>
            <a:endParaRPr lang="en-GB" dirty="0"/>
          </a:p>
          <a:p>
            <a:r>
              <a:rPr lang="en-GB" dirty="0" smtClean="0"/>
              <a:t>Implies no one method is perfect.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Noise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No noise detection algorithm will detect, with 100% accuracy, all noise present in image.</a:t>
            </a:r>
          </a:p>
          <a:p>
            <a:r>
              <a:rPr lang="en-GB" dirty="0" smtClean="0"/>
              <a:t>Some noisy bits go undetected and are passed into Hamming algorithm as valid bits.</a:t>
            </a:r>
          </a:p>
          <a:p>
            <a:r>
              <a:rPr lang="en-GB" dirty="0" smtClean="0"/>
              <a:t>Cannot then get zero, even with two images of same iris.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GUI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Iris is good for identification</a:t>
            </a:r>
          </a:p>
          <a:p>
            <a:r>
              <a:rPr lang="en-GB" dirty="0" smtClean="0"/>
              <a:t>Low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Daugman</a:t>
            </a:r>
            <a:endParaRPr lang="en-US" dirty="0"/>
          </a:p>
        </p:txBody>
      </p:sp>
      <p:pic>
        <p:nvPicPr>
          <p:cNvPr id="4" name="Content Placeholder 3" descr="Daugma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94" y="1600200"/>
            <a:ext cx="47986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One Eye</a:t>
            </a:r>
            <a:endParaRPr lang="en-US" dirty="0"/>
          </a:p>
        </p:txBody>
      </p:sp>
      <p:pic>
        <p:nvPicPr>
          <p:cNvPr id="4" name="Content Placeholder 3" descr="best_doubl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00200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Two Eyes</a:t>
            </a:r>
            <a:endParaRPr lang="en-US" dirty="0"/>
          </a:p>
        </p:txBody>
      </p:sp>
      <p:pic>
        <p:nvPicPr>
          <p:cNvPr id="6" name="Content Placeholder 5" descr="best_singl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33" y="1863181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Gaussian</a:t>
            </a:r>
            <a:endParaRPr lang="en-US" dirty="0"/>
          </a:p>
        </p:txBody>
      </p:sp>
      <p:pic>
        <p:nvPicPr>
          <p:cNvPr id="5" name="Content Placeholder 4" descr="best_gaus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33" y="1863181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"High confidence visual recognition of persons by a test of statistical independence." . </a:t>
            </a:r>
            <a:r>
              <a:rPr lang="en-US" dirty="0" err="1" smtClean="0"/>
              <a:t>Daugman</a:t>
            </a:r>
            <a:r>
              <a:rPr lang="en-US" dirty="0" smtClean="0"/>
              <a:t>, J. 1993.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Pattern Analysis and Machine Intelligence, 1993, Vols. vol. 15(11), pp. 1148-1161.</a:t>
            </a:r>
          </a:p>
          <a:p>
            <a:r>
              <a:rPr lang="en-US" dirty="0" smtClean="0"/>
              <a:t>‘How Iris Recognition Works’. </a:t>
            </a:r>
            <a:r>
              <a:rPr lang="en-US" dirty="0" err="1" smtClean="0"/>
              <a:t>Daugman</a:t>
            </a:r>
            <a:r>
              <a:rPr lang="en-US" dirty="0" smtClean="0"/>
              <a:t>, J. 2004. vol.14(1),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CIRCUITS AND SYSTEMS FOR VIDEO TECHNOLOGY, 2004.</a:t>
            </a:r>
          </a:p>
          <a:p>
            <a:r>
              <a:rPr lang="en-US" dirty="0" smtClean="0"/>
              <a:t>A 3x3 Isotropic Gradient Operator for Image Processing. </a:t>
            </a:r>
            <a:r>
              <a:rPr lang="en-US" dirty="0" err="1" smtClean="0"/>
              <a:t>Sobel</a:t>
            </a:r>
            <a:r>
              <a:rPr lang="en-US" dirty="0" smtClean="0"/>
              <a:t>, I. and Feldman, G. 1968. </a:t>
            </a:r>
            <a:r>
              <a:rPr lang="en-US" dirty="0" err="1" smtClean="0"/>
              <a:t>s.l</a:t>
            </a:r>
            <a:r>
              <a:rPr lang="en-US" dirty="0" smtClean="0"/>
              <a:t>. : presented at a talk at the Stanford Artificial Project ., 1968.</a:t>
            </a:r>
          </a:p>
          <a:p>
            <a:r>
              <a:rPr lang="en-US" dirty="0" smtClean="0"/>
              <a:t>A Linear Algorithm for Incremental Digital Display of Circular Arcs. </a:t>
            </a:r>
            <a:r>
              <a:rPr lang="en-US" dirty="0" err="1" smtClean="0"/>
              <a:t>Bresenham</a:t>
            </a:r>
            <a:r>
              <a:rPr lang="en-US" dirty="0" smtClean="0"/>
              <a:t>, J.E. 1977. </a:t>
            </a:r>
            <a:r>
              <a:rPr lang="en-US" dirty="0" err="1" smtClean="0"/>
              <a:t>s.l</a:t>
            </a:r>
            <a:r>
              <a:rPr lang="en-US" dirty="0" smtClean="0"/>
              <a:t>. : Communications of the ACM, 20(2), 1977. Vols. February ,100-106.</a:t>
            </a:r>
          </a:p>
          <a:p>
            <a:r>
              <a:rPr lang="en-US" dirty="0" err="1" smtClean="0"/>
              <a:t>Bresenham</a:t>
            </a:r>
            <a:r>
              <a:rPr lang="en-US" dirty="0" smtClean="0"/>
              <a:t>, J.E. (1965) “Algorithm for computer control of a digital plotter”. IBM Systems Journal </a:t>
            </a:r>
            <a:r>
              <a:rPr lang="en-US" dirty="0" err="1" smtClean="0"/>
              <a:t>Vol</a:t>
            </a:r>
            <a:r>
              <a:rPr lang="en-US" dirty="0" smtClean="0"/>
              <a:t> 4(1). </a:t>
            </a:r>
          </a:p>
          <a:p>
            <a:r>
              <a:rPr lang="en-US" dirty="0" err="1" smtClean="0"/>
              <a:t>Nelder</a:t>
            </a:r>
            <a:r>
              <a:rPr lang="en-US" dirty="0" smtClean="0"/>
              <a:t>, J.A. and Mead, R. 1965. </a:t>
            </a:r>
            <a:r>
              <a:rPr lang="en-US" dirty="0" err="1" smtClean="0"/>
              <a:t>s.l</a:t>
            </a:r>
            <a:r>
              <a:rPr lang="en-US" dirty="0" smtClean="0"/>
              <a:t>. : Computer Journal, 1965, Vols. vol.7, pp.308-313.</a:t>
            </a:r>
          </a:p>
          <a:p>
            <a:r>
              <a:rPr lang="en-US" dirty="0" smtClean="0"/>
              <a:t>W.K Kong and D. Zhang (2001), “Accurate Iris Segmentation Based on Novel Reflection and Eyelash Detection Model,” Proceedings of International Symposium on Intelligent Multimedia, Video and Speech </a:t>
            </a:r>
            <a:r>
              <a:rPr lang="en-US" dirty="0" err="1" smtClean="0"/>
              <a:t>Processing,Hong</a:t>
            </a:r>
            <a:r>
              <a:rPr lang="en-US" dirty="0" smtClean="0"/>
              <a:t> Kong.</a:t>
            </a:r>
          </a:p>
          <a:p>
            <a:r>
              <a:rPr lang="en-US" dirty="0" smtClean="0"/>
              <a:t>Libor </a:t>
            </a:r>
            <a:r>
              <a:rPr lang="en-US" dirty="0" err="1" smtClean="0"/>
              <a:t>Masek</a:t>
            </a:r>
            <a:r>
              <a:rPr lang="en-US" dirty="0" smtClean="0"/>
              <a:t>, </a:t>
            </a:r>
            <a:r>
              <a:rPr lang="en-US" dirty="0" err="1" smtClean="0"/>
              <a:t>Rocognition</a:t>
            </a:r>
            <a:r>
              <a:rPr lang="en-US" dirty="0" smtClean="0"/>
              <a:t> of Human Iris Patterns for Biometric Identification, University of Western Australia, 2003.</a:t>
            </a:r>
          </a:p>
          <a:p>
            <a:r>
              <a:rPr lang="en-US" dirty="0" err="1" smtClean="0"/>
              <a:t>Arvacheh</a:t>
            </a:r>
            <a:r>
              <a:rPr lang="en-US" dirty="0" smtClean="0"/>
              <a:t>, E.M.; </a:t>
            </a:r>
            <a:r>
              <a:rPr lang="en-US" dirty="0" err="1" smtClean="0"/>
              <a:t>Tizhoosh</a:t>
            </a:r>
            <a:r>
              <a:rPr lang="en-US" dirty="0" smtClean="0"/>
              <a:t>, H.R. (2006) 'IRIS Segmentation: Detecting Pupil, </a:t>
            </a:r>
            <a:r>
              <a:rPr lang="en-US" dirty="0" err="1" smtClean="0"/>
              <a:t>Limbus</a:t>
            </a:r>
            <a:r>
              <a:rPr lang="en-US" dirty="0" smtClean="0"/>
              <a:t> and Eyelids', Image Processing, 2006 IEEE International Conference.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Daugman</a:t>
            </a:r>
            <a:endParaRPr lang="en-GB" dirty="0" smtClean="0"/>
          </a:p>
          <a:p>
            <a:r>
              <a:rPr lang="en-GB" dirty="0" smtClean="0"/>
              <a:t>Dennis Gabor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25"/>
            <a:ext cx="9144000" cy="296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30908"/>
            <a:ext cx="283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We want to turn this:</a:t>
            </a:r>
            <a:endParaRPr lang="is-I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1630908"/>
            <a:ext cx="15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this:</a:t>
            </a:r>
            <a:endParaRPr lang="is-I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485776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Because it’s computationally cheaper to work with</a:t>
            </a:r>
            <a:endParaRPr lang="is-IS" sz="2800" dirty="0"/>
          </a:p>
        </p:txBody>
      </p:sp>
      <p:pic>
        <p:nvPicPr>
          <p:cNvPr id="8" name="Picture 7" descr="OriginalWithGuid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1"/>
            <a:ext cx="2514599" cy="21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nwrappedWithGuid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5303520" cy="132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1005</Words>
  <Application>Microsoft Office PowerPoint</Application>
  <PresentationFormat>On-screen Show (4:3)</PresentationFormat>
  <Paragraphs>146</Paragraphs>
  <Slides>34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Slide 1</vt:lpstr>
      <vt:lpstr>Iris Recognition</vt:lpstr>
      <vt:lpstr>Introduction - Motivation</vt:lpstr>
      <vt:lpstr>Introduction</vt:lpstr>
      <vt:lpstr>Iris Location</vt:lpstr>
      <vt:lpstr>Iris Location</vt:lpstr>
      <vt:lpstr>Iris Location</vt:lpstr>
      <vt:lpstr>Iris Location</vt:lpstr>
      <vt:lpstr>Unwrapping the iris</vt:lpstr>
      <vt:lpstr>Unwrapping the iris</vt:lpstr>
      <vt:lpstr>Bitcode generation</vt:lpstr>
      <vt:lpstr>Bitcode generation: Gabor filtering</vt:lpstr>
      <vt:lpstr>Bitcode generation: Gabor filtering</vt:lpstr>
      <vt:lpstr>Bitcode generation: Video</vt:lpstr>
      <vt:lpstr>Database</vt:lpstr>
      <vt:lpstr>Where to store</vt:lpstr>
      <vt:lpstr>What to store</vt:lpstr>
      <vt:lpstr>Converting bit-code</vt:lpstr>
      <vt:lpstr>Converting cont.</vt:lpstr>
      <vt:lpstr>How to store it</vt:lpstr>
      <vt:lpstr>How to manage data</vt:lpstr>
      <vt:lpstr>Iriscode Matching:  Hamming Distance</vt:lpstr>
      <vt:lpstr>In theory...</vt:lpstr>
      <vt:lpstr>In practice...</vt:lpstr>
      <vt:lpstr>Two things to be wary of...</vt:lpstr>
      <vt:lpstr>Bitshifting</vt:lpstr>
      <vt:lpstr>Limitations of Algorithms: Normalisation</vt:lpstr>
      <vt:lpstr>Limitations of Algorithms: Noise Detection</vt:lpstr>
      <vt:lpstr>GUI</vt:lpstr>
      <vt:lpstr>Results Daugman</vt:lpstr>
      <vt:lpstr>Results One Eye</vt:lpstr>
      <vt:lpstr>Results Two Eyes</vt:lpstr>
      <vt:lpstr>Results Gaussian</vt:lpstr>
      <vt:lpstr>Bibliography</vt:lpstr>
    </vt:vector>
  </TitlesOfParts>
  <Company>Imperial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</dc:creator>
  <cp:lastModifiedBy>Pip</cp:lastModifiedBy>
  <cp:revision>25</cp:revision>
  <dcterms:created xsi:type="dcterms:W3CDTF">2009-03-22T21:32:21Z</dcterms:created>
  <dcterms:modified xsi:type="dcterms:W3CDTF">2009-03-24T14:09:01Z</dcterms:modified>
</cp:coreProperties>
</file>