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8" r:id="rId31"/>
    <p:sldId id="265" r:id="rId32"/>
    <p:sldId id="266" r:id="rId33"/>
    <p:sldId id="292" r:id="rId34"/>
    <p:sldId id="267" r:id="rId35"/>
    <p:sldId id="293" r:id="rId36"/>
    <p:sldId id="294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4" autoAdjust="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Desktop\Bitcode_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0"/>
            <a:ext cx="7848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Video</a:t>
            </a:r>
            <a:endParaRPr lang="is-IS" dirty="0"/>
          </a:p>
        </p:txBody>
      </p:sp>
      <p:pic>
        <p:nvPicPr>
          <p:cNvPr id="4" name="Bitcode_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Where to store</a:t>
            </a:r>
          </a:p>
          <a:p>
            <a:r>
              <a:rPr lang="en-GB" smtClean="0"/>
              <a:t>What to store</a:t>
            </a:r>
          </a:p>
          <a:p>
            <a:r>
              <a:rPr lang="en-GB" smtClean="0"/>
              <a:t>How to access it</a:t>
            </a:r>
          </a:p>
          <a:p>
            <a:r>
              <a:rPr lang="en-GB" smtClean="0"/>
              <a:t>How to manage data/ view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Images or just bit-code</a:t>
            </a:r>
          </a:p>
          <a:p>
            <a:r>
              <a:rPr lang="en-GB" smtClean="0"/>
              <a:t>Advantages or disadvantages – future compatibility vs speed vs size</a:t>
            </a:r>
          </a:p>
          <a:p>
            <a:r>
              <a:rPr lang="en-GB" smtClean="0"/>
              <a:t>What other metadata</a:t>
            </a:r>
          </a:p>
          <a:p>
            <a:r>
              <a:rPr lang="en-GB" smtClean="0"/>
              <a:t>Access information</a:t>
            </a:r>
          </a:p>
          <a:p>
            <a:r>
              <a:rPr lang="en-GB" smtClean="0"/>
              <a:t>What format to store the bit-code in 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postgres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Converting functions: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      public static byte[] </a:t>
            </a:r>
            <a:r>
              <a:rPr lang="en-US" sz="4000" dirty="0" err="1" smtClean="0"/>
              <a:t>toByteArray</a:t>
            </a:r>
            <a:r>
              <a:rPr lang="en-US" sz="4000" dirty="0" smtClean="0"/>
              <a:t>(</a:t>
            </a:r>
            <a:r>
              <a:rPr lang="en-US" sz="4000" dirty="0" err="1" smtClean="0"/>
              <a:t>BitCode</a:t>
            </a:r>
            <a:r>
              <a:rPr lang="en-US" sz="4000" dirty="0" smtClean="0"/>
              <a:t> </a:t>
            </a:r>
            <a:r>
              <a:rPr lang="en-US" sz="4000" dirty="0" err="1" smtClean="0"/>
              <a:t>bitcode</a:t>
            </a:r>
            <a:r>
              <a:rPr lang="en-US" sz="4000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byte[] result = new byte[</a:t>
            </a:r>
            <a:r>
              <a:rPr lang="en-US" dirty="0" err="1" smtClean="0"/>
              <a:t>bitcode.length</a:t>
            </a:r>
            <a:r>
              <a:rPr lang="en-US" dirty="0" smtClean="0"/>
              <a:t>()/8+1];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bitcode.length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if  (</a:t>
            </a:r>
            <a:r>
              <a:rPr lang="en-US" dirty="0" err="1" smtClean="0"/>
              <a:t>bitcode.get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result[</a:t>
            </a:r>
            <a:r>
              <a:rPr lang="en-US" dirty="0" err="1" smtClean="0"/>
              <a:t>result.length-i</a:t>
            </a:r>
            <a:r>
              <a:rPr lang="en-US" dirty="0" smtClean="0"/>
              <a:t>/8-1] |= 1&lt;&lt;(i%8);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result;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cont.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Returns a byte array of at least length 1.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most significant bit in the result is guaranteed not to be a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(since </a:t>
            </a:r>
            <a:r>
              <a:rPr lang="en-US" dirty="0" err="1" smtClean="0"/>
              <a:t>BitSet</a:t>
            </a:r>
            <a:r>
              <a:rPr lang="en-US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bit at index 0 of the bit set is assumed to be the least significant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</a:t>
            </a:r>
            <a:r>
              <a:rPr lang="en-GB" dirty="0" smtClean="0"/>
              <a:t>location</a:t>
            </a:r>
            <a:endParaRPr lang="en-GB" dirty="0" smtClean="0"/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Hamming </a:t>
            </a:r>
            <a:r>
              <a:rPr lang="en-GB" dirty="0" smtClean="0"/>
              <a:t>distance</a:t>
            </a:r>
          </a:p>
          <a:p>
            <a:r>
              <a:rPr lang="en-GB" dirty="0" smtClean="0"/>
              <a:t>Demonstration</a:t>
            </a:r>
            <a:endParaRPr lang="en-GB" dirty="0" smtClean="0"/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JDBC Package</a:t>
            </a:r>
          </a:p>
          <a:p>
            <a:r>
              <a:rPr lang="en-GB" smtClean="0"/>
              <a:t>Advantage of using Java for implementation</a:t>
            </a:r>
          </a:p>
          <a:p>
            <a:r>
              <a:rPr lang="en-GB" smtClean="0"/>
              <a:t>Class databaseWrapper is in itself a new connection to the database with a scrollable resultset (requires remote ssh connection)</a:t>
            </a:r>
          </a:p>
          <a:p>
            <a:r>
              <a:rPr lang="en-GB" smtClean="0"/>
              <a:t>Allows other parts of the software to implement db functions and access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manage data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Administrators need to see and manage the db from the gui</a:t>
            </a:r>
          </a:p>
          <a:p>
            <a:pPr lvl="4"/>
            <a:r>
              <a:rPr lang="en-GB" smtClean="0"/>
              <a:t>                                             Means the db is fully                               			integrated i.e software cannot be 			used without a connection</a:t>
            </a:r>
            <a:endParaRPr lang="en-US" smtClean="0"/>
          </a:p>
          <a:p>
            <a:pPr lvl="4"/>
            <a:endParaRPr lang="en-GB" smtClean="0"/>
          </a:p>
        </p:txBody>
      </p:sp>
      <p:pic>
        <p:nvPicPr>
          <p:cNvPr id="9220" name="Picture 2" descr="C:\Users\Pip\AppData\Local\Temp\VMwareDnD\0000519d\Pic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44182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2150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1900" dirty="0" smtClean="0"/>
              <a:t>Simplest approach among many.</a:t>
            </a:r>
          </a:p>
          <a:p>
            <a:endParaRPr lang="en-GB" sz="1900" dirty="0"/>
          </a:p>
          <a:p>
            <a:r>
              <a:rPr lang="en-GB" sz="1900" dirty="0" smtClean="0"/>
              <a:t>A fractional measure of the dissimilarity between the two codes.</a:t>
            </a:r>
          </a:p>
          <a:p>
            <a:endParaRPr lang="en-GB" sz="1900" dirty="0"/>
          </a:p>
          <a:p>
            <a:r>
              <a:rPr lang="en-GB" sz="1900" dirty="0" smtClean="0"/>
              <a:t>The total number of corresponding bits which disagree, divided by the total number of bits: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(independent)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GB" dirty="0" smtClean="0"/>
              <a:t>Will never quite get zero (image noise and normalisation algorithms not perfect).</a:t>
            </a:r>
          </a:p>
          <a:p>
            <a:r>
              <a:rPr lang="en-GB" dirty="0" smtClean="0"/>
              <a:t>Make use of result by Daugman: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4000 images studied, probability of obtaining false positive is 1 in 16 million if Hamming distance lies between 0 and 0.33.</a:t>
            </a:r>
          </a:p>
          <a:p>
            <a:r>
              <a:rPr lang="en-GB" dirty="0" smtClean="0"/>
              <a:t>So 0.33 is our threshold point.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wary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One: There will be noise in all images. Since we really should only consider bits which do not correspond to noise, </a:t>
            </a:r>
            <a:r>
              <a:rPr lang="en-GB" dirty="0"/>
              <a:t>w</a:t>
            </a:r>
            <a:r>
              <a:rPr lang="en-GB" dirty="0" smtClean="0"/>
              <a:t>e need an algorithm to detect noise. More later.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normalisation algorithm which unwraps the iris relies on a model of how the iris looks when the pupil and limbus boundaries are not concentric. </a:t>
            </a:r>
          </a:p>
          <a:p>
            <a:r>
              <a:rPr lang="en-GB" dirty="0" smtClean="0"/>
              <a:t>More than one model. Different models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Noise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No noise detection algorithm will detect, with 100% accuracy, all noise present in image.</a:t>
            </a:r>
          </a:p>
          <a:p>
            <a:r>
              <a:rPr lang="en-GB" dirty="0" smtClean="0"/>
              <a:t>Some noisy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pic>
        <p:nvPicPr>
          <p:cNvPr id="4" name="Content Placeholder 3" descr="Daug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4" y="1600200"/>
            <a:ext cx="47986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5" name="Content Placeholder 4" descr="best_twoEy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difference...</a:t>
            </a:r>
            <a:endParaRPr lang="en-US" dirty="0"/>
          </a:p>
        </p:txBody>
      </p:sp>
      <p:pic>
        <p:nvPicPr>
          <p:cNvPr id="4" name="Content Placeholder 3" descr="Gabor_vs_Gau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7460486" cy="452596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7" name="Content Placeholder 6" descr="best_gaussi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team produced much more than any one individual could have in the time</a:t>
            </a:r>
          </a:p>
          <a:p>
            <a:r>
              <a:rPr lang="en-GB" dirty="0" smtClean="0"/>
              <a:t>There is a lot still to learn...</a:t>
            </a:r>
          </a:p>
          <a:p>
            <a:r>
              <a:rPr lang="en-GB" dirty="0" smtClean="0"/>
              <a:t>...good start understanding Iris Recognition...</a:t>
            </a:r>
          </a:p>
          <a:p>
            <a:r>
              <a:rPr lang="en-GB" dirty="0" smtClean="0"/>
              <a:t>...and engineering software in teams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Dr. Ashok Argent-</a:t>
            </a:r>
            <a:r>
              <a:rPr lang="en-GB" dirty="0" err="1" smtClean="0"/>
              <a:t>Katwala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sz="2400" dirty="0" smtClean="0"/>
              <a:t>Supervisor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Professor Duncan </a:t>
            </a:r>
            <a:r>
              <a:rPr lang="en-GB" dirty="0" err="1" smtClean="0"/>
              <a:t>Gillies</a:t>
            </a:r>
            <a:endParaRPr lang="en-GB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sz="2400" dirty="0" smtClean="0"/>
              <a:t>Additional advice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dirty="0" smtClean="0"/>
              <a:t>David McBride</a:t>
            </a:r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sz="2400" dirty="0" smtClean="0"/>
              <a:t>Help with Condor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"High confidence visual recognition of persons by a test of statistical independence." . </a:t>
            </a:r>
            <a:r>
              <a:rPr lang="en-US" dirty="0" err="1" smtClean="0"/>
              <a:t>Daugman</a:t>
            </a:r>
            <a:r>
              <a:rPr lang="en-US" dirty="0" smtClean="0"/>
              <a:t>, J. 1993.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Pattern Analysis and Machine Intelligence, 1993, Vols. vol. 15(11), pp. 1148-1161.</a:t>
            </a:r>
          </a:p>
          <a:p>
            <a:r>
              <a:rPr lang="en-US" dirty="0" smtClean="0"/>
              <a:t>‘How Iris Recognition Works’. </a:t>
            </a:r>
            <a:r>
              <a:rPr lang="en-US" dirty="0" err="1" smtClean="0"/>
              <a:t>Daugman</a:t>
            </a:r>
            <a:r>
              <a:rPr lang="en-US" dirty="0" smtClean="0"/>
              <a:t>, J. 2004. vol.14(1),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CIRCUITS AND SYSTEMS FOR VIDEO TECHNOLOGY, 2004.</a:t>
            </a:r>
          </a:p>
          <a:p>
            <a:r>
              <a:rPr lang="en-US" dirty="0" smtClean="0"/>
              <a:t>A 3x3 Isotropic Gradient Operator for Image Processing. </a:t>
            </a:r>
            <a:r>
              <a:rPr lang="en-US" dirty="0" err="1" smtClean="0"/>
              <a:t>Sobel</a:t>
            </a:r>
            <a:r>
              <a:rPr lang="en-US" dirty="0" smtClean="0"/>
              <a:t>, I. and Feldman, G. 1968. </a:t>
            </a:r>
            <a:r>
              <a:rPr lang="en-US" dirty="0" err="1" smtClean="0"/>
              <a:t>s.l</a:t>
            </a:r>
            <a:r>
              <a:rPr lang="en-US" dirty="0" smtClean="0"/>
              <a:t>. : presented at a talk at the Stanford Artificial Project ., 1968.</a:t>
            </a:r>
          </a:p>
          <a:p>
            <a:r>
              <a:rPr lang="en-US" dirty="0" smtClean="0"/>
              <a:t>A Linear Algorithm for Incremental Digital Display of Circular Arcs. </a:t>
            </a:r>
            <a:r>
              <a:rPr lang="en-US" dirty="0" err="1" smtClean="0"/>
              <a:t>Bresenham</a:t>
            </a:r>
            <a:r>
              <a:rPr lang="en-US" dirty="0" smtClean="0"/>
              <a:t>, J.E. 1977. </a:t>
            </a:r>
            <a:r>
              <a:rPr lang="en-US" dirty="0" err="1" smtClean="0"/>
              <a:t>s.l</a:t>
            </a:r>
            <a:r>
              <a:rPr lang="en-US" dirty="0" smtClean="0"/>
              <a:t>. : Communications of the ACM, 20(2), 1977. Vols. February ,100-106.</a:t>
            </a:r>
          </a:p>
          <a:p>
            <a:r>
              <a:rPr lang="en-US" dirty="0" err="1" smtClean="0"/>
              <a:t>Bresenham</a:t>
            </a:r>
            <a:r>
              <a:rPr lang="en-US" dirty="0" smtClean="0"/>
              <a:t>, J.E. (1965) “Algorithm for computer control of a digital plotter”. IBM Systems Journal </a:t>
            </a:r>
            <a:r>
              <a:rPr lang="en-US" dirty="0" err="1" smtClean="0"/>
              <a:t>Vol</a:t>
            </a:r>
            <a:r>
              <a:rPr lang="en-US" dirty="0" smtClean="0"/>
              <a:t> 4(1). </a:t>
            </a:r>
          </a:p>
          <a:p>
            <a:r>
              <a:rPr lang="en-US" dirty="0" err="1" smtClean="0"/>
              <a:t>Nelder</a:t>
            </a:r>
            <a:r>
              <a:rPr lang="en-US" dirty="0" smtClean="0"/>
              <a:t>, J.A. and Mead, R. 1965. </a:t>
            </a:r>
            <a:r>
              <a:rPr lang="en-US" dirty="0" err="1" smtClean="0"/>
              <a:t>s.l</a:t>
            </a:r>
            <a:r>
              <a:rPr lang="en-US" dirty="0" smtClean="0"/>
              <a:t>. : Computer Journal, 1965, Vols. vol.7, pp.308-313.</a:t>
            </a:r>
          </a:p>
          <a:p>
            <a:r>
              <a:rPr lang="en-US" dirty="0" smtClean="0"/>
              <a:t>W.K Kong and D. Zhang (2001), “Accurate Iris Segmentation Based on Novel Reflection and Eyelash Detection Model,” Proceedings of International Symposium on Intelligent Multimedia, Video and Speech </a:t>
            </a:r>
            <a:r>
              <a:rPr lang="en-US" dirty="0" err="1" smtClean="0"/>
              <a:t>Processing,Hong</a:t>
            </a:r>
            <a:r>
              <a:rPr lang="en-US" dirty="0" smtClean="0"/>
              <a:t> Kong.</a:t>
            </a:r>
          </a:p>
          <a:p>
            <a:r>
              <a:rPr lang="en-US" dirty="0" smtClean="0"/>
              <a:t>Libor </a:t>
            </a:r>
            <a:r>
              <a:rPr lang="en-US" dirty="0" err="1" smtClean="0"/>
              <a:t>Masek</a:t>
            </a:r>
            <a:r>
              <a:rPr lang="en-US" dirty="0" smtClean="0"/>
              <a:t>, </a:t>
            </a:r>
            <a:r>
              <a:rPr lang="en-US" dirty="0" err="1" smtClean="0"/>
              <a:t>Rocognition</a:t>
            </a:r>
            <a:r>
              <a:rPr lang="en-US" dirty="0" smtClean="0"/>
              <a:t> of Human Iris Patterns for Biometric Identification, University of Western Australia, 2003.</a:t>
            </a:r>
          </a:p>
          <a:p>
            <a:r>
              <a:rPr lang="en-US" dirty="0" err="1" smtClean="0"/>
              <a:t>Arvacheh</a:t>
            </a:r>
            <a:r>
              <a:rPr lang="en-US" dirty="0" smtClean="0"/>
              <a:t>, E.M.; </a:t>
            </a:r>
            <a:r>
              <a:rPr lang="en-US" dirty="0" err="1" smtClean="0"/>
              <a:t>Tizhoosh</a:t>
            </a:r>
            <a:r>
              <a:rPr lang="en-US" dirty="0" smtClean="0"/>
              <a:t>, H.R. (2006) 'IRIS Segmentation: Detecting Pupil, </a:t>
            </a:r>
            <a:r>
              <a:rPr lang="en-US" dirty="0" err="1" smtClean="0"/>
              <a:t>Limbus</a:t>
            </a:r>
            <a:r>
              <a:rPr lang="en-US" dirty="0" smtClean="0"/>
              <a:t> and Eyelids', Image Processing, 2006 IEEE International Conference.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25"/>
            <a:ext cx="9144000" cy="29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1046</Words>
  <Application>Microsoft Office PowerPoint</Application>
  <PresentationFormat>On-screen Show (4:3)</PresentationFormat>
  <Paragraphs>162</Paragraphs>
  <Slides>37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Bitcode generation: Video</vt:lpstr>
      <vt:lpstr>Database</vt:lpstr>
      <vt:lpstr>Where to store</vt:lpstr>
      <vt:lpstr>What to store</vt:lpstr>
      <vt:lpstr>Converting bit-code</vt:lpstr>
      <vt:lpstr>Converting cont.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wary of...</vt:lpstr>
      <vt:lpstr>Bitshifting</vt:lpstr>
      <vt:lpstr>Limitations of Algorithms: Normalisation</vt:lpstr>
      <vt:lpstr>Limitations of Algorithms: Noise Detection</vt:lpstr>
      <vt:lpstr>GUI</vt:lpstr>
      <vt:lpstr>Results Daugman</vt:lpstr>
      <vt:lpstr>Results One Eye</vt:lpstr>
      <vt:lpstr>Results Two Eyes</vt:lpstr>
      <vt:lpstr>Spot the difference...</vt:lpstr>
      <vt:lpstr>Results Gaussian</vt:lpstr>
      <vt:lpstr>Conclusion</vt:lpstr>
      <vt:lpstr>Acknowledgements</vt:lpstr>
      <vt:lpstr>Bibliography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Pip</cp:lastModifiedBy>
  <cp:revision>27</cp:revision>
  <dcterms:created xsi:type="dcterms:W3CDTF">2009-03-22T21:32:21Z</dcterms:created>
  <dcterms:modified xsi:type="dcterms:W3CDTF">2009-03-24T21:32:01Z</dcterms:modified>
</cp:coreProperties>
</file>