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60" r:id="rId4"/>
    <p:sldId id="261" r:id="rId5"/>
    <p:sldId id="259" r:id="rId6"/>
    <p:sldId id="263" r:id="rId7"/>
    <p:sldId id="264" r:id="rId8"/>
    <p:sldId id="262" r:id="rId9"/>
    <p:sldId id="270" r:id="rId10"/>
    <p:sldId id="271" r:id="rId11"/>
    <p:sldId id="272" r:id="rId12"/>
    <p:sldId id="273" r:id="rId13"/>
    <p:sldId id="274" r:id="rId14"/>
    <p:sldId id="275" r:id="rId15"/>
    <p:sldId id="302" r:id="rId16"/>
    <p:sldId id="303" r:id="rId17"/>
    <p:sldId id="304" r:id="rId18"/>
    <p:sldId id="305" r:id="rId19"/>
    <p:sldId id="306" r:id="rId20"/>
    <p:sldId id="307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290" r:id="rId29"/>
    <p:sldId id="268" r:id="rId30"/>
    <p:sldId id="265" r:id="rId31"/>
    <p:sldId id="266" r:id="rId32"/>
    <p:sldId id="292" r:id="rId33"/>
    <p:sldId id="267" r:id="rId34"/>
    <p:sldId id="293" r:id="rId35"/>
    <p:sldId id="294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54" autoAdjust="0"/>
    <p:restoredTop sz="94660"/>
  </p:normalViewPr>
  <p:slideViewPr>
    <p:cSldViewPr>
      <p:cViewPr varScale="1">
        <p:scale>
          <a:sx n="69" d="100"/>
          <a:sy n="69" d="100"/>
        </p:scale>
        <p:origin x="-5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8D3C5-3406-4D13-A39D-9C25EBE866D4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C2A03-0920-42FC-B5D1-E7BB039DB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DB2AF-61CD-4AE3-9048-C8C5EBAFE3E9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7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\\lycan\en108\workspace\IrisRecognition\Reports\Bitcode%20generation.wmv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ris Recognition About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0"/>
            <a:ext cx="78486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unwrap coor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143000"/>
            <a:ext cx="3922987" cy="2451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Unwrapping the iris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0537"/>
          </a:xfrm>
        </p:spPr>
        <p:txBody>
          <a:bodyPr>
            <a:spAutoFit/>
          </a:bodyPr>
          <a:lstStyle/>
          <a:p>
            <a:r>
              <a:rPr lang="is-IS" dirty="0" smtClean="0"/>
              <a:t>The problem:</a:t>
            </a:r>
          </a:p>
          <a:p>
            <a:pPr lvl="1"/>
            <a:r>
              <a:rPr lang="is-IS" dirty="0" smtClean="0"/>
              <a:t>Iris bound by two </a:t>
            </a:r>
            <a:br>
              <a:rPr lang="is-IS" dirty="0" smtClean="0"/>
            </a:br>
            <a:r>
              <a:rPr lang="is-IS" dirty="0" smtClean="0"/>
              <a:t>nonconcentric circles</a:t>
            </a:r>
          </a:p>
          <a:p>
            <a:pPr lvl="1"/>
            <a:r>
              <a:rPr lang="is-IS" dirty="0" smtClean="0"/>
              <a:t>The human iris is not </a:t>
            </a:r>
            <a:br>
              <a:rPr lang="is-IS" dirty="0" smtClean="0"/>
            </a:br>
            <a:r>
              <a:rPr lang="is-IS" dirty="0" smtClean="0"/>
              <a:t>static (can be thought of like a rubber sheet)</a:t>
            </a:r>
          </a:p>
          <a:p>
            <a:r>
              <a:rPr lang="is-IS" dirty="0" smtClean="0"/>
              <a:t>The solution:</a:t>
            </a:r>
          </a:p>
          <a:p>
            <a:endParaRPr lang="is-IS" dirty="0" smtClean="0"/>
          </a:p>
          <a:p>
            <a:endParaRPr lang="is-IS" dirty="0" smtClean="0"/>
          </a:p>
          <a:p>
            <a:pPr lvl="1"/>
            <a:r>
              <a:rPr lang="is-IS" dirty="0" smtClean="0"/>
              <a:t>Similar to warping from Polar to Cartesian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s-I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4786306"/>
            <a:ext cx="4835460" cy="428628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s-I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5286372"/>
            <a:ext cx="4781881" cy="4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Bitcode generation</a:t>
            </a:r>
            <a:endParaRPr lang="is-IS" dirty="0"/>
          </a:p>
        </p:txBody>
      </p:sp>
      <p:pic>
        <p:nvPicPr>
          <p:cNvPr id="4" name="Picture 3" descr="unwrapped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214546" y="1785926"/>
            <a:ext cx="4886359" cy="1357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3108" y="1273718"/>
            <a:ext cx="343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Now we want to turn this:</a:t>
            </a:r>
            <a:endParaRPr lang="is-I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14546" y="3357562"/>
            <a:ext cx="2772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... into this (bitcode):</a:t>
            </a:r>
            <a:endParaRPr lang="is-I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5357826"/>
            <a:ext cx="7715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800" b="1" dirty="0" smtClean="0"/>
              <a:t>Why?</a:t>
            </a:r>
          </a:p>
          <a:p>
            <a:r>
              <a:rPr lang="is-IS" sz="2800" dirty="0" smtClean="0"/>
              <a:t>To have a way of storing and comparing irises</a:t>
            </a:r>
            <a:endParaRPr lang="is-IS" sz="2800" dirty="0"/>
          </a:p>
        </p:txBody>
      </p:sp>
      <p:pic>
        <p:nvPicPr>
          <p:cNvPr id="4097" name="Picture 1" descr="C:\Users\Notandi\Desktop\Imperial\IrisRecognition\bitcod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3857628"/>
            <a:ext cx="4857784" cy="1336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aborWavelet01.png"/>
          <p:cNvPicPr>
            <a:picLocks noChangeAspect="1"/>
          </p:cNvPicPr>
          <p:nvPr/>
        </p:nvPicPr>
        <p:blipFill>
          <a:blip r:embed="rId2"/>
          <a:srcRect r="9756"/>
          <a:stretch>
            <a:fillRect/>
          </a:stretch>
        </p:blipFill>
        <p:spPr>
          <a:xfrm>
            <a:off x="3352800" y="1295400"/>
            <a:ext cx="5638800" cy="4686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Bitcode generation: Gabor filtering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3757610" cy="4525963"/>
          </a:xfrm>
        </p:spPr>
        <p:txBody>
          <a:bodyPr>
            <a:normAutofit/>
          </a:bodyPr>
          <a:lstStyle/>
          <a:p>
            <a:r>
              <a:rPr lang="is-IS" dirty="0" smtClean="0"/>
              <a:t>Gabor wavelets</a:t>
            </a:r>
          </a:p>
          <a:p>
            <a:pPr lvl="1"/>
            <a:r>
              <a:rPr lang="is-IS" sz="2600" dirty="0" smtClean="0"/>
              <a:t>Essentially just trigonometric functions in a Gaussian envelope</a:t>
            </a:r>
          </a:p>
          <a:p>
            <a:pPr lvl="1"/>
            <a:r>
              <a:rPr lang="is-IS" sz="2600" dirty="0" smtClean="0"/>
              <a:t>6 constants define shape of each wavelet</a:t>
            </a:r>
          </a:p>
          <a:p>
            <a:pPr lvl="1"/>
            <a:r>
              <a:rPr lang="is-IS" sz="2600" dirty="0" smtClean="0"/>
              <a:t>Real and complex part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s-I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6000768"/>
            <a:ext cx="6926628" cy="4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Bitcode generation: Gabor filtering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To generate one bit in the bitcode: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Define a Gabor wavelet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Convolve wavelet with unwrapped image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Calculate a sum of the resulting matrix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If the result is &gt; 0, add a bit with value of 1, otherwise, add a bit with value of 0</a:t>
            </a:r>
          </a:p>
          <a:p>
            <a:pPr marL="571500" indent="-514350"/>
            <a:r>
              <a:rPr lang="is-IS" dirty="0" smtClean="0"/>
              <a:t>Bitcode size determined by number of different wavelets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 dirty="0"/>
          </a:p>
        </p:txBody>
      </p:sp>
      <p:pic>
        <p:nvPicPr>
          <p:cNvPr id="5" name="Bitcode generation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74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Database</a:t>
            </a:r>
            <a:endParaRPr 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Where to store</a:t>
            </a:r>
          </a:p>
          <a:p>
            <a:r>
              <a:rPr lang="en-GB" dirty="0" smtClean="0"/>
              <a:t>What to store</a:t>
            </a:r>
          </a:p>
          <a:p>
            <a:r>
              <a:rPr lang="en-GB" dirty="0" smtClean="0"/>
              <a:t>How to store and access data</a:t>
            </a:r>
          </a:p>
          <a:p>
            <a:r>
              <a:rPr lang="en-GB" dirty="0" smtClean="0"/>
              <a:t>How to manage data and view metadata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Where to store</a:t>
            </a: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DoC Postgres Database</a:t>
            </a:r>
          </a:p>
          <a:p>
            <a:r>
              <a:rPr lang="en-GB" smtClean="0"/>
              <a:t>Ease of shared access</a:t>
            </a:r>
          </a:p>
          <a:p>
            <a:r>
              <a:rPr lang="en-GB" smtClean="0"/>
              <a:t>JDBC interface compatibility</a:t>
            </a:r>
          </a:p>
          <a:p>
            <a:r>
              <a:rPr lang="en-GB" smtClean="0"/>
              <a:t>SQL coverage in lectures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to store</a:t>
            </a:r>
            <a:endParaRPr 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Images or just bit-code</a:t>
            </a:r>
          </a:p>
          <a:p>
            <a:r>
              <a:rPr lang="en-GB" dirty="0" smtClean="0"/>
              <a:t>Advantages to both</a:t>
            </a:r>
          </a:p>
          <a:p>
            <a:r>
              <a:rPr lang="en-GB" dirty="0" smtClean="0"/>
              <a:t>What other metadata</a:t>
            </a:r>
          </a:p>
          <a:p>
            <a:r>
              <a:rPr lang="en-GB" dirty="0" smtClean="0"/>
              <a:t>Access status</a:t>
            </a:r>
          </a:p>
          <a:p>
            <a:r>
              <a:rPr lang="en-GB" dirty="0" smtClean="0"/>
              <a:t>What format to store the bit-code in 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Converting bit-code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4000" dirty="0" smtClean="0"/>
              <a:t>Byte array format for admission into </a:t>
            </a:r>
            <a:r>
              <a:rPr lang="en-GB" sz="4000" dirty="0" err="1" smtClean="0"/>
              <a:t>postgres</a:t>
            </a:r>
            <a:endParaRPr lang="en-GB" sz="40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The most significant bit in the result is guaranteed not to be a 1</a:t>
            </a:r>
          </a:p>
          <a:p>
            <a:pPr>
              <a:buNone/>
              <a:defRPr/>
            </a:pPr>
            <a:r>
              <a:rPr lang="en-US" sz="4000" dirty="0" smtClean="0"/>
              <a:t>   (since </a:t>
            </a:r>
            <a:r>
              <a:rPr lang="en-US" sz="4000" dirty="0" err="1" smtClean="0"/>
              <a:t>BitSet</a:t>
            </a:r>
            <a:r>
              <a:rPr lang="en-US" sz="4000" dirty="0" smtClean="0"/>
              <a:t> does not support sign extension).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     The byte-ordering of the result is big-endian which means the most significant bit is in element 0.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    The bit at index 0 of the bit set is assumed to be the least significant bit.</a:t>
            </a:r>
          </a:p>
          <a:p>
            <a:pPr fontAlgn="auto">
              <a:spcAft>
                <a:spcPts val="0"/>
              </a:spcAft>
              <a:defRPr/>
            </a:pPr>
            <a:endParaRPr lang="en-GB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to store it</a:t>
            </a: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JDBC Package</a:t>
            </a:r>
          </a:p>
          <a:p>
            <a:r>
              <a:rPr lang="en-GB" dirty="0" smtClean="0"/>
              <a:t>Advantage of using Java for implementation</a:t>
            </a:r>
          </a:p>
          <a:p>
            <a:r>
              <a:rPr lang="en-GB" dirty="0" smtClean="0"/>
              <a:t>Class </a:t>
            </a:r>
            <a:r>
              <a:rPr lang="en-GB" dirty="0" err="1" smtClean="0"/>
              <a:t>databaseWrapper</a:t>
            </a:r>
            <a:r>
              <a:rPr lang="en-GB" dirty="0" smtClean="0"/>
              <a:t> is in itself a new connection to the database with a scrollable </a:t>
            </a:r>
            <a:r>
              <a:rPr lang="en-GB" dirty="0" err="1" smtClean="0"/>
              <a:t>resultset</a:t>
            </a:r>
            <a:endParaRPr lang="en-GB" dirty="0" smtClean="0"/>
          </a:p>
          <a:p>
            <a:r>
              <a:rPr lang="en-GB" dirty="0" smtClean="0"/>
              <a:t>Allows other parts of the software to implement db functions and access metadata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Iris location</a:t>
            </a:r>
          </a:p>
          <a:p>
            <a:r>
              <a:rPr lang="en-GB" dirty="0" smtClean="0"/>
              <a:t>Unwrapping</a:t>
            </a:r>
          </a:p>
          <a:p>
            <a:r>
              <a:rPr lang="en-GB" dirty="0" smtClean="0"/>
              <a:t>Bit-code generation</a:t>
            </a:r>
          </a:p>
          <a:p>
            <a:r>
              <a:rPr lang="en-GB" dirty="0" smtClean="0"/>
              <a:t>Database access</a:t>
            </a:r>
          </a:p>
          <a:p>
            <a:r>
              <a:rPr lang="en-GB" dirty="0" smtClean="0"/>
              <a:t>Hamming distance</a:t>
            </a:r>
          </a:p>
          <a:p>
            <a:r>
              <a:rPr lang="en-GB" dirty="0" smtClean="0"/>
              <a:t>Demonstration</a:t>
            </a:r>
          </a:p>
          <a:p>
            <a:r>
              <a:rPr lang="en-GB" dirty="0" smtClean="0"/>
              <a:t>Results and conclusions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manage data</a:t>
            </a:r>
            <a:endParaRPr lang="en-US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Functions in the code or in the database</a:t>
            </a:r>
          </a:p>
          <a:p>
            <a:r>
              <a:rPr lang="en-GB" dirty="0" smtClean="0"/>
              <a:t>Administrators need to see and manage the database</a:t>
            </a:r>
          </a:p>
          <a:p>
            <a:r>
              <a:rPr lang="en-GB" dirty="0" smtClean="0"/>
              <a:t>Means the db is fully                               integrated </a:t>
            </a:r>
            <a:r>
              <a:rPr lang="en-GB" dirty="0" err="1" smtClean="0"/>
              <a:t>i.e</a:t>
            </a:r>
            <a:r>
              <a:rPr lang="en-GB" dirty="0" smtClean="0"/>
              <a:t> software cannot be used without a connection</a:t>
            </a:r>
          </a:p>
          <a:p>
            <a:pPr>
              <a:buNone/>
            </a:pPr>
            <a:endParaRPr lang="en-US" dirty="0" smtClean="0"/>
          </a:p>
          <a:p>
            <a:pPr lvl="4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772400" cy="1643074"/>
          </a:xfrm>
        </p:spPr>
        <p:txBody>
          <a:bodyPr/>
          <a:lstStyle/>
          <a:p>
            <a:r>
              <a:rPr lang="en-GB" dirty="0" smtClean="0"/>
              <a:t>Iriscode Matching: </a:t>
            </a:r>
            <a:br>
              <a:rPr lang="en-GB" dirty="0" smtClean="0"/>
            </a:br>
            <a:r>
              <a:rPr lang="en-GB" dirty="0" smtClean="0"/>
              <a:t>Hamming Distance</a:t>
            </a:r>
            <a:endParaRPr lang="en-GB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232025" y="4500563"/>
          <a:ext cx="4543425" cy="1905000"/>
        </p:xfrm>
        <a:graphic>
          <a:graphicData uri="http://schemas.openxmlformats.org/presentationml/2006/ole">
            <p:oleObj spid="_x0000_s57346" name="Equation" r:id="rId4" imgW="1574640" imgH="66024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57356" y="1928802"/>
            <a:ext cx="5286412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sz="1900" dirty="0" smtClean="0"/>
          </a:p>
          <a:p>
            <a:r>
              <a:rPr lang="en-GB" sz="2400" dirty="0" smtClean="0"/>
              <a:t>Simplest approach among many.</a:t>
            </a:r>
          </a:p>
          <a:p>
            <a:endParaRPr lang="en-GB" sz="2400" dirty="0"/>
          </a:p>
          <a:p>
            <a:r>
              <a:rPr lang="en-GB" sz="2400" dirty="0" smtClean="0"/>
              <a:t>The percentage of bits which disagree: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theory...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/>
          <a:lstStyle/>
          <a:p>
            <a:r>
              <a:rPr lang="en-GB" dirty="0" smtClean="0"/>
              <a:t>For two images of the same iris, the Hamming distance is zero.</a:t>
            </a:r>
          </a:p>
          <a:p>
            <a:r>
              <a:rPr lang="en-GB" dirty="0" smtClean="0"/>
              <a:t>Different irises should give a Hamming distance of around 0.5.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practice...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Will never get zero for different images, even if it’s the same iris.</a:t>
            </a:r>
          </a:p>
          <a:p>
            <a:r>
              <a:rPr lang="en-GB" dirty="0" smtClean="0"/>
              <a:t>Instead, look for a threshold. Daugman shows that a Hamming distance between 0 and 0.33 is good enough for a match. See his paper ‘How Iris Recognition Works’ for details.</a:t>
            </a:r>
          </a:p>
          <a:p>
            <a:r>
              <a:rPr lang="en-GB" dirty="0" smtClean="0"/>
              <a:t>Our graph, although not perfect, shows similar behaviour. So we take 0.33 as our threshold point.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Two things to be mindful of...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One: Ideally, we should account for occlusions in the image: eyelids, eyelashes, reflections.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Two: Rotational inconsistencies between the two iris images, i.e. head tilt and movement of eye within its orbit, result in misaligned iriscodes. We address this as follows...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Bitshifting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911609"/>
          </a:xfrm>
        </p:spPr>
        <p:txBody>
          <a:bodyPr/>
          <a:lstStyle/>
          <a:p>
            <a:r>
              <a:rPr lang="en-GB" dirty="0" smtClean="0"/>
              <a:t>Hold one code in place and bitshift the other left/right, each time obtaining a different Hamming distance.</a:t>
            </a:r>
          </a:p>
          <a:p>
            <a:r>
              <a:rPr lang="en-GB" dirty="0" smtClean="0"/>
              <a:t>Take the minimum such distance. It corresponds to our best match.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Limitations of Algorithms: Unwrapping the Iris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r>
              <a:rPr lang="en-GB" dirty="0" smtClean="0"/>
              <a:t>The algorithm which unwraps the iris makes an assumption about how the iris looks when the pupil and limbus boundaries are not concentric. </a:t>
            </a:r>
          </a:p>
          <a:p>
            <a:r>
              <a:rPr lang="en-GB" dirty="0" smtClean="0"/>
              <a:t>More than one option here. Different choices give different results. </a:t>
            </a:r>
            <a:endParaRPr lang="en-GB" dirty="0"/>
          </a:p>
          <a:p>
            <a:r>
              <a:rPr lang="en-GB" dirty="0" smtClean="0"/>
              <a:t>Implies no one method is perfect. 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Limitations of Algorithms: Occlusion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911609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No algorithm will detect, with 100% accuracy, all occlusions present in image.</a:t>
            </a:r>
          </a:p>
          <a:p>
            <a:r>
              <a:rPr lang="en-GB" dirty="0" smtClean="0"/>
              <a:t>Some invalid bits go undetected and are passed into Hamming algorithm as valid bits.</a:t>
            </a:r>
          </a:p>
          <a:p>
            <a:r>
              <a:rPr lang="en-GB" dirty="0" smtClean="0"/>
              <a:t>Cannot then get zero, even with two images of same iris.</a:t>
            </a:r>
          </a:p>
          <a:p>
            <a:r>
              <a:rPr lang="en-GB" dirty="0" smtClean="0"/>
              <a:t>Bottom line: imperfect algorithms give imperfect results.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GUI</a:t>
            </a:r>
            <a:endParaRPr lang="is-I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</a:t>
            </a:r>
            <a:r>
              <a:rPr lang="en-GB" dirty="0" err="1" smtClean="0"/>
              <a:t>Daugman</a:t>
            </a:r>
            <a:endParaRPr lang="en-US" dirty="0"/>
          </a:p>
        </p:txBody>
      </p:sp>
      <p:pic>
        <p:nvPicPr>
          <p:cNvPr id="4" name="Content Placeholder 3" descr="Daugman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694" y="1600200"/>
            <a:ext cx="479861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-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Iris is good for identification</a:t>
            </a:r>
          </a:p>
          <a:p>
            <a:r>
              <a:rPr lang="en-GB" dirty="0" smtClean="0"/>
              <a:t>Low correlation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One Eye</a:t>
            </a:r>
            <a:endParaRPr lang="en-US" dirty="0"/>
          </a:p>
        </p:txBody>
      </p:sp>
      <p:pic>
        <p:nvPicPr>
          <p:cNvPr id="6" name="Content Placeholder 5" descr="best_sing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953" y="1729396"/>
            <a:ext cx="5690093" cy="42675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Two Eyes</a:t>
            </a:r>
            <a:endParaRPr lang="en-US" dirty="0"/>
          </a:p>
        </p:txBody>
      </p:sp>
      <p:pic>
        <p:nvPicPr>
          <p:cNvPr id="5" name="Content Placeholder 4" descr="best_twoEy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953" y="1729396"/>
            <a:ext cx="5690093" cy="42675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Spot the difference...</a:t>
            </a:r>
            <a:endParaRPr lang="en-US" dirty="0"/>
          </a:p>
        </p:txBody>
      </p:sp>
      <p:pic>
        <p:nvPicPr>
          <p:cNvPr id="4" name="Content Placeholder 3" descr="Gabor_vs_Gaus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00200"/>
            <a:ext cx="746048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Gaussian</a:t>
            </a:r>
            <a:endParaRPr lang="en-US" dirty="0"/>
          </a:p>
        </p:txBody>
      </p:sp>
      <p:pic>
        <p:nvPicPr>
          <p:cNvPr id="7" name="Content Placeholder 6" descr="best_gaussia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953" y="1729396"/>
            <a:ext cx="5690093" cy="42675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The team produced much more than any one individual could have in the time</a:t>
            </a:r>
          </a:p>
          <a:p>
            <a:r>
              <a:rPr lang="en-GB" dirty="0" smtClean="0"/>
              <a:t>There is a lot still to learn...</a:t>
            </a:r>
          </a:p>
          <a:p>
            <a:r>
              <a:rPr lang="en-GB" dirty="0" smtClean="0"/>
              <a:t>...good start understanding Iris Recognition...</a:t>
            </a:r>
          </a:p>
          <a:p>
            <a:r>
              <a:rPr lang="en-GB" dirty="0" smtClean="0"/>
              <a:t>...and engineering software in teams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	Dr. Ashok Argent-</a:t>
            </a:r>
            <a:r>
              <a:rPr lang="en-GB" dirty="0" err="1" smtClean="0"/>
              <a:t>Katwala</a:t>
            </a:r>
            <a:r>
              <a:rPr lang="en-GB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GB" sz="2400" dirty="0" smtClean="0"/>
              <a:t>	Supervisor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Professor Duncan </a:t>
            </a:r>
            <a:r>
              <a:rPr lang="en-GB" dirty="0" err="1" smtClean="0"/>
              <a:t>Gillies</a:t>
            </a:r>
            <a:endParaRPr lang="en-GB" dirty="0" smtClean="0"/>
          </a:p>
          <a:p>
            <a:pPr>
              <a:buNone/>
            </a:pPr>
            <a:r>
              <a:rPr lang="en-GB" sz="2400" dirty="0" smtClean="0"/>
              <a:t>	Additional advice</a:t>
            </a:r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r>
              <a:rPr lang="en-GB" sz="2400" dirty="0" smtClean="0"/>
              <a:t>	</a:t>
            </a:r>
            <a:r>
              <a:rPr lang="en-GB" dirty="0" smtClean="0"/>
              <a:t>David McBride</a:t>
            </a:r>
          </a:p>
          <a:p>
            <a:pPr>
              <a:buNone/>
            </a:pPr>
            <a:r>
              <a:rPr lang="en-GB" sz="2400" dirty="0" smtClean="0"/>
              <a:t>	Help with Condor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"High confidence visual recognition of persons by a test of statistical independence." . </a:t>
            </a:r>
            <a:r>
              <a:rPr lang="en-US" dirty="0" err="1" smtClean="0"/>
              <a:t>Daugman</a:t>
            </a:r>
            <a:r>
              <a:rPr lang="en-US" dirty="0" smtClean="0"/>
              <a:t>, J. 1993. </a:t>
            </a:r>
            <a:r>
              <a:rPr lang="en-US" dirty="0" err="1" smtClean="0"/>
              <a:t>s.l</a:t>
            </a:r>
            <a:r>
              <a:rPr lang="en-US" dirty="0" smtClean="0"/>
              <a:t>. : IEEE Transactions on Pattern Analysis and Machine Intelligence, 1993, Vols. vol. 15(11), pp. 1148-1161.</a:t>
            </a:r>
          </a:p>
          <a:p>
            <a:r>
              <a:rPr lang="en-US" dirty="0" smtClean="0"/>
              <a:t>‘How Iris Recognition Works’. </a:t>
            </a:r>
            <a:r>
              <a:rPr lang="en-US" dirty="0" err="1" smtClean="0"/>
              <a:t>Daugman</a:t>
            </a:r>
            <a:r>
              <a:rPr lang="en-US" dirty="0" smtClean="0"/>
              <a:t>, J. 2004. vol.14(1), </a:t>
            </a:r>
            <a:r>
              <a:rPr lang="en-US" dirty="0" err="1" smtClean="0"/>
              <a:t>s.l</a:t>
            </a:r>
            <a:r>
              <a:rPr lang="en-US" dirty="0" smtClean="0"/>
              <a:t>. : IEEE TRANSACTIONS ON CIRCUITS AND SYSTEMS FOR VIDEO TECHNOLOGY, 2004.</a:t>
            </a:r>
          </a:p>
          <a:p>
            <a:r>
              <a:rPr lang="en-US" dirty="0" smtClean="0"/>
              <a:t>A 3x3 Isotropic Gradient Operator for Image Processing. </a:t>
            </a:r>
            <a:r>
              <a:rPr lang="en-US" dirty="0" err="1" smtClean="0"/>
              <a:t>Sobel</a:t>
            </a:r>
            <a:r>
              <a:rPr lang="en-US" dirty="0" smtClean="0"/>
              <a:t>, I. and Feldman, G. 1968. </a:t>
            </a:r>
            <a:r>
              <a:rPr lang="en-US" dirty="0" err="1" smtClean="0"/>
              <a:t>s.l</a:t>
            </a:r>
            <a:r>
              <a:rPr lang="en-US" dirty="0" smtClean="0"/>
              <a:t>. : presented at a talk at the Stanford Artificial Project ., 1968.</a:t>
            </a:r>
          </a:p>
          <a:p>
            <a:r>
              <a:rPr lang="en-US" dirty="0" smtClean="0"/>
              <a:t>A Linear Algorithm for Incremental Digital Display of Circular Arcs. </a:t>
            </a:r>
            <a:r>
              <a:rPr lang="en-US" dirty="0" err="1" smtClean="0"/>
              <a:t>Bresenham</a:t>
            </a:r>
            <a:r>
              <a:rPr lang="en-US" dirty="0" smtClean="0"/>
              <a:t>, J.E. 1977. </a:t>
            </a:r>
            <a:r>
              <a:rPr lang="en-US" dirty="0" err="1" smtClean="0"/>
              <a:t>s.l</a:t>
            </a:r>
            <a:r>
              <a:rPr lang="en-US" dirty="0" smtClean="0"/>
              <a:t>. : Communications of the ACM, 20(2), 1977. Vols. February ,100-106.</a:t>
            </a:r>
          </a:p>
          <a:p>
            <a:r>
              <a:rPr lang="en-US" dirty="0" err="1" smtClean="0"/>
              <a:t>Bresenham</a:t>
            </a:r>
            <a:r>
              <a:rPr lang="en-US" dirty="0" smtClean="0"/>
              <a:t>, J.E. (1965) “Algorithm for computer control of a digital plotter”. IBM Systems Journal </a:t>
            </a:r>
            <a:r>
              <a:rPr lang="en-US" dirty="0" err="1" smtClean="0"/>
              <a:t>Vol</a:t>
            </a:r>
            <a:r>
              <a:rPr lang="en-US" dirty="0" smtClean="0"/>
              <a:t> 4(1). </a:t>
            </a:r>
          </a:p>
          <a:p>
            <a:r>
              <a:rPr lang="en-US" dirty="0" err="1" smtClean="0"/>
              <a:t>Nelder</a:t>
            </a:r>
            <a:r>
              <a:rPr lang="en-US" dirty="0" smtClean="0"/>
              <a:t>, J.A. and Mead, R. 1965. </a:t>
            </a:r>
            <a:r>
              <a:rPr lang="en-US" dirty="0" err="1" smtClean="0"/>
              <a:t>s.l</a:t>
            </a:r>
            <a:r>
              <a:rPr lang="en-US" dirty="0" smtClean="0"/>
              <a:t>. : Computer Journal, 1965, Vols. vol.7, pp.308-313.</a:t>
            </a:r>
          </a:p>
          <a:p>
            <a:r>
              <a:rPr lang="en-US" dirty="0" smtClean="0"/>
              <a:t>W.K Kong and D. Zhang (2001), “Accurate Iris Segmentation Based on Novel Reflection and Eyelash Detection Model,” Proceedings of International Symposium on Intelligent Multimedia, Video and Speech </a:t>
            </a:r>
            <a:r>
              <a:rPr lang="en-US" dirty="0" err="1" smtClean="0"/>
              <a:t>Processing,Hong</a:t>
            </a:r>
            <a:r>
              <a:rPr lang="en-US" dirty="0" smtClean="0"/>
              <a:t> Kong.</a:t>
            </a:r>
          </a:p>
          <a:p>
            <a:r>
              <a:rPr lang="en-US" dirty="0" smtClean="0"/>
              <a:t>Libor </a:t>
            </a:r>
            <a:r>
              <a:rPr lang="en-US" dirty="0" err="1" smtClean="0"/>
              <a:t>Masek</a:t>
            </a:r>
            <a:r>
              <a:rPr lang="en-US" dirty="0" smtClean="0"/>
              <a:t>, </a:t>
            </a:r>
            <a:r>
              <a:rPr lang="en-US" dirty="0" err="1" smtClean="0"/>
              <a:t>Rocognition</a:t>
            </a:r>
            <a:r>
              <a:rPr lang="en-US" dirty="0" smtClean="0"/>
              <a:t> of Human Iris Patterns for Biometric Identification, University of Western Australia, 2003.</a:t>
            </a:r>
          </a:p>
          <a:p>
            <a:r>
              <a:rPr lang="en-US" dirty="0" err="1" smtClean="0"/>
              <a:t>Arvacheh</a:t>
            </a:r>
            <a:r>
              <a:rPr lang="en-US" dirty="0" smtClean="0"/>
              <a:t>, E.M.; </a:t>
            </a:r>
            <a:r>
              <a:rPr lang="en-US" dirty="0" err="1" smtClean="0"/>
              <a:t>Tizhoosh</a:t>
            </a:r>
            <a:r>
              <a:rPr lang="en-US" dirty="0" smtClean="0"/>
              <a:t>, H.R. (2006) 'IRIS Segmentation: Detecting Pupil, </a:t>
            </a:r>
            <a:r>
              <a:rPr lang="en-US" dirty="0" err="1" smtClean="0"/>
              <a:t>Limbus</a:t>
            </a:r>
            <a:r>
              <a:rPr lang="en-US" dirty="0" smtClean="0"/>
              <a:t> and Eyelids', Image Processing, 2006 IEEE International Conference.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John </a:t>
            </a:r>
            <a:r>
              <a:rPr lang="en-GB" dirty="0" err="1" smtClean="0"/>
              <a:t>Daugman</a:t>
            </a:r>
            <a:endParaRPr lang="en-GB" dirty="0" smtClean="0"/>
          </a:p>
          <a:p>
            <a:r>
              <a:rPr lang="en-GB" dirty="0" smtClean="0"/>
              <a:t>Dennis Gabor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529681"/>
            <a:ext cx="3048000" cy="2667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equ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4725"/>
            <a:ext cx="9144000" cy="2968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529681"/>
            <a:ext cx="3048000" cy="2667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529681"/>
            <a:ext cx="3048000" cy="2667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Unwrapping the iris</a:t>
            </a:r>
            <a:endParaRPr lang="is-IS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1630908"/>
            <a:ext cx="283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We want to turn this:</a:t>
            </a:r>
            <a:endParaRPr lang="is-I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214942" y="1630908"/>
            <a:ext cx="158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... into this:</a:t>
            </a:r>
            <a:endParaRPr lang="is-I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57224" y="4857760"/>
            <a:ext cx="7715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800" b="1" dirty="0" smtClean="0"/>
              <a:t>Why?</a:t>
            </a:r>
          </a:p>
          <a:p>
            <a:r>
              <a:rPr lang="is-IS" sz="2800" dirty="0" smtClean="0"/>
              <a:t>Because it’s computationally cheaper to work with</a:t>
            </a:r>
            <a:endParaRPr lang="is-IS" sz="2800" dirty="0"/>
          </a:p>
        </p:txBody>
      </p:sp>
      <p:pic>
        <p:nvPicPr>
          <p:cNvPr id="8" name="Picture 7" descr="OriginalWithGuid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1"/>
            <a:ext cx="2514599" cy="219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unwrappedWithGuides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2286000"/>
            <a:ext cx="5303520" cy="1322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1037</Words>
  <Application>Microsoft Office PowerPoint</Application>
  <PresentationFormat>On-screen Show (4:3)</PresentationFormat>
  <Paragraphs>146</Paragraphs>
  <Slides>36</Slides>
  <Notes>1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Equation</vt:lpstr>
      <vt:lpstr>Slide 1</vt:lpstr>
      <vt:lpstr>Iris Recognition</vt:lpstr>
      <vt:lpstr>Introduction - Motivation</vt:lpstr>
      <vt:lpstr>Introduction</vt:lpstr>
      <vt:lpstr>Iris Location</vt:lpstr>
      <vt:lpstr>Iris Location</vt:lpstr>
      <vt:lpstr>Iris Location</vt:lpstr>
      <vt:lpstr>Iris Location</vt:lpstr>
      <vt:lpstr>Unwrapping the iris</vt:lpstr>
      <vt:lpstr>Unwrapping the iris</vt:lpstr>
      <vt:lpstr>Bitcode generation</vt:lpstr>
      <vt:lpstr>Bitcode generation: Gabor filtering</vt:lpstr>
      <vt:lpstr>Bitcode generation: Gabor filtering</vt:lpstr>
      <vt:lpstr>Slide 14</vt:lpstr>
      <vt:lpstr>Database</vt:lpstr>
      <vt:lpstr>Where to store</vt:lpstr>
      <vt:lpstr>What to store</vt:lpstr>
      <vt:lpstr>Converting bit-code</vt:lpstr>
      <vt:lpstr>How to store it</vt:lpstr>
      <vt:lpstr>How to manage data</vt:lpstr>
      <vt:lpstr>Iriscode Matching:  Hamming Distance</vt:lpstr>
      <vt:lpstr>In theory...</vt:lpstr>
      <vt:lpstr>In practice...</vt:lpstr>
      <vt:lpstr>Two things to be mindful of...</vt:lpstr>
      <vt:lpstr>Bitshifting</vt:lpstr>
      <vt:lpstr>Limitations of Algorithms: Unwrapping the Iris</vt:lpstr>
      <vt:lpstr>Limitations of Algorithms: Occlusion Detection</vt:lpstr>
      <vt:lpstr>GUI</vt:lpstr>
      <vt:lpstr>Results Daugman</vt:lpstr>
      <vt:lpstr>Results One Eye</vt:lpstr>
      <vt:lpstr>Results Two Eyes</vt:lpstr>
      <vt:lpstr>Spot the difference...</vt:lpstr>
      <vt:lpstr>Results Gaussian</vt:lpstr>
      <vt:lpstr>Conclusion</vt:lpstr>
      <vt:lpstr>Acknowledgements</vt:lpstr>
      <vt:lpstr>Bibliography</vt:lpstr>
    </vt:vector>
  </TitlesOfParts>
  <Company>Imperial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Pip</dc:creator>
  <cp:lastModifiedBy>en108</cp:lastModifiedBy>
  <cp:revision>29</cp:revision>
  <dcterms:created xsi:type="dcterms:W3CDTF">2009-03-22T21:32:21Z</dcterms:created>
  <dcterms:modified xsi:type="dcterms:W3CDTF">2009-03-25T08:51:41Z</dcterms:modified>
</cp:coreProperties>
</file>