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64" r:id="rId4"/>
    <p:sldId id="265" r:id="rId5"/>
    <p:sldId id="258" r:id="rId6"/>
    <p:sldId id="263" r:id="rId7"/>
    <p:sldId id="259" r:id="rId8"/>
    <p:sldId id="260" r:id="rId9"/>
    <p:sldId id="261" r:id="rId10"/>
    <p:sldId id="262"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D7F0FF-1D27-49D2-B558-3C239F860515}" v="1" dt="2023-05-03T04:31:08.0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ula, Chetan satya teja" userId="9d581a7a-9eec-4dd3-a80b-1e15b17890d3" providerId="ADAL" clId="{8CD7F0FF-1D27-49D2-B558-3C239F860515}"/>
    <pc:docChg chg="custSel addSld modSld">
      <pc:chgData name="Akula, Chetan satya teja" userId="9d581a7a-9eec-4dd3-a80b-1e15b17890d3" providerId="ADAL" clId="{8CD7F0FF-1D27-49D2-B558-3C239F860515}" dt="2023-05-03T05:21:58.376" v="114" actId="12"/>
      <pc:docMkLst>
        <pc:docMk/>
      </pc:docMkLst>
      <pc:sldChg chg="delSp delDesignElem">
        <pc:chgData name="Akula, Chetan satya teja" userId="9d581a7a-9eec-4dd3-a80b-1e15b17890d3" providerId="ADAL" clId="{8CD7F0FF-1D27-49D2-B558-3C239F860515}" dt="2023-05-03T04:31:08.084" v="15"/>
        <pc:sldMkLst>
          <pc:docMk/>
          <pc:sldMk cId="2390494542" sldId="256"/>
        </pc:sldMkLst>
        <pc:spChg chg="del">
          <ac:chgData name="Akula, Chetan satya teja" userId="9d581a7a-9eec-4dd3-a80b-1e15b17890d3" providerId="ADAL" clId="{8CD7F0FF-1D27-49D2-B558-3C239F860515}" dt="2023-05-03T04:31:08.084" v="15"/>
          <ac:spMkLst>
            <pc:docMk/>
            <pc:sldMk cId="2390494542" sldId="256"/>
            <ac:spMk id="9" creationId="{A1D7EC86-7CB9-431D-8AC3-8AAF0440B162}"/>
          </ac:spMkLst>
        </pc:spChg>
        <pc:spChg chg="del">
          <ac:chgData name="Akula, Chetan satya teja" userId="9d581a7a-9eec-4dd3-a80b-1e15b17890d3" providerId="ADAL" clId="{8CD7F0FF-1D27-49D2-B558-3C239F860515}" dt="2023-05-03T04:31:08.084" v="15"/>
          <ac:spMkLst>
            <pc:docMk/>
            <pc:sldMk cId="2390494542" sldId="256"/>
            <ac:spMk id="11" creationId="{D4B9777F-B610-419B-9193-80306388F3E2}"/>
          </ac:spMkLst>
        </pc:spChg>
        <pc:spChg chg="del">
          <ac:chgData name="Akula, Chetan satya teja" userId="9d581a7a-9eec-4dd3-a80b-1e15b17890d3" providerId="ADAL" clId="{8CD7F0FF-1D27-49D2-B558-3C239F860515}" dt="2023-05-03T04:31:08.084" v="15"/>
          <ac:spMkLst>
            <pc:docMk/>
            <pc:sldMk cId="2390494542" sldId="256"/>
            <ac:spMk id="13" creationId="{311F016A-A753-449B-9EA6-322199B7119E}"/>
          </ac:spMkLst>
        </pc:spChg>
        <pc:spChg chg="del">
          <ac:chgData name="Akula, Chetan satya teja" userId="9d581a7a-9eec-4dd3-a80b-1e15b17890d3" providerId="ADAL" clId="{8CD7F0FF-1D27-49D2-B558-3C239F860515}" dt="2023-05-03T04:31:08.084" v="15"/>
          <ac:spMkLst>
            <pc:docMk/>
            <pc:sldMk cId="2390494542" sldId="256"/>
            <ac:spMk id="15" creationId="{95106A28-883A-4993-BF9E-C403B81A8D66}"/>
          </ac:spMkLst>
        </pc:spChg>
        <pc:spChg chg="del">
          <ac:chgData name="Akula, Chetan satya teja" userId="9d581a7a-9eec-4dd3-a80b-1e15b17890d3" providerId="ADAL" clId="{8CD7F0FF-1D27-49D2-B558-3C239F860515}" dt="2023-05-03T04:31:08.084" v="15"/>
          <ac:spMkLst>
            <pc:docMk/>
            <pc:sldMk cId="2390494542" sldId="256"/>
            <ac:spMk id="17" creationId="{F5AE4E4F-9F4C-43ED-8299-9BD63B74E8F0}"/>
          </ac:spMkLst>
        </pc:spChg>
      </pc:sldChg>
      <pc:sldChg chg="delSp delDesignElem">
        <pc:chgData name="Akula, Chetan satya teja" userId="9d581a7a-9eec-4dd3-a80b-1e15b17890d3" providerId="ADAL" clId="{8CD7F0FF-1D27-49D2-B558-3C239F860515}" dt="2023-05-03T04:31:08.084" v="15"/>
        <pc:sldMkLst>
          <pc:docMk/>
          <pc:sldMk cId="2104653840" sldId="258"/>
        </pc:sldMkLst>
        <pc:spChg chg="del">
          <ac:chgData name="Akula, Chetan satya teja" userId="9d581a7a-9eec-4dd3-a80b-1e15b17890d3" providerId="ADAL" clId="{8CD7F0FF-1D27-49D2-B558-3C239F860515}" dt="2023-05-03T04:31:08.084" v="15"/>
          <ac:spMkLst>
            <pc:docMk/>
            <pc:sldMk cId="2104653840" sldId="258"/>
            <ac:spMk id="1035" creationId="{0007FE00-9498-4706-B255-6437B0252C02}"/>
          </ac:spMkLst>
        </pc:spChg>
        <pc:spChg chg="del">
          <ac:chgData name="Akula, Chetan satya teja" userId="9d581a7a-9eec-4dd3-a80b-1e15b17890d3" providerId="ADAL" clId="{8CD7F0FF-1D27-49D2-B558-3C239F860515}" dt="2023-05-03T04:31:08.084" v="15"/>
          <ac:spMkLst>
            <pc:docMk/>
            <pc:sldMk cId="2104653840" sldId="258"/>
            <ac:spMk id="1036" creationId="{2EB492CD-616E-47F8-933B-5E2D952A0593}"/>
          </ac:spMkLst>
        </pc:spChg>
        <pc:spChg chg="del">
          <ac:chgData name="Akula, Chetan satya teja" userId="9d581a7a-9eec-4dd3-a80b-1e15b17890d3" providerId="ADAL" clId="{8CD7F0FF-1D27-49D2-B558-3C239F860515}" dt="2023-05-03T04:31:08.084" v="15"/>
          <ac:spMkLst>
            <pc:docMk/>
            <pc:sldMk cId="2104653840" sldId="258"/>
            <ac:spMk id="1037" creationId="{59383CF9-23B5-4335-9B21-1791C4CF1C75}"/>
          </ac:spMkLst>
        </pc:spChg>
      </pc:sldChg>
      <pc:sldChg chg="delSp delDesignElem">
        <pc:chgData name="Akula, Chetan satya teja" userId="9d581a7a-9eec-4dd3-a80b-1e15b17890d3" providerId="ADAL" clId="{8CD7F0FF-1D27-49D2-B558-3C239F860515}" dt="2023-05-03T04:31:08.084" v="15"/>
        <pc:sldMkLst>
          <pc:docMk/>
          <pc:sldMk cId="2504740653" sldId="259"/>
        </pc:sldMkLst>
        <pc:spChg chg="del">
          <ac:chgData name="Akula, Chetan satya teja" userId="9d581a7a-9eec-4dd3-a80b-1e15b17890d3" providerId="ADAL" clId="{8CD7F0FF-1D27-49D2-B558-3C239F860515}" dt="2023-05-03T04:31:08.084" v="15"/>
          <ac:spMkLst>
            <pc:docMk/>
            <pc:sldMk cId="2504740653" sldId="259"/>
            <ac:spMk id="2055" creationId="{4AC6B390-BC59-4F1D-A0EE-D71A92F0A0B2}"/>
          </ac:spMkLst>
        </pc:spChg>
        <pc:spChg chg="del">
          <ac:chgData name="Akula, Chetan satya teja" userId="9d581a7a-9eec-4dd3-a80b-1e15b17890d3" providerId="ADAL" clId="{8CD7F0FF-1D27-49D2-B558-3C239F860515}" dt="2023-05-03T04:31:08.084" v="15"/>
          <ac:spMkLst>
            <pc:docMk/>
            <pc:sldMk cId="2504740653" sldId="259"/>
            <ac:spMk id="2057" creationId="{B6C60D79-16F1-4C4B-B7E3-7634E7069CDE}"/>
          </ac:spMkLst>
        </pc:spChg>
        <pc:spChg chg="del">
          <ac:chgData name="Akula, Chetan satya teja" userId="9d581a7a-9eec-4dd3-a80b-1e15b17890d3" providerId="ADAL" clId="{8CD7F0FF-1D27-49D2-B558-3C239F860515}" dt="2023-05-03T04:31:08.084" v="15"/>
          <ac:spMkLst>
            <pc:docMk/>
            <pc:sldMk cId="2504740653" sldId="259"/>
            <ac:spMk id="2059" creationId="{426B127E-6498-4C77-9C9D-4553A5113B80}"/>
          </ac:spMkLst>
        </pc:spChg>
      </pc:sldChg>
      <pc:sldChg chg="modSp">
        <pc:chgData name="Akula, Chetan satya teja" userId="9d581a7a-9eec-4dd3-a80b-1e15b17890d3" providerId="ADAL" clId="{8CD7F0FF-1D27-49D2-B558-3C239F860515}" dt="2023-05-03T04:31:08.084" v="15"/>
        <pc:sldMkLst>
          <pc:docMk/>
          <pc:sldMk cId="2247856491" sldId="260"/>
        </pc:sldMkLst>
        <pc:spChg chg="mod">
          <ac:chgData name="Akula, Chetan satya teja" userId="9d581a7a-9eec-4dd3-a80b-1e15b17890d3" providerId="ADAL" clId="{8CD7F0FF-1D27-49D2-B558-3C239F860515}" dt="2023-05-03T04:31:08.084" v="15"/>
          <ac:spMkLst>
            <pc:docMk/>
            <pc:sldMk cId="2247856491" sldId="260"/>
            <ac:spMk id="2" creationId="{97B3DD54-9686-79DF-1AE6-AE7DE0DA6B45}"/>
          </ac:spMkLst>
        </pc:spChg>
      </pc:sldChg>
      <pc:sldChg chg="modSp">
        <pc:chgData name="Akula, Chetan satya teja" userId="9d581a7a-9eec-4dd3-a80b-1e15b17890d3" providerId="ADAL" clId="{8CD7F0FF-1D27-49D2-B558-3C239F860515}" dt="2023-05-03T04:31:08.084" v="15"/>
        <pc:sldMkLst>
          <pc:docMk/>
          <pc:sldMk cId="2221123889" sldId="262"/>
        </pc:sldMkLst>
        <pc:spChg chg="mod">
          <ac:chgData name="Akula, Chetan satya teja" userId="9d581a7a-9eec-4dd3-a80b-1e15b17890d3" providerId="ADAL" clId="{8CD7F0FF-1D27-49D2-B558-3C239F860515}" dt="2023-05-03T04:31:08.084" v="15"/>
          <ac:spMkLst>
            <pc:docMk/>
            <pc:sldMk cId="2221123889" sldId="262"/>
            <ac:spMk id="2" creationId="{366273BF-A13F-C51E-40D6-D60CBC57AF10}"/>
          </ac:spMkLst>
        </pc:spChg>
      </pc:sldChg>
      <pc:sldChg chg="modSp">
        <pc:chgData name="Akula, Chetan satya teja" userId="9d581a7a-9eec-4dd3-a80b-1e15b17890d3" providerId="ADAL" clId="{8CD7F0FF-1D27-49D2-B558-3C239F860515}" dt="2023-05-03T04:31:08.084" v="15"/>
        <pc:sldMkLst>
          <pc:docMk/>
          <pc:sldMk cId="2826566530" sldId="263"/>
        </pc:sldMkLst>
        <pc:spChg chg="mod">
          <ac:chgData name="Akula, Chetan satya teja" userId="9d581a7a-9eec-4dd3-a80b-1e15b17890d3" providerId="ADAL" clId="{8CD7F0FF-1D27-49D2-B558-3C239F860515}" dt="2023-05-03T04:31:08.084" v="15"/>
          <ac:spMkLst>
            <pc:docMk/>
            <pc:sldMk cId="2826566530" sldId="263"/>
            <ac:spMk id="2" creationId="{6118C8CC-1C18-471F-AF54-A2D391FDD323}"/>
          </ac:spMkLst>
        </pc:spChg>
      </pc:sldChg>
      <pc:sldChg chg="modSp mod">
        <pc:chgData name="Akula, Chetan satya teja" userId="9d581a7a-9eec-4dd3-a80b-1e15b17890d3" providerId="ADAL" clId="{8CD7F0FF-1D27-49D2-B558-3C239F860515}" dt="2023-05-03T04:31:08.225" v="16" actId="27636"/>
        <pc:sldMkLst>
          <pc:docMk/>
          <pc:sldMk cId="3945427967" sldId="264"/>
        </pc:sldMkLst>
        <pc:spChg chg="mod">
          <ac:chgData name="Akula, Chetan satya teja" userId="9d581a7a-9eec-4dd3-a80b-1e15b17890d3" providerId="ADAL" clId="{8CD7F0FF-1D27-49D2-B558-3C239F860515}" dt="2023-05-03T04:31:08.225" v="16" actId="27636"/>
          <ac:spMkLst>
            <pc:docMk/>
            <pc:sldMk cId="3945427967" sldId="264"/>
            <ac:spMk id="3" creationId="{898D9E57-5195-AD19-C399-44D171341B90}"/>
          </ac:spMkLst>
        </pc:spChg>
      </pc:sldChg>
      <pc:sldChg chg="modSp mod">
        <pc:chgData name="Akula, Chetan satya teja" userId="9d581a7a-9eec-4dd3-a80b-1e15b17890d3" providerId="ADAL" clId="{8CD7F0FF-1D27-49D2-B558-3C239F860515}" dt="2023-05-02T10:00:57.733" v="11" actId="5793"/>
        <pc:sldMkLst>
          <pc:docMk/>
          <pc:sldMk cId="3865925558" sldId="266"/>
        </pc:sldMkLst>
        <pc:spChg chg="mod">
          <ac:chgData name="Akula, Chetan satya teja" userId="9d581a7a-9eec-4dd3-a80b-1e15b17890d3" providerId="ADAL" clId="{8CD7F0FF-1D27-49D2-B558-3C239F860515}" dt="2023-05-02T10:00:57.733" v="11" actId="5793"/>
          <ac:spMkLst>
            <pc:docMk/>
            <pc:sldMk cId="3865925558" sldId="266"/>
            <ac:spMk id="3" creationId="{F8451981-F9FA-C2DB-BC9E-6EB02C9F0DBC}"/>
          </ac:spMkLst>
        </pc:spChg>
      </pc:sldChg>
      <pc:sldChg chg="modSp new mod">
        <pc:chgData name="Akula, Chetan satya teja" userId="9d581a7a-9eec-4dd3-a80b-1e15b17890d3" providerId="ADAL" clId="{8CD7F0FF-1D27-49D2-B558-3C239F860515}" dt="2023-05-03T04:40:44.975" v="71" actId="20577"/>
        <pc:sldMkLst>
          <pc:docMk/>
          <pc:sldMk cId="3732499749" sldId="267"/>
        </pc:sldMkLst>
        <pc:spChg chg="mod">
          <ac:chgData name="Akula, Chetan satya teja" userId="9d581a7a-9eec-4dd3-a80b-1e15b17890d3" providerId="ADAL" clId="{8CD7F0FF-1D27-49D2-B558-3C239F860515}" dt="2023-05-03T04:37:31.543" v="64" actId="20577"/>
          <ac:spMkLst>
            <pc:docMk/>
            <pc:sldMk cId="3732499749" sldId="267"/>
            <ac:spMk id="2" creationId="{39B98332-B651-7F02-D2DD-C68DEC35ABC4}"/>
          </ac:spMkLst>
        </pc:spChg>
        <pc:spChg chg="mod">
          <ac:chgData name="Akula, Chetan satya teja" userId="9d581a7a-9eec-4dd3-a80b-1e15b17890d3" providerId="ADAL" clId="{8CD7F0FF-1D27-49D2-B558-3C239F860515}" dt="2023-05-03T04:40:44.975" v="71" actId="20577"/>
          <ac:spMkLst>
            <pc:docMk/>
            <pc:sldMk cId="3732499749" sldId="267"/>
            <ac:spMk id="3" creationId="{CD21A6C4-EC04-808E-714B-F4CA320D190D}"/>
          </ac:spMkLst>
        </pc:spChg>
      </pc:sldChg>
      <pc:sldChg chg="modSp new mod">
        <pc:chgData name="Akula, Chetan satya teja" userId="9d581a7a-9eec-4dd3-a80b-1e15b17890d3" providerId="ADAL" clId="{8CD7F0FF-1D27-49D2-B558-3C239F860515}" dt="2023-05-03T05:21:58.376" v="114" actId="12"/>
        <pc:sldMkLst>
          <pc:docMk/>
          <pc:sldMk cId="161150818" sldId="268"/>
        </pc:sldMkLst>
        <pc:spChg chg="mod">
          <ac:chgData name="Akula, Chetan satya teja" userId="9d581a7a-9eec-4dd3-a80b-1e15b17890d3" providerId="ADAL" clId="{8CD7F0FF-1D27-49D2-B558-3C239F860515}" dt="2023-05-03T05:09:45.450" v="96" actId="20577"/>
          <ac:spMkLst>
            <pc:docMk/>
            <pc:sldMk cId="161150818" sldId="268"/>
            <ac:spMk id="2" creationId="{B2E6C653-AC44-2C0A-C4F0-310775C0B17F}"/>
          </ac:spMkLst>
        </pc:spChg>
        <pc:spChg chg="mod">
          <ac:chgData name="Akula, Chetan satya teja" userId="9d581a7a-9eec-4dd3-a80b-1e15b17890d3" providerId="ADAL" clId="{8CD7F0FF-1D27-49D2-B558-3C239F860515}" dt="2023-05-03T05:21:58.376" v="114" actId="12"/>
          <ac:spMkLst>
            <pc:docMk/>
            <pc:sldMk cId="161150818" sldId="268"/>
            <ac:spMk id="3" creationId="{C7DFB9C8-40C7-1C29-C4B0-8F92BE197C9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8F6F-6178-C42E-F5C1-D6032D960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5A433E2-09B3-6714-2A4B-9CDB7044E5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16209C-5B1A-7651-7BA0-EB99A3A5F336}"/>
              </a:ext>
            </a:extLst>
          </p:cNvPr>
          <p:cNvSpPr>
            <a:spLocks noGrp="1"/>
          </p:cNvSpPr>
          <p:nvPr>
            <p:ph type="dt" sz="half" idx="10"/>
          </p:nvPr>
        </p:nvSpPr>
        <p:spPr/>
        <p:txBody>
          <a:bodyPr/>
          <a:lstStyle/>
          <a:p>
            <a:fld id="{82EDB8D0-98ED-4B86-9D5F-E61ADC70144D}" type="datetimeFigureOut">
              <a:rPr lang="en-US" smtClean="0"/>
              <a:t>5/3/2023</a:t>
            </a:fld>
            <a:endParaRPr lang="en-US" dirty="0"/>
          </a:p>
        </p:txBody>
      </p:sp>
      <p:sp>
        <p:nvSpPr>
          <p:cNvPr id="5" name="Footer Placeholder 4">
            <a:extLst>
              <a:ext uri="{FF2B5EF4-FFF2-40B4-BE49-F238E27FC236}">
                <a16:creationId xmlns:a16="http://schemas.microsoft.com/office/drawing/2014/main" id="{899798E3-85C3-E9DA-0DBF-7EF1B3D27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F45DE5-9FBD-589A-A8F5-26372C42F224}"/>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544011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3911B-D93A-E374-6490-F68A15BA21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84E420-C1F9-FEE9-AC4B-2956E14863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321AC0-C9C5-1B21-B97E-564B6E447E2A}"/>
              </a:ext>
            </a:extLst>
          </p:cNvPr>
          <p:cNvSpPr>
            <a:spLocks noGrp="1"/>
          </p:cNvSpPr>
          <p:nvPr>
            <p:ph type="dt" sz="half" idx="10"/>
          </p:nvPr>
        </p:nvSpPr>
        <p:spPr/>
        <p:txBody>
          <a:bodyPr/>
          <a:lstStyle/>
          <a:p>
            <a:fld id="{82EDB8D0-98ED-4B86-9D5F-E61ADC70144D}" type="datetimeFigureOut">
              <a:rPr lang="en-US" smtClean="0"/>
              <a:t>5/3/2023</a:t>
            </a:fld>
            <a:endParaRPr lang="en-US"/>
          </a:p>
        </p:txBody>
      </p:sp>
      <p:sp>
        <p:nvSpPr>
          <p:cNvPr id="5" name="Footer Placeholder 4">
            <a:extLst>
              <a:ext uri="{FF2B5EF4-FFF2-40B4-BE49-F238E27FC236}">
                <a16:creationId xmlns:a16="http://schemas.microsoft.com/office/drawing/2014/main" id="{ACFCE297-FE07-6B7A-A115-5B08AE32D1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47ACA-ADD4-3776-AD8D-398B1FA487BD}"/>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45943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690096-2CD2-23D0-8F60-904C68E972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275024-2040-ADCE-7BB3-F26402945B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143D7D-24A5-98AC-4140-2BE9B9D7F121}"/>
              </a:ext>
            </a:extLst>
          </p:cNvPr>
          <p:cNvSpPr>
            <a:spLocks noGrp="1"/>
          </p:cNvSpPr>
          <p:nvPr>
            <p:ph type="dt" sz="half" idx="10"/>
          </p:nvPr>
        </p:nvSpPr>
        <p:spPr/>
        <p:txBody>
          <a:bodyPr/>
          <a:lstStyle/>
          <a:p>
            <a:fld id="{82EDB8D0-98ED-4B86-9D5F-E61ADC70144D}" type="datetimeFigureOut">
              <a:rPr lang="en-US" smtClean="0"/>
              <a:t>5/3/2023</a:t>
            </a:fld>
            <a:endParaRPr lang="en-US"/>
          </a:p>
        </p:txBody>
      </p:sp>
      <p:sp>
        <p:nvSpPr>
          <p:cNvPr id="5" name="Footer Placeholder 4">
            <a:extLst>
              <a:ext uri="{FF2B5EF4-FFF2-40B4-BE49-F238E27FC236}">
                <a16:creationId xmlns:a16="http://schemas.microsoft.com/office/drawing/2014/main" id="{39B358B8-9307-CA16-C31A-3ECA5632B6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2BB74-A221-4708-B20D-EE749AB41692}"/>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561594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C6DF-63E5-18FC-75E4-147F8534B1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0B5DB3-7E9B-1AFC-62E1-6D6E8E2637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DB8699-5ECA-0EF9-BF24-0059F00D3AF7}"/>
              </a:ext>
            </a:extLst>
          </p:cNvPr>
          <p:cNvSpPr>
            <a:spLocks noGrp="1"/>
          </p:cNvSpPr>
          <p:nvPr>
            <p:ph type="dt" sz="half" idx="10"/>
          </p:nvPr>
        </p:nvSpPr>
        <p:spPr/>
        <p:txBody>
          <a:bodyPr/>
          <a:lstStyle/>
          <a:p>
            <a:fld id="{82EDB8D0-98ED-4B86-9D5F-E61ADC70144D}" type="datetimeFigureOut">
              <a:rPr lang="en-US" smtClean="0"/>
              <a:t>5/3/2023</a:t>
            </a:fld>
            <a:endParaRPr lang="en-US" dirty="0"/>
          </a:p>
        </p:txBody>
      </p:sp>
      <p:sp>
        <p:nvSpPr>
          <p:cNvPr id="5" name="Footer Placeholder 4">
            <a:extLst>
              <a:ext uri="{FF2B5EF4-FFF2-40B4-BE49-F238E27FC236}">
                <a16:creationId xmlns:a16="http://schemas.microsoft.com/office/drawing/2014/main" id="{F558B5F6-5CDB-6262-A6F5-0CD2824832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6D0759-81CC-FA62-0477-5953F71C7070}"/>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328949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BD1A8-DDA5-E1F1-D7AE-8271FDA178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51785A-141A-BBB5-8954-F3B2678CF1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C99C43-6579-8DCC-DF26-F59BF4C6B9E8}"/>
              </a:ext>
            </a:extLst>
          </p:cNvPr>
          <p:cNvSpPr>
            <a:spLocks noGrp="1"/>
          </p:cNvSpPr>
          <p:nvPr>
            <p:ph type="dt" sz="half" idx="10"/>
          </p:nvPr>
        </p:nvSpPr>
        <p:spPr/>
        <p:txBody>
          <a:bodyPr/>
          <a:lstStyle/>
          <a:p>
            <a:fld id="{82EDB8D0-98ED-4B86-9D5F-E61ADC70144D}" type="datetimeFigureOut">
              <a:rPr lang="en-US" smtClean="0"/>
              <a:t>5/3/2023</a:t>
            </a:fld>
            <a:endParaRPr lang="en-US"/>
          </a:p>
        </p:txBody>
      </p:sp>
      <p:sp>
        <p:nvSpPr>
          <p:cNvPr id="5" name="Footer Placeholder 4">
            <a:extLst>
              <a:ext uri="{FF2B5EF4-FFF2-40B4-BE49-F238E27FC236}">
                <a16:creationId xmlns:a16="http://schemas.microsoft.com/office/drawing/2014/main" id="{041D5BA5-5FB2-1EF7-C681-9F61DCC9A0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3F6AF-9DC3-D859-C1D7-B6E9F57FA991}"/>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775151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B1074-1CF6-DAE9-E126-419AAA39DF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42B85A-E526-7CEE-C839-5B16573CB4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F9AC36-331B-F899-ECF9-748162DED8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F3569F-9713-F2F1-76A2-27DB6C74DAD1}"/>
              </a:ext>
            </a:extLst>
          </p:cNvPr>
          <p:cNvSpPr>
            <a:spLocks noGrp="1"/>
          </p:cNvSpPr>
          <p:nvPr>
            <p:ph type="dt" sz="half" idx="10"/>
          </p:nvPr>
        </p:nvSpPr>
        <p:spPr/>
        <p:txBody>
          <a:bodyPr/>
          <a:lstStyle/>
          <a:p>
            <a:fld id="{82EDB8D0-98ED-4B86-9D5F-E61ADC70144D}" type="datetimeFigureOut">
              <a:rPr lang="en-US" smtClean="0"/>
              <a:t>5/3/2023</a:t>
            </a:fld>
            <a:endParaRPr lang="en-US"/>
          </a:p>
        </p:txBody>
      </p:sp>
      <p:sp>
        <p:nvSpPr>
          <p:cNvPr id="6" name="Footer Placeholder 5">
            <a:extLst>
              <a:ext uri="{FF2B5EF4-FFF2-40B4-BE49-F238E27FC236}">
                <a16:creationId xmlns:a16="http://schemas.microsoft.com/office/drawing/2014/main" id="{00F17391-8B5D-B6BA-86E5-EB0821E6D3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091A5-30B3-7391-6D5F-85CF40EBAF1C}"/>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5265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E4A1C-F7FD-F6DD-BAB1-3A3DD78A41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897AC9-7E0B-F3CB-858E-8ADF953B81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183264-DB93-5AEB-E4E7-B396B8B8E4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3302A5-C890-50BE-C1D7-761ED96CE5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456147-E1CB-A412-5681-A93AE075E3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0CB7969-87BC-741A-5B73-9E9B21725901}"/>
              </a:ext>
            </a:extLst>
          </p:cNvPr>
          <p:cNvSpPr>
            <a:spLocks noGrp="1"/>
          </p:cNvSpPr>
          <p:nvPr>
            <p:ph type="dt" sz="half" idx="10"/>
          </p:nvPr>
        </p:nvSpPr>
        <p:spPr/>
        <p:txBody>
          <a:bodyPr/>
          <a:lstStyle/>
          <a:p>
            <a:fld id="{82EDB8D0-98ED-4B86-9D5F-E61ADC70144D}" type="datetimeFigureOut">
              <a:rPr lang="en-US" smtClean="0"/>
              <a:t>5/3/2023</a:t>
            </a:fld>
            <a:endParaRPr lang="en-US"/>
          </a:p>
        </p:txBody>
      </p:sp>
      <p:sp>
        <p:nvSpPr>
          <p:cNvPr id="8" name="Footer Placeholder 7">
            <a:extLst>
              <a:ext uri="{FF2B5EF4-FFF2-40B4-BE49-F238E27FC236}">
                <a16:creationId xmlns:a16="http://schemas.microsoft.com/office/drawing/2014/main" id="{478AFC16-3B7E-EACD-BA66-E48C0A2D9D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48AF0E-C499-0341-B99F-E45A60B99CC0}"/>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977698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628C-D793-D9BB-2077-CC3CBD5837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B62FF1-7D3E-3400-88B6-C880D71BA34B}"/>
              </a:ext>
            </a:extLst>
          </p:cNvPr>
          <p:cNvSpPr>
            <a:spLocks noGrp="1"/>
          </p:cNvSpPr>
          <p:nvPr>
            <p:ph type="dt" sz="half" idx="10"/>
          </p:nvPr>
        </p:nvSpPr>
        <p:spPr/>
        <p:txBody>
          <a:bodyPr/>
          <a:lstStyle/>
          <a:p>
            <a:fld id="{82EDB8D0-98ED-4B86-9D5F-E61ADC70144D}" type="datetimeFigureOut">
              <a:rPr lang="en-US" smtClean="0"/>
              <a:t>5/3/2023</a:t>
            </a:fld>
            <a:endParaRPr lang="en-US"/>
          </a:p>
        </p:txBody>
      </p:sp>
      <p:sp>
        <p:nvSpPr>
          <p:cNvPr id="4" name="Footer Placeholder 3">
            <a:extLst>
              <a:ext uri="{FF2B5EF4-FFF2-40B4-BE49-F238E27FC236}">
                <a16:creationId xmlns:a16="http://schemas.microsoft.com/office/drawing/2014/main" id="{7565F275-ED07-F00F-43D1-945BAAC4B7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97AA4B-E771-EDAF-3F1D-7F3F6D3F2F76}"/>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710094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4D3C71-1C4D-8C5F-193F-B56ACC096DCF}"/>
              </a:ext>
            </a:extLst>
          </p:cNvPr>
          <p:cNvSpPr>
            <a:spLocks noGrp="1"/>
          </p:cNvSpPr>
          <p:nvPr>
            <p:ph type="dt" sz="half" idx="10"/>
          </p:nvPr>
        </p:nvSpPr>
        <p:spPr/>
        <p:txBody>
          <a:bodyPr/>
          <a:lstStyle/>
          <a:p>
            <a:fld id="{82EDB8D0-98ED-4B86-9D5F-E61ADC70144D}" type="datetimeFigureOut">
              <a:rPr lang="en-US" smtClean="0"/>
              <a:t>5/3/2023</a:t>
            </a:fld>
            <a:endParaRPr lang="en-US"/>
          </a:p>
        </p:txBody>
      </p:sp>
      <p:sp>
        <p:nvSpPr>
          <p:cNvPr id="3" name="Footer Placeholder 2">
            <a:extLst>
              <a:ext uri="{FF2B5EF4-FFF2-40B4-BE49-F238E27FC236}">
                <a16:creationId xmlns:a16="http://schemas.microsoft.com/office/drawing/2014/main" id="{516ABCC9-EF7E-0A1C-8965-D2BC0A246D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8B8445-5B24-06B9-E859-4B0D4F414B18}"/>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08934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DC47-D720-A6C7-AC8A-2175CCC315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9F589A2-D575-363A-9381-9A2791E301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52E2D4-8112-A80A-7DD4-424D6F307D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1BDD12-0D16-42B4-29E0-4EEB69E1B9F2}"/>
              </a:ext>
            </a:extLst>
          </p:cNvPr>
          <p:cNvSpPr>
            <a:spLocks noGrp="1"/>
          </p:cNvSpPr>
          <p:nvPr>
            <p:ph type="dt" sz="half" idx="10"/>
          </p:nvPr>
        </p:nvSpPr>
        <p:spPr/>
        <p:txBody>
          <a:bodyPr/>
          <a:lstStyle/>
          <a:p>
            <a:fld id="{82EDB8D0-98ED-4B86-9D5F-E61ADC70144D}" type="datetimeFigureOut">
              <a:rPr lang="en-US" smtClean="0"/>
              <a:t>5/3/2023</a:t>
            </a:fld>
            <a:endParaRPr lang="en-US"/>
          </a:p>
        </p:txBody>
      </p:sp>
      <p:sp>
        <p:nvSpPr>
          <p:cNvPr id="6" name="Footer Placeholder 5">
            <a:extLst>
              <a:ext uri="{FF2B5EF4-FFF2-40B4-BE49-F238E27FC236}">
                <a16:creationId xmlns:a16="http://schemas.microsoft.com/office/drawing/2014/main" id="{D9E38AC6-F0D9-3B02-1E98-A2D00D88B8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4DA764-A577-D215-C2E6-CE1ADD8EF651}"/>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185034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F639-FBC7-7586-1A0C-4BB83771B3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63C21D-C5A7-AEF7-9EC3-69C4CF8360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DFAE3D-1F01-AE83-D302-75DDCF77F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443F47-5AB7-3C1C-3B72-E70A709D5D80}"/>
              </a:ext>
            </a:extLst>
          </p:cNvPr>
          <p:cNvSpPr>
            <a:spLocks noGrp="1"/>
          </p:cNvSpPr>
          <p:nvPr>
            <p:ph type="dt" sz="half" idx="10"/>
          </p:nvPr>
        </p:nvSpPr>
        <p:spPr/>
        <p:txBody>
          <a:bodyPr/>
          <a:lstStyle/>
          <a:p>
            <a:fld id="{82EDB8D0-98ED-4B86-9D5F-E61ADC70144D}" type="datetimeFigureOut">
              <a:rPr lang="en-US" smtClean="0"/>
              <a:t>5/3/2023</a:t>
            </a:fld>
            <a:endParaRPr lang="en-US"/>
          </a:p>
        </p:txBody>
      </p:sp>
      <p:sp>
        <p:nvSpPr>
          <p:cNvPr id="6" name="Footer Placeholder 5">
            <a:extLst>
              <a:ext uri="{FF2B5EF4-FFF2-40B4-BE49-F238E27FC236}">
                <a16:creationId xmlns:a16="http://schemas.microsoft.com/office/drawing/2014/main" id="{9EF4EE04-AE57-A66E-3A10-7752633D5A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B06A9F-1E45-504B-B498-52A3C13BB6EA}"/>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541276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26C662-1DDB-1234-5C12-0A8BC7E7A6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CFB8F5-9400-8600-D5CD-56A3E48F06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DE58D1-1D42-6B39-67F3-DC1C108984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DB8D0-98ED-4B86-9D5F-E61ADC70144D}" type="datetimeFigureOut">
              <a:rPr lang="en-US" smtClean="0"/>
              <a:pPr/>
              <a:t>5/3/2023</a:t>
            </a:fld>
            <a:endParaRPr lang="en-US" dirty="0"/>
          </a:p>
        </p:txBody>
      </p:sp>
      <p:sp>
        <p:nvSpPr>
          <p:cNvPr id="5" name="Footer Placeholder 4">
            <a:extLst>
              <a:ext uri="{FF2B5EF4-FFF2-40B4-BE49-F238E27FC236}">
                <a16:creationId xmlns:a16="http://schemas.microsoft.com/office/drawing/2014/main" id="{D25F18DE-3BF5-984E-CB15-618019E583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9C96D6-264E-986C-EFEE-CC7CEEE524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94097652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B31EA-A122-D276-DD04-A9FD8F6FBD99}"/>
              </a:ext>
            </a:extLst>
          </p:cNvPr>
          <p:cNvSpPr>
            <a:spLocks noGrp="1"/>
          </p:cNvSpPr>
          <p:nvPr>
            <p:ph type="ctrTitle"/>
          </p:nvPr>
        </p:nvSpPr>
        <p:spPr>
          <a:xfrm>
            <a:off x="860742" y="2954956"/>
            <a:ext cx="4727258" cy="1303858"/>
          </a:xfrm>
        </p:spPr>
        <p:txBody>
          <a:bodyPr>
            <a:normAutofit/>
          </a:bodyPr>
          <a:lstStyle/>
          <a:p>
            <a:pPr algn="l"/>
            <a:r>
              <a:rPr lang="en-IN" dirty="0"/>
              <a:t>APPSERVICE</a:t>
            </a:r>
          </a:p>
        </p:txBody>
      </p:sp>
      <p:pic>
        <p:nvPicPr>
          <p:cNvPr id="4" name="Picture 3" descr="Top view of wood desk with the plant, white keyboard, coffee in a white mug, notebook, and pen">
            <a:extLst>
              <a:ext uri="{FF2B5EF4-FFF2-40B4-BE49-F238E27FC236}">
                <a16:creationId xmlns:a16="http://schemas.microsoft.com/office/drawing/2014/main" id="{800F1ED9-9D71-C696-57BF-C91B277580CB}"/>
              </a:ext>
            </a:extLst>
          </p:cNvPr>
          <p:cNvPicPr>
            <a:picLocks noChangeAspect="1"/>
          </p:cNvPicPr>
          <p:nvPr/>
        </p:nvPicPr>
        <p:blipFill rotWithShape="1">
          <a:blip r:embed="rId2"/>
          <a:srcRect l="17967" r="18231" b="-1"/>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Tree>
    <p:extLst>
      <p:ext uri="{BB962C8B-B14F-4D97-AF65-F5344CB8AC3E}">
        <p14:creationId xmlns:p14="http://schemas.microsoft.com/office/powerpoint/2010/main" val="2390494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73BF-A13F-C51E-40D6-D60CBC57AF10}"/>
              </a:ext>
            </a:extLst>
          </p:cNvPr>
          <p:cNvSpPr>
            <a:spLocks noGrp="1"/>
          </p:cNvSpPr>
          <p:nvPr>
            <p:ph type="title"/>
          </p:nvPr>
        </p:nvSpPr>
        <p:spPr/>
        <p:txBody>
          <a:bodyPr/>
          <a:lstStyle/>
          <a:p>
            <a:r>
              <a:rPr lang="en-IN" dirty="0"/>
              <a:t>Different Types Of App Services:</a:t>
            </a:r>
          </a:p>
        </p:txBody>
      </p:sp>
      <p:sp>
        <p:nvSpPr>
          <p:cNvPr id="3" name="Content Placeholder 2">
            <a:extLst>
              <a:ext uri="{FF2B5EF4-FFF2-40B4-BE49-F238E27FC236}">
                <a16:creationId xmlns:a16="http://schemas.microsoft.com/office/drawing/2014/main" id="{AB9E7F7E-EACB-A0F7-453B-F906D36E38E3}"/>
              </a:ext>
            </a:extLst>
          </p:cNvPr>
          <p:cNvSpPr>
            <a:spLocks noGrp="1"/>
          </p:cNvSpPr>
          <p:nvPr>
            <p:ph idx="1"/>
          </p:nvPr>
        </p:nvSpPr>
        <p:spPr>
          <a:xfrm>
            <a:off x="731520" y="1463040"/>
            <a:ext cx="10622280" cy="5029835"/>
          </a:xfrm>
        </p:spPr>
        <p:txBody>
          <a:bodyPr/>
          <a:lstStyle/>
          <a:p>
            <a:r>
              <a:rPr lang="en-IN" dirty="0"/>
              <a:t>The following are the 4 main types of app services .</a:t>
            </a:r>
          </a:p>
          <a:p>
            <a:r>
              <a:rPr lang="en-IN" dirty="0"/>
              <a:t>They are:</a:t>
            </a:r>
          </a:p>
          <a:p>
            <a:pPr>
              <a:buFont typeface="Wingdings" panose="05000000000000000000" pitchFamily="2" charset="2"/>
              <a:buChar char="Ø"/>
            </a:pPr>
            <a:r>
              <a:rPr lang="en-IN" dirty="0"/>
              <a:t>Web Apps</a:t>
            </a:r>
          </a:p>
          <a:p>
            <a:pPr>
              <a:buFont typeface="Wingdings" panose="05000000000000000000" pitchFamily="2" charset="2"/>
              <a:buChar char="Ø"/>
            </a:pPr>
            <a:r>
              <a:rPr lang="en-IN" dirty="0"/>
              <a:t>API Apps</a:t>
            </a:r>
          </a:p>
          <a:p>
            <a:pPr>
              <a:buFont typeface="Wingdings" panose="05000000000000000000" pitchFamily="2" charset="2"/>
              <a:buChar char="Ø"/>
            </a:pPr>
            <a:r>
              <a:rPr lang="en-IN" dirty="0"/>
              <a:t>Logic Apps</a:t>
            </a:r>
          </a:p>
          <a:p>
            <a:pPr>
              <a:buFont typeface="Wingdings" panose="05000000000000000000" pitchFamily="2" charset="2"/>
              <a:buChar char="Ø"/>
            </a:pPr>
            <a:r>
              <a:rPr lang="en-IN" dirty="0"/>
              <a:t>Function Apps</a:t>
            </a:r>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2221123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451981-F9FA-C2DB-BC9E-6EB02C9F0DBC}"/>
              </a:ext>
            </a:extLst>
          </p:cNvPr>
          <p:cNvSpPr>
            <a:spLocks noGrp="1"/>
          </p:cNvSpPr>
          <p:nvPr>
            <p:ph idx="1"/>
          </p:nvPr>
        </p:nvSpPr>
        <p:spPr>
          <a:xfrm>
            <a:off x="838200" y="269506"/>
            <a:ext cx="10515600" cy="6314173"/>
          </a:xfrm>
        </p:spPr>
        <p:txBody>
          <a:bodyPr/>
          <a:lstStyle/>
          <a:p>
            <a:pPr algn="l">
              <a:buFont typeface="Arial" panose="020B0604020202020204" pitchFamily="34" charset="0"/>
              <a:buChar char="•"/>
            </a:pPr>
            <a:r>
              <a:rPr lang="en-IN" b="0" i="0" dirty="0">
                <a:solidFill>
                  <a:srgbClr val="202124"/>
                </a:solidFill>
                <a:effectLst/>
                <a:latin typeface="arial" panose="020B0604020202020204" pitchFamily="34" charset="0"/>
              </a:rPr>
              <a:t>Web App:</a:t>
            </a:r>
          </a:p>
          <a:p>
            <a:pPr algn="l">
              <a:buFont typeface="Wingdings" panose="05000000000000000000" pitchFamily="2" charset="2"/>
              <a:buChar char="Ø"/>
            </a:pPr>
            <a:r>
              <a:rPr lang="en-IN" b="0" i="0" dirty="0">
                <a:solidFill>
                  <a:srgbClr val="202124"/>
                </a:solidFill>
                <a:effectLst/>
                <a:latin typeface="arial" panose="020B0604020202020204" pitchFamily="34" charset="0"/>
              </a:rPr>
              <a:t> </a:t>
            </a:r>
            <a:r>
              <a:rPr lang="en-IN" b="0" i="0" dirty="0">
                <a:solidFill>
                  <a:srgbClr val="4D5156"/>
                </a:solidFill>
                <a:effectLst/>
                <a:latin typeface="Google Sans"/>
              </a:rPr>
              <a:t> used for hosting websites and web applications (previously Azure Websites)</a:t>
            </a:r>
            <a:endParaRPr lang="en-IN" b="0" i="0" dirty="0">
              <a:solidFill>
                <a:srgbClr val="202124"/>
              </a:solidFill>
              <a:effectLst/>
              <a:latin typeface="arial" panose="020B0604020202020204" pitchFamily="34" charset="0"/>
            </a:endParaRPr>
          </a:p>
          <a:p>
            <a:pPr algn="l">
              <a:buFont typeface="Arial" panose="020B0604020202020204" pitchFamily="34" charset="0"/>
              <a:buChar char="•"/>
            </a:pPr>
            <a:r>
              <a:rPr lang="en-IN" b="0" i="0" dirty="0">
                <a:solidFill>
                  <a:srgbClr val="202124"/>
                </a:solidFill>
                <a:effectLst/>
                <a:latin typeface="arial" panose="020B0604020202020204" pitchFamily="34" charset="0"/>
              </a:rPr>
              <a:t>API App:</a:t>
            </a:r>
          </a:p>
          <a:p>
            <a:pPr algn="l">
              <a:buFont typeface="Wingdings" panose="05000000000000000000" pitchFamily="2" charset="2"/>
              <a:buChar char="Ø"/>
            </a:pPr>
            <a:r>
              <a:rPr lang="en-IN" b="0" i="0" dirty="0">
                <a:solidFill>
                  <a:srgbClr val="202124"/>
                </a:solidFill>
                <a:effectLst/>
                <a:latin typeface="arial" panose="020B0604020202020204" pitchFamily="34" charset="0"/>
              </a:rPr>
              <a:t> </a:t>
            </a:r>
            <a:r>
              <a:rPr lang="en-IN" b="0" i="0" dirty="0">
                <a:solidFill>
                  <a:srgbClr val="4D5156"/>
                </a:solidFill>
                <a:effectLst/>
                <a:latin typeface="Google Sans"/>
              </a:rPr>
              <a:t>used for hosting the RESTful APIs</a:t>
            </a:r>
            <a:endParaRPr lang="en-IN" b="0" i="0" dirty="0">
              <a:solidFill>
                <a:srgbClr val="202124"/>
              </a:solidFill>
              <a:effectLst/>
              <a:latin typeface="arial" panose="020B0604020202020204" pitchFamily="34" charset="0"/>
            </a:endParaRPr>
          </a:p>
          <a:p>
            <a:pPr algn="l">
              <a:buFont typeface="Arial" panose="020B0604020202020204" pitchFamily="34" charset="0"/>
              <a:buChar char="•"/>
            </a:pPr>
            <a:r>
              <a:rPr lang="en-IN" b="0" i="0" dirty="0">
                <a:solidFill>
                  <a:srgbClr val="202124"/>
                </a:solidFill>
                <a:effectLst/>
                <a:latin typeface="arial" panose="020B0604020202020204" pitchFamily="34" charset="0"/>
              </a:rPr>
              <a:t>Logic App: </a:t>
            </a:r>
          </a:p>
          <a:p>
            <a:pPr algn="l">
              <a:buFont typeface="Wingdings" panose="05000000000000000000" pitchFamily="2" charset="2"/>
              <a:buChar char="Ø"/>
            </a:pPr>
            <a:r>
              <a:rPr lang="en-IN" b="0" i="0" dirty="0">
                <a:solidFill>
                  <a:srgbClr val="4D5156"/>
                </a:solidFill>
                <a:effectLst/>
                <a:latin typeface="Google Sans"/>
              </a:rPr>
              <a:t>used for business process automation, system integration and sharing data across clouds.</a:t>
            </a:r>
          </a:p>
          <a:p>
            <a:pPr marL="0" indent="0" algn="l">
              <a:buNone/>
            </a:pPr>
            <a:endParaRPr lang="en-IN" b="0" i="0" dirty="0">
              <a:solidFill>
                <a:srgbClr val="202124"/>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865925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98332-B651-7F02-D2DD-C68DEC35ABC4}"/>
              </a:ext>
            </a:extLst>
          </p:cNvPr>
          <p:cNvSpPr>
            <a:spLocks noGrp="1"/>
          </p:cNvSpPr>
          <p:nvPr>
            <p:ph type="title"/>
          </p:nvPr>
        </p:nvSpPr>
        <p:spPr/>
        <p:txBody>
          <a:bodyPr/>
          <a:lstStyle/>
          <a:p>
            <a:r>
              <a:rPr lang="en-IN" dirty="0"/>
              <a:t>Difference Between App Service and Web App:</a:t>
            </a:r>
          </a:p>
        </p:txBody>
      </p:sp>
      <p:sp>
        <p:nvSpPr>
          <p:cNvPr id="3" name="Content Placeholder 2">
            <a:extLst>
              <a:ext uri="{FF2B5EF4-FFF2-40B4-BE49-F238E27FC236}">
                <a16:creationId xmlns:a16="http://schemas.microsoft.com/office/drawing/2014/main" id="{CD21A6C4-EC04-808E-714B-F4CA320D190D}"/>
              </a:ext>
            </a:extLst>
          </p:cNvPr>
          <p:cNvSpPr>
            <a:spLocks noGrp="1"/>
          </p:cNvSpPr>
          <p:nvPr>
            <p:ph idx="1"/>
          </p:nvPr>
        </p:nvSpPr>
        <p:spPr>
          <a:xfrm>
            <a:off x="838200" y="1690688"/>
            <a:ext cx="10515600" cy="4931493"/>
          </a:xfrm>
        </p:spPr>
        <p:txBody>
          <a:bodyPr/>
          <a:lstStyle/>
          <a:p>
            <a:r>
              <a:rPr lang="en-IN" b="0" i="0" dirty="0">
                <a:solidFill>
                  <a:srgbClr val="040C28"/>
                </a:solidFill>
                <a:effectLst/>
                <a:latin typeface="Google Sans"/>
              </a:rPr>
              <a:t>A Web App is a web application that is hosted in an App Service</a:t>
            </a:r>
            <a:r>
              <a:rPr lang="en-IN" b="0" i="0" dirty="0">
                <a:solidFill>
                  <a:srgbClr val="4D5156"/>
                </a:solidFill>
                <a:effectLst/>
                <a:latin typeface="Google Sans"/>
              </a:rPr>
              <a:t>.</a:t>
            </a:r>
          </a:p>
          <a:p>
            <a:r>
              <a:rPr lang="en-IN" b="0" i="0" dirty="0">
                <a:solidFill>
                  <a:srgbClr val="4D5156"/>
                </a:solidFill>
                <a:effectLst/>
                <a:latin typeface="Google Sans"/>
              </a:rPr>
              <a:t> The App Service is the managed service in Azure that enables you to deploy a web application and make it available to your customers on the Internet in a very short amount of time.</a:t>
            </a:r>
          </a:p>
          <a:p>
            <a:r>
              <a:rPr lang="en-IN" b="0" i="0" dirty="0">
                <a:solidFill>
                  <a:srgbClr val="4D5156"/>
                </a:solidFill>
                <a:effectLst/>
                <a:latin typeface="Google Sans"/>
              </a:rPr>
              <a:t>Web apps need an active internet connection in order to run, whereas mobile apps may work offline. </a:t>
            </a:r>
          </a:p>
          <a:p>
            <a:r>
              <a:rPr lang="en-IN" b="0" i="0" dirty="0">
                <a:solidFill>
                  <a:srgbClr val="040C28"/>
                </a:solidFill>
                <a:effectLst/>
                <a:latin typeface="Google Sans"/>
              </a:rPr>
              <a:t>Mobile apps have the advantage of being faster and more efficient</a:t>
            </a:r>
            <a:r>
              <a:rPr lang="en-IN" b="0" i="0" dirty="0">
                <a:solidFill>
                  <a:srgbClr val="4D5156"/>
                </a:solidFill>
                <a:effectLst/>
                <a:latin typeface="Google Sans"/>
              </a:rPr>
              <a:t>, but they do require the user to regularly download updates. Web apps will update themselves.</a:t>
            </a:r>
            <a:endParaRPr lang="en-IN" dirty="0"/>
          </a:p>
        </p:txBody>
      </p:sp>
    </p:spTree>
    <p:extLst>
      <p:ext uri="{BB962C8B-B14F-4D97-AF65-F5344CB8AC3E}">
        <p14:creationId xmlns:p14="http://schemas.microsoft.com/office/powerpoint/2010/main" val="3732499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C653-AC44-2C0A-C4F0-310775C0B17F}"/>
              </a:ext>
            </a:extLst>
          </p:cNvPr>
          <p:cNvSpPr>
            <a:spLocks noGrp="1"/>
          </p:cNvSpPr>
          <p:nvPr>
            <p:ph type="title"/>
          </p:nvPr>
        </p:nvSpPr>
        <p:spPr>
          <a:xfrm>
            <a:off x="838200" y="365125"/>
            <a:ext cx="10515600" cy="1040163"/>
          </a:xfrm>
        </p:spPr>
        <p:txBody>
          <a:bodyPr/>
          <a:lstStyle/>
          <a:p>
            <a:r>
              <a:rPr lang="en-IN" dirty="0"/>
              <a:t>APP Service Overview:</a:t>
            </a:r>
          </a:p>
        </p:txBody>
      </p:sp>
      <p:sp>
        <p:nvSpPr>
          <p:cNvPr id="3" name="Content Placeholder 2">
            <a:extLst>
              <a:ext uri="{FF2B5EF4-FFF2-40B4-BE49-F238E27FC236}">
                <a16:creationId xmlns:a16="http://schemas.microsoft.com/office/drawing/2014/main" id="{C7DFB9C8-40C7-1C29-C4B0-8F92BE197C9B}"/>
              </a:ext>
            </a:extLst>
          </p:cNvPr>
          <p:cNvSpPr>
            <a:spLocks noGrp="1"/>
          </p:cNvSpPr>
          <p:nvPr>
            <p:ph idx="1"/>
          </p:nvPr>
        </p:nvSpPr>
        <p:spPr>
          <a:xfrm>
            <a:off x="596765" y="1280160"/>
            <a:ext cx="11020927" cy="5284269"/>
          </a:xfrm>
        </p:spPr>
        <p:txBody>
          <a:bodyPr/>
          <a:lstStyle/>
          <a:p>
            <a:r>
              <a:rPr lang="en-IN" b="0" i="0" dirty="0">
                <a:solidFill>
                  <a:srgbClr val="161616"/>
                </a:solidFill>
                <a:effectLst/>
                <a:latin typeface="Segoe UI" panose="020B0502040204020203" pitchFamily="34" charset="0"/>
              </a:rPr>
              <a:t>Azure App Service is a fully managed platform as a service (PaaS) offering for developers.</a:t>
            </a:r>
          </a:p>
          <a:p>
            <a:r>
              <a:rPr lang="en-IN" b="0" i="0" dirty="0">
                <a:solidFill>
                  <a:srgbClr val="161616"/>
                </a:solidFill>
                <a:effectLst/>
                <a:latin typeface="Segoe UI" panose="020B0502040204020203" pitchFamily="34" charset="0"/>
              </a:rPr>
              <a:t> Here are some key features of App Service:</a:t>
            </a:r>
          </a:p>
          <a:p>
            <a:pPr>
              <a:buFont typeface="Wingdings" panose="05000000000000000000" pitchFamily="2" charset="2"/>
              <a:buChar char="Ø"/>
            </a:pPr>
            <a:r>
              <a:rPr lang="en-IN" sz="2400" b="1" i="0" dirty="0">
                <a:solidFill>
                  <a:srgbClr val="161616"/>
                </a:solidFill>
                <a:effectLst/>
                <a:latin typeface="Segoe UI" panose="020B0502040204020203" pitchFamily="34" charset="0"/>
              </a:rPr>
              <a:t>Multiple languages and frameworks</a:t>
            </a:r>
          </a:p>
          <a:p>
            <a:pPr>
              <a:buFont typeface="Wingdings" panose="05000000000000000000" pitchFamily="2" charset="2"/>
              <a:buChar char="Ø"/>
            </a:pPr>
            <a:r>
              <a:rPr lang="en-IN" sz="2400" b="1" i="0" dirty="0">
                <a:solidFill>
                  <a:srgbClr val="161616"/>
                </a:solidFill>
                <a:effectLst/>
                <a:latin typeface="Segoe UI" panose="020B0502040204020203" pitchFamily="34" charset="0"/>
              </a:rPr>
              <a:t>Managed production environment</a:t>
            </a:r>
            <a:endParaRPr lang="en-IN" sz="2400" b="1" dirty="0">
              <a:solidFill>
                <a:srgbClr val="161616"/>
              </a:solidFill>
              <a:latin typeface="Segoe UI" panose="020B0502040204020203" pitchFamily="34" charset="0"/>
            </a:endParaRPr>
          </a:p>
          <a:p>
            <a:pPr>
              <a:buFont typeface="Wingdings" panose="05000000000000000000" pitchFamily="2" charset="2"/>
              <a:buChar char="Ø"/>
            </a:pPr>
            <a:r>
              <a:rPr lang="en-IN" sz="2400" b="1" i="0" dirty="0">
                <a:solidFill>
                  <a:srgbClr val="161616"/>
                </a:solidFill>
                <a:effectLst/>
                <a:latin typeface="Segoe UI" panose="020B0502040204020203" pitchFamily="34" charset="0"/>
              </a:rPr>
              <a:t>Containerization and Docker</a:t>
            </a:r>
          </a:p>
          <a:p>
            <a:pPr>
              <a:buFont typeface="Wingdings" panose="05000000000000000000" pitchFamily="2" charset="2"/>
              <a:buChar char="Ø"/>
            </a:pPr>
            <a:r>
              <a:rPr lang="en-IN" sz="2400" b="1" i="0" dirty="0">
                <a:solidFill>
                  <a:srgbClr val="161616"/>
                </a:solidFill>
                <a:effectLst/>
                <a:latin typeface="Segoe UI" panose="020B0502040204020203" pitchFamily="34" charset="0"/>
              </a:rPr>
              <a:t>API and mobile features</a:t>
            </a:r>
            <a:endParaRPr lang="en-IN" sz="2400" b="1" dirty="0">
              <a:solidFill>
                <a:srgbClr val="161616"/>
              </a:solidFill>
              <a:latin typeface="Segoe UI" panose="020B0502040204020203" pitchFamily="34" charset="0"/>
            </a:endParaRPr>
          </a:p>
          <a:p>
            <a:pPr>
              <a:buFont typeface="Wingdings" panose="05000000000000000000" pitchFamily="2" charset="2"/>
              <a:buChar char="Ø"/>
            </a:pPr>
            <a:r>
              <a:rPr lang="en-IN" sz="2400" b="1" i="0" dirty="0">
                <a:solidFill>
                  <a:srgbClr val="161616"/>
                </a:solidFill>
                <a:effectLst/>
                <a:latin typeface="Segoe UI" panose="020B0502040204020203" pitchFamily="34" charset="0"/>
              </a:rPr>
              <a:t>Serverless code</a:t>
            </a:r>
            <a:r>
              <a:rPr lang="en-IN" sz="2400" b="0" i="0" dirty="0">
                <a:solidFill>
                  <a:srgbClr val="161616"/>
                </a:solidFill>
                <a:effectLst/>
                <a:latin typeface="Segoe UI" panose="020B0502040204020203" pitchFamily="34" charset="0"/>
              </a:rPr>
              <a:t> </a:t>
            </a:r>
            <a:endParaRPr lang="en-IN" sz="2400" dirty="0"/>
          </a:p>
        </p:txBody>
      </p:sp>
    </p:spTree>
    <p:extLst>
      <p:ext uri="{BB962C8B-B14F-4D97-AF65-F5344CB8AC3E}">
        <p14:creationId xmlns:p14="http://schemas.microsoft.com/office/powerpoint/2010/main" val="161150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F7BA9-4D15-CD9F-8A3E-16209216D7F7}"/>
              </a:ext>
            </a:extLst>
          </p:cNvPr>
          <p:cNvSpPr>
            <a:spLocks noGrp="1"/>
          </p:cNvSpPr>
          <p:nvPr>
            <p:ph type="title"/>
          </p:nvPr>
        </p:nvSpPr>
        <p:spPr>
          <a:xfrm>
            <a:off x="838200" y="365125"/>
            <a:ext cx="10515600" cy="953536"/>
          </a:xfrm>
        </p:spPr>
        <p:txBody>
          <a:bodyPr>
            <a:normAutofit/>
          </a:bodyPr>
          <a:lstStyle/>
          <a:p>
            <a:r>
              <a:rPr lang="en-IN" sz="3200" dirty="0"/>
              <a:t>What is meant by App Service</a:t>
            </a:r>
          </a:p>
        </p:txBody>
      </p:sp>
      <p:sp>
        <p:nvSpPr>
          <p:cNvPr id="3" name="Content Placeholder 2">
            <a:extLst>
              <a:ext uri="{FF2B5EF4-FFF2-40B4-BE49-F238E27FC236}">
                <a16:creationId xmlns:a16="http://schemas.microsoft.com/office/drawing/2014/main" id="{1773313A-A13F-E1E2-D6B3-ECE762C005C4}"/>
              </a:ext>
            </a:extLst>
          </p:cNvPr>
          <p:cNvSpPr>
            <a:spLocks noGrp="1"/>
          </p:cNvSpPr>
          <p:nvPr>
            <p:ph idx="1"/>
          </p:nvPr>
        </p:nvSpPr>
        <p:spPr>
          <a:xfrm>
            <a:off x="838200" y="1318661"/>
            <a:ext cx="10515600" cy="5174213"/>
          </a:xfrm>
        </p:spPr>
        <p:txBody>
          <a:bodyPr>
            <a:normAutofit lnSpcReduction="10000"/>
          </a:bodyPr>
          <a:lstStyle/>
          <a:p>
            <a:r>
              <a:rPr lang="en-IN" b="0" i="0" dirty="0">
                <a:solidFill>
                  <a:srgbClr val="202124"/>
                </a:solidFill>
                <a:effectLst/>
                <a:latin typeface="Google Sans"/>
              </a:rPr>
              <a:t>Azure App Service </a:t>
            </a:r>
            <a:r>
              <a:rPr lang="en-IN" b="0" i="0" dirty="0">
                <a:solidFill>
                  <a:srgbClr val="040C28"/>
                </a:solidFill>
                <a:effectLst/>
                <a:latin typeface="Google Sans"/>
              </a:rPr>
              <a:t>enables you to build and host web applications in the programming language of your choice without managing infrastructure</a:t>
            </a:r>
            <a:r>
              <a:rPr lang="en-IN" b="0" i="0" dirty="0">
                <a:solidFill>
                  <a:srgbClr val="202124"/>
                </a:solidFill>
                <a:effectLst/>
                <a:latin typeface="Google Sans"/>
              </a:rPr>
              <a:t>.</a:t>
            </a:r>
          </a:p>
          <a:p>
            <a:r>
              <a:rPr lang="en-IN" b="0" i="0" dirty="0">
                <a:solidFill>
                  <a:srgbClr val="333333"/>
                </a:solidFill>
                <a:effectLst/>
                <a:latin typeface="inter-regular"/>
              </a:rPr>
              <a:t>The most fundamental building block of Azure App Service is the App Service plan or App Service environment.</a:t>
            </a:r>
            <a:endParaRPr lang="en-IN" dirty="0">
              <a:solidFill>
                <a:srgbClr val="202124"/>
              </a:solidFill>
              <a:latin typeface="Google Sans"/>
            </a:endParaRPr>
          </a:p>
          <a:p>
            <a:r>
              <a:rPr lang="en-IN" b="0" i="0" dirty="0">
                <a:solidFill>
                  <a:srgbClr val="333333"/>
                </a:solidFill>
                <a:effectLst/>
                <a:latin typeface="inter-regular"/>
              </a:rPr>
              <a:t>There are two types of hosting environments within App Service. </a:t>
            </a:r>
            <a:r>
              <a:rPr lang="en-IN" b="0" i="0" u="sng" dirty="0">
                <a:solidFill>
                  <a:srgbClr val="333333"/>
                </a:solidFill>
                <a:effectLst/>
                <a:latin typeface="inter-regular"/>
              </a:rPr>
              <a:t>App Service plan</a:t>
            </a:r>
            <a:r>
              <a:rPr lang="en-IN" b="0" i="0" dirty="0">
                <a:solidFill>
                  <a:srgbClr val="333333"/>
                </a:solidFill>
                <a:effectLst/>
                <a:latin typeface="inter-regular"/>
              </a:rPr>
              <a:t> and </a:t>
            </a:r>
            <a:r>
              <a:rPr lang="en-IN" b="0" i="0" u="sng" dirty="0">
                <a:solidFill>
                  <a:srgbClr val="333333"/>
                </a:solidFill>
                <a:effectLst/>
                <a:latin typeface="inter-regular"/>
              </a:rPr>
              <a:t>App Service environment</a:t>
            </a:r>
            <a:r>
              <a:rPr lang="en-IN" b="0" i="0" dirty="0">
                <a:solidFill>
                  <a:srgbClr val="333333"/>
                </a:solidFill>
                <a:effectLst/>
                <a:latin typeface="inter-regular"/>
              </a:rPr>
              <a:t>.</a:t>
            </a:r>
          </a:p>
          <a:p>
            <a:r>
              <a:rPr lang="en-IN" b="0" i="0" dirty="0">
                <a:solidFill>
                  <a:srgbClr val="333333"/>
                </a:solidFill>
                <a:effectLst/>
                <a:latin typeface="inter-regular"/>
              </a:rPr>
              <a:t> App Service Environment is a more sophisticated version of the App Service plan and comes with a lot more features when compared to the App Service plan.</a:t>
            </a:r>
          </a:p>
          <a:p>
            <a:r>
              <a:rPr lang="en-IN" b="0" i="0" dirty="0">
                <a:solidFill>
                  <a:srgbClr val="333333"/>
                </a:solidFill>
                <a:effectLst/>
                <a:latin typeface="inter-regular"/>
              </a:rPr>
              <a:t> Within these, we can host several Apps like - web applications, web jobs, batches, APIs, and mobile backend services that can be consumed from our mobile Front-End.</a:t>
            </a:r>
            <a:endParaRPr lang="en-IN" dirty="0"/>
          </a:p>
        </p:txBody>
      </p:sp>
    </p:spTree>
    <p:extLst>
      <p:ext uri="{BB962C8B-B14F-4D97-AF65-F5344CB8AC3E}">
        <p14:creationId xmlns:p14="http://schemas.microsoft.com/office/powerpoint/2010/main" val="1156294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C3019-5AA2-7808-DA78-E6D076414E97}"/>
              </a:ext>
            </a:extLst>
          </p:cNvPr>
          <p:cNvSpPr>
            <a:spLocks noGrp="1"/>
          </p:cNvSpPr>
          <p:nvPr>
            <p:ph type="title"/>
          </p:nvPr>
        </p:nvSpPr>
        <p:spPr>
          <a:xfrm>
            <a:off x="838200" y="255068"/>
            <a:ext cx="10515600" cy="909590"/>
          </a:xfrm>
        </p:spPr>
        <p:txBody>
          <a:bodyPr/>
          <a:lstStyle/>
          <a:p>
            <a:r>
              <a:rPr lang="en-IN" dirty="0"/>
              <a:t>Benefits of App Services:</a:t>
            </a:r>
          </a:p>
        </p:txBody>
      </p:sp>
      <p:sp>
        <p:nvSpPr>
          <p:cNvPr id="3" name="Content Placeholder 2">
            <a:extLst>
              <a:ext uri="{FF2B5EF4-FFF2-40B4-BE49-F238E27FC236}">
                <a16:creationId xmlns:a16="http://schemas.microsoft.com/office/drawing/2014/main" id="{898D9E57-5195-AD19-C399-44D171341B90}"/>
              </a:ext>
            </a:extLst>
          </p:cNvPr>
          <p:cNvSpPr>
            <a:spLocks noGrp="1"/>
          </p:cNvSpPr>
          <p:nvPr>
            <p:ph idx="1"/>
          </p:nvPr>
        </p:nvSpPr>
        <p:spPr>
          <a:xfrm>
            <a:off x="838200" y="1039528"/>
            <a:ext cx="10515600" cy="5678906"/>
          </a:xfrm>
        </p:spPr>
        <p:txBody>
          <a:bodyPr>
            <a:normAutofit fontScale="85000" lnSpcReduction="20000"/>
          </a:bodyPr>
          <a:lstStyle/>
          <a:p>
            <a:pPr rtl="0"/>
            <a:r>
              <a:rPr lang="en-IN" sz="2600" b="1" dirty="0"/>
              <a:t>Fully managed environment</a:t>
            </a:r>
          </a:p>
          <a:p>
            <a:pPr rtl="0"/>
            <a:r>
              <a:rPr lang="en-IN" sz="2600" dirty="0">
                <a:effectLst/>
              </a:rPr>
              <a:t>It's a fully managed environment, meaning App Service automatically patches and maintains the OS and language frameworks for you. </a:t>
            </a:r>
          </a:p>
          <a:p>
            <a:pPr rtl="0"/>
            <a:endParaRPr lang="en-IN" sz="2600" dirty="0">
              <a:effectLst/>
            </a:endParaRPr>
          </a:p>
          <a:p>
            <a:pPr rtl="0"/>
            <a:r>
              <a:rPr lang="en-IN" sz="2600" b="1" dirty="0"/>
              <a:t>Multiple programming languages and frameworks are supported</a:t>
            </a:r>
          </a:p>
          <a:p>
            <a:pPr rtl="0"/>
            <a:r>
              <a:rPr lang="en-IN" sz="2600" dirty="0">
                <a:effectLst/>
              </a:rPr>
              <a:t>Azure App Service supports a wide variety of programming languages and frameworks. </a:t>
            </a:r>
          </a:p>
          <a:p>
            <a:pPr rtl="0">
              <a:buFont typeface="Wingdings" panose="05000000000000000000" pitchFamily="2" charset="2"/>
              <a:buChar char="q"/>
            </a:pPr>
            <a:r>
              <a:rPr lang="en-IN" sz="2600" dirty="0"/>
              <a:t>.NET</a:t>
            </a:r>
          </a:p>
          <a:p>
            <a:pPr rtl="0">
              <a:buFont typeface="Wingdings" panose="05000000000000000000" pitchFamily="2" charset="2"/>
              <a:buChar char="q"/>
            </a:pPr>
            <a:r>
              <a:rPr lang="en-IN" sz="2600" dirty="0"/>
              <a:t>.NET Core </a:t>
            </a:r>
          </a:p>
          <a:p>
            <a:pPr rtl="0">
              <a:buFont typeface="Wingdings" panose="05000000000000000000" pitchFamily="2" charset="2"/>
              <a:buChar char="q"/>
            </a:pPr>
            <a:r>
              <a:rPr lang="en-IN" sz="2600" dirty="0"/>
              <a:t>Java </a:t>
            </a:r>
          </a:p>
          <a:p>
            <a:pPr rtl="0">
              <a:buFont typeface="Wingdings" panose="05000000000000000000" pitchFamily="2" charset="2"/>
              <a:buChar char="q"/>
            </a:pPr>
            <a:r>
              <a:rPr lang="en-IN" sz="2600" dirty="0"/>
              <a:t>Ruby </a:t>
            </a:r>
          </a:p>
          <a:p>
            <a:pPr rtl="0">
              <a:buFont typeface="Wingdings" panose="05000000000000000000" pitchFamily="2" charset="2"/>
              <a:buChar char="q"/>
            </a:pPr>
            <a:r>
              <a:rPr lang="en-IN" sz="2600" dirty="0"/>
              <a:t>Node.js</a:t>
            </a:r>
          </a:p>
          <a:p>
            <a:pPr rtl="0">
              <a:buFont typeface="Wingdings" panose="05000000000000000000" pitchFamily="2" charset="2"/>
              <a:buChar char="q"/>
            </a:pPr>
            <a:r>
              <a:rPr lang="en-IN" sz="2600" dirty="0"/>
              <a:t>PHP</a:t>
            </a:r>
          </a:p>
          <a:p>
            <a:pPr rtl="0">
              <a:buFont typeface="Wingdings" panose="05000000000000000000" pitchFamily="2" charset="2"/>
              <a:buChar char="q"/>
            </a:pPr>
            <a:r>
              <a:rPr lang="en-IN" sz="2600" dirty="0"/>
              <a:t>Python</a:t>
            </a:r>
          </a:p>
          <a:p>
            <a:pPr marL="0" indent="0" rtl="0">
              <a:buNone/>
            </a:pPr>
            <a:r>
              <a:rPr lang="en-IN" sz="2600" dirty="0">
                <a:effectLst/>
              </a:rPr>
              <a:t> </a:t>
            </a:r>
          </a:p>
          <a:p>
            <a:pPr rtl="0"/>
            <a:r>
              <a:rPr lang="en-IN" sz="2600" dirty="0">
                <a:effectLst/>
              </a:rPr>
              <a:t>You can also run PowerShell and other scripts or executables as background services.</a:t>
            </a:r>
          </a:p>
          <a:p>
            <a:endParaRPr lang="en-IN" dirty="0"/>
          </a:p>
        </p:txBody>
      </p:sp>
    </p:spTree>
    <p:extLst>
      <p:ext uri="{BB962C8B-B14F-4D97-AF65-F5344CB8AC3E}">
        <p14:creationId xmlns:p14="http://schemas.microsoft.com/office/powerpoint/2010/main" val="394542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7F6EDA-4495-C4AE-4232-943B8BED2030}"/>
              </a:ext>
            </a:extLst>
          </p:cNvPr>
          <p:cNvSpPr>
            <a:spLocks noGrp="1"/>
          </p:cNvSpPr>
          <p:nvPr>
            <p:ph idx="1"/>
          </p:nvPr>
        </p:nvSpPr>
        <p:spPr>
          <a:xfrm>
            <a:off x="838200" y="308008"/>
            <a:ext cx="10515600" cy="5377359"/>
          </a:xfrm>
        </p:spPr>
        <p:txBody>
          <a:bodyPr>
            <a:normAutofit/>
          </a:bodyPr>
          <a:lstStyle/>
          <a:p>
            <a:pPr rtl="0"/>
            <a:r>
              <a:rPr lang="en-IN" b="1" dirty="0"/>
              <a:t>Scalability</a:t>
            </a:r>
          </a:p>
          <a:p>
            <a:pPr rtl="0"/>
            <a:r>
              <a:rPr lang="en-IN" sz="2400" dirty="0">
                <a:effectLst/>
              </a:rPr>
              <a:t>Based on the demand for your application, App Service can scale resources up and down or in and out. You can do this either manually if you want to or automatically based on metrics like CPU utilization for example.</a:t>
            </a:r>
          </a:p>
          <a:p>
            <a:pPr rtl="0"/>
            <a:r>
              <a:rPr lang="en-IN" b="1" dirty="0"/>
              <a:t>Security</a:t>
            </a:r>
          </a:p>
          <a:p>
            <a:pPr rtl="0"/>
            <a:r>
              <a:rPr lang="en-IN" sz="2400" dirty="0">
                <a:effectLst/>
              </a:rPr>
              <a:t>Authenticate users with Azure Active Directory or any of the external authentication providers like Google, Facebook, Twitter, or Microsoft.</a:t>
            </a:r>
          </a:p>
          <a:p>
            <a:pPr rtl="0"/>
            <a:r>
              <a:rPr lang="en-IN" b="1" dirty="0"/>
              <a:t>Compliance</a:t>
            </a:r>
          </a:p>
          <a:p>
            <a:pPr rtl="0"/>
            <a:r>
              <a:rPr lang="en-IN" sz="2400" dirty="0">
                <a:effectLst/>
              </a:rPr>
              <a:t>App Service is ISO (International Organization for Standardization), SOC (Service Organization Controls), and PCI (Payment Card Industry) compliant.</a:t>
            </a:r>
          </a:p>
          <a:p>
            <a:endParaRPr lang="en-IN" dirty="0"/>
          </a:p>
        </p:txBody>
      </p:sp>
    </p:spTree>
    <p:extLst>
      <p:ext uri="{BB962C8B-B14F-4D97-AF65-F5344CB8AC3E}">
        <p14:creationId xmlns:p14="http://schemas.microsoft.com/office/powerpoint/2010/main" val="3287671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9CB99-815B-5A76-30D3-E33D2735BC15}"/>
              </a:ext>
            </a:extLst>
          </p:cNvPr>
          <p:cNvSpPr>
            <a:spLocks noGrp="1"/>
          </p:cNvSpPr>
          <p:nvPr>
            <p:ph type="title"/>
          </p:nvPr>
        </p:nvSpPr>
        <p:spPr>
          <a:xfrm>
            <a:off x="5894962" y="479493"/>
            <a:ext cx="5458838" cy="1325563"/>
          </a:xfrm>
        </p:spPr>
        <p:txBody>
          <a:bodyPr>
            <a:normAutofit/>
          </a:bodyPr>
          <a:lstStyle/>
          <a:p>
            <a:r>
              <a:rPr lang="en-IN" dirty="0"/>
              <a:t>App Service Plan</a:t>
            </a:r>
          </a:p>
        </p:txBody>
      </p:sp>
      <p:sp>
        <p:nvSpPr>
          <p:cNvPr id="3" name="Content Placeholder 2">
            <a:extLst>
              <a:ext uri="{FF2B5EF4-FFF2-40B4-BE49-F238E27FC236}">
                <a16:creationId xmlns:a16="http://schemas.microsoft.com/office/drawing/2014/main" id="{9AC2FD4A-1AED-21E5-895E-702C21A5C56E}"/>
              </a:ext>
            </a:extLst>
          </p:cNvPr>
          <p:cNvSpPr>
            <a:spLocks noGrp="1"/>
          </p:cNvSpPr>
          <p:nvPr>
            <p:ph idx="1"/>
          </p:nvPr>
        </p:nvSpPr>
        <p:spPr>
          <a:xfrm>
            <a:off x="5894962" y="1511166"/>
            <a:ext cx="5458838" cy="4976261"/>
          </a:xfrm>
        </p:spPr>
        <p:txBody>
          <a:bodyPr>
            <a:normAutofit/>
          </a:bodyPr>
          <a:lstStyle/>
          <a:p>
            <a:r>
              <a:rPr lang="en-IN" sz="2400" b="0" i="0" dirty="0">
                <a:effectLst/>
                <a:latin typeface="inter-regular"/>
              </a:rPr>
              <a:t>An app service plan denotes a set of features and capacity that we can share across multiple apps in the same subscription and geographical region.</a:t>
            </a:r>
          </a:p>
          <a:p>
            <a:r>
              <a:rPr lang="en-IN" sz="2400" b="0" i="0" dirty="0">
                <a:effectLst/>
                <a:latin typeface="inter-regular"/>
              </a:rPr>
              <a:t> A single or dual app can be configured to run on the same computing resources.</a:t>
            </a:r>
          </a:p>
          <a:p>
            <a:r>
              <a:rPr lang="en-IN" sz="2400" dirty="0">
                <a:latin typeface="inter-regular"/>
              </a:rPr>
              <a:t>Each App Service plan defines:</a:t>
            </a:r>
            <a:endParaRPr lang="en-IN" sz="2400" b="0" i="0" dirty="0">
              <a:effectLst/>
              <a:latin typeface="inter-regular"/>
            </a:endParaRPr>
          </a:p>
          <a:p>
            <a:pPr algn="just">
              <a:buFont typeface="Arial" panose="020B0604020202020204" pitchFamily="34" charset="0"/>
              <a:buChar char="•"/>
            </a:pPr>
            <a:r>
              <a:rPr lang="en-IN" sz="1600" b="0" i="0" dirty="0">
                <a:solidFill>
                  <a:srgbClr val="000000"/>
                </a:solidFill>
                <a:effectLst/>
                <a:latin typeface="inter-regular"/>
              </a:rPr>
              <a:t>Region (West US, East US, etc.)</a:t>
            </a:r>
          </a:p>
          <a:p>
            <a:pPr algn="just">
              <a:buFont typeface="Arial" panose="020B0604020202020204" pitchFamily="34" charset="0"/>
              <a:buChar char="•"/>
            </a:pPr>
            <a:r>
              <a:rPr lang="en-IN" sz="1600" b="0" i="0" dirty="0">
                <a:solidFill>
                  <a:srgbClr val="000000"/>
                </a:solidFill>
                <a:effectLst/>
                <a:latin typeface="inter-regular"/>
              </a:rPr>
              <a:t>Number of VM instances</a:t>
            </a:r>
          </a:p>
          <a:p>
            <a:pPr algn="just">
              <a:buFont typeface="Arial" panose="020B0604020202020204" pitchFamily="34" charset="0"/>
              <a:buChar char="•"/>
            </a:pPr>
            <a:r>
              <a:rPr lang="en-IN" sz="1600" b="0" i="0" dirty="0">
                <a:solidFill>
                  <a:srgbClr val="000000"/>
                </a:solidFill>
                <a:effectLst/>
                <a:latin typeface="inter-regular"/>
              </a:rPr>
              <a:t>Size of VM instances (Small, Medium, Large)</a:t>
            </a:r>
          </a:p>
          <a:p>
            <a:pPr algn="just">
              <a:buFont typeface="Arial" panose="020B0604020202020204" pitchFamily="34" charset="0"/>
              <a:buChar char="•"/>
            </a:pPr>
            <a:r>
              <a:rPr lang="en-IN" sz="1600" b="0" i="0" dirty="0">
                <a:solidFill>
                  <a:srgbClr val="000000"/>
                </a:solidFill>
                <a:effectLst/>
                <a:latin typeface="inter-regular"/>
              </a:rPr>
              <a:t>Pricing tier</a:t>
            </a:r>
          </a:p>
          <a:p>
            <a:endParaRPr lang="en-IN" sz="2400" b="0" i="0" dirty="0">
              <a:effectLst/>
              <a:latin typeface="inter-regular"/>
            </a:endParaRPr>
          </a:p>
          <a:p>
            <a:endParaRPr lang="en-IN" sz="2400" dirty="0"/>
          </a:p>
        </p:txBody>
      </p:sp>
      <p:pic>
        <p:nvPicPr>
          <p:cNvPr id="1026" name="Picture 2" descr="Azure App Services">
            <a:extLst>
              <a:ext uri="{FF2B5EF4-FFF2-40B4-BE49-F238E27FC236}">
                <a16:creationId xmlns:a16="http://schemas.microsoft.com/office/drawing/2014/main" id="{9F7FCA84-CE56-C2BF-8025-5FD70A5AFF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6880" y="2092960"/>
            <a:ext cx="5120640" cy="312928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653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C8CC-1C18-471F-AF54-A2D391FDD323}"/>
              </a:ext>
            </a:extLst>
          </p:cNvPr>
          <p:cNvSpPr>
            <a:spLocks noGrp="1"/>
          </p:cNvSpPr>
          <p:nvPr>
            <p:ph type="title"/>
          </p:nvPr>
        </p:nvSpPr>
        <p:spPr/>
        <p:txBody>
          <a:bodyPr/>
          <a:lstStyle/>
          <a:p>
            <a:r>
              <a:rPr lang="en-IN" dirty="0"/>
              <a:t>Environment Features</a:t>
            </a:r>
          </a:p>
        </p:txBody>
      </p:sp>
      <p:sp>
        <p:nvSpPr>
          <p:cNvPr id="3" name="Content Placeholder 2">
            <a:extLst>
              <a:ext uri="{FF2B5EF4-FFF2-40B4-BE49-F238E27FC236}">
                <a16:creationId xmlns:a16="http://schemas.microsoft.com/office/drawing/2014/main" id="{D464F6C9-B3A0-A272-7848-90C72BCD7646}"/>
              </a:ext>
            </a:extLst>
          </p:cNvPr>
          <p:cNvSpPr>
            <a:spLocks noGrp="1"/>
          </p:cNvSpPr>
          <p:nvPr>
            <p:ph idx="1"/>
          </p:nvPr>
        </p:nvSpPr>
        <p:spPr>
          <a:xfrm>
            <a:off x="702644" y="1414914"/>
            <a:ext cx="10651156" cy="5159141"/>
          </a:xfrm>
        </p:spPr>
        <p:txBody>
          <a:bodyPr/>
          <a:lstStyle/>
          <a:p>
            <a:r>
              <a:rPr lang="en-IN" b="0" i="0" dirty="0">
                <a:solidFill>
                  <a:srgbClr val="000000"/>
                </a:solidFill>
                <a:effectLst/>
                <a:latin typeface="inter-regular"/>
              </a:rPr>
              <a:t>Development frameworks: App Service supports a variety of development frameworks, including ASP.NET, classic ASP, node.js, PHP, and Python- all of which run as extensions within IIS.</a:t>
            </a:r>
          </a:p>
          <a:p>
            <a:pPr algn="just">
              <a:buFont typeface="Arial" panose="020B0604020202020204" pitchFamily="34" charset="0"/>
              <a:buChar char="•"/>
            </a:pPr>
            <a:r>
              <a:rPr lang="en-IN" b="0" i="0" dirty="0">
                <a:solidFill>
                  <a:srgbClr val="000000"/>
                </a:solidFill>
                <a:effectLst/>
                <a:latin typeface="inter-regular"/>
              </a:rPr>
              <a:t>File access</a:t>
            </a:r>
          </a:p>
          <a:p>
            <a:pPr marL="742950" lvl="1" indent="-285750" algn="just">
              <a:buFont typeface="Arial" panose="020B0604020202020204" pitchFamily="34" charset="0"/>
              <a:buChar char="•"/>
            </a:pPr>
            <a:r>
              <a:rPr lang="en-IN" b="0" i="1" dirty="0">
                <a:solidFill>
                  <a:srgbClr val="000000"/>
                </a:solidFill>
                <a:effectLst/>
                <a:latin typeface="inter-regular"/>
              </a:rPr>
              <a:t>Local drives</a:t>
            </a:r>
            <a:r>
              <a:rPr lang="en-IN" b="0" i="0" dirty="0">
                <a:solidFill>
                  <a:srgbClr val="000000"/>
                </a:solidFill>
                <a:effectLst/>
                <a:latin typeface="inter-regular"/>
              </a:rPr>
              <a:t> - Operating system drive (D:\drive), an application drive and user drive (the C:\ drive)</a:t>
            </a:r>
          </a:p>
          <a:p>
            <a:pPr marL="742950" lvl="1" indent="-285750" algn="just">
              <a:buFont typeface="Arial" panose="020B0604020202020204" pitchFamily="34" charset="0"/>
              <a:buChar char="•"/>
            </a:pPr>
            <a:r>
              <a:rPr lang="en-IN" b="0" i="1" dirty="0">
                <a:solidFill>
                  <a:srgbClr val="000000"/>
                </a:solidFill>
                <a:effectLst/>
                <a:latin typeface="inter-regular"/>
              </a:rPr>
              <a:t>Network drives</a:t>
            </a:r>
            <a:r>
              <a:rPr lang="en-IN" b="0" i="0" dirty="0">
                <a:solidFill>
                  <a:srgbClr val="000000"/>
                </a:solidFill>
                <a:effectLst/>
                <a:latin typeface="inter-regular"/>
              </a:rPr>
              <a:t> - Each customer's subscription has a reserved directory structure on a specific UNC share within a </a:t>
            </a:r>
            <a:r>
              <a:rPr lang="en-IN" b="0" i="0" dirty="0" err="1">
                <a:solidFill>
                  <a:srgbClr val="000000"/>
                </a:solidFill>
                <a:effectLst/>
                <a:latin typeface="inter-regular"/>
              </a:rPr>
              <a:t>datacenter</a:t>
            </a:r>
            <a:r>
              <a:rPr lang="en-IN" b="0" i="0" dirty="0">
                <a:solidFill>
                  <a:srgbClr val="000000"/>
                </a:solidFill>
                <a:effectLst/>
                <a:latin typeface="inter-regular"/>
              </a:rPr>
              <a:t>.</a:t>
            </a:r>
          </a:p>
          <a:p>
            <a:r>
              <a:rPr lang="en-IN" b="0" i="0" dirty="0">
                <a:solidFill>
                  <a:srgbClr val="000000"/>
                </a:solidFill>
                <a:effectLst/>
                <a:latin typeface="inter-regular"/>
              </a:rPr>
              <a:t>Network access: The application code can use TCP/IP and UDP based protocols to make outbound network connections to access Internet endpoints that expose external services.</a:t>
            </a:r>
          </a:p>
          <a:p>
            <a:endParaRPr lang="en-IN" dirty="0"/>
          </a:p>
        </p:txBody>
      </p:sp>
    </p:spTree>
    <p:extLst>
      <p:ext uri="{BB962C8B-B14F-4D97-AF65-F5344CB8AC3E}">
        <p14:creationId xmlns:p14="http://schemas.microsoft.com/office/powerpoint/2010/main" val="2826566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Azure Mobile App">
            <a:extLst>
              <a:ext uri="{FF2B5EF4-FFF2-40B4-BE49-F238E27FC236}">
                <a16:creationId xmlns:a16="http://schemas.microsoft.com/office/drawing/2014/main" id="{DF747599-C099-DFA0-4685-DC79603849B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41053" y="1604470"/>
            <a:ext cx="4777381" cy="389783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FB2535C-C7CB-3C85-69C7-4488AB625FC4}"/>
              </a:ext>
            </a:extLst>
          </p:cNvPr>
          <p:cNvSpPr>
            <a:spLocks noGrp="1"/>
          </p:cNvSpPr>
          <p:nvPr>
            <p:ph type="title"/>
          </p:nvPr>
        </p:nvSpPr>
        <p:spPr>
          <a:xfrm>
            <a:off x="838201" y="479493"/>
            <a:ext cx="5257800" cy="1325563"/>
          </a:xfrm>
        </p:spPr>
        <p:txBody>
          <a:bodyPr>
            <a:normAutofit/>
          </a:bodyPr>
          <a:lstStyle/>
          <a:p>
            <a:r>
              <a:rPr lang="en-IN" dirty="0"/>
              <a:t>Azure Mobile App</a:t>
            </a:r>
          </a:p>
        </p:txBody>
      </p:sp>
      <p:sp>
        <p:nvSpPr>
          <p:cNvPr id="3" name="Content Placeholder 2">
            <a:extLst>
              <a:ext uri="{FF2B5EF4-FFF2-40B4-BE49-F238E27FC236}">
                <a16:creationId xmlns:a16="http://schemas.microsoft.com/office/drawing/2014/main" id="{D652C492-BAD4-8DB5-B6E4-A9A1C42D6C36}"/>
              </a:ext>
            </a:extLst>
          </p:cNvPr>
          <p:cNvSpPr>
            <a:spLocks noGrp="1"/>
          </p:cNvSpPr>
          <p:nvPr>
            <p:ph idx="1"/>
          </p:nvPr>
        </p:nvSpPr>
        <p:spPr>
          <a:xfrm>
            <a:off x="838201" y="1984443"/>
            <a:ext cx="5257800" cy="4700837"/>
          </a:xfrm>
        </p:spPr>
        <p:txBody>
          <a:bodyPr>
            <a:normAutofit/>
          </a:bodyPr>
          <a:lstStyle/>
          <a:p>
            <a:r>
              <a:rPr lang="en-IN" sz="2400" b="0" i="0">
                <a:effectLst/>
                <a:latin typeface="inter-regular"/>
              </a:rPr>
              <a:t>We can deploy our mobile backend services on Azure using Azure Mobile apps.</a:t>
            </a:r>
          </a:p>
          <a:p>
            <a:r>
              <a:rPr lang="en-IN" sz="2400" b="0" i="0">
                <a:effectLst/>
                <a:latin typeface="inter-regular"/>
              </a:rPr>
              <a:t> By implementing our mobile backend service on Azure, our mobile backend will be able to communicate with different Azure services.</a:t>
            </a:r>
          </a:p>
          <a:p>
            <a:r>
              <a:rPr lang="en-IN" sz="2400" b="0" i="0">
                <a:effectLst/>
                <a:latin typeface="inter-regular"/>
              </a:rPr>
              <a:t> We can able to take advantage of various features that are provided by Azure Mobile Apps.</a:t>
            </a:r>
          </a:p>
          <a:p>
            <a:endParaRPr lang="en-IN" sz="2400"/>
          </a:p>
        </p:txBody>
      </p:sp>
    </p:spTree>
    <p:extLst>
      <p:ext uri="{BB962C8B-B14F-4D97-AF65-F5344CB8AC3E}">
        <p14:creationId xmlns:p14="http://schemas.microsoft.com/office/powerpoint/2010/main" val="2504740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DD54-9686-79DF-1AE6-AE7DE0DA6B45}"/>
              </a:ext>
            </a:extLst>
          </p:cNvPr>
          <p:cNvSpPr>
            <a:spLocks noGrp="1"/>
          </p:cNvSpPr>
          <p:nvPr>
            <p:ph type="title"/>
          </p:nvPr>
        </p:nvSpPr>
        <p:spPr/>
        <p:txBody>
          <a:bodyPr/>
          <a:lstStyle/>
          <a:p>
            <a:r>
              <a:rPr lang="en-IN" dirty="0"/>
              <a:t>Features and services</a:t>
            </a:r>
          </a:p>
        </p:txBody>
      </p:sp>
      <p:sp>
        <p:nvSpPr>
          <p:cNvPr id="3" name="Content Placeholder 2">
            <a:extLst>
              <a:ext uri="{FF2B5EF4-FFF2-40B4-BE49-F238E27FC236}">
                <a16:creationId xmlns:a16="http://schemas.microsoft.com/office/drawing/2014/main" id="{AF707AC6-F95A-5A8E-8826-B54C29522270}"/>
              </a:ext>
            </a:extLst>
          </p:cNvPr>
          <p:cNvSpPr>
            <a:spLocks noGrp="1"/>
          </p:cNvSpPr>
          <p:nvPr>
            <p:ph idx="1"/>
          </p:nvPr>
        </p:nvSpPr>
        <p:spPr>
          <a:xfrm>
            <a:off x="838200" y="1347537"/>
            <a:ext cx="10683240" cy="5390147"/>
          </a:xfrm>
        </p:spPr>
        <p:txBody>
          <a:bodyPr>
            <a:normAutofit/>
          </a:bodyPr>
          <a:lstStyle/>
          <a:p>
            <a:r>
              <a:rPr lang="en-IN" b="1" i="0" dirty="0">
                <a:solidFill>
                  <a:srgbClr val="333333"/>
                </a:solidFill>
                <a:effectLst/>
                <a:latin typeface="inter-bold"/>
              </a:rPr>
              <a:t>Data Storage:</a:t>
            </a:r>
            <a:r>
              <a:rPr lang="en-IN" b="0" i="0" dirty="0">
                <a:solidFill>
                  <a:srgbClr val="333333"/>
                </a:solidFill>
                <a:effectLst/>
                <a:latin typeface="inter-regular"/>
              </a:rPr>
              <a:t> </a:t>
            </a:r>
            <a:r>
              <a:rPr lang="en-IN" sz="2400" b="0" i="0" dirty="0">
                <a:solidFill>
                  <a:srgbClr val="333333"/>
                </a:solidFill>
                <a:effectLst/>
                <a:latin typeface="inter-regular"/>
              </a:rPr>
              <a:t>Our mobile backend can be able to store the data or access the data of Azure SQL database Azure table storage, Azure Blob storage, and Cosmos DB. And also, we can add offline sync features to our mobile app.</a:t>
            </a:r>
          </a:p>
          <a:p>
            <a:r>
              <a:rPr lang="en-IN" b="1" i="0" dirty="0">
                <a:solidFill>
                  <a:srgbClr val="333333"/>
                </a:solidFill>
                <a:effectLst/>
                <a:latin typeface="inter-bold"/>
              </a:rPr>
              <a:t>Authentication and Authorization:</a:t>
            </a:r>
            <a:r>
              <a:rPr lang="en-IN" b="0" i="0" dirty="0">
                <a:solidFill>
                  <a:srgbClr val="333333"/>
                </a:solidFill>
                <a:effectLst/>
                <a:latin typeface="inter-regular"/>
              </a:rPr>
              <a:t> </a:t>
            </a:r>
            <a:r>
              <a:rPr lang="en-IN" sz="2400" b="0" i="0" dirty="0">
                <a:solidFill>
                  <a:srgbClr val="333333"/>
                </a:solidFill>
                <a:effectLst/>
                <a:latin typeface="inter-regular"/>
              </a:rPr>
              <a:t>We can integrate our mobile app with different authentication providers. So we can integrate with Azure active directory, Microsoft, Facebook, Google, and Twitter. We can integrate this service without any code.</a:t>
            </a:r>
          </a:p>
          <a:p>
            <a:r>
              <a:rPr lang="en-IN" b="1" i="0" dirty="0">
                <a:solidFill>
                  <a:srgbClr val="333333"/>
                </a:solidFill>
                <a:effectLst/>
                <a:latin typeface="inter-bold"/>
              </a:rPr>
              <a:t>Connectivity:</a:t>
            </a:r>
            <a:r>
              <a:rPr lang="en-IN" b="0" i="0" dirty="0">
                <a:solidFill>
                  <a:srgbClr val="333333"/>
                </a:solidFill>
                <a:effectLst/>
                <a:latin typeface="inter-regular"/>
              </a:rPr>
              <a:t> </a:t>
            </a:r>
            <a:r>
              <a:rPr lang="en-IN" sz="2400" b="0" i="0" dirty="0">
                <a:solidFill>
                  <a:srgbClr val="333333"/>
                </a:solidFill>
                <a:effectLst/>
                <a:latin typeface="inter-regular"/>
              </a:rPr>
              <a:t>In terms of connectivity to apps that are hosted in a virtual network. Our mobile app will be able to connect to a virtual network either using point to site VPN or by hosting our mobile app backend service into an app service environment, which will automatically get connected to the virtual network.</a:t>
            </a:r>
            <a:endParaRPr lang="en-IN" sz="2400" dirty="0"/>
          </a:p>
        </p:txBody>
      </p:sp>
    </p:spTree>
    <p:extLst>
      <p:ext uri="{BB962C8B-B14F-4D97-AF65-F5344CB8AC3E}">
        <p14:creationId xmlns:p14="http://schemas.microsoft.com/office/powerpoint/2010/main" val="2247856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78F26-E3A6-A9E0-BC14-043A8BFBDEC2}"/>
              </a:ext>
            </a:extLst>
          </p:cNvPr>
          <p:cNvSpPr>
            <a:spLocks noGrp="1"/>
          </p:cNvSpPr>
          <p:nvPr>
            <p:ph type="title"/>
          </p:nvPr>
        </p:nvSpPr>
        <p:spPr>
          <a:xfrm>
            <a:off x="838200" y="365125"/>
            <a:ext cx="10515600" cy="1040163"/>
          </a:xfrm>
        </p:spPr>
        <p:txBody>
          <a:bodyPr/>
          <a:lstStyle/>
          <a:p>
            <a:r>
              <a:rPr lang="en-IN" dirty="0"/>
              <a:t>Azure App Service Backup</a:t>
            </a:r>
          </a:p>
        </p:txBody>
      </p:sp>
      <p:sp>
        <p:nvSpPr>
          <p:cNvPr id="3" name="Content Placeholder 2">
            <a:extLst>
              <a:ext uri="{FF2B5EF4-FFF2-40B4-BE49-F238E27FC236}">
                <a16:creationId xmlns:a16="http://schemas.microsoft.com/office/drawing/2014/main" id="{3E3686F0-CCEF-7082-7E7D-56E276CE8A1F}"/>
              </a:ext>
            </a:extLst>
          </p:cNvPr>
          <p:cNvSpPr>
            <a:spLocks noGrp="1"/>
          </p:cNvSpPr>
          <p:nvPr>
            <p:ph idx="1"/>
          </p:nvPr>
        </p:nvSpPr>
        <p:spPr>
          <a:xfrm>
            <a:off x="838200" y="1405288"/>
            <a:ext cx="10515600" cy="5159141"/>
          </a:xfrm>
        </p:spPr>
        <p:txBody>
          <a:bodyPr/>
          <a:lstStyle/>
          <a:p>
            <a:r>
              <a:rPr lang="en-IN" b="0" i="0" dirty="0">
                <a:solidFill>
                  <a:srgbClr val="333333"/>
                </a:solidFill>
                <a:effectLst/>
                <a:latin typeface="inter-regular"/>
              </a:rPr>
              <a:t>The App service backup and scaling is much simpler than virtual machine backup and scaling. The backup and restore in-app feature service let us quickly create app backups. </a:t>
            </a:r>
          </a:p>
          <a:p>
            <a:r>
              <a:rPr lang="en-IN" b="0" i="0" dirty="0">
                <a:solidFill>
                  <a:srgbClr val="333333"/>
                </a:solidFill>
                <a:effectLst/>
                <a:latin typeface="inter-regular"/>
              </a:rPr>
              <a:t>This backup of app service will contain app configuration also, the file content, and optionally the database connected to our app. We can take backup along with the app service.</a:t>
            </a:r>
          </a:p>
          <a:p>
            <a:r>
              <a:rPr lang="en-IN" b="0" i="0" dirty="0">
                <a:solidFill>
                  <a:srgbClr val="333333"/>
                </a:solidFill>
                <a:effectLst/>
                <a:latin typeface="inter-regular"/>
              </a:rPr>
              <a:t>The backup will be stored in a storage account. And in terms of restoration, we can restore an app with its linked database on-demand to its previous state, using the backup, or we can create all-together a new app using that app backup.</a:t>
            </a:r>
          </a:p>
        </p:txBody>
      </p:sp>
    </p:spTree>
    <p:extLst>
      <p:ext uri="{BB962C8B-B14F-4D97-AF65-F5344CB8AC3E}">
        <p14:creationId xmlns:p14="http://schemas.microsoft.com/office/powerpoint/2010/main" val="3462078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TotalTime>
  <Words>1041</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vt:lpstr>
      <vt:lpstr>Calibri</vt:lpstr>
      <vt:lpstr>Calibri Light</vt:lpstr>
      <vt:lpstr>Google Sans</vt:lpstr>
      <vt:lpstr>inter-bold</vt:lpstr>
      <vt:lpstr>inter-regular</vt:lpstr>
      <vt:lpstr>Segoe UI</vt:lpstr>
      <vt:lpstr>Wingdings</vt:lpstr>
      <vt:lpstr>Office Theme</vt:lpstr>
      <vt:lpstr>APPSERVICE</vt:lpstr>
      <vt:lpstr>What is meant by App Service</vt:lpstr>
      <vt:lpstr>Benefits of App Services:</vt:lpstr>
      <vt:lpstr>PowerPoint Presentation</vt:lpstr>
      <vt:lpstr>App Service Plan</vt:lpstr>
      <vt:lpstr>Environment Features</vt:lpstr>
      <vt:lpstr>Azure Mobile App</vt:lpstr>
      <vt:lpstr>Features and services</vt:lpstr>
      <vt:lpstr>Azure App Service Backup</vt:lpstr>
      <vt:lpstr>Different Types Of App Services:</vt:lpstr>
      <vt:lpstr>PowerPoint Presentation</vt:lpstr>
      <vt:lpstr>Difference Between App Service and Web App:</vt:lpstr>
      <vt:lpstr>APP Service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APPSERVICE</dc:title>
  <dc:creator>Akula, Chetan satya teja</dc:creator>
  <cp:lastModifiedBy>Akula, Chetan satya teja</cp:lastModifiedBy>
  <cp:revision>1</cp:revision>
  <dcterms:created xsi:type="dcterms:W3CDTF">2023-05-02T08:19:17Z</dcterms:created>
  <dcterms:modified xsi:type="dcterms:W3CDTF">2023-05-03T05:21:59Z</dcterms:modified>
</cp:coreProperties>
</file>