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69" r:id="rId3"/>
    <p:sldId id="259" r:id="rId4"/>
    <p:sldId id="264" r:id="rId5"/>
    <p:sldId id="268" r:id="rId6"/>
    <p:sldId id="266" r:id="rId7"/>
    <p:sldId id="263"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Assistant" panose="020B0604020202020204" charset="-79"/>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54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675261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02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8288000" cy="10287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23197" y="1595126"/>
            <a:ext cx="13247724" cy="2059479"/>
          </a:xfrm>
        </p:spPr>
        <p:txBody>
          <a:bodyPr/>
          <a:lstStyle>
            <a:lvl1pPr>
              <a:defRPr sz="6000"/>
            </a:lvl1pPr>
          </a:lstStyle>
          <a:p>
            <a:r>
              <a:rPr lang="en-US"/>
              <a:t>Click to edit Master title style</a:t>
            </a:r>
            <a:endParaRPr lang="en-US" dirty="0"/>
          </a:p>
        </p:txBody>
      </p:sp>
      <p:sp>
        <p:nvSpPr>
          <p:cNvPr id="8" name="Text Placeholder 3"/>
          <p:cNvSpPr>
            <a:spLocks noGrp="1"/>
          </p:cNvSpPr>
          <p:nvPr>
            <p:ph type="body" sz="half" idx="2"/>
          </p:nvPr>
        </p:nvSpPr>
        <p:spPr>
          <a:xfrm>
            <a:off x="1732432" y="5314950"/>
            <a:ext cx="13238489" cy="371475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93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141131" y="5582885"/>
            <a:ext cx="9016500" cy="2115964"/>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500" b="0" i="0" u="none" strike="noStrike" cap="none" dirty="0" smtClean="0">
                <a:solidFill>
                  <a:srgbClr val="FFFFFF"/>
                </a:solidFill>
                <a:latin typeface="Arial"/>
                <a:ea typeface="Arial"/>
                <a:cs typeface="Arial"/>
                <a:sym typeface="Arial"/>
              </a:rPr>
              <a:t>By:- </a:t>
            </a:r>
            <a:r>
              <a:rPr lang="en-US" sz="2500" b="0" i="0" u="none" strike="noStrike" cap="none" dirty="0" err="1" smtClean="0">
                <a:solidFill>
                  <a:srgbClr val="FFFFFF"/>
                </a:solidFill>
                <a:latin typeface="Arial"/>
                <a:ea typeface="Arial"/>
                <a:cs typeface="Arial"/>
                <a:sym typeface="Arial"/>
              </a:rPr>
              <a:t>Chetana</a:t>
            </a:r>
            <a:r>
              <a:rPr lang="en-US" sz="2500" b="0" i="0" u="none" strike="noStrike" cap="none" dirty="0" smtClean="0">
                <a:solidFill>
                  <a:srgbClr val="FFFFFF"/>
                </a:solidFill>
                <a:latin typeface="Arial"/>
                <a:ea typeface="Arial"/>
                <a:cs typeface="Arial"/>
                <a:sym typeface="Arial"/>
              </a:rPr>
              <a:t> </a:t>
            </a:r>
            <a:r>
              <a:rPr lang="en-US" sz="2500" dirty="0" err="1">
                <a:solidFill>
                  <a:srgbClr val="FFFFFF"/>
                </a:solidFill>
              </a:rPr>
              <a:t>M</a:t>
            </a:r>
            <a:r>
              <a:rPr lang="en-US" sz="2500" b="0" i="0" u="none" strike="noStrike" cap="none" dirty="0" err="1" smtClean="0">
                <a:solidFill>
                  <a:srgbClr val="FFFFFF"/>
                </a:solidFill>
                <a:latin typeface="Arial"/>
                <a:ea typeface="Arial"/>
                <a:cs typeface="Arial"/>
                <a:sym typeface="Arial"/>
              </a:rPr>
              <a:t>anjarekar</a:t>
            </a:r>
            <a:endParaRPr lang="en-US" sz="2500" dirty="0">
              <a:solidFill>
                <a:srgbClr val="FFFFFF"/>
              </a:solidFill>
            </a:endParaRPr>
          </a:p>
          <a:p>
            <a:pPr marL="0" marR="0" lvl="0" indent="0" algn="l" rtl="0">
              <a:lnSpc>
                <a:spcPct val="110000"/>
              </a:lnSpc>
              <a:spcBef>
                <a:spcPts val="0"/>
              </a:spcBef>
              <a:spcAft>
                <a:spcPts val="0"/>
              </a:spcAft>
              <a:buNone/>
            </a:pPr>
            <a:r>
              <a:rPr lang="en-US" sz="2500" dirty="0">
                <a:solidFill>
                  <a:srgbClr val="FFFFFF"/>
                </a:solidFill>
              </a:rPr>
              <a:t>Roll </a:t>
            </a:r>
            <a:r>
              <a:rPr lang="en-US" sz="2500" dirty="0" smtClean="0">
                <a:solidFill>
                  <a:srgbClr val="FFFFFF"/>
                </a:solidFill>
              </a:rPr>
              <a:t>No:- 70</a:t>
            </a:r>
            <a:endParaRPr dirty="0"/>
          </a:p>
          <a:p>
            <a:pPr marL="0" marR="0" lvl="0" indent="0" algn="l" rtl="0">
              <a:lnSpc>
                <a:spcPct val="110000"/>
              </a:lnSpc>
              <a:spcBef>
                <a:spcPts val="0"/>
              </a:spcBef>
              <a:spcAft>
                <a:spcPts val="0"/>
              </a:spcAft>
              <a:buNone/>
            </a:pPr>
            <a:r>
              <a:rPr lang="en-US" sz="2500" b="0" i="0" u="none" strike="noStrike" cap="none" dirty="0">
                <a:solidFill>
                  <a:srgbClr val="FFFFFF"/>
                </a:solidFill>
                <a:latin typeface="Arial"/>
                <a:ea typeface="Arial"/>
                <a:cs typeface="Arial"/>
                <a:sym typeface="Arial"/>
              </a:rPr>
              <a:t>Department of Computer science (Data Science)</a:t>
            </a:r>
            <a:endParaRPr dirty="0"/>
          </a:p>
          <a:p>
            <a:pPr marL="0" marR="0" lvl="0" indent="0" algn="l" rtl="0">
              <a:lnSpc>
                <a:spcPct val="110000"/>
              </a:lnSpc>
              <a:spcBef>
                <a:spcPts val="0"/>
              </a:spcBef>
              <a:spcAft>
                <a:spcPts val="0"/>
              </a:spcAft>
              <a:buNone/>
            </a:pPr>
            <a:r>
              <a:rPr lang="en-US" sz="2500" b="0" i="0" u="none" strike="noStrike" cap="none" dirty="0">
                <a:solidFill>
                  <a:srgbClr val="FFFFFF"/>
                </a:solidFill>
                <a:latin typeface="Arial"/>
                <a:ea typeface="Arial"/>
                <a:cs typeface="Arial"/>
                <a:sym typeface="Arial"/>
              </a:rPr>
              <a:t>Vidyavardhini’s College of Engineering and Technology</a:t>
            </a:r>
            <a:endParaRPr dirty="0"/>
          </a:p>
          <a:p>
            <a:pPr marL="0" marR="0" lvl="0" indent="0" algn="l" rtl="0">
              <a:lnSpc>
                <a:spcPct val="110000"/>
              </a:lnSpc>
              <a:spcBef>
                <a:spcPts val="0"/>
              </a:spcBef>
              <a:spcAft>
                <a:spcPts val="0"/>
              </a:spcAft>
              <a:buNone/>
            </a:pPr>
            <a:endParaRPr sz="2500" b="0" i="0" u="none" strike="noStrike" cap="none" dirty="0">
              <a:solidFill>
                <a:srgbClr val="FFFFFF"/>
              </a:solidFill>
              <a:latin typeface="Arial"/>
              <a:ea typeface="Arial"/>
              <a:cs typeface="Arial"/>
              <a:sym typeface="Arial"/>
            </a:endParaRPr>
          </a:p>
        </p:txBody>
      </p:sp>
      <p:sp>
        <p:nvSpPr>
          <p:cNvPr id="85" name="Google Shape;85;p13"/>
          <p:cNvSpPr/>
          <p:nvPr/>
        </p:nvSpPr>
        <p:spPr>
          <a:xfrm>
            <a:off x="234436" y="4931511"/>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IN"/>
          </a:p>
        </p:txBody>
      </p:sp>
      <p:sp>
        <p:nvSpPr>
          <p:cNvPr id="86" name="Google Shape;86;p13"/>
          <p:cNvSpPr txBox="1"/>
          <p:nvPr/>
        </p:nvSpPr>
        <p:spPr>
          <a:xfrm>
            <a:off x="1141131" y="3389246"/>
            <a:ext cx="12846000" cy="31579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endParaRPr sz="1900" dirty="0">
              <a:latin typeface="Times New Roman" panose="02020603050405020304" pitchFamily="18" charset="0"/>
              <a:cs typeface="Times New Roman" panose="02020603050405020304" pitchFamily="18" charset="0"/>
            </a:endParaRPr>
          </a:p>
        </p:txBody>
      </p:sp>
      <p:sp>
        <p:nvSpPr>
          <p:cNvPr id="87" name="Google Shape;87;p13"/>
          <p:cNvSpPr/>
          <p:nvPr/>
        </p:nvSpPr>
        <p:spPr>
          <a:xfrm>
            <a:off x="234436" y="8670494"/>
            <a:ext cx="12832964" cy="303325"/>
          </a:xfrm>
          <a:custGeom>
            <a:avLst/>
            <a:gdLst/>
            <a:ahLst/>
            <a:cxnLst/>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p>
            <a:endParaRPr lang="en-IN"/>
          </a:p>
        </p:txBody>
      </p:sp>
      <p:sp>
        <p:nvSpPr>
          <p:cNvPr id="88" name="Google Shape;88;p13"/>
          <p:cNvSpPr/>
          <p:nvPr/>
        </p:nvSpPr>
        <p:spPr>
          <a:xfrm>
            <a:off x="-2236312" y="0"/>
            <a:ext cx="23252612" cy="3064959"/>
          </a:xfrm>
          <a:custGeom>
            <a:avLst/>
            <a:gdLst/>
            <a:ahLst/>
            <a:cxnLst/>
            <a:rect l="l" t="t" r="r" b="b"/>
            <a:pathLst>
              <a:path w="23252612" h="3064959" extrusionOk="0">
                <a:moveTo>
                  <a:pt x="0" y="0"/>
                </a:moveTo>
                <a:lnTo>
                  <a:pt x="23252612" y="0"/>
                </a:lnTo>
                <a:lnTo>
                  <a:pt x="23252612" y="3064959"/>
                </a:lnTo>
                <a:lnTo>
                  <a:pt x="0" y="3064959"/>
                </a:lnTo>
                <a:lnTo>
                  <a:pt x="0" y="0"/>
                </a:lnTo>
                <a:close/>
              </a:path>
            </a:pathLst>
          </a:custGeom>
          <a:blipFill rotWithShape="1">
            <a:blip r:embed="rId4">
              <a:alphaModFix/>
            </a:blip>
            <a:stretch>
              <a:fillRect t="-135645" b="-507738"/>
            </a:stretch>
          </a:blipFill>
          <a:ln>
            <a:noFill/>
          </a:ln>
        </p:spPr>
        <p:txBody>
          <a:bodyPr/>
          <a:lstStyle/>
          <a:p>
            <a:endParaRPr lang="en-IN"/>
          </a:p>
        </p:txBody>
      </p:sp>
      <p:sp>
        <p:nvSpPr>
          <p:cNvPr id="89" name="Google Shape;89;p13"/>
          <p:cNvSpPr/>
          <p:nvPr/>
        </p:nvSpPr>
        <p:spPr>
          <a:xfrm>
            <a:off x="1328946" y="676632"/>
            <a:ext cx="1709066" cy="1711696"/>
          </a:xfrm>
          <a:custGeom>
            <a:avLst/>
            <a:gdLst/>
            <a:ahLst/>
            <a:cxnLst/>
            <a:rect l="l" t="t" r="r" b="b"/>
            <a:pathLst>
              <a:path w="1709066" h="1711696" extrusionOk="0">
                <a:moveTo>
                  <a:pt x="0" y="0"/>
                </a:moveTo>
                <a:lnTo>
                  <a:pt x="1709066" y="0"/>
                </a:lnTo>
                <a:lnTo>
                  <a:pt x="1709066" y="1711695"/>
                </a:lnTo>
                <a:lnTo>
                  <a:pt x="0" y="1711695"/>
                </a:lnTo>
                <a:lnTo>
                  <a:pt x="0" y="0"/>
                </a:lnTo>
                <a:close/>
              </a:path>
            </a:pathLst>
          </a:custGeom>
          <a:blipFill rotWithShape="1">
            <a:blip r:embed="rId5">
              <a:alphaModFix/>
            </a:blip>
            <a:stretch>
              <a:fillRect/>
            </a:stretch>
          </a:blipFill>
          <a:ln>
            <a:noFill/>
          </a:ln>
        </p:spPr>
        <p:txBody>
          <a:bodyPr/>
          <a:lstStyle/>
          <a:p>
            <a:endParaRPr lang="en-IN"/>
          </a:p>
        </p:txBody>
      </p:sp>
      <p:sp>
        <p:nvSpPr>
          <p:cNvPr id="90" name="Google Shape;90;p13"/>
          <p:cNvSpPr txBox="1"/>
          <p:nvPr/>
        </p:nvSpPr>
        <p:spPr>
          <a:xfrm>
            <a:off x="3296852" y="802229"/>
            <a:ext cx="12186284" cy="1723164"/>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1" i="0" u="none" strike="noStrike" cap="none" dirty="0">
                <a:solidFill>
                  <a:srgbClr val="000000"/>
                </a:solidFill>
                <a:latin typeface="Assistant"/>
                <a:ea typeface="Assistant"/>
                <a:cs typeface="Assistant"/>
                <a:sym typeface="Assistant"/>
              </a:rPr>
              <a:t>Vidyavardhini’s College of Engineering &amp;  Technology</a:t>
            </a:r>
            <a:endParaRPr dirty="0"/>
          </a:p>
          <a:p>
            <a:pPr marL="0" marR="0" lvl="0" indent="0" algn="ctr" rtl="0">
              <a:lnSpc>
                <a:spcPct val="140010"/>
              </a:lnSpc>
              <a:spcBef>
                <a:spcPts val="0"/>
              </a:spcBef>
              <a:spcAft>
                <a:spcPts val="0"/>
              </a:spcAft>
              <a:buNone/>
            </a:pPr>
            <a:r>
              <a:rPr lang="en-US" sz="3999" b="1" i="0" u="none" strike="noStrike" cap="none" dirty="0">
                <a:solidFill>
                  <a:srgbClr val="000000"/>
                </a:solidFill>
                <a:latin typeface="Assistant"/>
                <a:ea typeface="Assistant"/>
                <a:cs typeface="Assistant"/>
                <a:sym typeface="Assistant"/>
              </a:rPr>
              <a:t>Department of </a:t>
            </a:r>
            <a:r>
              <a:rPr lang="en-US" sz="3999" b="1" dirty="0" smtClean="0">
                <a:latin typeface="Assistant"/>
                <a:ea typeface="Assistant"/>
                <a:cs typeface="Assistant"/>
                <a:sym typeface="Assistant"/>
              </a:rPr>
              <a:t>Computer Science </a:t>
            </a:r>
            <a:r>
              <a:rPr lang="en-US" sz="3999" b="1" i="0" u="none" strike="noStrike" cap="none" dirty="0" smtClean="0">
                <a:solidFill>
                  <a:srgbClr val="000000"/>
                </a:solidFill>
                <a:latin typeface="Assistant"/>
                <a:ea typeface="Assistant"/>
                <a:cs typeface="Assistant"/>
                <a:sym typeface="Assistant"/>
              </a:rPr>
              <a:t>&amp; </a:t>
            </a:r>
            <a:r>
              <a:rPr lang="en-US" sz="3999" b="1" i="0" u="none" strike="noStrike" cap="none" dirty="0">
                <a:solidFill>
                  <a:srgbClr val="000000"/>
                </a:solidFill>
                <a:latin typeface="Assistant"/>
                <a:ea typeface="Assistant"/>
                <a:cs typeface="Assistant"/>
                <a:sym typeface="Assistant"/>
              </a:rPr>
              <a:t>Data Science</a:t>
            </a:r>
            <a:endParaRPr dirty="0"/>
          </a:p>
        </p:txBody>
      </p:sp>
      <p:sp>
        <p:nvSpPr>
          <p:cNvPr id="91" name="Google Shape;91;p13"/>
          <p:cNvSpPr/>
          <p:nvPr/>
        </p:nvSpPr>
        <p:spPr>
          <a:xfrm>
            <a:off x="9590783" y="0"/>
            <a:ext cx="8697217" cy="10287000"/>
          </a:xfrm>
          <a:custGeom>
            <a:avLst/>
            <a:gdLst/>
            <a:ahLst/>
            <a:cxnLst/>
            <a:rect l="l" t="t" r="r" b="b"/>
            <a:pathLst>
              <a:path w="8825739" h="10963650" extrusionOk="0">
                <a:moveTo>
                  <a:pt x="0" y="0"/>
                </a:moveTo>
                <a:lnTo>
                  <a:pt x="8825738" y="0"/>
                </a:lnTo>
                <a:lnTo>
                  <a:pt x="8825738" y="10963650"/>
                </a:lnTo>
                <a:lnTo>
                  <a:pt x="0" y="10963650"/>
                </a:lnTo>
                <a:lnTo>
                  <a:pt x="0" y="0"/>
                </a:lnTo>
                <a:close/>
              </a:path>
            </a:pathLst>
          </a:custGeom>
          <a:blipFill rotWithShape="1">
            <a:blip r:embed="rId6">
              <a:alphaModFix/>
            </a:blip>
            <a:stretch>
              <a:fillRect/>
            </a:stretch>
          </a:blipFill>
          <a:ln>
            <a:noFill/>
          </a:ln>
        </p:spPr>
        <p:txBody>
          <a:bodyPr/>
          <a:lstStyle/>
          <a:p>
            <a:endParaRPr lang="en-IN"/>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67400" y="4739685"/>
            <a:ext cx="4407913" cy="4512668"/>
          </a:xfrm>
          <a:prstGeom prst="rect">
            <a:avLst/>
          </a:prstGeom>
        </p:spPr>
      </p:pic>
      <p:sp>
        <p:nvSpPr>
          <p:cNvPr id="3" name="Rectangle 2"/>
          <p:cNvSpPr/>
          <p:nvPr/>
        </p:nvSpPr>
        <p:spPr>
          <a:xfrm>
            <a:off x="1160652" y="3637588"/>
            <a:ext cx="4488729" cy="830997"/>
          </a:xfrm>
          <a:prstGeom prst="rect">
            <a:avLst/>
          </a:prstGeom>
        </p:spPr>
        <p:txBody>
          <a:bodyPr wrap="none">
            <a:spAutoFit/>
          </a:bodyPr>
          <a:lstStyle/>
          <a:p>
            <a:r>
              <a:rPr lang="en-IN" sz="4800" dirty="0" smtClean="0">
                <a:solidFill>
                  <a:schemeClr val="bg1"/>
                </a:solidFill>
                <a:latin typeface="Times New Roman" panose="02020603050405020304" pitchFamily="18" charset="0"/>
                <a:cs typeface="Times New Roman" panose="02020603050405020304" pitchFamily="18" charset="0"/>
              </a:rPr>
              <a:t>VR in Healthcare</a:t>
            </a:r>
            <a:endParaRPr lang="en-IN" sz="4800" dirty="0"/>
          </a:p>
        </p:txBody>
      </p:sp>
    </p:spTree>
  </p:cSld>
  <p:clrMapOvr>
    <a:masterClrMapping/>
  </p:clrMapOvr>
  <mc:AlternateContent xmlns:mc="http://schemas.openxmlformats.org/markup-compatibility/2006" xmlns:p14="http://schemas.microsoft.com/office/powerpoint/2010/main">
    <mc:Choice Requires="p14">
      <p:transition spd="slow" p14:dur="2000" advTm="5376"/>
    </mc:Choice>
    <mc:Fallback xmlns="">
      <p:transition spd="slow" advTm="53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bg1"/>
                </a:solidFill>
                <a:latin typeface="Times New Roman" panose="02020603050405020304" pitchFamily="18" charset="0"/>
                <a:cs typeface="Times New Roman" panose="02020603050405020304" pitchFamily="18" charset="0"/>
              </a:rPr>
              <a:t>VIRTUAL REAILTY</a:t>
            </a:r>
            <a:endParaRPr lang="en-IN" sz="5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472185" y="4956362"/>
            <a:ext cx="15596615" cy="3714750"/>
          </a:xfrm>
        </p:spPr>
        <p:txBody>
          <a:bodyPr>
            <a:norm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Virtual reality (VR) is a technology that uses computer-generated environments to create a simulated, immersive experience for users. In VR, individuals wear special headsets or goggles that typically cover their entire field of vision and sometimes include headphones for 3D audio.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headsets are equipped with motion tracking sensors that monitor the user's head movements and adjust the visual and auditory content accordingly, providing a sense of presence within the virtual world.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88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5F182-14AD-146E-3309-727963E278E8}"/>
              </a:ext>
            </a:extLst>
          </p:cNvPr>
          <p:cNvSpPr>
            <a:spLocks noGrp="1"/>
          </p:cNvSpPr>
          <p:nvPr>
            <p:ph type="title"/>
          </p:nvPr>
        </p:nvSpPr>
        <p:spPr>
          <a:xfrm>
            <a:off x="1795353" y="1595126"/>
            <a:ext cx="13868742" cy="2059479"/>
          </a:xfrm>
        </p:spPr>
        <p:txBody>
          <a:bodyPr>
            <a:normAutofit/>
          </a:bodyPr>
          <a:lstStyle/>
          <a:p>
            <a:r>
              <a:rPr lang="en-US" sz="4800" b="1" dirty="0" smtClean="0">
                <a:solidFill>
                  <a:schemeClr val="bg1"/>
                </a:solidFill>
                <a:latin typeface="Times New Roman" panose="02020603050405020304" pitchFamily="18" charset="0"/>
                <a:cs typeface="Times New Roman" panose="02020603050405020304" pitchFamily="18" charset="0"/>
              </a:rPr>
              <a:t> VR IN HEALTHCARE</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F35AE53-7745-BA8D-ED7F-950B6656DD01}"/>
              </a:ext>
            </a:extLst>
          </p:cNvPr>
          <p:cNvSpPr>
            <a:spLocks noGrp="1"/>
          </p:cNvSpPr>
          <p:nvPr>
            <p:ph type="body" sz="half" idx="2"/>
          </p:nvPr>
        </p:nvSpPr>
        <p:spPr>
          <a:xfrm>
            <a:off x="448237" y="5011891"/>
            <a:ext cx="9879106" cy="4939037"/>
          </a:xfrm>
        </p:spPr>
        <p:txBody>
          <a:bodyPr>
            <a:normAutofit fontScale="25000" lnSpcReduction="20000"/>
          </a:bodyPr>
          <a:lstStyle/>
          <a:p>
            <a:endParaRPr lang="en-US" sz="3000" b="0" i="0" dirty="0">
              <a:solidFill>
                <a:schemeClr val="tx1"/>
              </a:solidFill>
              <a:effectLst/>
              <a:latin typeface="Söhne"/>
            </a:endParaRPr>
          </a:p>
          <a:p>
            <a:pPr marL="685800" indent="-685800">
              <a:buFont typeface="Wingdings" panose="05000000000000000000" pitchFamily="2" charset="2"/>
              <a:buChar char="Ø"/>
            </a:pPr>
            <a:endParaRPr lang="en-US" sz="3000" b="0" i="0" dirty="0">
              <a:solidFill>
                <a:schemeClr val="tx1"/>
              </a:solidFill>
              <a:effectLst/>
              <a:latin typeface="Söhne"/>
            </a:endParaRPr>
          </a:p>
          <a:p>
            <a:pPr marL="685800" indent="-685800">
              <a:buFont typeface="Wingdings" panose="05000000000000000000" pitchFamily="2" charset="2"/>
              <a:buChar char="Ø"/>
            </a:pPr>
            <a:endParaRPr lang="en-US" sz="3000" b="0" i="0" dirty="0">
              <a:solidFill>
                <a:schemeClr val="tx1"/>
              </a:solidFill>
              <a:effectLst/>
              <a:latin typeface="Söhne"/>
            </a:endParaRPr>
          </a:p>
          <a:p>
            <a:pPr marL="457200" lvl="0" indent="-457200" algn="just">
              <a:lnSpc>
                <a:spcPct val="170000"/>
              </a:lnSpc>
              <a:spcBef>
                <a:spcPts val="0"/>
              </a:spcBef>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Virtual Reality enables a user to simulate a expertise using a VR headset within a machine-generated atmosphere. The entire enhanced experience is highly immersive and requires particular 3D goggles using a screen or gloves to help the user to learn from experience within this digital world.</a:t>
            </a:r>
          </a:p>
          <a:p>
            <a:pPr marL="457200" lvl="0" indent="-457200" algn="just">
              <a:lnSpc>
                <a:spcPct val="170000"/>
              </a:lnSpc>
              <a:spcBef>
                <a:spcPts val="1200"/>
              </a:spcBef>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Nowadays, Virtual Reality is used in many locations, but here we're likely to examine Virtual Reality in healthcare. In healthcare, virtual reality used in medical practice, for doctors in training and students, patient treatment, educating people about complex medical conditions, and much more.</a:t>
            </a:r>
          </a:p>
          <a:p>
            <a:pPr marL="685800" indent="-685800">
              <a:buFont typeface="Wingdings" panose="05000000000000000000" pitchFamily="2" charset="2"/>
              <a:buChar char="Ø"/>
            </a:pPr>
            <a:endParaRPr lang="en-US" sz="3000" b="0" i="0" dirty="0">
              <a:solidFill>
                <a:schemeClr val="tx1"/>
              </a:solidFill>
              <a:effectLst/>
              <a:latin typeface="Söhne"/>
            </a:endParaRPr>
          </a:p>
          <a:p>
            <a:pPr marL="685800" indent="-685800">
              <a:buFont typeface="Wingdings" panose="05000000000000000000" pitchFamily="2" charset="2"/>
              <a:buChar char="Ø"/>
            </a:pPr>
            <a:endParaRPr lang="en-US" sz="3000" b="0" i="0" dirty="0">
              <a:solidFill>
                <a:schemeClr val="tx1"/>
              </a:solidFill>
              <a:effectLst/>
              <a:latin typeface="Söhne"/>
            </a:endParaRPr>
          </a:p>
          <a:p>
            <a:pPr marL="685800" indent="-685800">
              <a:buFont typeface="Wingdings" panose="05000000000000000000" pitchFamily="2" charset="2"/>
              <a:buChar char="Ø"/>
            </a:pPr>
            <a:endParaRPr lang="en-IN" sz="30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sz="4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106" y="5101199"/>
            <a:ext cx="7093527" cy="4760422"/>
          </a:xfrm>
          <a:prstGeom prst="rect">
            <a:avLst/>
          </a:prstGeom>
        </p:spPr>
      </p:pic>
    </p:spTree>
    <p:extLst>
      <p:ext uri="{BB962C8B-B14F-4D97-AF65-F5344CB8AC3E}">
        <p14:creationId xmlns:p14="http://schemas.microsoft.com/office/powerpoint/2010/main" val="41575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10C33-D9F6-45DB-0996-E262ABCDC9B2}"/>
              </a:ext>
            </a:extLst>
          </p:cNvPr>
          <p:cNvSpPr>
            <a:spLocks noGrp="1"/>
          </p:cNvSpPr>
          <p:nvPr>
            <p:ph type="title"/>
          </p:nvPr>
        </p:nvSpPr>
        <p:spPr>
          <a:xfrm>
            <a:off x="1974209" y="1630985"/>
            <a:ext cx="13247724" cy="2059479"/>
          </a:xfrm>
        </p:spPr>
        <p:txBody>
          <a:bodyPr>
            <a:normAutofit/>
          </a:bodyPr>
          <a:lstStyle/>
          <a:p>
            <a:r>
              <a:rPr lang="en-US" sz="4800" b="1" dirty="0" smtClean="0">
                <a:solidFill>
                  <a:schemeClr val="bg1"/>
                </a:solidFill>
                <a:latin typeface="Times New Roman" panose="02020603050405020304" pitchFamily="18" charset="0"/>
                <a:cs typeface="Times New Roman" panose="02020603050405020304" pitchFamily="18" charset="0"/>
              </a:rPr>
              <a:t>APPLICATIONS OF VR IN HEALTHCARE</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C8E91BC-629A-DDD0-46C0-466D71A37A07}"/>
              </a:ext>
            </a:extLst>
          </p:cNvPr>
          <p:cNvSpPr>
            <a:spLocks noGrp="1"/>
          </p:cNvSpPr>
          <p:nvPr>
            <p:ph type="body" sz="half" idx="2"/>
          </p:nvPr>
        </p:nvSpPr>
        <p:spPr>
          <a:xfrm>
            <a:off x="894145" y="6239437"/>
            <a:ext cx="16574705" cy="3681719"/>
          </a:xfrm>
        </p:spPr>
        <p:txBody>
          <a:bodyPr>
            <a:noAutofit/>
          </a:bodyPr>
          <a:lstStyle/>
          <a:p>
            <a:pPr marL="342900" indent="-342900" algn="just">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Surgery: </a:t>
            </a:r>
            <a:r>
              <a:rPr lang="en-US" sz="2400" dirty="0" smtClean="0">
                <a:latin typeface="Times New Roman" panose="02020603050405020304" pitchFamily="18" charset="0"/>
                <a:cs typeface="Times New Roman" panose="02020603050405020304" pitchFamily="18" charset="0"/>
              </a:rPr>
              <a:t>VR </a:t>
            </a:r>
            <a:r>
              <a:rPr lang="en-US" sz="2400" dirty="0">
                <a:latin typeface="Times New Roman" panose="02020603050405020304" pitchFamily="18" charset="0"/>
                <a:cs typeface="Times New Roman" panose="02020603050405020304" pitchFamily="18" charset="0"/>
              </a:rPr>
              <a:t>lets users </a:t>
            </a:r>
            <a:r>
              <a:rPr lang="en-US" sz="2400" dirty="0" smtClean="0">
                <a:latin typeface="Times New Roman" panose="02020603050405020304" pitchFamily="18" charset="0"/>
                <a:cs typeface="Times New Roman" panose="02020603050405020304" pitchFamily="18" charset="0"/>
              </a:rPr>
              <a:t>practice </a:t>
            </a:r>
            <a:r>
              <a:rPr lang="en-US" sz="2400" dirty="0">
                <a:latin typeface="Times New Roman" panose="02020603050405020304" pitchFamily="18" charset="0"/>
                <a:cs typeface="Times New Roman" panose="02020603050405020304" pitchFamily="18" charset="0"/>
              </a:rPr>
              <a:t>different surgeries in the virtual space with the help of haptic controllers. The VR software guides the surgeons with the help of necessary steps. VR is also used to explain the surgery process to patients</a:t>
            </a:r>
            <a:r>
              <a:rPr lang="en-US" sz="24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Pain </a:t>
            </a:r>
            <a:r>
              <a:rPr lang="en-US" sz="2400" b="1" dirty="0" smtClean="0">
                <a:latin typeface="Times New Roman" panose="02020603050405020304" pitchFamily="18" charset="0"/>
                <a:cs typeface="Times New Roman" panose="02020603050405020304" pitchFamily="18" charset="0"/>
              </a:rPr>
              <a:t>Management :</a:t>
            </a:r>
            <a:r>
              <a:rPr lang="en-US" sz="2400" dirty="0" smtClean="0">
                <a:latin typeface="Times New Roman" panose="02020603050405020304" pitchFamily="18" charset="0"/>
                <a:cs typeface="Times New Roman" panose="02020603050405020304" pitchFamily="18" charset="0"/>
              </a:rPr>
              <a:t>VR </a:t>
            </a:r>
            <a:r>
              <a:rPr lang="en-US" sz="2400" dirty="0">
                <a:latin typeface="Times New Roman" panose="02020603050405020304" pitchFamily="18" charset="0"/>
                <a:cs typeface="Times New Roman" panose="02020603050405020304" pitchFamily="18" charset="0"/>
              </a:rPr>
              <a:t>manages the level of chronic pain. This effectively reduces healthcare costs and </a:t>
            </a:r>
            <a:r>
              <a:rPr lang="en-US" sz="2400" dirty="0" smtClean="0">
                <a:latin typeface="Times New Roman" panose="02020603050405020304" pitchFamily="18" charset="0"/>
                <a:cs typeface="Times New Roman" panose="02020603050405020304" pitchFamily="18" charset="0"/>
              </a:rPr>
              <a:t>minimizes </a:t>
            </a:r>
            <a:r>
              <a:rPr lang="en-US" sz="2400" dirty="0">
                <a:latin typeface="Times New Roman" panose="02020603050405020304" pitchFamily="18" charset="0"/>
                <a:cs typeface="Times New Roman" panose="02020603050405020304" pitchFamily="18" charset="0"/>
              </a:rPr>
              <a:t>the use of </a:t>
            </a:r>
            <a:r>
              <a:rPr lang="en-US" sz="2400" dirty="0" smtClean="0">
                <a:latin typeface="Times New Roman" panose="02020603050405020304" pitchFamily="18" charset="0"/>
                <a:cs typeface="Times New Roman" panose="02020603050405020304" pitchFamily="18" charset="0"/>
              </a:rPr>
              <a:t>painkillers.</a:t>
            </a:r>
          </a:p>
          <a:p>
            <a:pPr marL="342900" indent="-342900" algn="just">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Physical Therapy: </a:t>
            </a:r>
            <a:r>
              <a:rPr lang="en-US" sz="2400" dirty="0" smtClean="0">
                <a:latin typeface="Times New Roman" panose="02020603050405020304" pitchFamily="18" charset="0"/>
                <a:cs typeface="Times New Roman" panose="02020603050405020304" pitchFamily="18" charset="0"/>
              </a:rPr>
              <a:t>VR assists in physical therapy and offers a wide range of exercises that is supervised by an AI virtual instructor who monitors the patient's condition and ensures that the exercises are performed appropriately.</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Medical Education And </a:t>
            </a:r>
            <a:r>
              <a:rPr lang="en-US" sz="2400" b="1" dirty="0" err="1" smtClean="0">
                <a:latin typeface="Times New Roman" panose="02020603050405020304" pitchFamily="18" charset="0"/>
                <a:cs typeface="Times New Roman" panose="02020603050405020304" pitchFamily="18" charset="0"/>
              </a:rPr>
              <a:t>Training:</a:t>
            </a:r>
            <a:r>
              <a:rPr lang="en-US" sz="2400" dirty="0" err="1" smtClean="0">
                <a:latin typeface="Times New Roman" panose="02020603050405020304" pitchFamily="18" charset="0"/>
                <a:cs typeface="Times New Roman" panose="02020603050405020304" pitchFamily="18" charset="0"/>
              </a:rPr>
              <a:t>With</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help of tutors and training scenarios, virtual learning sessions are arranged for medical students.</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457200" algn="just">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34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068" y="1559267"/>
            <a:ext cx="13247724" cy="2059479"/>
          </a:xfrm>
        </p:spPr>
        <p:txBody>
          <a:bodyPr>
            <a:normAutofit/>
          </a:bodyPr>
          <a:lstStyle/>
          <a:p>
            <a:r>
              <a:rPr lang="en-US" sz="5400" b="1" dirty="0" smtClean="0">
                <a:solidFill>
                  <a:schemeClr val="bg1"/>
                </a:solidFill>
                <a:latin typeface="Times New Roman" panose="02020603050405020304" pitchFamily="18" charset="0"/>
                <a:cs typeface="Times New Roman" panose="02020603050405020304" pitchFamily="18" charset="0"/>
              </a:rPr>
              <a:t>FUTURE WORK OF VR IN HEALTHCARE</a:t>
            </a:r>
            <a:endParaRPr lang="en-IN" sz="5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493744" y="5308027"/>
            <a:ext cx="14690909" cy="3714750"/>
          </a:xfrm>
        </p:spPr>
        <p:txBody>
          <a:bodyPr>
            <a:normAutofit fontScale="92500" lnSpcReduction="20000"/>
          </a:bodyPr>
          <a:lstStyle/>
          <a:p>
            <a:pPr marL="457200" indent="-457200" algn="just">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reality is one of those technologies with the largest potential for growth in the future. </a:t>
            </a:r>
            <a:endParaRPr lang="en-US" dirty="0" smtClean="0">
              <a:latin typeface="Times New Roman" panose="02020603050405020304" pitchFamily="18" charset="0"/>
              <a:cs typeface="Times New Roman" panose="02020603050405020304" pitchFamily="18" charset="0"/>
            </a:endParaRPr>
          </a:p>
          <a:p>
            <a:pPr marL="457200" indent="-457200" algn="just">
              <a:lnSpc>
                <a:spcPct val="16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Today</a:t>
            </a:r>
            <a:r>
              <a:rPr lang="en-US" dirty="0">
                <a:latin typeface="Times New Roman" panose="02020603050405020304" pitchFamily="18" charset="0"/>
                <a:cs typeface="Times New Roman" panose="02020603050405020304" pitchFamily="18" charset="0"/>
              </a:rPr>
              <a:t>, VR applications extend to taking total control over the person's senses and emotions, for example, sight, feelings, and hearing, which makes the environment feel very much realistic.</a:t>
            </a:r>
          </a:p>
          <a:p>
            <a:pPr marL="457200" indent="-457200" algn="just">
              <a:lnSpc>
                <a:spcPct val="16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future, VR applications are expected to involve other features, for example, touch and smell, to deepen the sense of a realistic environment. Moreover, the devices or electronic equipment of VR will also become cheaper and lighter in the future to eliminate the hurdle of using VR.</a:t>
            </a:r>
          </a:p>
          <a:p>
            <a:pPr algn="just">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30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856" y="1577197"/>
            <a:ext cx="13247724" cy="2059479"/>
          </a:xfrm>
        </p:spPr>
        <p:txBody>
          <a:bodyPr>
            <a:normAutofit/>
          </a:bodyPr>
          <a:lstStyle/>
          <a:p>
            <a:r>
              <a:rPr lang="en-US" sz="5400" b="1" dirty="0" smtClean="0">
                <a:solidFill>
                  <a:schemeClr val="bg1"/>
                </a:solidFill>
                <a:latin typeface="Times New Roman" panose="02020603050405020304" pitchFamily="18" charset="0"/>
                <a:cs typeface="Times New Roman" panose="02020603050405020304" pitchFamily="18" charset="0"/>
              </a:rPr>
              <a:t>CONCLUSION</a:t>
            </a:r>
            <a:endParaRPr lang="en-IN" sz="5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743100" y="4761380"/>
            <a:ext cx="14773835" cy="371475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Virtual Reality has come a long way from its gaming origins and is poised to revolutionize healthcare. Its current applications in medical training, pain management, and therapy are already making a difference in patient care. As technology continues to advance and costs decrease, we can expect even greater integration of VR into healthcare, offering more innovative solutions and improved patient outcomes. The future of medicine is becoming increasingly virtual, and the possibilities are boundless.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34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0AA62-BF6B-E771-4D83-0C69D289F124}"/>
              </a:ext>
            </a:extLst>
          </p:cNvPr>
          <p:cNvSpPr>
            <a:spLocks noGrp="1"/>
          </p:cNvSpPr>
          <p:nvPr>
            <p:ph type="ctrTitle"/>
          </p:nvPr>
        </p:nvSpPr>
        <p:spPr>
          <a:xfrm>
            <a:off x="5027056" y="3145385"/>
            <a:ext cx="7772400" cy="1470025"/>
          </a:xfrm>
        </p:spPr>
        <p:txBody>
          <a:bodyPr/>
          <a:lstStyle/>
          <a:p>
            <a:r>
              <a:rPr lang="en-IN" dirty="0"/>
              <a:t>Thank </a:t>
            </a:r>
            <a:r>
              <a:rPr lang="en-IN" dirty="0" smtClean="0"/>
              <a:t>You</a:t>
            </a:r>
            <a:endParaRPr lang="en-IN" dirty="0"/>
          </a:p>
        </p:txBody>
      </p:sp>
    </p:spTree>
    <p:extLst>
      <p:ext uri="{BB962C8B-B14F-4D97-AF65-F5344CB8AC3E}">
        <p14:creationId xmlns:p14="http://schemas.microsoft.com/office/powerpoint/2010/main" val="3044062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2051</TotalTime>
  <Words>553</Words>
  <Application>Microsoft Office PowerPoint</Application>
  <PresentationFormat>Custom</PresentationFormat>
  <Paragraphs>31</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Wingdings</vt:lpstr>
      <vt:lpstr>Söhne</vt:lpstr>
      <vt:lpstr>Calibri</vt:lpstr>
      <vt:lpstr>Times New Roman</vt:lpstr>
      <vt:lpstr>Assistant</vt:lpstr>
      <vt:lpstr>Office Theme</vt:lpstr>
      <vt:lpstr>PowerPoint Presentation</vt:lpstr>
      <vt:lpstr>VIRTUAL REAILTY</vt:lpstr>
      <vt:lpstr> VR IN HEALTHCARE</vt:lpstr>
      <vt:lpstr>APPLICATIONS OF VR IN HEALTHCARE</vt:lpstr>
      <vt:lpstr>FUTURE WORK OF VR IN HEALTHCARE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rameshwar</dc:creator>
  <cp:lastModifiedBy>Admin</cp:lastModifiedBy>
  <cp:revision>38</cp:revision>
  <dcterms:modified xsi:type="dcterms:W3CDTF">2023-10-16T06:40:27Z</dcterms:modified>
</cp:coreProperties>
</file>