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9A9C-5FCF-44B0-B8B6-1729AC976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0B2574-3CDD-4945-9C45-85959CE4F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D3A77-5DF5-492C-BBC0-056EA44AE57D}"/>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BFCC225E-55C8-4177-81FD-CBABDBC66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C51C2-2119-4AA3-B0FF-EBE95F1FD665}"/>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265856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1F26-F9FE-4172-832C-7DC3B8234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F9A28-1AEA-418C-B645-B5BC49681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48953-0556-4FF7-B7FE-C70930CEDDEF}"/>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0202D21D-0F27-4777-9D28-6B9049B98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992-B3AE-47CE-9476-6C5313543A93}"/>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355628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2B8061-7F66-4CDF-9364-8DDBFA3AE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FA823-59F5-4263-94C3-CC1E06ACB8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01014-A6A2-4EBF-897E-840DE0C8DF82}"/>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1A572381-68AF-43D2-A71D-B3C1437FF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ADF33-1348-4FDF-A5D0-39BEECAA9EC9}"/>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79306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1DC6-313A-4D6E-9728-7B96BBDF9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345A4-FB43-418B-ADAB-CD66BC6E9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68B6-08E1-4D63-B357-2D3EE40BC393}"/>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85E1CDBA-7BE3-488A-9C37-F5719EF27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709C9-06A0-4447-8C1B-B1ED2B406B81}"/>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212982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6556-1905-45B5-8863-0DD9FAC78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8EB021-E30A-4603-9569-D75C302AF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0AB48-B093-4CE5-9778-8FD0830FF21C}"/>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3DD13DE4-6CD5-485B-8254-0885BEA95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54804-2DBD-4580-859D-54C1F50B528A}"/>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22860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2A6E-F9AF-4B44-8655-FFA2070AE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F56A2-F0D1-4EAC-B818-9A94B6657D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7B7A6-0CF2-40CF-8D81-9C07D8E24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52A8D4-599D-4540-9965-DF1B8C509F68}"/>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6" name="Footer Placeholder 5">
            <a:extLst>
              <a:ext uri="{FF2B5EF4-FFF2-40B4-BE49-F238E27FC236}">
                <a16:creationId xmlns:a16="http://schemas.microsoft.com/office/drawing/2014/main" id="{AEFE1D84-A7AC-45DD-8158-20E3560F6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5DBBF-9EDC-4C43-92E0-978C09B69285}"/>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133617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991D-8258-42E4-B835-57309EC74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9951A-5876-423C-BF84-19D02FC39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DBADE-75D8-41E1-BFC9-B8E7703C5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C80289-2CA2-4F7E-80F2-29461B1CF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C572B-2914-44E8-926C-34A5E9EDD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A57AD0-3E71-4382-BD9C-A53FA36C462A}"/>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8" name="Footer Placeholder 7">
            <a:extLst>
              <a:ext uri="{FF2B5EF4-FFF2-40B4-BE49-F238E27FC236}">
                <a16:creationId xmlns:a16="http://schemas.microsoft.com/office/drawing/2014/main" id="{639AE60E-ACB9-42D7-B4B0-2A05FBC4A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C660B-A567-4E86-A45F-5EBE6F33B31C}"/>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40418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81C5-65F8-4841-B87F-B15409EFB6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F1AD6-8794-4D3A-BBDC-0C4E64C46E16}"/>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4" name="Footer Placeholder 3">
            <a:extLst>
              <a:ext uri="{FF2B5EF4-FFF2-40B4-BE49-F238E27FC236}">
                <a16:creationId xmlns:a16="http://schemas.microsoft.com/office/drawing/2014/main" id="{B875B011-BFFD-4969-9BE0-A7B74E1E7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D53FD-9B3A-4796-9316-824822210149}"/>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59626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D30FD-6984-47AE-818A-39796CC5BECA}"/>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3" name="Footer Placeholder 2">
            <a:extLst>
              <a:ext uri="{FF2B5EF4-FFF2-40B4-BE49-F238E27FC236}">
                <a16:creationId xmlns:a16="http://schemas.microsoft.com/office/drawing/2014/main" id="{3D7560E0-46E7-4F9B-BFC5-0AA6D41513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0BE0F1-58DD-483C-8AF4-09663D99A0E4}"/>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295895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00E2-9E39-4ADE-BE62-98795697F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68076C-88DA-4CAE-916A-56CDBB1514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62950-EBBA-4E05-8E49-B65937B6B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BCD53-2A8A-425F-8799-4F398797B385}"/>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6" name="Footer Placeholder 5">
            <a:extLst>
              <a:ext uri="{FF2B5EF4-FFF2-40B4-BE49-F238E27FC236}">
                <a16:creationId xmlns:a16="http://schemas.microsoft.com/office/drawing/2014/main" id="{42ACBF98-1146-4F7C-BB7E-73CB1349F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E2751-F712-47D0-A0ED-B4C59D9F8EC2}"/>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235367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10FA-6AC5-44AA-ABA9-3646E736E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B25D0-263A-4469-A62B-0969B3538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6E7F2F-88A8-41C0-B0B9-C5437B55D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972DF-71E8-4F5D-A45F-E0C5F5D8A28D}"/>
              </a:ext>
            </a:extLst>
          </p:cNvPr>
          <p:cNvSpPr>
            <a:spLocks noGrp="1"/>
          </p:cNvSpPr>
          <p:nvPr>
            <p:ph type="dt" sz="half" idx="10"/>
          </p:nvPr>
        </p:nvSpPr>
        <p:spPr/>
        <p:txBody>
          <a:bodyPr/>
          <a:lstStyle/>
          <a:p>
            <a:fld id="{F4F7FBD9-351C-4A85-A387-4BE8AE0E9081}" type="datetimeFigureOut">
              <a:rPr lang="en-US" smtClean="0"/>
              <a:t>8/14/2019</a:t>
            </a:fld>
            <a:endParaRPr lang="en-US"/>
          </a:p>
        </p:txBody>
      </p:sp>
      <p:sp>
        <p:nvSpPr>
          <p:cNvPr id="6" name="Footer Placeholder 5">
            <a:extLst>
              <a:ext uri="{FF2B5EF4-FFF2-40B4-BE49-F238E27FC236}">
                <a16:creationId xmlns:a16="http://schemas.microsoft.com/office/drawing/2014/main" id="{E68B7023-03D7-4289-91C9-CAD5275E0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A3D77-A20F-4EC5-9508-8315B1BA8D4A}"/>
              </a:ext>
            </a:extLst>
          </p:cNvPr>
          <p:cNvSpPr>
            <a:spLocks noGrp="1"/>
          </p:cNvSpPr>
          <p:nvPr>
            <p:ph type="sldNum" sz="quarter" idx="12"/>
          </p:nvPr>
        </p:nvSpPr>
        <p:spPr/>
        <p:txBody>
          <a:bodyPr/>
          <a:lstStyle/>
          <a:p>
            <a:fld id="{91ED9E4E-19C4-458E-8B1F-29D94A4A4D16}" type="slidenum">
              <a:rPr lang="en-US" smtClean="0"/>
              <a:t>‹#›</a:t>
            </a:fld>
            <a:endParaRPr lang="en-US"/>
          </a:p>
        </p:txBody>
      </p:sp>
    </p:spTree>
    <p:extLst>
      <p:ext uri="{BB962C8B-B14F-4D97-AF65-F5344CB8AC3E}">
        <p14:creationId xmlns:p14="http://schemas.microsoft.com/office/powerpoint/2010/main" val="182304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F1A11-AAFA-4002-B363-680F696BE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90BDDE-8BBA-428D-BB42-A22A7A414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7D9DC-04A3-43CA-92E6-311C0497A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FBD9-351C-4A85-A387-4BE8AE0E9081}" type="datetimeFigureOut">
              <a:rPr lang="en-US" smtClean="0"/>
              <a:t>8/14/2019</a:t>
            </a:fld>
            <a:endParaRPr lang="en-US"/>
          </a:p>
        </p:txBody>
      </p:sp>
      <p:sp>
        <p:nvSpPr>
          <p:cNvPr id="5" name="Footer Placeholder 4">
            <a:extLst>
              <a:ext uri="{FF2B5EF4-FFF2-40B4-BE49-F238E27FC236}">
                <a16:creationId xmlns:a16="http://schemas.microsoft.com/office/drawing/2014/main" id="{25F7B02F-5A91-4A5E-A7F5-BB2B0EDCB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BD9EF6-DDBB-43A6-9106-5E719511A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D9E4E-19C4-458E-8B1F-29D94A4A4D16}" type="slidenum">
              <a:rPr lang="en-US" smtClean="0"/>
              <a:t>‹#›</a:t>
            </a:fld>
            <a:endParaRPr lang="en-US"/>
          </a:p>
        </p:txBody>
      </p:sp>
    </p:spTree>
    <p:extLst>
      <p:ext uri="{BB962C8B-B14F-4D97-AF65-F5344CB8AC3E}">
        <p14:creationId xmlns:p14="http://schemas.microsoft.com/office/powerpoint/2010/main" val="1353755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Suburbs_of_Mumb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D4EC-9FBA-4882-9917-83DD37FB0479}"/>
              </a:ext>
            </a:extLst>
          </p:cNvPr>
          <p:cNvSpPr>
            <a:spLocks noGrp="1"/>
          </p:cNvSpPr>
          <p:nvPr>
            <p:ph type="title"/>
          </p:nvPr>
        </p:nvSpPr>
        <p:spPr/>
        <p:txBody>
          <a:bodyPr>
            <a:normAutofit fontScale="90000"/>
          </a:bodyPr>
          <a:lstStyle/>
          <a:p>
            <a:r>
              <a:rPr lang="en-US" dirty="0"/>
              <a:t>          </a:t>
            </a:r>
            <a:br>
              <a:rPr lang="en-US" dirty="0"/>
            </a:br>
            <a:br>
              <a:rPr lang="en-US" dirty="0"/>
            </a:br>
            <a:r>
              <a:rPr lang="en-US" dirty="0"/>
              <a:t>       </a:t>
            </a:r>
            <a:br>
              <a:rPr lang="en-US" dirty="0"/>
            </a:br>
            <a:br>
              <a:rPr lang="en-US" dirty="0"/>
            </a:br>
            <a:br>
              <a:rPr lang="en-US" dirty="0"/>
            </a:br>
            <a:r>
              <a:rPr lang="en-US" dirty="0"/>
              <a:t>        </a:t>
            </a:r>
            <a:r>
              <a:rPr lang="en-US" sz="5300" dirty="0"/>
              <a:t>Coursera Capstone week5 Project                               </a:t>
            </a:r>
            <a:br>
              <a:rPr lang="en-US" sz="5300" dirty="0"/>
            </a:br>
            <a:r>
              <a:rPr lang="en-US" sz="5300" dirty="0"/>
              <a:t> </a:t>
            </a:r>
            <a:br>
              <a:rPr lang="en-US" sz="5300" dirty="0"/>
            </a:br>
            <a:br>
              <a:rPr lang="en-US" sz="5300" dirty="0"/>
            </a:br>
            <a:endParaRPr lang="en-US" sz="5300" dirty="0"/>
          </a:p>
        </p:txBody>
      </p:sp>
      <p:sp>
        <p:nvSpPr>
          <p:cNvPr id="3" name="Content Placeholder 2">
            <a:extLst>
              <a:ext uri="{FF2B5EF4-FFF2-40B4-BE49-F238E27FC236}">
                <a16:creationId xmlns:a16="http://schemas.microsoft.com/office/drawing/2014/main" id="{2ADDECC2-FB55-4326-B90C-4B9A6D324E51}"/>
              </a:ext>
            </a:extLst>
          </p:cNvPr>
          <p:cNvSpPr>
            <a:spLocks noGrp="1"/>
          </p:cNvSpPr>
          <p:nvPr>
            <p:ph idx="1"/>
          </p:nvPr>
        </p:nvSpPr>
        <p:spPr/>
        <p:txBody>
          <a:bodyPr>
            <a:normAutofit/>
          </a:bodyPr>
          <a:lstStyle/>
          <a:p>
            <a:pPr marL="0" indent="0">
              <a:buNone/>
            </a:pPr>
            <a:endParaRPr lang="en-US" sz="4800" dirty="0"/>
          </a:p>
          <a:p>
            <a:pPr marL="0" indent="0">
              <a:buNone/>
            </a:pPr>
            <a:r>
              <a:rPr lang="en-US" sz="4800" dirty="0"/>
              <a:t>Location identification for opening a new mall in Mumbai city</a:t>
            </a:r>
          </a:p>
        </p:txBody>
      </p:sp>
    </p:spTree>
    <p:extLst>
      <p:ext uri="{BB962C8B-B14F-4D97-AF65-F5344CB8AC3E}">
        <p14:creationId xmlns:p14="http://schemas.microsoft.com/office/powerpoint/2010/main" val="343118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DB41-76C5-4CA5-A0F8-F39C2A291677}"/>
              </a:ext>
            </a:extLst>
          </p:cNvPr>
          <p:cNvSpPr>
            <a:spLocks noGrp="1"/>
          </p:cNvSpPr>
          <p:nvPr>
            <p:ph type="title"/>
          </p:nvPr>
        </p:nvSpPr>
        <p:spPr/>
        <p:txBody>
          <a:bodyPr>
            <a:normAutofit fontScale="90000"/>
          </a:bodyPr>
          <a:lstStyle/>
          <a:p>
            <a:br>
              <a:rPr lang="en-US" b="1" u="sng" dirty="0"/>
            </a:br>
            <a:r>
              <a:rPr lang="en-US" b="1" u="sng" dirty="0"/>
              <a:t>Introduction:</a:t>
            </a:r>
            <a:br>
              <a:rPr lang="en-US" dirty="0"/>
            </a:br>
            <a:endParaRPr lang="en-US" dirty="0"/>
          </a:p>
        </p:txBody>
      </p:sp>
      <p:sp>
        <p:nvSpPr>
          <p:cNvPr id="3" name="Content Placeholder 2">
            <a:extLst>
              <a:ext uri="{FF2B5EF4-FFF2-40B4-BE49-F238E27FC236}">
                <a16:creationId xmlns:a16="http://schemas.microsoft.com/office/drawing/2014/main" id="{6CE20460-FF15-4957-8875-6C97C2BD0664}"/>
              </a:ext>
            </a:extLst>
          </p:cNvPr>
          <p:cNvSpPr>
            <a:spLocks noGrp="1"/>
          </p:cNvSpPr>
          <p:nvPr>
            <p:ph idx="1"/>
          </p:nvPr>
        </p:nvSpPr>
        <p:spPr/>
        <p:txBody>
          <a:bodyPr>
            <a:normAutofit/>
          </a:bodyPr>
          <a:lstStyle/>
          <a:p>
            <a:pPr marL="0" indent="0">
              <a:buNone/>
            </a:pPr>
            <a:r>
              <a:rPr lang="en-US" sz="3200" dirty="0"/>
              <a:t>The shopping is an important activity of consumers’ lives and it is continually changing, making the investigation and understanding of  this  field  important  in  order  to  create  a  pleasant  shopping experience and achieve customers’ satisfaction. Today’s customers tend to purchase products while spending time in a shopping mall. Shopping  malls  are characterized as  venues that  enable  a  comfortable shopping  experience  and have  turned  into  social  centers  and  recreational  facilities  for  various  activities .</a:t>
            </a:r>
          </a:p>
        </p:txBody>
      </p:sp>
    </p:spTree>
    <p:extLst>
      <p:ext uri="{BB962C8B-B14F-4D97-AF65-F5344CB8AC3E}">
        <p14:creationId xmlns:p14="http://schemas.microsoft.com/office/powerpoint/2010/main" val="51399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5FFC-965E-4416-A7DA-1A101D8AD886}"/>
              </a:ext>
            </a:extLst>
          </p:cNvPr>
          <p:cNvSpPr>
            <a:spLocks noGrp="1"/>
          </p:cNvSpPr>
          <p:nvPr>
            <p:ph type="title"/>
          </p:nvPr>
        </p:nvSpPr>
        <p:spPr/>
        <p:txBody>
          <a:bodyPr>
            <a:normAutofit fontScale="90000"/>
          </a:bodyPr>
          <a:lstStyle/>
          <a:p>
            <a:r>
              <a:rPr lang="en-US" b="1" u="sng" dirty="0"/>
              <a:t>Business Problem/Target audience</a:t>
            </a:r>
            <a:br>
              <a:rPr lang="en-US" dirty="0"/>
            </a:br>
            <a:br>
              <a:rPr lang="en-US" dirty="0"/>
            </a:br>
            <a:br>
              <a:rPr lang="en-US" dirty="0"/>
            </a:br>
            <a:br>
              <a:rPr lang="en-US" dirty="0"/>
            </a:br>
            <a:br>
              <a:rPr lang="en-US" dirty="0"/>
            </a:br>
            <a:br>
              <a:rPr lang="en-US" dirty="0"/>
            </a:br>
            <a:br>
              <a:rPr lang="en-US" dirty="0"/>
            </a:br>
            <a:r>
              <a:rPr lang="en-US" b="1" u="sng" dirty="0"/>
              <a:t>Business Problem/Target audience</a:t>
            </a:r>
            <a:br>
              <a:rPr lang="en-US" dirty="0"/>
            </a:br>
            <a:br>
              <a:rPr lang="en-US" dirty="0"/>
            </a:br>
            <a:r>
              <a:rPr lang="en-US" sz="3600" dirty="0"/>
              <a:t>This project best describes on how to identify location for opening a shopping mall in Mumbai </a:t>
            </a:r>
            <a:r>
              <a:rPr lang="en-US" sz="3600" dirty="0" err="1"/>
              <a:t>city,India</a:t>
            </a:r>
            <a:r>
              <a:rPr lang="en-US" sz="3600" dirty="0"/>
              <a:t> . Clustering technique can be used to solve this problem Shopping malls are getting tremendous popularity these days. And definitely, there are several reasons behind it. According to the retail industry experts, the demand for the mall will more increase in coming 5 years</a:t>
            </a:r>
          </a:p>
        </p:txBody>
      </p:sp>
    </p:spTree>
    <p:extLst>
      <p:ext uri="{BB962C8B-B14F-4D97-AF65-F5344CB8AC3E}">
        <p14:creationId xmlns:p14="http://schemas.microsoft.com/office/powerpoint/2010/main" val="28889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D23B-6085-4FC3-AB29-FF69573D57B5}"/>
              </a:ext>
            </a:extLst>
          </p:cNvPr>
          <p:cNvSpPr>
            <a:spLocks noGrp="1"/>
          </p:cNvSpPr>
          <p:nvPr>
            <p:ph type="title"/>
          </p:nvPr>
        </p:nvSpPr>
        <p:spPr/>
        <p:txBody>
          <a:bodyPr>
            <a:normAutofit fontScale="90000"/>
          </a:bodyPr>
          <a:lstStyle/>
          <a:p>
            <a:r>
              <a:rPr lang="en-US" b="1" u="sng" dirty="0"/>
              <a:t>Data:</a:t>
            </a:r>
            <a:br>
              <a:rPr lang="en-US" dirty="0"/>
            </a:br>
            <a:r>
              <a:rPr lang="en-US" dirty="0"/>
              <a:t>The data that will be used to solve the problem is mentioned below </a:t>
            </a:r>
            <a:br>
              <a:rPr lang="en-US" dirty="0"/>
            </a:br>
            <a:br>
              <a:rPr lang="en-US" dirty="0"/>
            </a:br>
            <a:br>
              <a:rPr lang="en-US" dirty="0"/>
            </a:br>
            <a:r>
              <a:rPr lang="en-US" dirty="0"/>
              <a:t>DATA</a:t>
            </a:r>
            <a:br>
              <a:rPr lang="en-US" dirty="0"/>
            </a:br>
            <a:br>
              <a:rPr lang="en-US" dirty="0"/>
            </a:br>
            <a:br>
              <a:rPr lang="en-US" dirty="0"/>
            </a:br>
            <a:r>
              <a:rPr lang="en-US" u="sng" dirty="0">
                <a:hlinkClick r:id="rId2"/>
              </a:rPr>
              <a:t>https://en.wikipedia.org/wiki/Category:Suburbs_of_Mumbai</a:t>
            </a:r>
            <a:br>
              <a:rPr lang="en-US" dirty="0"/>
            </a:br>
            <a:endParaRPr lang="en-US" dirty="0"/>
          </a:p>
        </p:txBody>
      </p:sp>
      <p:sp>
        <p:nvSpPr>
          <p:cNvPr id="3" name="Content Placeholder 2">
            <a:extLst>
              <a:ext uri="{FF2B5EF4-FFF2-40B4-BE49-F238E27FC236}">
                <a16:creationId xmlns:a16="http://schemas.microsoft.com/office/drawing/2014/main" id="{66FE9D23-FCAE-475F-A319-8836299D0534}"/>
              </a:ext>
            </a:extLst>
          </p:cNvPr>
          <p:cNvSpPr>
            <a:spLocks noGrp="1"/>
          </p:cNvSpPr>
          <p:nvPr>
            <p:ph idx="1"/>
          </p:nvPr>
        </p:nvSpPr>
        <p:spPr/>
        <p:txBody>
          <a:bodyPr>
            <a:normAutofit fontScale="925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We will use web scraping techniques to extract the data from the Wikipedia page, with the help of Python requests . Foursquare is a social location service that allows users to explore the world around them. Geographical coordinates of the neighborhoods using Python Geocoder package which will give us the latitude and longitude coordinates of the neighborhoods. This is a project that will make use of many data science skills</a:t>
            </a:r>
          </a:p>
        </p:txBody>
      </p:sp>
    </p:spTree>
    <p:extLst>
      <p:ext uri="{BB962C8B-B14F-4D97-AF65-F5344CB8AC3E}">
        <p14:creationId xmlns:p14="http://schemas.microsoft.com/office/powerpoint/2010/main" val="33688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6B98-B376-4E41-AEA2-EFA1BA4FE8E8}"/>
              </a:ext>
            </a:extLst>
          </p:cNvPr>
          <p:cNvSpPr>
            <a:spLocks noGrp="1"/>
          </p:cNvSpPr>
          <p:nvPr>
            <p:ph type="title"/>
          </p:nvPr>
        </p:nvSpPr>
        <p:spPr/>
        <p:txBody>
          <a:bodyPr>
            <a:normAutofit/>
          </a:bodyPr>
          <a:lstStyle/>
          <a:p>
            <a:r>
              <a:rPr lang="en-US" sz="4000" dirty="0"/>
              <a:t>Methodology</a:t>
            </a:r>
          </a:p>
        </p:txBody>
      </p:sp>
      <p:sp>
        <p:nvSpPr>
          <p:cNvPr id="3" name="Content Placeholder 2">
            <a:extLst>
              <a:ext uri="{FF2B5EF4-FFF2-40B4-BE49-F238E27FC236}">
                <a16:creationId xmlns:a16="http://schemas.microsoft.com/office/drawing/2014/main" id="{0F977983-6B42-4D12-AE3F-E5B29F27E6AD}"/>
              </a:ext>
            </a:extLst>
          </p:cNvPr>
          <p:cNvSpPr>
            <a:spLocks noGrp="1"/>
          </p:cNvSpPr>
          <p:nvPr>
            <p:ph idx="1"/>
          </p:nvPr>
        </p:nvSpPr>
        <p:spPr/>
        <p:txBody>
          <a:bodyPr>
            <a:normAutofit/>
          </a:bodyPr>
          <a:lstStyle/>
          <a:p>
            <a:pPr marL="0" indent="0">
              <a:buNone/>
            </a:pPr>
            <a:r>
              <a:rPr lang="en-US" sz="3200" dirty="0"/>
              <a:t>Foursquare will return the venue data in JSON format and we will extract the venue name, venue category, venue latitude and longitude. With the data, we can check how many venues were returned for each neighborhood and examine how many unique categories can be curated from all the returned venues</a:t>
            </a:r>
          </a:p>
          <a:p>
            <a:pPr marL="0" indent="0">
              <a:buNone/>
            </a:pPr>
            <a:r>
              <a:rPr lang="en-US" sz="3200" dirty="0"/>
              <a:t>we will perform clustering on the data by using k-means clustering</a:t>
            </a:r>
          </a:p>
        </p:txBody>
      </p:sp>
    </p:spTree>
    <p:extLst>
      <p:ext uri="{BB962C8B-B14F-4D97-AF65-F5344CB8AC3E}">
        <p14:creationId xmlns:p14="http://schemas.microsoft.com/office/powerpoint/2010/main" val="8866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B501-55CA-4D03-B9DD-3A2F5AB2368A}"/>
              </a:ext>
            </a:extLst>
          </p:cNvPr>
          <p:cNvSpPr>
            <a:spLocks noGrp="1"/>
          </p:cNvSpPr>
          <p:nvPr>
            <p:ph type="title"/>
          </p:nvPr>
        </p:nvSpPr>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02942137-4D3C-4DD2-B1F8-6F09273AD6AC}"/>
              </a:ext>
            </a:extLst>
          </p:cNvPr>
          <p:cNvSpPr>
            <a:spLocks noGrp="1"/>
          </p:cNvSpPr>
          <p:nvPr>
            <p:ph idx="1"/>
          </p:nvPr>
        </p:nvSpPr>
        <p:spPr/>
        <p:txBody>
          <a:bodyPr>
            <a:normAutofit lnSpcReduction="10000"/>
          </a:bodyPr>
          <a:lstStyle/>
          <a:p>
            <a:r>
              <a:rPr lang="en-US" sz="3200" dirty="0"/>
              <a:t>Cluster 0: Neighborhoods with moderate number of shopping malls </a:t>
            </a:r>
          </a:p>
          <a:p>
            <a:r>
              <a:rPr lang="en-US" sz="3200" dirty="0"/>
              <a:t>Cluster 1: Neighborhoods with low number to no existence of shopping malls </a:t>
            </a:r>
          </a:p>
          <a:p>
            <a:r>
              <a:rPr lang="en-US" sz="3200" dirty="0"/>
              <a:t>Cluster 2: Neighborhoods with high concentration of shopping malls </a:t>
            </a:r>
          </a:p>
          <a:p>
            <a:r>
              <a:rPr lang="en-US" sz="3200" dirty="0"/>
              <a:t>The results of the clustering are visualized in the map below with cluster 0 in red color, cluster 1 in purple color, and cluster 2 in green color</a:t>
            </a:r>
          </a:p>
          <a:p>
            <a:pPr marL="0" indent="0">
              <a:buNone/>
            </a:pPr>
            <a:endParaRPr lang="en-US" dirty="0"/>
          </a:p>
        </p:txBody>
      </p:sp>
    </p:spTree>
    <p:extLst>
      <p:ext uri="{BB962C8B-B14F-4D97-AF65-F5344CB8AC3E}">
        <p14:creationId xmlns:p14="http://schemas.microsoft.com/office/powerpoint/2010/main" val="3802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0F29-9F08-4DF3-82D6-BF2C015DC081}"/>
              </a:ext>
            </a:extLst>
          </p:cNvPr>
          <p:cNvSpPr>
            <a:spLocks noGrp="1"/>
          </p:cNvSpPr>
          <p:nvPr>
            <p:ph type="title"/>
          </p:nvPr>
        </p:nvSpPr>
        <p:spPr>
          <a:xfrm>
            <a:off x="481739" y="-425289"/>
            <a:ext cx="10515600" cy="1325563"/>
          </a:xfrm>
        </p:spPr>
        <p:txBody>
          <a:bodyPr>
            <a:normAutofit fontScale="90000"/>
          </a:bodyPr>
          <a:lstStyle/>
          <a:p>
            <a:r>
              <a:rPr lang="en-US" b="1" u="sng" dirty="0"/>
              <a:t>Conclusion :</a:t>
            </a: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br>
              <a:rPr lang="en-US" b="1" u="sng" dirty="0"/>
            </a:br>
            <a:r>
              <a:rPr lang="en-US" b="1" u="sng" dirty="0"/>
              <a:t>CONCLUSION</a:t>
            </a:r>
            <a:br>
              <a:rPr lang="en-US" b="1" u="sng" dirty="0"/>
            </a:br>
            <a:br>
              <a:rPr lang="en-US" b="1" u="sng" dirty="0"/>
            </a:br>
            <a:r>
              <a:rPr lang="en-US" sz="3600" dirty="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shopping mall. To conclude :The neighborhoods in cluster 1 are the most preferred locations to open a new shopping mall. </a:t>
            </a:r>
            <a:br>
              <a:rPr lang="en-US" dirty="0"/>
            </a:br>
            <a:endParaRPr lang="en-US" dirty="0"/>
          </a:p>
        </p:txBody>
      </p:sp>
    </p:spTree>
    <p:extLst>
      <p:ext uri="{BB962C8B-B14F-4D97-AF65-F5344CB8AC3E}">
        <p14:creationId xmlns:p14="http://schemas.microsoft.com/office/powerpoint/2010/main" val="1021024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301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Coursera Capstone week5 Project                                   </vt:lpstr>
      <vt:lpstr> Introduction: </vt:lpstr>
      <vt:lpstr>Business Problem/Target audience       Business Problem/Target audience  This project best describes on how to identify location for opening a shopping mall in Mumbai city,India . Clustering technique can be used to solve this problem Shopping malls are getting tremendous popularity these days. And definitely, there are several reasons behind it. According to the retail industry experts, the demand for the mall will more increase in coming 5 years</vt:lpstr>
      <vt:lpstr>Data: The data that will be used to solve the problem is mentioned below    DATA   https://en.wikipedia.org/wiki/Category:Suburbs_of_Mumbai </vt:lpstr>
      <vt:lpstr>Methodology</vt:lpstr>
      <vt:lpstr>RESULTS</vt:lpstr>
      <vt:lpstr>Conclusion :             CONCLUSION  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i.e. property developers and investors regarding the best locations to open a new shopping mall. To conclude :The neighborhoods in cluster 1 are the most preferred locations to open a new shopping mall.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week5 Project</dc:title>
  <dc:creator>Chetana Bhore</dc:creator>
  <cp:lastModifiedBy>Chetana Bhore</cp:lastModifiedBy>
  <cp:revision>2</cp:revision>
  <dcterms:created xsi:type="dcterms:W3CDTF">2019-08-13T20:29:52Z</dcterms:created>
  <dcterms:modified xsi:type="dcterms:W3CDTF">2019-08-13T20:40:45Z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d6747125-2650-4624-80cd-3e4159d70092</vt:lpwstr>
  </property>
  <property fmtid="{D5CDD505-2E9C-101B-9397-08002B2CF9AE}" pid="3" name="HCLClassification">
    <vt:lpwstr>null</vt:lpwstr>
  </property>
</Properties>
</file>