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7010400" cy="9296400"/>
  <p:embeddedFontLst>
    <p:embeddedFont>
      <p:font typeface="Cambria Math"/>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506ECC-E8CC-4A1F-9FC2-8033FAD0E979}">
  <a:tblStyle styleId="{39506ECC-E8CC-4A1F-9FC2-8033FAD0E9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ambriaMath-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0: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29826ac7_0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26229826ac7_0_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6229826ac7_0_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229826ac7_0_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6229826ac7_0_1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6229826ac7_0_1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229826ac7_0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6229826ac7_0_2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6229826ac7_0_2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e8b77f8af_1_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g29e8b77f8af_1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1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66FF"/>
              </a:buClr>
              <a:buSzPts val="4400"/>
              <a:buFont typeface="Calibri"/>
              <a:buNone/>
              <a:defRPr>
                <a:solidFill>
                  <a:srgbClr val="0066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26" name="Google Shape;26;p3"/>
          <p:cNvSpPr/>
          <p:nvPr/>
        </p:nvSpPr>
        <p:spPr>
          <a:xfrm>
            <a:off x="0" y="83820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66FF"/>
              </a:buClr>
              <a:buSzPts val="4400"/>
              <a:buFont typeface="Calibri"/>
              <a:buNone/>
              <a:defRPr>
                <a:solidFill>
                  <a:srgbClr val="0066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descr="PESSAT - All India Online Entrance Exam for Admission to PES University" id="15" name="Google Shape;15;p1"/>
          <p:cNvPicPr preferRelativeResize="0"/>
          <p:nvPr/>
        </p:nvPicPr>
        <p:blipFill rotWithShape="1">
          <a:blip r:embed="rId1">
            <a:alphaModFix/>
          </a:blip>
          <a:srcRect b="0" l="0" r="0" t="0"/>
          <a:stretch/>
        </p:blipFill>
        <p:spPr>
          <a:xfrm>
            <a:off x="10772775" y="339725"/>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p:nvPr/>
        </p:nvSpPr>
        <p:spPr>
          <a:xfrm>
            <a:off x="2133600" y="914400"/>
            <a:ext cx="79248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GB" sz="2800" u="none" cap="none" strike="noStrike">
                <a:solidFill>
                  <a:schemeClr val="dk1"/>
                </a:solidFill>
                <a:latin typeface="Trebuchet MS"/>
                <a:ea typeface="Trebuchet MS"/>
                <a:cs typeface="Trebuchet MS"/>
                <a:sym typeface="Trebuchet MS"/>
              </a:rPr>
              <a:t>UE20CS461A –  Project Phase – 2</a:t>
            </a:r>
            <a:endParaRPr/>
          </a:p>
          <a:p>
            <a:pPr indent="0" lvl="0" marL="0" marR="0" rtl="0" algn="ctr">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GB" sz="3200" u="none" cap="none" strike="noStrike">
                <a:solidFill>
                  <a:srgbClr val="FF0000"/>
                </a:solidFill>
                <a:latin typeface="Trebuchet MS"/>
                <a:ea typeface="Trebuchet MS"/>
                <a:cs typeface="Trebuchet MS"/>
                <a:sym typeface="Trebuchet MS"/>
              </a:rPr>
              <a:t>END SEMESTER ASSESSMENT </a:t>
            </a:r>
            <a:endParaRPr/>
          </a:p>
        </p:txBody>
      </p:sp>
      <p:sp>
        <p:nvSpPr>
          <p:cNvPr id="79" name="Google Shape;79;p11"/>
          <p:cNvSpPr txBox="1"/>
          <p:nvPr/>
        </p:nvSpPr>
        <p:spPr>
          <a:xfrm>
            <a:off x="1600200" y="3200400"/>
            <a:ext cx="8458200" cy="1371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80" name="Google Shape;80;p11"/>
          <p:cNvSpPr txBox="1"/>
          <p:nvPr/>
        </p:nvSpPr>
        <p:spPr>
          <a:xfrm>
            <a:off x="1866900" y="3733800"/>
            <a:ext cx="8458200" cy="1371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81" name="Google Shape;81;p11"/>
          <p:cNvSpPr txBox="1"/>
          <p:nvPr/>
        </p:nvSpPr>
        <p:spPr>
          <a:xfrm>
            <a:off x="1637250" y="3159100"/>
            <a:ext cx="8458200" cy="137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82" name="Google Shape;82;p11"/>
          <p:cNvSpPr txBox="1"/>
          <p:nvPr/>
        </p:nvSpPr>
        <p:spPr>
          <a:xfrm>
            <a:off x="1236325" y="2942125"/>
            <a:ext cx="10363200" cy="137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66FF"/>
                </a:solidFill>
                <a:latin typeface="Calibri"/>
                <a:ea typeface="Calibri"/>
                <a:cs typeface="Calibri"/>
                <a:sym typeface="Calibri"/>
              </a:rPr>
              <a:t>Project Title   : Importance of Drug features in Drug-Drug Interaction</a:t>
            </a:r>
            <a:endParaRPr b="0" i="0" sz="1400" u="none" cap="none" strike="noStrike">
              <a:solidFill>
                <a:srgbClr val="0066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66FF"/>
                </a:solidFill>
                <a:latin typeface="Calibri"/>
                <a:ea typeface="Calibri"/>
                <a:cs typeface="Calibri"/>
                <a:sym typeface="Calibri"/>
              </a:rPr>
              <a:t>Project ID       : 106</a:t>
            </a:r>
            <a:endParaRPr b="0" i="0" sz="2400" u="none" cap="none" strike="noStrike">
              <a:solidFill>
                <a:srgbClr val="0066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66FF"/>
                </a:solidFill>
                <a:latin typeface="Calibri"/>
                <a:ea typeface="Calibri"/>
                <a:cs typeface="Calibri"/>
                <a:sym typeface="Calibri"/>
              </a:rPr>
              <a:t>Project Guide : DR. PRAJWALA T R                </a:t>
            </a:r>
            <a:endParaRPr b="0" i="0" sz="2400" u="none" cap="none" strike="noStrike">
              <a:solidFill>
                <a:srgbClr val="0066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66FF"/>
                </a:solidFill>
                <a:latin typeface="Calibri"/>
                <a:ea typeface="Calibri"/>
                <a:cs typeface="Calibri"/>
                <a:sym typeface="Calibri"/>
              </a:rPr>
              <a:t>Project Team  </a:t>
            </a:r>
            <a:r>
              <a:rPr b="0" i="0" lang="en-GB" sz="2400" u="none" cap="none" strike="noStrike">
                <a:solidFill>
                  <a:srgbClr val="0066FF"/>
                </a:solidFill>
                <a:latin typeface="Trebuchet MS"/>
                <a:ea typeface="Trebuchet MS"/>
                <a:cs typeface="Trebuchet MS"/>
                <a:sym typeface="Trebuchet MS"/>
              </a:rPr>
              <a:t>: </a:t>
            </a:r>
            <a:endParaRPr b="0" i="0" sz="2000" u="none" cap="none" strike="noStrike">
              <a:solidFill>
                <a:srgbClr val="0066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graphicFrame>
        <p:nvGraphicFramePr>
          <p:cNvPr id="83" name="Google Shape;83;p11"/>
          <p:cNvGraphicFramePr/>
          <p:nvPr/>
        </p:nvGraphicFramePr>
        <p:xfrm>
          <a:off x="3429000" y="4128340"/>
          <a:ext cx="3000000" cy="3000000"/>
        </p:xfrm>
        <a:graphic>
          <a:graphicData uri="http://schemas.openxmlformats.org/drawingml/2006/table">
            <a:tbl>
              <a:tblPr>
                <a:noFill/>
                <a:tableStyleId>{39506ECC-E8CC-4A1F-9FC2-8033FAD0E979}</a:tableStyleId>
              </a:tblPr>
              <a:tblGrid>
                <a:gridCol w="3600475"/>
                <a:gridCol w="3600475"/>
              </a:tblGrid>
              <a:tr h="471650">
                <a:tc>
                  <a:txBody>
                    <a:bodyPr/>
                    <a:lstStyle/>
                    <a:p>
                      <a:pPr indent="0" lvl="0" marL="0" marR="0" rtl="0" algn="l">
                        <a:lnSpc>
                          <a:spcPct val="100000"/>
                        </a:lnSpc>
                        <a:spcBef>
                          <a:spcPts val="0"/>
                        </a:spcBef>
                        <a:spcAft>
                          <a:spcPts val="0"/>
                        </a:spcAft>
                        <a:buClr>
                          <a:srgbClr val="000000"/>
                        </a:buClr>
                        <a:buSzPts val="1400"/>
                        <a:buFont typeface="Arial"/>
                        <a:buNone/>
                      </a:pPr>
                      <a:r>
                        <a:rPr lang="en-GB" sz="1800" u="none" cap="none" strike="noStrike">
                          <a:solidFill>
                            <a:srgbClr val="0066FF"/>
                          </a:solidFill>
                        </a:rPr>
                        <a:t>PES2UG20CS173</a:t>
                      </a:r>
                      <a:endParaRPr sz="1800" u="none" cap="none" strike="noStrike">
                        <a:solidFill>
                          <a:srgbClr val="0066FF"/>
                        </a:solidFill>
                      </a:endParaRPr>
                    </a:p>
                  </a:txBody>
                  <a:tcPr marT="91425" marB="91425" marR="91425" marL="91425">
                    <a:lnL cap="flat" cmpd="sng" w="9525">
                      <a:solidFill>
                        <a:srgbClr val="0066FF"/>
                      </a:solidFill>
                      <a:prstDash val="solid"/>
                      <a:round/>
                      <a:headEnd len="sm" w="sm" type="none"/>
                      <a:tailEnd len="sm" w="sm" type="none"/>
                    </a:lnL>
                    <a:lnR cap="flat" cmpd="sng" w="9525">
                      <a:solidFill>
                        <a:srgbClr val="0066FF"/>
                      </a:solidFill>
                      <a:prstDash val="solid"/>
                      <a:round/>
                      <a:headEnd len="sm" w="sm" type="none"/>
                      <a:tailEnd len="sm" w="sm" type="none"/>
                    </a:lnR>
                    <a:lnT cap="flat" cmpd="sng" w="9525">
                      <a:solidFill>
                        <a:srgbClr val="0066FF"/>
                      </a:solidFill>
                      <a:prstDash val="solid"/>
                      <a:round/>
                      <a:headEnd len="sm" w="sm" type="none"/>
                      <a:tailEnd len="sm" w="sm" type="none"/>
                    </a:lnT>
                    <a:lnB cap="flat" cmpd="sng" w="9525">
                      <a:solidFill>
                        <a:srgbClr val="0066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800" u="none" cap="none" strike="noStrike">
                          <a:solidFill>
                            <a:srgbClr val="0066FF"/>
                          </a:solidFill>
                        </a:rPr>
                        <a:t>KUMARI SHIVANGI</a:t>
                      </a:r>
                      <a:endParaRPr sz="1800" u="none" cap="none" strike="noStrike">
                        <a:solidFill>
                          <a:srgbClr val="0066FF"/>
                        </a:solidFill>
                      </a:endParaRPr>
                    </a:p>
                  </a:txBody>
                  <a:tcPr marT="91425" marB="91425" marR="91425" marL="91425">
                    <a:lnL cap="flat" cmpd="sng" w="9525">
                      <a:solidFill>
                        <a:srgbClr val="0066FF"/>
                      </a:solidFill>
                      <a:prstDash val="solid"/>
                      <a:round/>
                      <a:headEnd len="sm" w="sm" type="none"/>
                      <a:tailEnd len="sm" w="sm" type="none"/>
                    </a:lnL>
                    <a:lnR cap="flat" cmpd="sng" w="9525">
                      <a:solidFill>
                        <a:srgbClr val="0066FF"/>
                      </a:solidFill>
                      <a:prstDash val="solid"/>
                      <a:round/>
                      <a:headEnd len="sm" w="sm" type="none"/>
                      <a:tailEnd len="sm" w="sm" type="none"/>
                    </a:lnR>
                    <a:lnT cap="flat" cmpd="sng" w="9525">
                      <a:solidFill>
                        <a:srgbClr val="0066FF"/>
                      </a:solidFill>
                      <a:prstDash val="solid"/>
                      <a:round/>
                      <a:headEnd len="sm" w="sm" type="none"/>
                      <a:tailEnd len="sm" w="sm" type="none"/>
                    </a:lnT>
                    <a:lnB cap="flat" cmpd="sng" w="9525">
                      <a:solidFill>
                        <a:srgbClr val="0066FF"/>
                      </a:solidFill>
                      <a:prstDash val="solid"/>
                      <a:round/>
                      <a:headEnd len="sm" w="sm" type="none"/>
                      <a:tailEnd len="sm" w="sm" type="none"/>
                    </a:lnB>
                  </a:tcPr>
                </a:tc>
              </a:tr>
              <a:tr h="429325">
                <a:tc>
                  <a:txBody>
                    <a:bodyPr/>
                    <a:lstStyle/>
                    <a:p>
                      <a:pPr indent="0" lvl="0" marL="0" marR="0" rtl="0" algn="l">
                        <a:lnSpc>
                          <a:spcPct val="100000"/>
                        </a:lnSpc>
                        <a:spcBef>
                          <a:spcPts val="0"/>
                        </a:spcBef>
                        <a:spcAft>
                          <a:spcPts val="0"/>
                        </a:spcAft>
                        <a:buClr>
                          <a:srgbClr val="000000"/>
                        </a:buClr>
                        <a:buSzPts val="1400"/>
                        <a:buFont typeface="Arial"/>
                        <a:buNone/>
                      </a:pPr>
                      <a:r>
                        <a:rPr lang="en-GB" sz="1800" u="none" cap="none" strike="noStrike">
                          <a:solidFill>
                            <a:srgbClr val="0066FF"/>
                          </a:solidFill>
                        </a:rPr>
                        <a:t>PES2UG20CS194</a:t>
                      </a:r>
                      <a:endParaRPr sz="1800" u="none" cap="none" strike="noStrike">
                        <a:solidFill>
                          <a:srgbClr val="0066FF"/>
                        </a:solidFill>
                      </a:endParaRPr>
                    </a:p>
                  </a:txBody>
                  <a:tcPr marT="91425" marB="91425" marR="91425" marL="91425">
                    <a:lnL cap="flat" cmpd="sng" w="9525">
                      <a:solidFill>
                        <a:srgbClr val="0066FF"/>
                      </a:solidFill>
                      <a:prstDash val="solid"/>
                      <a:round/>
                      <a:headEnd len="sm" w="sm" type="none"/>
                      <a:tailEnd len="sm" w="sm" type="none"/>
                    </a:lnL>
                    <a:lnR cap="flat" cmpd="sng" w="9525">
                      <a:solidFill>
                        <a:srgbClr val="0066FF"/>
                      </a:solidFill>
                      <a:prstDash val="solid"/>
                      <a:round/>
                      <a:headEnd len="sm" w="sm" type="none"/>
                      <a:tailEnd len="sm" w="sm" type="none"/>
                    </a:lnR>
                    <a:lnT cap="flat" cmpd="sng" w="9525">
                      <a:solidFill>
                        <a:srgbClr val="0066FF"/>
                      </a:solidFill>
                      <a:prstDash val="solid"/>
                      <a:round/>
                      <a:headEnd len="sm" w="sm" type="none"/>
                      <a:tailEnd len="sm" w="sm" type="none"/>
                    </a:lnT>
                    <a:lnB cap="flat" cmpd="sng" w="9525">
                      <a:solidFill>
                        <a:srgbClr val="0066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800" u="none" cap="none" strike="noStrike">
                          <a:solidFill>
                            <a:srgbClr val="0066FF"/>
                          </a:solidFill>
                        </a:rPr>
                        <a:t>MEKALA SANJANA</a:t>
                      </a:r>
                      <a:endParaRPr sz="1800" u="none" cap="none" strike="noStrike">
                        <a:solidFill>
                          <a:srgbClr val="0066FF"/>
                        </a:solidFill>
                      </a:endParaRPr>
                    </a:p>
                  </a:txBody>
                  <a:tcPr marT="91425" marB="91425" marR="91425" marL="91425">
                    <a:lnL cap="flat" cmpd="sng" w="9525">
                      <a:solidFill>
                        <a:srgbClr val="0066FF"/>
                      </a:solidFill>
                      <a:prstDash val="solid"/>
                      <a:round/>
                      <a:headEnd len="sm" w="sm" type="none"/>
                      <a:tailEnd len="sm" w="sm" type="none"/>
                    </a:lnL>
                    <a:lnR cap="flat" cmpd="sng" w="9525">
                      <a:solidFill>
                        <a:srgbClr val="0066FF"/>
                      </a:solidFill>
                      <a:prstDash val="solid"/>
                      <a:round/>
                      <a:headEnd len="sm" w="sm" type="none"/>
                      <a:tailEnd len="sm" w="sm" type="none"/>
                    </a:lnR>
                    <a:lnT cap="flat" cmpd="sng" w="9525">
                      <a:solidFill>
                        <a:srgbClr val="0066FF"/>
                      </a:solidFill>
                      <a:prstDash val="solid"/>
                      <a:round/>
                      <a:headEnd len="sm" w="sm" type="none"/>
                      <a:tailEnd len="sm" w="sm" type="none"/>
                    </a:lnT>
                    <a:lnB cap="flat" cmpd="sng" w="9525">
                      <a:solidFill>
                        <a:srgbClr val="0066FF"/>
                      </a:solidFill>
                      <a:prstDash val="solid"/>
                      <a:round/>
                      <a:headEnd len="sm" w="sm" type="none"/>
                      <a:tailEnd len="sm" w="sm" type="none"/>
                    </a:lnB>
                  </a:tcPr>
                </a:tc>
              </a:tr>
              <a:tr h="471650">
                <a:tc>
                  <a:txBody>
                    <a:bodyPr/>
                    <a:lstStyle/>
                    <a:p>
                      <a:pPr indent="0" lvl="0" marL="0" marR="0" rtl="0" algn="l">
                        <a:lnSpc>
                          <a:spcPct val="100000"/>
                        </a:lnSpc>
                        <a:spcBef>
                          <a:spcPts val="0"/>
                        </a:spcBef>
                        <a:spcAft>
                          <a:spcPts val="0"/>
                        </a:spcAft>
                        <a:buClr>
                          <a:srgbClr val="000000"/>
                        </a:buClr>
                        <a:buSzPts val="1400"/>
                        <a:buFont typeface="Arial"/>
                        <a:buNone/>
                      </a:pPr>
                      <a:r>
                        <a:rPr lang="en-GB" sz="1800" u="none" cap="none" strike="noStrike">
                          <a:solidFill>
                            <a:srgbClr val="0066FF"/>
                          </a:solidFill>
                        </a:rPr>
                        <a:t>PES2UG20CS217</a:t>
                      </a:r>
                      <a:endParaRPr sz="1800" u="none" cap="none" strike="noStrike">
                        <a:solidFill>
                          <a:srgbClr val="0066FF"/>
                        </a:solidFill>
                      </a:endParaRPr>
                    </a:p>
                  </a:txBody>
                  <a:tcPr marT="91425" marB="91425" marR="91425" marL="91425">
                    <a:lnL cap="flat" cmpd="sng" w="9525">
                      <a:solidFill>
                        <a:srgbClr val="0066FF"/>
                      </a:solidFill>
                      <a:prstDash val="solid"/>
                      <a:round/>
                      <a:headEnd len="sm" w="sm" type="none"/>
                      <a:tailEnd len="sm" w="sm" type="none"/>
                    </a:lnL>
                    <a:lnR cap="flat" cmpd="sng" w="9525">
                      <a:solidFill>
                        <a:srgbClr val="0066FF"/>
                      </a:solidFill>
                      <a:prstDash val="solid"/>
                      <a:round/>
                      <a:headEnd len="sm" w="sm" type="none"/>
                      <a:tailEnd len="sm" w="sm" type="none"/>
                    </a:lnR>
                    <a:lnT cap="flat" cmpd="sng" w="9525">
                      <a:solidFill>
                        <a:srgbClr val="0066FF"/>
                      </a:solidFill>
                      <a:prstDash val="solid"/>
                      <a:round/>
                      <a:headEnd len="sm" w="sm" type="none"/>
                      <a:tailEnd len="sm" w="sm" type="none"/>
                    </a:lnT>
                    <a:lnB cap="flat" cmpd="sng" w="9525">
                      <a:solidFill>
                        <a:srgbClr val="0066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800" u="none" cap="none" strike="noStrike">
                          <a:solidFill>
                            <a:srgbClr val="0066FF"/>
                          </a:solidFill>
                        </a:rPr>
                        <a:t>NAVEEN B N</a:t>
                      </a:r>
                      <a:endParaRPr sz="1800" u="none" cap="none" strike="noStrike">
                        <a:solidFill>
                          <a:srgbClr val="0066FF"/>
                        </a:solidFill>
                      </a:endParaRPr>
                    </a:p>
                  </a:txBody>
                  <a:tcPr marT="91425" marB="91425" marR="91425" marL="91425">
                    <a:lnL cap="flat" cmpd="sng" w="9525">
                      <a:solidFill>
                        <a:srgbClr val="0066FF"/>
                      </a:solidFill>
                      <a:prstDash val="solid"/>
                      <a:round/>
                      <a:headEnd len="sm" w="sm" type="none"/>
                      <a:tailEnd len="sm" w="sm" type="none"/>
                    </a:lnL>
                    <a:lnR cap="flat" cmpd="sng" w="9525">
                      <a:solidFill>
                        <a:srgbClr val="0066FF"/>
                      </a:solidFill>
                      <a:prstDash val="solid"/>
                      <a:round/>
                      <a:headEnd len="sm" w="sm" type="none"/>
                      <a:tailEnd len="sm" w="sm" type="none"/>
                    </a:lnR>
                    <a:lnT cap="flat" cmpd="sng" w="9525">
                      <a:solidFill>
                        <a:srgbClr val="0066FF"/>
                      </a:solidFill>
                      <a:prstDash val="solid"/>
                      <a:round/>
                      <a:headEnd len="sm" w="sm" type="none"/>
                      <a:tailEnd len="sm" w="sm" type="none"/>
                    </a:lnT>
                    <a:lnB cap="flat" cmpd="sng" w="9525">
                      <a:solidFill>
                        <a:srgbClr val="0066FF"/>
                      </a:solidFill>
                      <a:prstDash val="solid"/>
                      <a:round/>
                      <a:headEnd len="sm" w="sm" type="none"/>
                      <a:tailEnd len="sm" w="sm" type="none"/>
                    </a:lnB>
                  </a:tcPr>
                </a:tc>
              </a:tr>
              <a:tr h="471650">
                <a:tc>
                  <a:txBody>
                    <a:bodyPr/>
                    <a:lstStyle/>
                    <a:p>
                      <a:pPr indent="0" lvl="0" marL="0" marR="0" rtl="0" algn="l">
                        <a:lnSpc>
                          <a:spcPct val="100000"/>
                        </a:lnSpc>
                        <a:spcBef>
                          <a:spcPts val="0"/>
                        </a:spcBef>
                        <a:spcAft>
                          <a:spcPts val="0"/>
                        </a:spcAft>
                        <a:buClr>
                          <a:srgbClr val="000000"/>
                        </a:buClr>
                        <a:buSzPts val="1400"/>
                        <a:buFont typeface="Arial"/>
                        <a:buNone/>
                      </a:pPr>
                      <a:r>
                        <a:rPr lang="en-GB" sz="1800" u="none" cap="none" strike="noStrike">
                          <a:solidFill>
                            <a:srgbClr val="0066FF"/>
                          </a:solidFill>
                        </a:rPr>
                        <a:t>PES2UG20CS504</a:t>
                      </a:r>
                      <a:endParaRPr sz="1800" u="none" cap="none" strike="noStrike">
                        <a:solidFill>
                          <a:srgbClr val="0066FF"/>
                        </a:solidFill>
                      </a:endParaRPr>
                    </a:p>
                  </a:txBody>
                  <a:tcPr marT="91425" marB="91425" marR="91425" marL="91425">
                    <a:lnL cap="flat" cmpd="sng" w="9525">
                      <a:solidFill>
                        <a:srgbClr val="0066FF"/>
                      </a:solidFill>
                      <a:prstDash val="solid"/>
                      <a:round/>
                      <a:headEnd len="sm" w="sm" type="none"/>
                      <a:tailEnd len="sm" w="sm" type="none"/>
                    </a:lnL>
                    <a:lnR cap="flat" cmpd="sng" w="9525">
                      <a:solidFill>
                        <a:srgbClr val="0066FF"/>
                      </a:solidFill>
                      <a:prstDash val="solid"/>
                      <a:round/>
                      <a:headEnd len="sm" w="sm" type="none"/>
                      <a:tailEnd len="sm" w="sm" type="none"/>
                    </a:lnR>
                    <a:lnT cap="flat" cmpd="sng" w="9525">
                      <a:solidFill>
                        <a:srgbClr val="0066FF"/>
                      </a:solidFill>
                      <a:prstDash val="solid"/>
                      <a:round/>
                      <a:headEnd len="sm" w="sm" type="none"/>
                      <a:tailEnd len="sm" w="sm" type="none"/>
                    </a:lnT>
                    <a:lnB cap="flat" cmpd="sng" w="9525">
                      <a:solidFill>
                        <a:srgbClr val="0066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800" u="none" cap="none" strike="noStrike">
                          <a:solidFill>
                            <a:srgbClr val="0066FF"/>
                          </a:solidFill>
                        </a:rPr>
                        <a:t>CHETANA N PATIL</a:t>
                      </a:r>
                      <a:endParaRPr sz="1800" u="none" cap="none" strike="noStrike">
                        <a:solidFill>
                          <a:srgbClr val="0066FF"/>
                        </a:solidFill>
                      </a:endParaRPr>
                    </a:p>
                  </a:txBody>
                  <a:tcPr marT="91425" marB="91425" marR="91425" marL="91425">
                    <a:lnL cap="flat" cmpd="sng" w="9525">
                      <a:solidFill>
                        <a:srgbClr val="0066FF"/>
                      </a:solidFill>
                      <a:prstDash val="solid"/>
                      <a:round/>
                      <a:headEnd len="sm" w="sm" type="none"/>
                      <a:tailEnd len="sm" w="sm" type="none"/>
                    </a:lnL>
                    <a:lnR cap="flat" cmpd="sng" w="9525">
                      <a:solidFill>
                        <a:srgbClr val="0066FF"/>
                      </a:solidFill>
                      <a:prstDash val="solid"/>
                      <a:round/>
                      <a:headEnd len="sm" w="sm" type="none"/>
                      <a:tailEnd len="sm" w="sm" type="none"/>
                    </a:lnR>
                    <a:lnT cap="flat" cmpd="sng" w="9525">
                      <a:solidFill>
                        <a:srgbClr val="0066FF"/>
                      </a:solidFill>
                      <a:prstDash val="solid"/>
                      <a:round/>
                      <a:headEnd len="sm" w="sm" type="none"/>
                      <a:tailEnd len="sm" w="sm" type="none"/>
                    </a:lnT>
                    <a:lnB cap="flat" cmpd="sng" w="9525">
                      <a:solidFill>
                        <a:srgbClr val="0066FF"/>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Modules and Implementation Details</a:t>
            </a:r>
            <a:endParaRPr/>
          </a:p>
        </p:txBody>
      </p:sp>
      <p:sp>
        <p:nvSpPr>
          <p:cNvPr id="175" name="Google Shape;175;p20"/>
          <p:cNvSpPr txBox="1"/>
          <p:nvPr>
            <p:ph idx="1" type="body"/>
          </p:nvPr>
        </p:nvSpPr>
        <p:spPr>
          <a:xfrm>
            <a:off x="838200" y="1295400"/>
            <a:ext cx="8763000" cy="48815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2000"/>
              <a:buNone/>
            </a:pPr>
            <a:r>
              <a:rPr b="1" lang="en-GB" sz="2000">
                <a:solidFill>
                  <a:srgbClr val="1F3864"/>
                </a:solidFill>
              </a:rPr>
              <a:t>#  9.Capsule Networks:</a:t>
            </a:r>
            <a:endParaRPr/>
          </a:p>
          <a:p>
            <a:pPr indent="0" lvl="0" marL="0" rtl="0" algn="just">
              <a:lnSpc>
                <a:spcPct val="100000"/>
              </a:lnSpc>
              <a:spcBef>
                <a:spcPts val="0"/>
              </a:spcBef>
              <a:spcAft>
                <a:spcPts val="0"/>
              </a:spcAft>
              <a:buClr>
                <a:srgbClr val="000000"/>
              </a:buClr>
              <a:buSzPts val="2000"/>
              <a:buNone/>
            </a:pPr>
            <a:r>
              <a:t/>
            </a:r>
            <a:endParaRPr sz="2000">
              <a:solidFill>
                <a:srgbClr val="1F3864"/>
              </a:solidFill>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9.1.1 Split the data - test and train —&gt; 80:20 ratio</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9.1.2 Input layer:Define number of neurons/Shape to input features in the dataset</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9.1.3 Primary Capsule Layer:Create a Keras Conv1D layer with appropriate kernels and filter size.This layer aims to extract the essential features.</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9.1.4 Digit Capsule Layer: Create a Squash Function - Take vectors from primary capsules and then identify spatial relationship amongst data features by normalising vectors.</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9.1.5 Class Capsule Layer:Give the prediction result over here of the results in this layer</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9.1.6 Compile and run the model</a:t>
            </a:r>
            <a:endParaRPr/>
          </a:p>
          <a:p>
            <a:pPr indent="0" lvl="0" marL="0" rtl="0" algn="just">
              <a:lnSpc>
                <a:spcPct val="100000"/>
              </a:lnSpc>
              <a:spcBef>
                <a:spcPts val="0"/>
              </a:spcBef>
              <a:spcAft>
                <a:spcPts val="0"/>
              </a:spcAft>
              <a:buClr>
                <a:srgbClr val="000000"/>
              </a:buClr>
              <a:buSzPts val="2000"/>
              <a:buNone/>
            </a:pPr>
            <a:r>
              <a:t/>
            </a:r>
            <a:endParaRPr sz="1800">
              <a:solidFill>
                <a:srgbClr val="9900FF"/>
              </a:solidFill>
              <a:latin typeface="Trebuchet MS"/>
              <a:ea typeface="Trebuchet MS"/>
              <a:cs typeface="Trebuchet MS"/>
              <a:sym typeface="Trebuchet MS"/>
            </a:endParaRPr>
          </a:p>
          <a:p>
            <a:pPr indent="0" lvl="0" marL="342891" rtl="0" algn="just">
              <a:lnSpc>
                <a:spcPct val="90000"/>
              </a:lnSpc>
              <a:spcBef>
                <a:spcPts val="0"/>
              </a:spcBef>
              <a:spcAft>
                <a:spcPts val="0"/>
              </a:spcAft>
              <a:buClr>
                <a:schemeClr val="dk1"/>
              </a:buClr>
              <a:buSzPts val="1800"/>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Modules and Implementation Details</a:t>
            </a:r>
            <a:endParaRPr/>
          </a:p>
        </p:txBody>
      </p:sp>
      <p:sp>
        <p:nvSpPr>
          <p:cNvPr id="182" name="Google Shape;182;p21"/>
          <p:cNvSpPr txBox="1"/>
          <p:nvPr>
            <p:ph idx="1" type="body"/>
          </p:nvPr>
        </p:nvSpPr>
        <p:spPr>
          <a:xfrm>
            <a:off x="838200" y="1295400"/>
            <a:ext cx="8763000" cy="48815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2000"/>
              <a:buNone/>
            </a:pPr>
            <a:r>
              <a:rPr b="1" lang="en-GB" sz="1800">
                <a:solidFill>
                  <a:srgbClr val="1F3864"/>
                </a:solidFill>
                <a:latin typeface="Trebuchet MS"/>
                <a:ea typeface="Trebuchet MS"/>
                <a:cs typeface="Trebuchet MS"/>
                <a:sym typeface="Trebuchet MS"/>
              </a:rPr>
              <a:t># 10.CNN </a:t>
            </a:r>
            <a:endParaRPr b="1" sz="1800">
              <a:solidFill>
                <a:srgbClr val="1F3864"/>
              </a:solidFill>
              <a:latin typeface="Trebuchet MS"/>
              <a:ea typeface="Trebuchet MS"/>
              <a:cs typeface="Trebuchet MS"/>
              <a:sym typeface="Trebuchet MS"/>
            </a:endParaRPr>
          </a:p>
          <a:p>
            <a:pPr indent="0" lvl="0" marL="0" rtl="0" algn="just">
              <a:lnSpc>
                <a:spcPct val="100000"/>
              </a:lnSpc>
              <a:spcBef>
                <a:spcPts val="0"/>
              </a:spcBef>
              <a:spcAft>
                <a:spcPts val="0"/>
              </a:spcAft>
              <a:buClr>
                <a:srgbClr val="000000"/>
              </a:buClr>
              <a:buSzPts val="2000"/>
              <a:buNone/>
            </a:pPr>
            <a:r>
              <a:t/>
            </a:r>
            <a:endParaRPr sz="1800">
              <a:solidFill>
                <a:srgbClr val="1F3864"/>
              </a:solidFill>
              <a:latin typeface="Trebuchet MS"/>
              <a:ea typeface="Trebuchet MS"/>
              <a:cs typeface="Trebuchet MS"/>
              <a:sym typeface="Trebuchet MS"/>
            </a:endParaRPr>
          </a:p>
          <a:p>
            <a:pPr indent="0" lvl="0" marL="0" rtl="0" algn="just">
              <a:lnSpc>
                <a:spcPct val="100000"/>
              </a:lnSpc>
              <a:spcBef>
                <a:spcPts val="0"/>
              </a:spcBef>
              <a:spcAft>
                <a:spcPts val="0"/>
              </a:spcAft>
              <a:buClr>
                <a:srgbClr val="000000"/>
              </a:buClr>
              <a:buSzPts val="2000"/>
              <a:buNone/>
            </a:pPr>
            <a:r>
              <a:rPr lang="en-GB" sz="1800">
                <a:solidFill>
                  <a:srgbClr val="1F3864"/>
                </a:solidFill>
              </a:rPr>
              <a:t>10.1.1 Split the data - test and train —&gt; 80:20 ratio</a:t>
            </a:r>
            <a:endParaRPr/>
          </a:p>
          <a:p>
            <a:pPr indent="0" lvl="0" marL="0" rtl="0" algn="just">
              <a:lnSpc>
                <a:spcPct val="100000"/>
              </a:lnSpc>
              <a:spcBef>
                <a:spcPts val="0"/>
              </a:spcBef>
              <a:spcAft>
                <a:spcPts val="0"/>
              </a:spcAft>
              <a:buClr>
                <a:srgbClr val="000000"/>
              </a:buClr>
              <a:buSzPts val="2000"/>
              <a:buNone/>
            </a:pPr>
            <a:r>
              <a:rPr lang="en-GB" sz="1800">
                <a:solidFill>
                  <a:srgbClr val="1F3864"/>
                </a:solidFill>
              </a:rPr>
              <a:t>10.1.2.Input layer:Define number of neurons/Shape to input features in the dataset</a:t>
            </a:r>
            <a:endParaRPr/>
          </a:p>
          <a:p>
            <a:pPr indent="0" lvl="0" marL="0" rtl="0" algn="just">
              <a:lnSpc>
                <a:spcPct val="100000"/>
              </a:lnSpc>
              <a:spcBef>
                <a:spcPts val="0"/>
              </a:spcBef>
              <a:spcAft>
                <a:spcPts val="0"/>
              </a:spcAft>
              <a:buClr>
                <a:srgbClr val="000000"/>
              </a:buClr>
              <a:buSzPts val="2000"/>
              <a:buNone/>
            </a:pPr>
            <a:r>
              <a:rPr lang="en-GB" sz="1800">
                <a:solidFill>
                  <a:srgbClr val="1F3864"/>
                </a:solidFill>
              </a:rPr>
              <a:t>10.1.3 Convolution Layer: Capture essential features by using Conv1D layer from Keras</a:t>
            </a:r>
            <a:endParaRPr sz="1800">
              <a:solidFill>
                <a:srgbClr val="1F3864"/>
              </a:solidFill>
            </a:endParaRPr>
          </a:p>
          <a:p>
            <a:pPr indent="0" lvl="0" marL="0" rtl="0" algn="just">
              <a:lnSpc>
                <a:spcPct val="100000"/>
              </a:lnSpc>
              <a:spcBef>
                <a:spcPts val="0"/>
              </a:spcBef>
              <a:spcAft>
                <a:spcPts val="0"/>
              </a:spcAft>
              <a:buClr>
                <a:srgbClr val="000000"/>
              </a:buClr>
              <a:buSzPts val="2000"/>
              <a:buNone/>
            </a:pPr>
            <a:r>
              <a:rPr lang="en-GB" sz="1800">
                <a:solidFill>
                  <a:srgbClr val="1F3864"/>
                </a:solidFill>
              </a:rPr>
              <a:t>10.1.4.Flattening Layer: Flattens/Convulges the output from Convolution Layer</a:t>
            </a:r>
            <a:endParaRPr/>
          </a:p>
          <a:p>
            <a:pPr indent="0" lvl="0" marL="0" rtl="0" algn="just">
              <a:lnSpc>
                <a:spcPct val="100000"/>
              </a:lnSpc>
              <a:spcBef>
                <a:spcPts val="0"/>
              </a:spcBef>
              <a:spcAft>
                <a:spcPts val="0"/>
              </a:spcAft>
              <a:buClr>
                <a:srgbClr val="000000"/>
              </a:buClr>
              <a:buSzPts val="2000"/>
              <a:buNone/>
            </a:pPr>
            <a:r>
              <a:rPr lang="en-GB" sz="1800">
                <a:solidFill>
                  <a:srgbClr val="1F3864"/>
                </a:solidFill>
              </a:rPr>
              <a:t>10.1.5.Dense layer: Prediction</a:t>
            </a:r>
            <a:endParaRPr/>
          </a:p>
          <a:p>
            <a:pPr indent="0" lvl="0" marL="0" rtl="0" algn="just">
              <a:lnSpc>
                <a:spcPct val="100000"/>
              </a:lnSpc>
              <a:spcBef>
                <a:spcPts val="0"/>
              </a:spcBef>
              <a:spcAft>
                <a:spcPts val="0"/>
              </a:spcAft>
              <a:buClr>
                <a:srgbClr val="000000"/>
              </a:buClr>
              <a:buSzPts val="2000"/>
              <a:buNone/>
            </a:pPr>
            <a:r>
              <a:rPr lang="en-GB" sz="1800">
                <a:solidFill>
                  <a:srgbClr val="1F3864"/>
                </a:solidFill>
              </a:rPr>
              <a:t>10.1.6.Compile and run model for 10 epochs</a:t>
            </a:r>
            <a:endParaRPr/>
          </a:p>
          <a:p>
            <a:pPr indent="0" lvl="0" marL="0" rtl="0" algn="just">
              <a:lnSpc>
                <a:spcPct val="100000"/>
              </a:lnSpc>
              <a:spcBef>
                <a:spcPts val="0"/>
              </a:spcBef>
              <a:spcAft>
                <a:spcPts val="0"/>
              </a:spcAft>
              <a:buClr>
                <a:srgbClr val="000000"/>
              </a:buClr>
              <a:buSzPts val="2000"/>
              <a:buNone/>
            </a:pPr>
            <a:r>
              <a:t/>
            </a:r>
            <a:endParaRPr sz="1800">
              <a:solidFill>
                <a:srgbClr val="1F3864"/>
              </a:solidFill>
            </a:endParaRPr>
          </a:p>
          <a:p>
            <a:pPr indent="0" lvl="0" marL="0" rtl="0" algn="just">
              <a:lnSpc>
                <a:spcPct val="100000"/>
              </a:lnSpc>
              <a:spcBef>
                <a:spcPts val="0"/>
              </a:spcBef>
              <a:spcAft>
                <a:spcPts val="0"/>
              </a:spcAft>
              <a:buClr>
                <a:srgbClr val="000000"/>
              </a:buClr>
              <a:buSzPts val="2000"/>
              <a:buNone/>
            </a:pPr>
            <a:r>
              <a:t/>
            </a:r>
            <a:endParaRPr sz="1800">
              <a:solidFill>
                <a:srgbClr val="1F3864"/>
              </a:solidFill>
            </a:endParaRPr>
          </a:p>
          <a:p>
            <a:pPr indent="0" lvl="0" marL="0" rtl="0" algn="just">
              <a:lnSpc>
                <a:spcPct val="100000"/>
              </a:lnSpc>
              <a:spcBef>
                <a:spcPts val="0"/>
              </a:spcBef>
              <a:spcAft>
                <a:spcPts val="0"/>
              </a:spcAft>
              <a:buClr>
                <a:srgbClr val="000000"/>
              </a:buClr>
              <a:buSzPts val="2000"/>
              <a:buNone/>
            </a:pPr>
            <a:r>
              <a:rPr lang="en-GB" sz="1800">
                <a:solidFill>
                  <a:srgbClr val="1F3864"/>
                </a:solidFill>
              </a:rPr>
              <a:t>11. Manual Comparison on the results obtained while training and testing each model is noted and conclusion is made</a:t>
            </a:r>
            <a:endParaRPr/>
          </a:p>
          <a:p>
            <a:pPr indent="0" lvl="0" marL="0" rtl="0" algn="just">
              <a:lnSpc>
                <a:spcPct val="100000"/>
              </a:lnSpc>
              <a:spcBef>
                <a:spcPts val="0"/>
              </a:spcBef>
              <a:spcAft>
                <a:spcPts val="0"/>
              </a:spcAft>
              <a:buClr>
                <a:srgbClr val="000000"/>
              </a:buClr>
              <a:buSzPts val="2000"/>
              <a:buNone/>
            </a:pPr>
            <a:r>
              <a:t/>
            </a:r>
            <a:endParaRPr sz="1800">
              <a:solidFill>
                <a:srgbClr val="9900FF"/>
              </a:solidFill>
              <a:latin typeface="Trebuchet MS"/>
              <a:ea typeface="Trebuchet MS"/>
              <a:cs typeface="Trebuchet MS"/>
              <a:sym typeface="Trebuchet MS"/>
            </a:endParaRPr>
          </a:p>
          <a:p>
            <a:pPr indent="0" lvl="0" marL="342891" rtl="0" algn="just">
              <a:lnSpc>
                <a:spcPct val="90000"/>
              </a:lnSpc>
              <a:spcBef>
                <a:spcPts val="0"/>
              </a:spcBef>
              <a:spcAft>
                <a:spcPts val="0"/>
              </a:spcAft>
              <a:buClr>
                <a:schemeClr val="dk1"/>
              </a:buClr>
              <a:buSzPts val="180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Test Plan and Strategy</a:t>
            </a:r>
            <a:endParaRPr/>
          </a:p>
        </p:txBody>
      </p:sp>
      <p:sp>
        <p:nvSpPr>
          <p:cNvPr id="189" name="Google Shape;189;p22"/>
          <p:cNvSpPr txBox="1"/>
          <p:nvPr>
            <p:ph idx="1" type="body"/>
          </p:nvPr>
        </p:nvSpPr>
        <p:spPr>
          <a:xfrm>
            <a:off x="1192775" y="2590800"/>
            <a:ext cx="10515600" cy="4881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As we proceed with ML models it is evident to use 80 : 20 , where </a:t>
            </a:r>
            <a:endParaRPr/>
          </a:p>
          <a:p>
            <a:pPr indent="-228600" lvl="1" marL="685800" rtl="0" algn="l">
              <a:lnSpc>
                <a:spcPct val="90000"/>
              </a:lnSpc>
              <a:spcBef>
                <a:spcPts val="500"/>
              </a:spcBef>
              <a:spcAft>
                <a:spcPts val="0"/>
              </a:spcAft>
              <a:buClr>
                <a:schemeClr val="dk1"/>
              </a:buClr>
              <a:buSzPts val="2400"/>
              <a:buChar char="•"/>
            </a:pPr>
            <a:r>
              <a:rPr lang="en-GB"/>
              <a:t>80 % of Data for Training</a:t>
            </a:r>
            <a:endParaRPr/>
          </a:p>
          <a:p>
            <a:pPr indent="-228600" lvl="1" marL="685800" rtl="0" algn="l">
              <a:lnSpc>
                <a:spcPct val="90000"/>
              </a:lnSpc>
              <a:spcBef>
                <a:spcPts val="500"/>
              </a:spcBef>
              <a:spcAft>
                <a:spcPts val="0"/>
              </a:spcAft>
              <a:buClr>
                <a:schemeClr val="dk1"/>
              </a:buClr>
              <a:buSzPts val="2400"/>
              <a:buChar char="•"/>
            </a:pPr>
            <a:r>
              <a:rPr lang="en-GB"/>
              <a:t>20 % of Data for  Testing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Test Plan and Strategy</a:t>
            </a:r>
            <a:endParaRPr/>
          </a:p>
        </p:txBody>
      </p:sp>
      <p:pic>
        <p:nvPicPr>
          <p:cNvPr id="196" name="Google Shape;196;p23"/>
          <p:cNvPicPr preferRelativeResize="0"/>
          <p:nvPr/>
        </p:nvPicPr>
        <p:blipFill>
          <a:blip r:embed="rId3">
            <a:alphaModFix/>
          </a:blip>
          <a:stretch>
            <a:fillRect/>
          </a:stretch>
        </p:blipFill>
        <p:spPr>
          <a:xfrm>
            <a:off x="5798400" y="1306776"/>
            <a:ext cx="6200775" cy="4676775"/>
          </a:xfrm>
          <a:prstGeom prst="rect">
            <a:avLst/>
          </a:prstGeom>
          <a:noFill/>
          <a:ln>
            <a:noFill/>
          </a:ln>
        </p:spPr>
      </p:pic>
      <p:pic>
        <p:nvPicPr>
          <p:cNvPr id="197" name="Google Shape;197;p23"/>
          <p:cNvPicPr preferRelativeResize="0"/>
          <p:nvPr/>
        </p:nvPicPr>
        <p:blipFill>
          <a:blip r:embed="rId4">
            <a:alphaModFix/>
          </a:blip>
          <a:stretch>
            <a:fillRect/>
          </a:stretch>
        </p:blipFill>
        <p:spPr>
          <a:xfrm>
            <a:off x="159475" y="2001101"/>
            <a:ext cx="5534026" cy="28557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Test Plan and Strategy</a:t>
            </a:r>
            <a:endParaRPr/>
          </a:p>
        </p:txBody>
      </p:sp>
      <p:pic>
        <p:nvPicPr>
          <p:cNvPr id="204" name="Google Shape;204;p24"/>
          <p:cNvPicPr preferRelativeResize="0"/>
          <p:nvPr/>
        </p:nvPicPr>
        <p:blipFill>
          <a:blip r:embed="rId3">
            <a:alphaModFix/>
          </a:blip>
          <a:stretch>
            <a:fillRect/>
          </a:stretch>
        </p:blipFill>
        <p:spPr>
          <a:xfrm>
            <a:off x="1733150" y="1351939"/>
            <a:ext cx="7086600" cy="3419475"/>
          </a:xfrm>
          <a:prstGeom prst="rect">
            <a:avLst/>
          </a:prstGeom>
          <a:noFill/>
          <a:ln>
            <a:noFill/>
          </a:ln>
        </p:spPr>
      </p:pic>
      <p:pic>
        <p:nvPicPr>
          <p:cNvPr id="205" name="Google Shape;205;p24"/>
          <p:cNvPicPr preferRelativeResize="0"/>
          <p:nvPr/>
        </p:nvPicPr>
        <p:blipFill>
          <a:blip r:embed="rId4">
            <a:alphaModFix/>
          </a:blip>
          <a:stretch>
            <a:fillRect/>
          </a:stretch>
        </p:blipFill>
        <p:spPr>
          <a:xfrm>
            <a:off x="2523725" y="5285151"/>
            <a:ext cx="5505450" cy="34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Test Plan and Strategy</a:t>
            </a:r>
            <a:endParaRPr/>
          </a:p>
        </p:txBody>
      </p:sp>
      <p:pic>
        <p:nvPicPr>
          <p:cNvPr id="212" name="Google Shape;212;p25"/>
          <p:cNvPicPr preferRelativeResize="0"/>
          <p:nvPr/>
        </p:nvPicPr>
        <p:blipFill>
          <a:blip r:embed="rId3">
            <a:alphaModFix/>
          </a:blip>
          <a:stretch>
            <a:fillRect/>
          </a:stretch>
        </p:blipFill>
        <p:spPr>
          <a:xfrm>
            <a:off x="1785975" y="1382051"/>
            <a:ext cx="7134225" cy="3419475"/>
          </a:xfrm>
          <a:prstGeom prst="rect">
            <a:avLst/>
          </a:prstGeom>
          <a:noFill/>
          <a:ln>
            <a:noFill/>
          </a:ln>
        </p:spPr>
      </p:pic>
      <p:pic>
        <p:nvPicPr>
          <p:cNvPr id="213" name="Google Shape;213;p25"/>
          <p:cNvPicPr preferRelativeResize="0"/>
          <p:nvPr/>
        </p:nvPicPr>
        <p:blipFill>
          <a:blip r:embed="rId4">
            <a:alphaModFix/>
          </a:blip>
          <a:stretch>
            <a:fillRect/>
          </a:stretch>
        </p:blipFill>
        <p:spPr>
          <a:xfrm>
            <a:off x="3223825" y="5345376"/>
            <a:ext cx="4048125" cy="40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400"/>
              <a:buFont typeface="Calibri"/>
              <a:buNone/>
            </a:pPr>
            <a:r>
              <a:rPr b="1" lang="en-GB"/>
              <a:t>Results and Discussion</a:t>
            </a:r>
            <a:endParaRPr/>
          </a:p>
        </p:txBody>
      </p:sp>
      <p:pic>
        <p:nvPicPr>
          <p:cNvPr id="219" name="Google Shape;219;p26"/>
          <p:cNvPicPr preferRelativeResize="0"/>
          <p:nvPr/>
        </p:nvPicPr>
        <p:blipFill>
          <a:blip r:embed="rId3">
            <a:alphaModFix/>
          </a:blip>
          <a:stretch>
            <a:fillRect/>
          </a:stretch>
        </p:blipFill>
        <p:spPr>
          <a:xfrm>
            <a:off x="182525" y="1788576"/>
            <a:ext cx="11744325"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400"/>
              <a:buFont typeface="Calibri"/>
              <a:buNone/>
            </a:pPr>
            <a:r>
              <a:rPr b="1" lang="en-GB"/>
              <a:t>Results and Discussion</a:t>
            </a:r>
            <a:endParaRPr/>
          </a:p>
        </p:txBody>
      </p:sp>
      <p:pic>
        <p:nvPicPr>
          <p:cNvPr id="225" name="Google Shape;225;p27"/>
          <p:cNvPicPr preferRelativeResize="0"/>
          <p:nvPr/>
        </p:nvPicPr>
        <p:blipFill rotWithShape="1">
          <a:blip r:embed="rId3">
            <a:alphaModFix/>
          </a:blip>
          <a:srcRect b="0" l="0" r="0" t="0"/>
          <a:stretch/>
        </p:blipFill>
        <p:spPr>
          <a:xfrm>
            <a:off x="2173596" y="1164738"/>
            <a:ext cx="3429742" cy="2721925"/>
          </a:xfrm>
          <a:prstGeom prst="rect">
            <a:avLst/>
          </a:prstGeom>
          <a:noFill/>
          <a:ln>
            <a:noFill/>
          </a:ln>
        </p:spPr>
      </p:pic>
      <p:pic>
        <p:nvPicPr>
          <p:cNvPr id="226" name="Google Shape;226;p27"/>
          <p:cNvPicPr preferRelativeResize="0"/>
          <p:nvPr/>
        </p:nvPicPr>
        <p:blipFill rotWithShape="1">
          <a:blip r:embed="rId4">
            <a:alphaModFix/>
          </a:blip>
          <a:srcRect b="0" l="0" r="0" t="0"/>
          <a:stretch/>
        </p:blipFill>
        <p:spPr>
          <a:xfrm>
            <a:off x="6351810" y="1215713"/>
            <a:ext cx="3429750" cy="2676987"/>
          </a:xfrm>
          <a:prstGeom prst="rect">
            <a:avLst/>
          </a:prstGeom>
          <a:noFill/>
          <a:ln>
            <a:noFill/>
          </a:ln>
        </p:spPr>
      </p:pic>
      <p:pic>
        <p:nvPicPr>
          <p:cNvPr id="227" name="Google Shape;227;p27"/>
          <p:cNvPicPr preferRelativeResize="0"/>
          <p:nvPr/>
        </p:nvPicPr>
        <p:blipFill rotWithShape="1">
          <a:blip r:embed="rId5">
            <a:alphaModFix/>
          </a:blip>
          <a:srcRect b="0" l="0" r="0" t="0"/>
          <a:stretch/>
        </p:blipFill>
        <p:spPr>
          <a:xfrm>
            <a:off x="806722" y="4213221"/>
            <a:ext cx="2878391" cy="2295062"/>
          </a:xfrm>
          <a:prstGeom prst="rect">
            <a:avLst/>
          </a:prstGeom>
          <a:noFill/>
          <a:ln>
            <a:noFill/>
          </a:ln>
        </p:spPr>
      </p:pic>
      <p:pic>
        <p:nvPicPr>
          <p:cNvPr id="228" name="Google Shape;228;p27"/>
          <p:cNvPicPr preferRelativeResize="0"/>
          <p:nvPr/>
        </p:nvPicPr>
        <p:blipFill rotWithShape="1">
          <a:blip r:embed="rId6">
            <a:alphaModFix/>
          </a:blip>
          <a:srcRect b="0" l="0" r="0" t="0"/>
          <a:stretch/>
        </p:blipFill>
        <p:spPr>
          <a:xfrm>
            <a:off x="8282998" y="4222418"/>
            <a:ext cx="3184837" cy="2411744"/>
          </a:xfrm>
          <a:prstGeom prst="rect">
            <a:avLst/>
          </a:prstGeom>
          <a:noFill/>
          <a:ln>
            <a:noFill/>
          </a:ln>
        </p:spPr>
      </p:pic>
      <p:pic>
        <p:nvPicPr>
          <p:cNvPr id="229" name="Google Shape;229;p27"/>
          <p:cNvPicPr preferRelativeResize="0"/>
          <p:nvPr/>
        </p:nvPicPr>
        <p:blipFill rotWithShape="1">
          <a:blip r:embed="rId7">
            <a:alphaModFix/>
          </a:blip>
          <a:srcRect b="0" l="0" r="0" t="0"/>
          <a:stretch/>
        </p:blipFill>
        <p:spPr>
          <a:xfrm>
            <a:off x="4229473" y="4270237"/>
            <a:ext cx="3509165" cy="236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400"/>
              <a:buFont typeface="Calibri"/>
              <a:buNone/>
            </a:pPr>
            <a:r>
              <a:rPr b="1" lang="en-GB"/>
              <a:t>Results and Discussion</a:t>
            </a:r>
            <a:endParaRPr/>
          </a:p>
        </p:txBody>
      </p:sp>
      <p:pic>
        <p:nvPicPr>
          <p:cNvPr id="235" name="Google Shape;235;p28"/>
          <p:cNvPicPr preferRelativeResize="0"/>
          <p:nvPr/>
        </p:nvPicPr>
        <p:blipFill>
          <a:blip r:embed="rId3">
            <a:alphaModFix/>
          </a:blip>
          <a:stretch>
            <a:fillRect/>
          </a:stretch>
        </p:blipFill>
        <p:spPr>
          <a:xfrm>
            <a:off x="498675" y="1043300"/>
            <a:ext cx="3458549" cy="2652174"/>
          </a:xfrm>
          <a:prstGeom prst="rect">
            <a:avLst/>
          </a:prstGeom>
          <a:noFill/>
          <a:ln>
            <a:noFill/>
          </a:ln>
        </p:spPr>
      </p:pic>
      <p:pic>
        <p:nvPicPr>
          <p:cNvPr id="236" name="Google Shape;236;p28"/>
          <p:cNvPicPr preferRelativeResize="0"/>
          <p:nvPr/>
        </p:nvPicPr>
        <p:blipFill>
          <a:blip r:embed="rId4">
            <a:alphaModFix/>
          </a:blip>
          <a:stretch>
            <a:fillRect/>
          </a:stretch>
        </p:blipFill>
        <p:spPr>
          <a:xfrm>
            <a:off x="567425" y="3836774"/>
            <a:ext cx="3525274" cy="2694675"/>
          </a:xfrm>
          <a:prstGeom prst="rect">
            <a:avLst/>
          </a:prstGeom>
          <a:noFill/>
          <a:ln>
            <a:noFill/>
          </a:ln>
        </p:spPr>
      </p:pic>
      <p:pic>
        <p:nvPicPr>
          <p:cNvPr id="237" name="Google Shape;237;p28"/>
          <p:cNvPicPr preferRelativeResize="0"/>
          <p:nvPr/>
        </p:nvPicPr>
        <p:blipFill>
          <a:blip r:embed="rId5">
            <a:alphaModFix/>
          </a:blip>
          <a:stretch>
            <a:fillRect/>
          </a:stretch>
        </p:blipFill>
        <p:spPr>
          <a:xfrm>
            <a:off x="4626300" y="3998700"/>
            <a:ext cx="3302276" cy="2552574"/>
          </a:xfrm>
          <a:prstGeom prst="rect">
            <a:avLst/>
          </a:prstGeom>
          <a:noFill/>
          <a:ln>
            <a:noFill/>
          </a:ln>
        </p:spPr>
      </p:pic>
      <p:pic>
        <p:nvPicPr>
          <p:cNvPr id="238" name="Google Shape;238;p28"/>
          <p:cNvPicPr preferRelativeResize="0"/>
          <p:nvPr/>
        </p:nvPicPr>
        <p:blipFill>
          <a:blip r:embed="rId6">
            <a:alphaModFix/>
          </a:blip>
          <a:stretch>
            <a:fillRect/>
          </a:stretch>
        </p:blipFill>
        <p:spPr>
          <a:xfrm>
            <a:off x="4648743" y="1139806"/>
            <a:ext cx="3257400" cy="2459150"/>
          </a:xfrm>
          <a:prstGeom prst="rect">
            <a:avLst/>
          </a:prstGeom>
          <a:noFill/>
          <a:ln>
            <a:noFill/>
          </a:ln>
        </p:spPr>
      </p:pic>
      <p:pic>
        <p:nvPicPr>
          <p:cNvPr id="239" name="Google Shape;239;p28"/>
          <p:cNvPicPr preferRelativeResize="0"/>
          <p:nvPr/>
        </p:nvPicPr>
        <p:blipFill>
          <a:blip r:embed="rId7">
            <a:alphaModFix/>
          </a:blip>
          <a:stretch>
            <a:fillRect/>
          </a:stretch>
        </p:blipFill>
        <p:spPr>
          <a:xfrm>
            <a:off x="8112675" y="1043300"/>
            <a:ext cx="3583299" cy="2793475"/>
          </a:xfrm>
          <a:prstGeom prst="rect">
            <a:avLst/>
          </a:prstGeom>
          <a:noFill/>
          <a:ln>
            <a:noFill/>
          </a:ln>
        </p:spPr>
      </p:pic>
      <p:pic>
        <p:nvPicPr>
          <p:cNvPr id="240" name="Google Shape;240;p28"/>
          <p:cNvPicPr preferRelativeResize="0"/>
          <p:nvPr/>
        </p:nvPicPr>
        <p:blipFill>
          <a:blip r:embed="rId8">
            <a:alphaModFix/>
          </a:blip>
          <a:stretch>
            <a:fillRect/>
          </a:stretch>
        </p:blipFill>
        <p:spPr>
          <a:xfrm>
            <a:off x="8307550" y="3948899"/>
            <a:ext cx="3388433" cy="2652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Conclusion and Future work</a:t>
            </a:r>
            <a:endParaRPr/>
          </a:p>
        </p:txBody>
      </p:sp>
      <p:grpSp>
        <p:nvGrpSpPr>
          <p:cNvPr id="246" name="Google Shape;246;p29"/>
          <p:cNvGrpSpPr/>
          <p:nvPr/>
        </p:nvGrpSpPr>
        <p:grpSpPr>
          <a:xfrm>
            <a:off x="838200" y="1297783"/>
            <a:ext cx="10515600" cy="4876795"/>
            <a:chOff x="0" y="2383"/>
            <a:chExt cx="10515600" cy="4876795"/>
          </a:xfrm>
        </p:grpSpPr>
        <p:cxnSp>
          <p:nvCxnSpPr>
            <p:cNvPr id="247" name="Google Shape;247;p29"/>
            <p:cNvCxnSpPr/>
            <p:nvPr/>
          </p:nvCxnSpPr>
          <p:spPr>
            <a:xfrm>
              <a:off x="0" y="2383"/>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248" name="Google Shape;248;p29"/>
            <p:cNvSpPr/>
            <p:nvPr/>
          </p:nvSpPr>
          <p:spPr>
            <a:xfrm>
              <a:off x="0" y="2383"/>
              <a:ext cx="10515600" cy="16255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txBox="1"/>
            <p:nvPr/>
          </p:nvSpPr>
          <p:spPr>
            <a:xfrm>
              <a:off x="0" y="2383"/>
              <a:ext cx="10515600" cy="1625598"/>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None/>
              </a:pPr>
              <a:r>
                <a:rPr lang="en-GB" sz="2800">
                  <a:solidFill>
                    <a:schemeClr val="dk1"/>
                  </a:solidFill>
                  <a:latin typeface="Calibri"/>
                  <a:ea typeface="Calibri"/>
                  <a:cs typeface="Calibri"/>
                  <a:sym typeface="Calibri"/>
                </a:rPr>
                <a:t>Overall</a:t>
              </a:r>
              <a:r>
                <a:rPr lang="en-GB" sz="2800">
                  <a:solidFill>
                    <a:schemeClr val="dk1"/>
                  </a:solidFill>
                  <a:latin typeface="Calibri"/>
                  <a:ea typeface="Calibri"/>
                  <a:cs typeface="Calibri"/>
                  <a:sym typeface="Calibri"/>
                </a:rPr>
                <a:t>  XGBoost and Random Forest Classification Took a slight edge over other models in terms of performance and metrics </a:t>
              </a:r>
              <a:endParaRPr sz="2800">
                <a:solidFill>
                  <a:schemeClr val="dk1"/>
                </a:solidFill>
                <a:latin typeface="Calibri"/>
                <a:ea typeface="Calibri"/>
                <a:cs typeface="Calibri"/>
                <a:sym typeface="Calibri"/>
              </a:endParaRPr>
            </a:p>
          </p:txBody>
        </p:sp>
        <p:cxnSp>
          <p:nvCxnSpPr>
            <p:cNvPr id="250" name="Google Shape;250;p29"/>
            <p:cNvCxnSpPr/>
            <p:nvPr/>
          </p:nvCxnSpPr>
          <p:spPr>
            <a:xfrm>
              <a:off x="0" y="1627982"/>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251" name="Google Shape;251;p29"/>
            <p:cNvSpPr/>
            <p:nvPr/>
          </p:nvSpPr>
          <p:spPr>
            <a:xfrm>
              <a:off x="0" y="1627982"/>
              <a:ext cx="10515600" cy="16255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txBox="1"/>
            <p:nvPr/>
          </p:nvSpPr>
          <p:spPr>
            <a:xfrm>
              <a:off x="0" y="1627982"/>
              <a:ext cx="10515600" cy="1625598"/>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None/>
              </a:pPr>
              <a:r>
                <a:rPr lang="en-GB" sz="2800">
                  <a:solidFill>
                    <a:schemeClr val="dk1"/>
                  </a:solidFill>
                  <a:latin typeface="Arial"/>
                  <a:ea typeface="Arial"/>
                  <a:cs typeface="Arial"/>
                  <a:sym typeface="Arial"/>
                </a:rPr>
                <a:t>We have worked on only few features that could be involved in the drug-drug Interaction. Many other features also play a major role in the interaction</a:t>
              </a:r>
              <a:endParaRPr sz="2800">
                <a:solidFill>
                  <a:schemeClr val="dk1"/>
                </a:solidFill>
                <a:latin typeface="Arial"/>
                <a:ea typeface="Arial"/>
                <a:cs typeface="Arial"/>
                <a:sym typeface="Arial"/>
              </a:endParaRPr>
            </a:p>
          </p:txBody>
        </p:sp>
        <p:cxnSp>
          <p:nvCxnSpPr>
            <p:cNvPr id="253" name="Google Shape;253;p29"/>
            <p:cNvCxnSpPr/>
            <p:nvPr/>
          </p:nvCxnSpPr>
          <p:spPr>
            <a:xfrm>
              <a:off x="0" y="3253580"/>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254" name="Google Shape;254;p29"/>
            <p:cNvSpPr/>
            <p:nvPr/>
          </p:nvSpPr>
          <p:spPr>
            <a:xfrm>
              <a:off x="0" y="3253580"/>
              <a:ext cx="10515600" cy="16255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txBox="1"/>
            <p:nvPr/>
          </p:nvSpPr>
          <p:spPr>
            <a:xfrm>
              <a:off x="0" y="3253580"/>
              <a:ext cx="10515600" cy="1625598"/>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None/>
              </a:pPr>
              <a:r>
                <a:rPr lang="en-GB" sz="2800">
                  <a:solidFill>
                    <a:schemeClr val="dk1"/>
                  </a:solidFill>
                  <a:latin typeface="Arial"/>
                  <a:ea typeface="Arial"/>
                  <a:cs typeface="Arial"/>
                  <a:sym typeface="Arial"/>
                </a:rPr>
                <a:t>We plan to work on additional features that influence Drug – Drug Interaction</a:t>
              </a:r>
              <a:endParaRPr sz="2800">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2"/>
          <p:cNvSpPr txBox="1"/>
          <p:nvPr/>
        </p:nvSpPr>
        <p:spPr>
          <a:xfrm>
            <a:off x="1638300" y="2514600"/>
            <a:ext cx="8915400" cy="457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90" name="Google Shape;90;p1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Outline</a:t>
            </a:r>
            <a:endParaRPr b="1"/>
          </a:p>
        </p:txBody>
      </p:sp>
      <p:sp>
        <p:nvSpPr>
          <p:cNvPr id="91" name="Google Shape;91;p12"/>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342900" lvl="0" marL="685791" rtl="0" algn="just">
              <a:lnSpc>
                <a:spcPct val="90000"/>
              </a:lnSpc>
              <a:spcBef>
                <a:spcPts val="0"/>
              </a:spcBef>
              <a:spcAft>
                <a:spcPts val="0"/>
              </a:spcAft>
              <a:buClr>
                <a:schemeClr val="dk1"/>
              </a:buClr>
              <a:buSzPts val="2800"/>
              <a:buFont typeface="Noto Sans Symbols"/>
              <a:buChar char="▪"/>
            </a:pPr>
            <a:r>
              <a:rPr lang="en-GB"/>
              <a:t>Abstract</a:t>
            </a:r>
            <a:endParaRPr/>
          </a:p>
          <a:p>
            <a:pPr indent="-342900" lvl="0" marL="685791" rtl="0" algn="just">
              <a:lnSpc>
                <a:spcPct val="90000"/>
              </a:lnSpc>
              <a:spcBef>
                <a:spcPts val="0"/>
              </a:spcBef>
              <a:spcAft>
                <a:spcPts val="0"/>
              </a:spcAft>
              <a:buClr>
                <a:schemeClr val="dk1"/>
              </a:buClr>
              <a:buSzPts val="2800"/>
              <a:buFont typeface="Noto Sans Symbols"/>
              <a:buChar char="▪"/>
            </a:pPr>
            <a:r>
              <a:rPr lang="en-GB"/>
              <a:t>Summary of Requirements and Design ( Phase - 1)</a:t>
            </a:r>
            <a:endParaRPr/>
          </a:p>
          <a:p>
            <a:pPr indent="-342900" lvl="0" marL="685791" rtl="0" algn="just">
              <a:lnSpc>
                <a:spcPct val="90000"/>
              </a:lnSpc>
              <a:spcBef>
                <a:spcPts val="0"/>
              </a:spcBef>
              <a:spcAft>
                <a:spcPts val="0"/>
              </a:spcAft>
              <a:buClr>
                <a:schemeClr val="dk1"/>
              </a:buClr>
              <a:buSzPts val="2800"/>
              <a:buFont typeface="Noto Sans Symbols"/>
              <a:buChar char="▪"/>
            </a:pPr>
            <a:r>
              <a:rPr lang="en-GB"/>
              <a:t>Summary of Methodology / Approach (Phase - 1)</a:t>
            </a:r>
            <a:endParaRPr/>
          </a:p>
          <a:p>
            <a:pPr indent="-342900" lvl="0" marL="685791" rtl="0" algn="just">
              <a:lnSpc>
                <a:spcPct val="90000"/>
              </a:lnSpc>
              <a:spcBef>
                <a:spcPts val="0"/>
              </a:spcBef>
              <a:spcAft>
                <a:spcPts val="0"/>
              </a:spcAft>
              <a:buClr>
                <a:schemeClr val="dk1"/>
              </a:buClr>
              <a:buSzPts val="2800"/>
              <a:buFont typeface="Noto Sans Symbols"/>
              <a:buChar char="▪"/>
            </a:pPr>
            <a:r>
              <a:rPr lang="en-GB"/>
              <a:t>Design Description</a:t>
            </a:r>
            <a:endParaRPr/>
          </a:p>
          <a:p>
            <a:pPr indent="-342900" lvl="0" marL="685791" rtl="0" algn="just">
              <a:lnSpc>
                <a:spcPct val="90000"/>
              </a:lnSpc>
              <a:spcBef>
                <a:spcPts val="0"/>
              </a:spcBef>
              <a:spcAft>
                <a:spcPts val="0"/>
              </a:spcAft>
              <a:buClr>
                <a:schemeClr val="dk1"/>
              </a:buClr>
              <a:buSzPts val="2800"/>
              <a:buFont typeface="Noto Sans Symbols"/>
              <a:buChar char="▪"/>
            </a:pPr>
            <a:r>
              <a:rPr lang="en-GB"/>
              <a:t>Modules and Implementation Details</a:t>
            </a:r>
            <a:endParaRPr/>
          </a:p>
          <a:p>
            <a:pPr indent="-342900" lvl="0" marL="685791" rtl="0" algn="just">
              <a:lnSpc>
                <a:spcPct val="90000"/>
              </a:lnSpc>
              <a:spcBef>
                <a:spcPts val="0"/>
              </a:spcBef>
              <a:spcAft>
                <a:spcPts val="0"/>
              </a:spcAft>
              <a:buClr>
                <a:schemeClr val="dk1"/>
              </a:buClr>
              <a:buSzPts val="2800"/>
              <a:buFont typeface="Noto Sans Symbols"/>
              <a:buChar char="▪"/>
            </a:pPr>
            <a:r>
              <a:rPr lang="en-GB"/>
              <a:t>Test Plan and Strategy</a:t>
            </a:r>
            <a:endParaRPr/>
          </a:p>
          <a:p>
            <a:pPr indent="-342900" lvl="0" marL="685791" rtl="0" algn="just">
              <a:lnSpc>
                <a:spcPct val="90000"/>
              </a:lnSpc>
              <a:spcBef>
                <a:spcPts val="0"/>
              </a:spcBef>
              <a:spcAft>
                <a:spcPts val="0"/>
              </a:spcAft>
              <a:buClr>
                <a:schemeClr val="dk1"/>
              </a:buClr>
              <a:buSzPts val="2800"/>
              <a:buFont typeface="Noto Sans Symbols"/>
              <a:buChar char="▪"/>
            </a:pPr>
            <a:r>
              <a:rPr lang="en-GB"/>
              <a:t>Results and Discussion</a:t>
            </a:r>
            <a:endParaRPr/>
          </a:p>
          <a:p>
            <a:pPr indent="-342900" lvl="0" marL="685791" rtl="0" algn="just">
              <a:lnSpc>
                <a:spcPct val="90000"/>
              </a:lnSpc>
              <a:spcBef>
                <a:spcPts val="0"/>
              </a:spcBef>
              <a:spcAft>
                <a:spcPts val="0"/>
              </a:spcAft>
              <a:buClr>
                <a:schemeClr val="dk1"/>
              </a:buClr>
              <a:buSzPts val="2800"/>
              <a:buFont typeface="Noto Sans Symbols"/>
              <a:buChar char="▪"/>
            </a:pPr>
            <a:r>
              <a:rPr lang="en-GB"/>
              <a:t>Conclusion and Future Work</a:t>
            </a:r>
            <a:endParaRPr/>
          </a:p>
          <a:p>
            <a:pPr indent="-342900" lvl="0" marL="685791" rtl="0" algn="just">
              <a:lnSpc>
                <a:spcPct val="90000"/>
              </a:lnSpc>
              <a:spcBef>
                <a:spcPts val="0"/>
              </a:spcBef>
              <a:spcAft>
                <a:spcPts val="0"/>
              </a:spcAft>
              <a:buClr>
                <a:schemeClr val="dk1"/>
              </a:buClr>
              <a:buSzPts val="2800"/>
              <a:buFont typeface="Noto Sans Symbols"/>
              <a:buChar char="▪"/>
            </a:pPr>
            <a:r>
              <a:rPr lang="en-GB"/>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533400" y="228599"/>
            <a:ext cx="10820400" cy="60960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66FF"/>
              </a:buClr>
              <a:buSzPct val="100000"/>
              <a:buFont typeface="Calibri"/>
              <a:buNone/>
            </a:pPr>
            <a:r>
              <a:rPr b="1" lang="en-GB"/>
              <a:t>References</a:t>
            </a:r>
            <a:endParaRPr/>
          </a:p>
        </p:txBody>
      </p:sp>
      <p:sp>
        <p:nvSpPr>
          <p:cNvPr id="261" name="Google Shape;261;p30"/>
          <p:cNvSpPr txBox="1"/>
          <p:nvPr>
            <p:ph idx="1" type="body"/>
          </p:nvPr>
        </p:nvSpPr>
        <p:spPr>
          <a:xfrm>
            <a:off x="303725" y="1127650"/>
            <a:ext cx="11204100" cy="5419200"/>
          </a:xfrm>
          <a:prstGeom prst="rect">
            <a:avLst/>
          </a:prstGeom>
          <a:noFill/>
          <a:ln>
            <a:noFill/>
          </a:ln>
        </p:spPr>
        <p:txBody>
          <a:bodyPr anchorCtr="0" anchor="t" bIns="45700" lIns="91425" spcFirstLastPara="1" rIns="91425" wrap="square" tIns="45700">
            <a:normAutofit fontScale="55000" lnSpcReduction="20000"/>
          </a:bodyPr>
          <a:lstStyle/>
          <a:p>
            <a:pPr indent="0" lvl="0" marL="457200" rtl="0" algn="l">
              <a:lnSpc>
                <a:spcPct val="100000"/>
              </a:lnSpc>
              <a:spcBef>
                <a:spcPts val="0"/>
              </a:spcBef>
              <a:spcAft>
                <a:spcPts val="0"/>
              </a:spcAft>
              <a:buClr>
                <a:schemeClr val="dk1"/>
              </a:buClr>
              <a:buSzPct val="63238"/>
              <a:buFont typeface="Arial"/>
              <a:buNone/>
            </a:pPr>
            <a:r>
              <a:rPr lang="en-GB" sz="1739">
                <a:latin typeface="Trebuchet MS"/>
                <a:ea typeface="Trebuchet MS"/>
                <a:cs typeface="Trebuchet MS"/>
                <a:sym typeface="Trebuchet MS"/>
              </a:rPr>
              <a:t>[1]Zhang,Qian Yu,Zongzhao Han,Xiaojing Du,”Enhancing drug–drug interaction prediction by three-way decision and knowledge graph embedding’,Springler Nature,2022</a:t>
            </a:r>
            <a:endParaRPr sz="1739">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latin typeface="Trebuchet MS"/>
                <a:ea typeface="Trebuchet MS"/>
                <a:cs typeface="Trebuchet MS"/>
                <a:sym typeface="Trebuchet MS"/>
              </a:rPr>
              <a:t>[2]E. Kim and H. Nam, “Deside-ddi: interpretable prediction of drugdrug interactions using drug-induced gene expressions,” Journal of cheminformatics, vol. 14, no. 1, pp. 1–12, 2022</a:t>
            </a:r>
            <a:endParaRPr sz="1739">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latin typeface="Trebuchet MS"/>
              <a:ea typeface="Trebuchet MS"/>
              <a:cs typeface="Trebuchet MS"/>
              <a:sym typeface="Trebuchet MS"/>
            </a:endParaRPr>
          </a:p>
          <a:p>
            <a:pPr indent="0" lvl="0" marL="0" marR="36195" rtl="0" algn="just">
              <a:lnSpc>
                <a:spcPct val="120000"/>
              </a:lnSpc>
              <a:spcBef>
                <a:spcPts val="375"/>
              </a:spcBef>
              <a:spcAft>
                <a:spcPts val="0"/>
              </a:spcAft>
              <a:buClr>
                <a:schemeClr val="dk1"/>
              </a:buClr>
              <a:buSzPct val="63238"/>
              <a:buFont typeface="Arial"/>
              <a:buNone/>
            </a:pPr>
            <a:r>
              <a:rPr lang="en-GB" sz="1739">
                <a:solidFill>
                  <a:srgbClr val="221F1F"/>
                </a:solidFill>
                <a:latin typeface="Trebuchet MS"/>
                <a:ea typeface="Trebuchet MS"/>
                <a:cs typeface="Trebuchet MS"/>
                <a:sym typeface="Trebuchet MS"/>
              </a:rPr>
              <a:t>     </a:t>
            </a:r>
            <a:endParaRPr sz="1739">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[3] ChengCheng Zang, Yao Lu ,Tianyi Zang ,”CNN-DDI: a learning-based method for predicting drug–drug interactions using convolution neural networks”,BMC Bioinformatics,23,Article number :88(2022)</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[4] Shaghayegh Sadeghi , Alioune Ngom, "DDI PRED:Graph Convolutional Network based Drug-Drug Interactions Prediction using Drug Chemical Structure Embedding" in IEEE, 2022.</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[5] Nilay Fatma , Yıldız Alper Özcan, "Graph Convolutional Autoencoder and Generative Adversarial Network-Based  Method for Predicting Drug-Target Interactions " published in 2022.</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[6] Xu Gong, Maotao Liu, Haichao Sun,Min Li, Qun Liu, "HS-DTI: Drug-Target Interaction Prediction based on Hierarchical Networks and Multi-Order Sequence Effect" published in 2022.</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[7] Tianjung , Wang , Xin , Liu, "A Graph Convolution-Transformer Neural Network for Drug-Target Interaction Prediction", ICBBT 2022, May 27–29, 2022.</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[8] Chang Sun, Ping Xuan , Tiangang Zhang and Yilin Ye, "Using Supervised Machine Learning Algorithms for Drug-Target Interaction Prediction" in IEEE/ACM Transactions On Computational Biology And Bioinformatics, Vol. 19, No. 1, January/February 2022.</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[9] Mohammad A. Rezaei , Yanjun Li , Dapeng Wu, Xiaolin Li and Chenglong Li,"Deep Learning in Drug Design : Protein-Ligand Binding Affinity Prediction" in IEEE/ACM Transactions on Computational Biology and Bioinformatics, Volume: 19, Issue: 1, 01 Jan.-Feb. 2022.</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[10] Nelson R. C. Monteiro , Bernardete Ribeiro , and Joel P. Arrais,"Drug Target Interaction Prediction : end-to-end Deep  Learning Approach" in IEEE/ACM Transactions on Computational Biology and Bioinformatics, Volume: 18, Issue: 6 , 01 Nov.-Dec. 2021.</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[11] Liu S., An J., Zhao J., Zhao S., Lv, H. &amp; Wang S, "Drug-Target Interaction Prediction based on Multisource Information Weighted Fusion" from Drug-Target Interaction Prediction Based on Multisource Information Weighted Fusion.Contrast media &amp; molecular imaging, 6044256, 2021.</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[12] Shichao Liu, Yang Zhang, Yuxin Cui, Yang Qiu, Yifan Deng, Wen Zhang, Zhongfei Zhang, “Enhancing Drug-Drug Interaction Prediction Using Deep Attention Neural Networks “, IEEE TRANSACTIONS ON COMPUTATIONAL BIOLOGY AND BIOINFORMATICS,2021</a:t>
            </a:r>
            <a:endParaRPr sz="1739">
              <a:highlight>
                <a:srgbClr val="FFFFFF"/>
              </a:highlight>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[13] Mongia A, Majumdar A,"Drug-Target Interaction Prediction using Multi Graph Regularized Nuclear Norm Minimization", from PLoS ONE 15(1): e0226484, 2020.</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63238"/>
              <a:buFont typeface="Arial"/>
              <a:buNone/>
            </a:pPr>
            <a:r>
              <a:rPr lang="en-GB" sz="1739">
                <a:highlight>
                  <a:srgbClr val="FFFFFF"/>
                </a:highlight>
                <a:latin typeface="Trebuchet MS"/>
                <a:ea typeface="Trebuchet MS"/>
                <a:cs typeface="Trebuchet MS"/>
                <a:sym typeface="Trebuchet MS"/>
              </a:rPr>
              <a:t>[14] Xinyu Hao , Jiaying You , PingZhao Hu, "Predicting Drug-Drug Interactions using Deep Neural Networks", ICMLC '19, February 22–24, 2019.</a:t>
            </a:r>
            <a:endParaRPr sz="1739">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Clr>
                <a:schemeClr val="dk1"/>
              </a:buClr>
              <a:buSzPct val="137500"/>
              <a:buFont typeface="Arial"/>
              <a:buNone/>
            </a:pPr>
            <a:r>
              <a:t/>
            </a:r>
            <a:endParaRPr sz="800">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ct val="137500"/>
              <a:buFont typeface="Arial"/>
              <a:buNone/>
            </a:pPr>
            <a:r>
              <a:t/>
            </a:r>
            <a:endParaRPr sz="800">
              <a:latin typeface="Times New Roman"/>
              <a:ea typeface="Times New Roman"/>
              <a:cs typeface="Times New Roman"/>
              <a:sym typeface="Times New Roman"/>
            </a:endParaRPr>
          </a:p>
          <a:p>
            <a:pPr indent="0" lvl="0" marL="0" rtl="0" algn="l">
              <a:lnSpc>
                <a:spcPct val="100000"/>
              </a:lnSpc>
              <a:spcBef>
                <a:spcPts val="30"/>
              </a:spcBef>
              <a:spcAft>
                <a:spcPts val="0"/>
              </a:spcAft>
              <a:buClr>
                <a:schemeClr val="dk1"/>
              </a:buClr>
              <a:buSzPct val="137500"/>
              <a:buFont typeface="Arial"/>
              <a:buNone/>
            </a:pPr>
            <a:r>
              <a:t/>
            </a:r>
            <a:endParaRPr sz="800">
              <a:latin typeface="Times New Roman"/>
              <a:ea typeface="Times New Roman"/>
              <a:cs typeface="Times New Roman"/>
              <a:sym typeface="Times New Roman"/>
            </a:endParaRPr>
          </a:p>
          <a:p>
            <a:pPr indent="0" lvl="0" marL="0" rtl="0" algn="l">
              <a:lnSpc>
                <a:spcPct val="100000"/>
              </a:lnSpc>
              <a:spcBef>
                <a:spcPts val="505"/>
              </a:spcBef>
              <a:spcAft>
                <a:spcPts val="0"/>
              </a:spcAft>
              <a:buClr>
                <a:schemeClr val="dk1"/>
              </a:buClr>
              <a:buSzPct val="137500"/>
              <a:buFont typeface="Arial"/>
              <a:buNone/>
            </a:pPr>
            <a:r>
              <a:t/>
            </a:r>
            <a:endParaRPr sz="800">
              <a:latin typeface="Cambria Math"/>
              <a:ea typeface="Cambria Math"/>
              <a:cs typeface="Cambria Math"/>
              <a:sym typeface="Cambria Math"/>
            </a:endParaRPr>
          </a:p>
          <a:p>
            <a:pPr indent="0" lvl="0" marL="0" rtl="0" algn="l">
              <a:lnSpc>
                <a:spcPct val="100000"/>
              </a:lnSpc>
              <a:spcBef>
                <a:spcPts val="0"/>
              </a:spcBef>
              <a:spcAft>
                <a:spcPts val="0"/>
              </a:spcAft>
              <a:buClr>
                <a:schemeClr val="dk1"/>
              </a:buClr>
              <a:buSzPct val="137500"/>
              <a:buFont typeface="Arial"/>
              <a:buNone/>
            </a:pPr>
            <a:r>
              <a:t/>
            </a:r>
            <a:endParaRPr sz="8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br>
              <a:rPr lang="en-GB"/>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p:nvPr/>
        </p:nvSpPr>
        <p:spPr>
          <a:xfrm>
            <a:off x="3865501" y="2971800"/>
            <a:ext cx="3164392" cy="83099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GB" sz="48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Abstract</a:t>
            </a:r>
            <a:endParaRPr b="1"/>
          </a:p>
        </p:txBody>
      </p:sp>
      <p:sp>
        <p:nvSpPr>
          <p:cNvPr id="98" name="Google Shape;98;p1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99" name="Google Shape;99;p13"/>
          <p:cNvSpPr txBox="1"/>
          <p:nvPr/>
        </p:nvSpPr>
        <p:spPr>
          <a:xfrm>
            <a:off x="685800" y="1295400"/>
            <a:ext cx="10515600" cy="437042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100"/>
              <a:buFont typeface="Trebuchet MS"/>
              <a:buChar char="•"/>
            </a:pPr>
            <a:r>
              <a:rPr lang="en-GB" sz="2000">
                <a:solidFill>
                  <a:srgbClr val="1F3864"/>
                </a:solidFill>
                <a:latin typeface="Calibri"/>
                <a:ea typeface="Calibri"/>
                <a:cs typeface="Calibri"/>
                <a:sym typeface="Calibri"/>
              </a:rPr>
              <a:t>A drug-drug interaction (DDI) describes a circumstance in which drugs affect the activity of each other. </a:t>
            </a:r>
            <a:endParaRPr/>
          </a:p>
          <a:p>
            <a:pPr indent="0" lvl="0" marL="0" marR="0" rtl="0" algn="l">
              <a:spcBef>
                <a:spcPts val="0"/>
              </a:spcBef>
              <a:spcAft>
                <a:spcPts val="0"/>
              </a:spcAft>
              <a:buNone/>
            </a:pPr>
            <a:r>
              <a:t/>
            </a:r>
            <a:endParaRPr sz="2000">
              <a:solidFill>
                <a:srgbClr val="1F3864"/>
              </a:solidFill>
              <a:latin typeface="Calibri"/>
              <a:ea typeface="Calibri"/>
              <a:cs typeface="Calibri"/>
              <a:sym typeface="Calibri"/>
            </a:endParaRPr>
          </a:p>
          <a:p>
            <a:pPr indent="-285750" lvl="0" marL="285750" marR="0" rtl="0" algn="l">
              <a:spcBef>
                <a:spcPts val="0"/>
              </a:spcBef>
              <a:spcAft>
                <a:spcPts val="0"/>
              </a:spcAft>
              <a:buClr>
                <a:srgbClr val="000000"/>
              </a:buClr>
              <a:buSzPts val="1100"/>
              <a:buFont typeface="Trebuchet MS"/>
              <a:buChar char="•"/>
            </a:pPr>
            <a:r>
              <a:rPr lang="en-GB" sz="2000">
                <a:solidFill>
                  <a:srgbClr val="1F3864"/>
                </a:solidFill>
                <a:latin typeface="Calibri"/>
                <a:ea typeface="Calibri"/>
                <a:cs typeface="Calibri"/>
                <a:sym typeface="Calibri"/>
              </a:rPr>
              <a:t>Drugs may interact with each other to cause side effects that are unexpected or more severe than anticipated. </a:t>
            </a:r>
            <a:endParaRPr sz="2000">
              <a:solidFill>
                <a:srgbClr val="1F3864"/>
              </a:solidFill>
              <a:latin typeface="Calibri"/>
              <a:ea typeface="Calibri"/>
              <a:cs typeface="Calibri"/>
              <a:sym typeface="Calibri"/>
            </a:endParaRPr>
          </a:p>
          <a:p>
            <a:pPr indent="0" lvl="0" marL="0" marR="0" rtl="0" algn="l">
              <a:spcBef>
                <a:spcPts val="0"/>
              </a:spcBef>
              <a:spcAft>
                <a:spcPts val="0"/>
              </a:spcAft>
              <a:buNone/>
            </a:pPr>
            <a:r>
              <a:t/>
            </a:r>
            <a:endParaRPr sz="2000">
              <a:solidFill>
                <a:srgbClr val="1F3864"/>
              </a:solidFill>
              <a:latin typeface="Calibri"/>
              <a:ea typeface="Calibri"/>
              <a:cs typeface="Calibri"/>
              <a:sym typeface="Calibri"/>
            </a:endParaRPr>
          </a:p>
          <a:p>
            <a:pPr indent="-285750" lvl="0" marL="285750" marR="0" rtl="0" algn="l">
              <a:spcBef>
                <a:spcPts val="0"/>
              </a:spcBef>
              <a:spcAft>
                <a:spcPts val="0"/>
              </a:spcAft>
              <a:buClr>
                <a:srgbClr val="000000"/>
              </a:buClr>
              <a:buSzPts val="1100"/>
              <a:buFont typeface="Trebuchet MS"/>
              <a:buChar char="•"/>
            </a:pPr>
            <a:r>
              <a:rPr lang="en-GB" sz="2000">
                <a:solidFill>
                  <a:srgbClr val="1F3864"/>
                </a:solidFill>
                <a:latin typeface="Calibri"/>
                <a:ea typeface="Calibri"/>
                <a:cs typeface="Calibri"/>
                <a:sym typeface="Calibri"/>
              </a:rPr>
              <a:t>Drugs may also interact and oppose the results of one another, leading to one (or both) medications not having their intended effect. Most drug interactions are negligible, but some can be significantly harmful if not discovered and appropriately overseen.</a:t>
            </a:r>
            <a:endParaRPr/>
          </a:p>
          <a:p>
            <a:pPr indent="-215900" lvl="0" marL="285750" marR="0" rtl="0" algn="l">
              <a:spcBef>
                <a:spcPts val="0"/>
              </a:spcBef>
              <a:spcAft>
                <a:spcPts val="0"/>
              </a:spcAft>
              <a:buClr>
                <a:srgbClr val="000000"/>
              </a:buClr>
              <a:buSzPts val="1100"/>
              <a:buFont typeface="Trebuchet MS"/>
              <a:buNone/>
            </a:pPr>
            <a:r>
              <a:t/>
            </a:r>
            <a:endParaRPr sz="2000">
              <a:solidFill>
                <a:srgbClr val="1F3864"/>
              </a:solidFill>
              <a:latin typeface="Calibri"/>
              <a:ea typeface="Calibri"/>
              <a:cs typeface="Calibri"/>
              <a:sym typeface="Calibri"/>
            </a:endParaRPr>
          </a:p>
          <a:p>
            <a:pPr indent="-285750" lvl="0" marL="285750" marR="0" rtl="0" algn="l">
              <a:spcBef>
                <a:spcPts val="0"/>
              </a:spcBef>
              <a:spcAft>
                <a:spcPts val="0"/>
              </a:spcAft>
              <a:buClr>
                <a:srgbClr val="000000"/>
              </a:buClr>
              <a:buSzPts val="1100"/>
              <a:buFont typeface="Trebuchet MS"/>
              <a:buChar char="•"/>
            </a:pPr>
            <a:r>
              <a:rPr lang="en-GB" sz="2000">
                <a:solidFill>
                  <a:srgbClr val="1F3864"/>
                </a:solidFill>
                <a:latin typeface="Calibri"/>
                <a:ea typeface="Calibri"/>
                <a:cs typeface="Calibri"/>
                <a:sym typeface="Calibri"/>
              </a:rPr>
              <a:t>Involves predicting the importance of drug features in drug-drug interaction </a:t>
            </a:r>
            <a:endParaRPr/>
          </a:p>
          <a:p>
            <a:pPr indent="0" lvl="0" marL="0" marR="0" rtl="0" algn="just">
              <a:spcBef>
                <a:spcPts val="0"/>
              </a:spcBef>
              <a:spcAft>
                <a:spcPts val="0"/>
              </a:spcAft>
              <a:buNone/>
            </a:pPr>
            <a:r>
              <a:rPr lang="en-GB" sz="2000">
                <a:solidFill>
                  <a:srgbClr val="1F3864"/>
                </a:solidFill>
                <a:latin typeface="Calibri"/>
                <a:ea typeface="Calibri"/>
                <a:cs typeface="Calibri"/>
                <a:sym typeface="Calibri"/>
              </a:rPr>
              <a:t>     Features include - Solubility, Pka(acidic) , Pka(basic), LogP (ALOGPS) , LogP   (ChemAxom) </a:t>
            </a:r>
            <a:endParaRPr/>
          </a:p>
          <a:p>
            <a:pPr indent="0" lvl="0" marL="0" marR="0" rtl="0" algn="just">
              <a:spcBef>
                <a:spcPts val="0"/>
              </a:spcBef>
              <a:spcAft>
                <a:spcPts val="0"/>
              </a:spcAft>
              <a:buNone/>
            </a:pPr>
            <a:r>
              <a:rPr lang="en-GB" sz="2000">
                <a:solidFill>
                  <a:srgbClr val="1F3864"/>
                </a:solidFill>
                <a:latin typeface="Calibri"/>
                <a:ea typeface="Calibri"/>
                <a:cs typeface="Calibri"/>
                <a:sym typeface="Calibri"/>
              </a:rPr>
              <a:t>     Finding the essence of Structural embedding(SELFIES)in the interaction analysis.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nvSpPr>
        <p:spPr>
          <a:xfrm>
            <a:off x="1828800" y="1905000"/>
            <a:ext cx="8991600" cy="4191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106" name="Google Shape;106;p14"/>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Summary of Requirements and Design</a:t>
            </a:r>
            <a:endParaRPr/>
          </a:p>
        </p:txBody>
      </p:sp>
      <p:sp>
        <p:nvSpPr>
          <p:cNvPr id="107" name="Google Shape;107;p14"/>
          <p:cNvSpPr txBox="1"/>
          <p:nvPr>
            <p:ph idx="1" type="body"/>
          </p:nvPr>
        </p:nvSpPr>
        <p:spPr>
          <a:xfrm>
            <a:off x="1943100" y="1676400"/>
            <a:ext cx="8763000" cy="5239200"/>
          </a:xfrm>
          <a:prstGeom prst="rect">
            <a:avLst/>
          </a:prstGeom>
          <a:noFill/>
          <a:ln>
            <a:noFill/>
          </a:ln>
        </p:spPr>
        <p:txBody>
          <a:bodyPr anchorCtr="0" anchor="t" bIns="45700" lIns="91425" spcFirstLastPara="1" rIns="91425" wrap="square" tIns="45700">
            <a:normAutofit lnSpcReduction="10000"/>
          </a:bodyPr>
          <a:lstStyle/>
          <a:p>
            <a:pPr indent="0" lvl="1" marL="457200" rtl="0" algn="l">
              <a:lnSpc>
                <a:spcPct val="90000"/>
              </a:lnSpc>
              <a:spcBef>
                <a:spcPts val="0"/>
              </a:spcBef>
              <a:spcAft>
                <a:spcPts val="0"/>
              </a:spcAft>
              <a:buClr>
                <a:srgbClr val="1F3864"/>
              </a:buClr>
              <a:buSzPts val="2400"/>
              <a:buNone/>
            </a:pPr>
            <a:r>
              <a:rPr lang="en-GB">
                <a:solidFill>
                  <a:srgbClr val="1F3864"/>
                </a:solidFill>
              </a:rPr>
              <a:t>1.</a:t>
            </a:r>
            <a:r>
              <a:rPr lang="en-GB">
                <a:solidFill>
                  <a:srgbClr val="1F3864"/>
                </a:solidFill>
              </a:rPr>
              <a:t>GPU : Processing huge dataset requires the use of high processing systems.</a:t>
            </a:r>
            <a:endParaRPr/>
          </a:p>
          <a:p>
            <a:pPr indent="0" lvl="1" marL="457200" rtl="0" algn="l">
              <a:lnSpc>
                <a:spcPct val="90000"/>
              </a:lnSpc>
              <a:spcBef>
                <a:spcPts val="500"/>
              </a:spcBef>
              <a:spcAft>
                <a:spcPts val="0"/>
              </a:spcAft>
              <a:buClr>
                <a:schemeClr val="dk1"/>
              </a:buClr>
              <a:buSzPts val="2400"/>
              <a:buNone/>
            </a:pPr>
            <a:r>
              <a:t/>
            </a:r>
            <a:endParaRPr>
              <a:solidFill>
                <a:srgbClr val="1F3864"/>
              </a:solidFill>
            </a:endParaRPr>
          </a:p>
          <a:p>
            <a:pPr indent="0" lvl="1" marL="457200" rtl="0" algn="l">
              <a:lnSpc>
                <a:spcPct val="90000"/>
              </a:lnSpc>
              <a:spcBef>
                <a:spcPts val="500"/>
              </a:spcBef>
              <a:spcAft>
                <a:spcPts val="0"/>
              </a:spcAft>
              <a:buClr>
                <a:srgbClr val="1F3864"/>
              </a:buClr>
              <a:buSzPts val="2400"/>
              <a:buNone/>
            </a:pPr>
            <a:r>
              <a:rPr lang="en-GB">
                <a:solidFill>
                  <a:srgbClr val="1F3864"/>
                </a:solidFill>
              </a:rPr>
              <a:t>2.Google Colab</a:t>
            </a:r>
            <a:endParaRPr>
              <a:solidFill>
                <a:srgbClr val="1F3864"/>
              </a:solidFill>
            </a:endParaRPr>
          </a:p>
          <a:p>
            <a:pPr indent="0" lvl="1" marL="457200" rtl="0" algn="l">
              <a:lnSpc>
                <a:spcPct val="90000"/>
              </a:lnSpc>
              <a:spcBef>
                <a:spcPts val="500"/>
              </a:spcBef>
              <a:spcAft>
                <a:spcPts val="0"/>
              </a:spcAft>
              <a:buClr>
                <a:schemeClr val="dk1"/>
              </a:buClr>
              <a:buSzPts val="2400"/>
              <a:buNone/>
            </a:pPr>
            <a:r>
              <a:t/>
            </a:r>
            <a:endParaRPr>
              <a:solidFill>
                <a:srgbClr val="1F3864"/>
              </a:solidFill>
            </a:endParaRPr>
          </a:p>
          <a:p>
            <a:pPr indent="0" lvl="1" marL="457200" rtl="0" algn="l">
              <a:lnSpc>
                <a:spcPct val="90000"/>
              </a:lnSpc>
              <a:spcBef>
                <a:spcPts val="500"/>
              </a:spcBef>
              <a:spcAft>
                <a:spcPts val="0"/>
              </a:spcAft>
              <a:buClr>
                <a:srgbClr val="1F3864"/>
              </a:buClr>
              <a:buSzPts val="2400"/>
              <a:buNone/>
            </a:pPr>
            <a:r>
              <a:rPr lang="en-GB">
                <a:solidFill>
                  <a:srgbClr val="1F3864"/>
                </a:solidFill>
              </a:rPr>
              <a:t>3.Python</a:t>
            </a:r>
            <a:endParaRPr/>
          </a:p>
          <a:p>
            <a:pPr indent="0" lvl="1" marL="457200" rtl="0" algn="l">
              <a:lnSpc>
                <a:spcPct val="90000"/>
              </a:lnSpc>
              <a:spcBef>
                <a:spcPts val="500"/>
              </a:spcBef>
              <a:spcAft>
                <a:spcPts val="0"/>
              </a:spcAft>
              <a:buClr>
                <a:schemeClr val="dk1"/>
              </a:buClr>
              <a:buSzPts val="2400"/>
              <a:buNone/>
            </a:pPr>
            <a:r>
              <a:t/>
            </a:r>
            <a:endParaRPr>
              <a:solidFill>
                <a:srgbClr val="1F3864"/>
              </a:solidFill>
            </a:endParaRPr>
          </a:p>
          <a:p>
            <a:pPr indent="0" lvl="1" marL="457200" rtl="0" algn="l">
              <a:lnSpc>
                <a:spcPct val="90000"/>
              </a:lnSpc>
              <a:spcBef>
                <a:spcPts val="500"/>
              </a:spcBef>
              <a:spcAft>
                <a:spcPts val="0"/>
              </a:spcAft>
              <a:buClr>
                <a:srgbClr val="1F3864"/>
              </a:buClr>
              <a:buSzPts val="2400"/>
              <a:buNone/>
            </a:pPr>
            <a:r>
              <a:rPr lang="en-GB">
                <a:solidFill>
                  <a:srgbClr val="1F3864"/>
                </a:solidFill>
              </a:rPr>
              <a:t>4.Deep Learning Libraries include Tensorflow , Keras </a:t>
            </a:r>
            <a:endParaRPr>
              <a:solidFill>
                <a:srgbClr val="1F3864"/>
              </a:solidFill>
            </a:endParaRPr>
          </a:p>
          <a:p>
            <a:pPr indent="0" lvl="1" marL="457200" rtl="0" algn="l">
              <a:lnSpc>
                <a:spcPct val="90000"/>
              </a:lnSpc>
              <a:spcBef>
                <a:spcPts val="500"/>
              </a:spcBef>
              <a:spcAft>
                <a:spcPts val="0"/>
              </a:spcAft>
              <a:buClr>
                <a:srgbClr val="1F3864"/>
              </a:buClr>
              <a:buSzPts val="2400"/>
              <a:buNone/>
            </a:pPr>
            <a:r>
              <a:t/>
            </a:r>
            <a:endParaRPr>
              <a:solidFill>
                <a:srgbClr val="1F3864"/>
              </a:solidFill>
            </a:endParaRPr>
          </a:p>
          <a:p>
            <a:pPr indent="0" lvl="1" marL="457200" rtl="0" algn="l">
              <a:lnSpc>
                <a:spcPct val="90000"/>
              </a:lnSpc>
              <a:spcBef>
                <a:spcPts val="500"/>
              </a:spcBef>
              <a:spcAft>
                <a:spcPts val="0"/>
              </a:spcAft>
              <a:buClr>
                <a:srgbClr val="1F3864"/>
              </a:buClr>
              <a:buSzPts val="2400"/>
              <a:buNone/>
            </a:pPr>
            <a:r>
              <a:rPr lang="en-GB">
                <a:solidFill>
                  <a:srgbClr val="1F3864"/>
                </a:solidFill>
              </a:rPr>
              <a:t>5.Tkinter</a:t>
            </a:r>
            <a:endParaRPr>
              <a:solidFill>
                <a:srgbClr val="1F3864"/>
              </a:solidFill>
            </a:endParaRPr>
          </a:p>
          <a:p>
            <a:pPr indent="0" lvl="1" marL="457200" rtl="0" algn="l">
              <a:lnSpc>
                <a:spcPct val="90000"/>
              </a:lnSpc>
              <a:spcBef>
                <a:spcPts val="500"/>
              </a:spcBef>
              <a:spcAft>
                <a:spcPts val="0"/>
              </a:spcAft>
              <a:buClr>
                <a:schemeClr val="dk1"/>
              </a:buClr>
              <a:buSzPts val="2400"/>
              <a:buNone/>
            </a:pPr>
            <a:r>
              <a:t/>
            </a:r>
            <a:endParaRPr/>
          </a:p>
          <a:p>
            <a:pPr indent="0" lvl="1" marL="4572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nvSpPr>
        <p:spPr>
          <a:xfrm>
            <a:off x="70850" y="1333498"/>
            <a:ext cx="8991600" cy="4191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114" name="Google Shape;114;p15"/>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Summary of Methodology / Approach</a:t>
            </a:r>
            <a:endParaRPr/>
          </a:p>
        </p:txBody>
      </p:sp>
      <p:sp>
        <p:nvSpPr>
          <p:cNvPr id="115" name="Google Shape;115;p15"/>
          <p:cNvSpPr txBox="1"/>
          <p:nvPr/>
        </p:nvSpPr>
        <p:spPr>
          <a:xfrm>
            <a:off x="264750" y="3356406"/>
            <a:ext cx="13536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Drug 1</a:t>
            </a:r>
            <a:endParaRPr b="0" i="0" sz="1400" u="none" cap="none" strike="noStrike">
              <a:solidFill>
                <a:srgbClr val="000000"/>
              </a:solidFill>
              <a:latin typeface="Calibri"/>
              <a:ea typeface="Calibri"/>
              <a:cs typeface="Calibri"/>
              <a:sym typeface="Calibri"/>
            </a:endParaRPr>
          </a:p>
        </p:txBody>
      </p:sp>
      <p:sp>
        <p:nvSpPr>
          <p:cNvPr id="116" name="Google Shape;116;p15"/>
          <p:cNvSpPr txBox="1"/>
          <p:nvPr/>
        </p:nvSpPr>
        <p:spPr>
          <a:xfrm>
            <a:off x="264743" y="4441106"/>
            <a:ext cx="13536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Drug 2</a:t>
            </a:r>
            <a:endParaRPr b="0" i="0" sz="1400" u="none" cap="none" strike="noStrike">
              <a:solidFill>
                <a:srgbClr val="000000"/>
              </a:solidFill>
              <a:latin typeface="Calibri"/>
              <a:ea typeface="Calibri"/>
              <a:cs typeface="Calibri"/>
              <a:sym typeface="Calibri"/>
            </a:endParaRPr>
          </a:p>
        </p:txBody>
      </p:sp>
      <p:cxnSp>
        <p:nvCxnSpPr>
          <p:cNvPr id="117" name="Google Shape;117;p15"/>
          <p:cNvCxnSpPr>
            <a:stCxn id="115" idx="0"/>
            <a:endCxn id="118" idx="2"/>
          </p:cNvCxnSpPr>
          <p:nvPr/>
        </p:nvCxnSpPr>
        <p:spPr>
          <a:xfrm rot="10800000">
            <a:off x="941550" y="3006306"/>
            <a:ext cx="0" cy="350100"/>
          </a:xfrm>
          <a:prstGeom prst="straightConnector1">
            <a:avLst/>
          </a:prstGeom>
          <a:noFill/>
          <a:ln cap="flat" cmpd="sng" w="9525">
            <a:solidFill>
              <a:srgbClr val="44546A"/>
            </a:solidFill>
            <a:prstDash val="solid"/>
            <a:round/>
            <a:headEnd len="sm" w="sm" type="none"/>
            <a:tailEnd len="med" w="med" type="triangle"/>
          </a:ln>
        </p:spPr>
      </p:cxnSp>
      <p:sp>
        <p:nvSpPr>
          <p:cNvPr id="118" name="Google Shape;118;p15"/>
          <p:cNvSpPr txBox="1"/>
          <p:nvPr/>
        </p:nvSpPr>
        <p:spPr>
          <a:xfrm>
            <a:off x="478501" y="2605993"/>
            <a:ext cx="9261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Features</a:t>
            </a:r>
            <a:endParaRPr b="0" i="0" sz="1400" u="none" cap="none" strike="noStrike">
              <a:solidFill>
                <a:srgbClr val="000000"/>
              </a:solidFill>
              <a:latin typeface="Calibri"/>
              <a:ea typeface="Calibri"/>
              <a:cs typeface="Calibri"/>
              <a:sym typeface="Calibri"/>
            </a:endParaRPr>
          </a:p>
        </p:txBody>
      </p:sp>
      <p:sp>
        <p:nvSpPr>
          <p:cNvPr id="119" name="Google Shape;119;p15"/>
          <p:cNvSpPr txBox="1"/>
          <p:nvPr/>
        </p:nvSpPr>
        <p:spPr>
          <a:xfrm>
            <a:off x="478493" y="5041306"/>
            <a:ext cx="9261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Features</a:t>
            </a:r>
            <a:endParaRPr b="0" i="0" sz="1400" u="none" cap="none" strike="noStrike">
              <a:solidFill>
                <a:srgbClr val="000000"/>
              </a:solidFill>
              <a:latin typeface="Calibri"/>
              <a:ea typeface="Calibri"/>
              <a:cs typeface="Calibri"/>
              <a:sym typeface="Calibri"/>
            </a:endParaRPr>
          </a:p>
        </p:txBody>
      </p:sp>
      <p:cxnSp>
        <p:nvCxnSpPr>
          <p:cNvPr id="120" name="Google Shape;120;p15"/>
          <p:cNvCxnSpPr>
            <a:stCxn id="116" idx="2"/>
            <a:endCxn id="119" idx="0"/>
          </p:cNvCxnSpPr>
          <p:nvPr/>
        </p:nvCxnSpPr>
        <p:spPr>
          <a:xfrm>
            <a:off x="941543" y="4841306"/>
            <a:ext cx="0" cy="200100"/>
          </a:xfrm>
          <a:prstGeom prst="straightConnector1">
            <a:avLst/>
          </a:prstGeom>
          <a:noFill/>
          <a:ln cap="flat" cmpd="sng" w="9525">
            <a:solidFill>
              <a:srgbClr val="44546A"/>
            </a:solidFill>
            <a:prstDash val="solid"/>
            <a:round/>
            <a:headEnd len="sm" w="sm" type="none"/>
            <a:tailEnd len="med" w="med" type="triangle"/>
          </a:ln>
        </p:spPr>
      </p:cxnSp>
      <p:cxnSp>
        <p:nvCxnSpPr>
          <p:cNvPr id="121" name="Google Shape;121;p15"/>
          <p:cNvCxnSpPr>
            <a:stCxn id="115" idx="2"/>
            <a:endCxn id="122" idx="1"/>
          </p:cNvCxnSpPr>
          <p:nvPr/>
        </p:nvCxnSpPr>
        <p:spPr>
          <a:xfrm>
            <a:off x="941550" y="3756606"/>
            <a:ext cx="1836600" cy="200100"/>
          </a:xfrm>
          <a:prstGeom prst="straightConnector1">
            <a:avLst/>
          </a:prstGeom>
          <a:noFill/>
          <a:ln cap="flat" cmpd="sng" w="9525">
            <a:solidFill>
              <a:srgbClr val="44546A"/>
            </a:solidFill>
            <a:prstDash val="solid"/>
            <a:round/>
            <a:headEnd len="sm" w="sm" type="none"/>
            <a:tailEnd len="med" w="med" type="triangle"/>
          </a:ln>
        </p:spPr>
      </p:cxnSp>
      <p:sp>
        <p:nvSpPr>
          <p:cNvPr id="122" name="Google Shape;122;p15"/>
          <p:cNvSpPr txBox="1"/>
          <p:nvPr/>
        </p:nvSpPr>
        <p:spPr>
          <a:xfrm>
            <a:off x="2778150" y="3756503"/>
            <a:ext cx="23166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Comparative Analysis Models</a:t>
            </a:r>
            <a:endParaRPr b="0" i="0" sz="1400" u="none" cap="none" strike="noStrike">
              <a:solidFill>
                <a:srgbClr val="000000"/>
              </a:solidFill>
              <a:latin typeface="Calibri"/>
              <a:ea typeface="Calibri"/>
              <a:cs typeface="Calibri"/>
              <a:sym typeface="Calibri"/>
            </a:endParaRPr>
          </a:p>
        </p:txBody>
      </p:sp>
      <p:cxnSp>
        <p:nvCxnSpPr>
          <p:cNvPr id="123" name="Google Shape;123;p15"/>
          <p:cNvCxnSpPr>
            <a:stCxn id="116" idx="0"/>
            <a:endCxn id="122" idx="1"/>
          </p:cNvCxnSpPr>
          <p:nvPr/>
        </p:nvCxnSpPr>
        <p:spPr>
          <a:xfrm flipH="1" rot="10800000">
            <a:off x="941543" y="3956606"/>
            <a:ext cx="1836600" cy="484500"/>
          </a:xfrm>
          <a:prstGeom prst="straightConnector1">
            <a:avLst/>
          </a:prstGeom>
          <a:noFill/>
          <a:ln cap="flat" cmpd="sng" w="9525">
            <a:solidFill>
              <a:srgbClr val="44546A"/>
            </a:solidFill>
            <a:prstDash val="solid"/>
            <a:round/>
            <a:headEnd len="sm" w="sm" type="none"/>
            <a:tailEnd len="med" w="med" type="triangle"/>
          </a:ln>
        </p:spPr>
      </p:cxnSp>
      <p:sp>
        <p:nvSpPr>
          <p:cNvPr id="124" name="Google Shape;124;p15"/>
          <p:cNvSpPr txBox="1"/>
          <p:nvPr/>
        </p:nvSpPr>
        <p:spPr>
          <a:xfrm>
            <a:off x="5011050" y="2651150"/>
            <a:ext cx="9261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SVM</a:t>
            </a:r>
            <a:endParaRPr b="0" i="0" sz="1400" u="none" cap="none" strike="noStrike">
              <a:solidFill>
                <a:srgbClr val="000000"/>
              </a:solidFill>
              <a:latin typeface="Calibri"/>
              <a:ea typeface="Calibri"/>
              <a:cs typeface="Calibri"/>
              <a:sym typeface="Calibri"/>
            </a:endParaRPr>
          </a:p>
        </p:txBody>
      </p:sp>
      <p:sp>
        <p:nvSpPr>
          <p:cNvPr id="125" name="Google Shape;125;p15"/>
          <p:cNvSpPr txBox="1"/>
          <p:nvPr/>
        </p:nvSpPr>
        <p:spPr>
          <a:xfrm>
            <a:off x="1820825" y="2605906"/>
            <a:ext cx="13536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Random Forest</a:t>
            </a:r>
            <a:endParaRPr b="0" i="0" sz="1400" u="none" cap="none" strike="noStrike">
              <a:solidFill>
                <a:srgbClr val="000000"/>
              </a:solidFill>
              <a:latin typeface="Calibri"/>
              <a:ea typeface="Calibri"/>
              <a:cs typeface="Calibri"/>
              <a:sym typeface="Calibri"/>
            </a:endParaRPr>
          </a:p>
        </p:txBody>
      </p:sp>
      <p:sp>
        <p:nvSpPr>
          <p:cNvPr id="126" name="Google Shape;126;p15"/>
          <p:cNvSpPr txBox="1"/>
          <p:nvPr/>
        </p:nvSpPr>
        <p:spPr>
          <a:xfrm>
            <a:off x="1925525" y="4774000"/>
            <a:ext cx="15429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Capsule Network</a:t>
            </a:r>
            <a:endParaRPr b="0" i="0" sz="1400" u="none" cap="none" strike="noStrike">
              <a:solidFill>
                <a:srgbClr val="000000"/>
              </a:solidFill>
              <a:latin typeface="Calibri"/>
              <a:ea typeface="Calibri"/>
              <a:cs typeface="Calibri"/>
              <a:sym typeface="Calibri"/>
            </a:endParaRPr>
          </a:p>
        </p:txBody>
      </p:sp>
      <p:sp>
        <p:nvSpPr>
          <p:cNvPr id="127" name="Google Shape;127;p15"/>
          <p:cNvSpPr txBox="1"/>
          <p:nvPr/>
        </p:nvSpPr>
        <p:spPr>
          <a:xfrm>
            <a:off x="3440475" y="2606000"/>
            <a:ext cx="10155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XgBoost</a:t>
            </a:r>
            <a:endParaRPr b="0" i="0" sz="1400" u="none" cap="none" strike="noStrike">
              <a:solidFill>
                <a:srgbClr val="000000"/>
              </a:solidFill>
              <a:latin typeface="Calibri"/>
              <a:ea typeface="Calibri"/>
              <a:cs typeface="Calibri"/>
              <a:sym typeface="Calibri"/>
            </a:endParaRPr>
          </a:p>
        </p:txBody>
      </p:sp>
      <p:cxnSp>
        <p:nvCxnSpPr>
          <p:cNvPr id="128" name="Google Shape;128;p15"/>
          <p:cNvCxnSpPr>
            <a:stCxn id="122" idx="0"/>
            <a:endCxn id="125" idx="2"/>
          </p:cNvCxnSpPr>
          <p:nvPr/>
        </p:nvCxnSpPr>
        <p:spPr>
          <a:xfrm rot="10800000">
            <a:off x="2497650" y="3006203"/>
            <a:ext cx="1438800" cy="750300"/>
          </a:xfrm>
          <a:prstGeom prst="straightConnector1">
            <a:avLst/>
          </a:prstGeom>
          <a:noFill/>
          <a:ln cap="flat" cmpd="sng" w="9525">
            <a:solidFill>
              <a:srgbClr val="44546A"/>
            </a:solidFill>
            <a:prstDash val="solid"/>
            <a:round/>
            <a:headEnd len="sm" w="sm" type="none"/>
            <a:tailEnd len="med" w="med" type="triangle"/>
          </a:ln>
        </p:spPr>
      </p:cxnSp>
      <p:cxnSp>
        <p:nvCxnSpPr>
          <p:cNvPr id="129" name="Google Shape;129;p15"/>
          <p:cNvCxnSpPr>
            <a:stCxn id="122" idx="0"/>
            <a:endCxn id="124" idx="2"/>
          </p:cNvCxnSpPr>
          <p:nvPr/>
        </p:nvCxnSpPr>
        <p:spPr>
          <a:xfrm flipH="1" rot="10800000">
            <a:off x="3936450" y="3051203"/>
            <a:ext cx="1537800" cy="705300"/>
          </a:xfrm>
          <a:prstGeom prst="straightConnector1">
            <a:avLst/>
          </a:prstGeom>
          <a:noFill/>
          <a:ln cap="flat" cmpd="sng" w="9525">
            <a:solidFill>
              <a:srgbClr val="44546A"/>
            </a:solidFill>
            <a:prstDash val="solid"/>
            <a:round/>
            <a:headEnd len="sm" w="sm" type="none"/>
            <a:tailEnd len="med" w="med" type="triangle"/>
          </a:ln>
        </p:spPr>
      </p:cxnSp>
      <p:cxnSp>
        <p:nvCxnSpPr>
          <p:cNvPr id="130" name="Google Shape;130;p15"/>
          <p:cNvCxnSpPr>
            <a:stCxn id="122" idx="2"/>
            <a:endCxn id="126" idx="0"/>
          </p:cNvCxnSpPr>
          <p:nvPr/>
        </p:nvCxnSpPr>
        <p:spPr>
          <a:xfrm flipH="1">
            <a:off x="2696850" y="4156703"/>
            <a:ext cx="1239600" cy="617400"/>
          </a:xfrm>
          <a:prstGeom prst="straightConnector1">
            <a:avLst/>
          </a:prstGeom>
          <a:noFill/>
          <a:ln cap="flat" cmpd="sng" w="9525">
            <a:solidFill>
              <a:srgbClr val="44546A"/>
            </a:solidFill>
            <a:prstDash val="solid"/>
            <a:round/>
            <a:headEnd len="sm" w="sm" type="none"/>
            <a:tailEnd len="med" w="med" type="triangle"/>
          </a:ln>
        </p:spPr>
      </p:cxnSp>
      <p:cxnSp>
        <p:nvCxnSpPr>
          <p:cNvPr id="131" name="Google Shape;131;p15"/>
          <p:cNvCxnSpPr>
            <a:stCxn id="122" idx="0"/>
            <a:endCxn id="127" idx="2"/>
          </p:cNvCxnSpPr>
          <p:nvPr/>
        </p:nvCxnSpPr>
        <p:spPr>
          <a:xfrm flipH="1" rot="10800000">
            <a:off x="3936450" y="3006203"/>
            <a:ext cx="11700" cy="750300"/>
          </a:xfrm>
          <a:prstGeom prst="straightConnector1">
            <a:avLst/>
          </a:prstGeom>
          <a:noFill/>
          <a:ln cap="flat" cmpd="sng" w="9525">
            <a:solidFill>
              <a:srgbClr val="44546A"/>
            </a:solidFill>
            <a:prstDash val="solid"/>
            <a:round/>
            <a:headEnd len="sm" w="sm" type="none"/>
            <a:tailEnd len="med" w="med" type="triangle"/>
          </a:ln>
        </p:spPr>
      </p:cxnSp>
      <p:sp>
        <p:nvSpPr>
          <p:cNvPr id="132" name="Google Shape;132;p15"/>
          <p:cNvSpPr txBox="1"/>
          <p:nvPr/>
        </p:nvSpPr>
        <p:spPr>
          <a:xfrm>
            <a:off x="6556525" y="3664200"/>
            <a:ext cx="1542900" cy="6156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a:t>
            </a:r>
            <a:r>
              <a:rPr lang="en-GB">
                <a:latin typeface="Calibri"/>
                <a:ea typeface="Calibri"/>
                <a:cs typeface="Calibri"/>
                <a:sym typeface="Calibri"/>
              </a:rPr>
              <a:t>Analysis and Selection of Model</a:t>
            </a:r>
            <a:endParaRPr b="0" i="0" sz="1400" u="none" cap="none" strike="noStrike">
              <a:solidFill>
                <a:srgbClr val="000000"/>
              </a:solidFill>
              <a:latin typeface="Calibri"/>
              <a:ea typeface="Calibri"/>
              <a:cs typeface="Calibri"/>
              <a:sym typeface="Calibri"/>
            </a:endParaRPr>
          </a:p>
        </p:txBody>
      </p:sp>
      <p:sp>
        <p:nvSpPr>
          <p:cNvPr id="133" name="Google Shape;133;p15"/>
          <p:cNvSpPr txBox="1"/>
          <p:nvPr/>
        </p:nvSpPr>
        <p:spPr>
          <a:xfrm>
            <a:off x="3775588" y="4774000"/>
            <a:ext cx="8661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a:t>
            </a:r>
            <a:r>
              <a:rPr lang="en-GB">
                <a:latin typeface="Calibri"/>
                <a:ea typeface="Calibri"/>
                <a:cs typeface="Calibri"/>
                <a:sym typeface="Calibri"/>
              </a:rPr>
              <a:t>CNN</a:t>
            </a:r>
            <a:endParaRPr b="0" i="0" sz="1400" u="none" cap="none" strike="noStrike">
              <a:solidFill>
                <a:srgbClr val="000000"/>
              </a:solidFill>
              <a:latin typeface="Calibri"/>
              <a:ea typeface="Calibri"/>
              <a:cs typeface="Calibri"/>
              <a:sym typeface="Calibri"/>
            </a:endParaRPr>
          </a:p>
        </p:txBody>
      </p:sp>
      <p:sp>
        <p:nvSpPr>
          <p:cNvPr id="134" name="Google Shape;134;p15"/>
          <p:cNvSpPr txBox="1"/>
          <p:nvPr/>
        </p:nvSpPr>
        <p:spPr>
          <a:xfrm>
            <a:off x="5148200" y="4633551"/>
            <a:ext cx="1353600" cy="6156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a:t>
            </a:r>
            <a:r>
              <a:rPr lang="en-GB">
                <a:latin typeface="Calibri"/>
                <a:ea typeface="Calibri"/>
                <a:cs typeface="Calibri"/>
                <a:sym typeface="Calibri"/>
              </a:rPr>
              <a:t>XGBoost+ Autoencoders</a:t>
            </a:r>
            <a:endParaRPr b="0" i="0" sz="1400" u="none" cap="none" strike="noStrike">
              <a:solidFill>
                <a:srgbClr val="000000"/>
              </a:solidFill>
              <a:latin typeface="Calibri"/>
              <a:ea typeface="Calibri"/>
              <a:cs typeface="Calibri"/>
              <a:sym typeface="Calibri"/>
            </a:endParaRPr>
          </a:p>
        </p:txBody>
      </p:sp>
      <p:cxnSp>
        <p:nvCxnSpPr>
          <p:cNvPr id="135" name="Google Shape;135;p15"/>
          <p:cNvCxnSpPr>
            <a:stCxn id="122" idx="2"/>
            <a:endCxn id="133" idx="0"/>
          </p:cNvCxnSpPr>
          <p:nvPr/>
        </p:nvCxnSpPr>
        <p:spPr>
          <a:xfrm>
            <a:off x="3936450" y="4156703"/>
            <a:ext cx="272100" cy="617400"/>
          </a:xfrm>
          <a:prstGeom prst="straightConnector1">
            <a:avLst/>
          </a:prstGeom>
          <a:noFill/>
          <a:ln cap="flat" cmpd="sng" w="9525">
            <a:solidFill>
              <a:srgbClr val="44546A"/>
            </a:solidFill>
            <a:prstDash val="solid"/>
            <a:round/>
            <a:headEnd len="sm" w="sm" type="none"/>
            <a:tailEnd len="med" w="med" type="triangle"/>
          </a:ln>
        </p:spPr>
      </p:cxnSp>
      <p:cxnSp>
        <p:nvCxnSpPr>
          <p:cNvPr id="136" name="Google Shape;136;p15"/>
          <p:cNvCxnSpPr>
            <a:stCxn id="122" idx="2"/>
            <a:endCxn id="134" idx="0"/>
          </p:cNvCxnSpPr>
          <p:nvPr/>
        </p:nvCxnSpPr>
        <p:spPr>
          <a:xfrm>
            <a:off x="3936450" y="4156703"/>
            <a:ext cx="1888500" cy="476700"/>
          </a:xfrm>
          <a:prstGeom prst="straightConnector1">
            <a:avLst/>
          </a:prstGeom>
          <a:noFill/>
          <a:ln cap="flat" cmpd="sng" w="9525">
            <a:solidFill>
              <a:srgbClr val="44546A"/>
            </a:solidFill>
            <a:prstDash val="solid"/>
            <a:round/>
            <a:headEnd len="sm" w="sm" type="none"/>
            <a:tailEnd len="med" w="med" type="triangle"/>
          </a:ln>
        </p:spPr>
      </p:cxnSp>
      <p:cxnSp>
        <p:nvCxnSpPr>
          <p:cNvPr id="137" name="Google Shape;137;p15"/>
          <p:cNvCxnSpPr>
            <a:stCxn id="122" idx="3"/>
            <a:endCxn id="132" idx="1"/>
          </p:cNvCxnSpPr>
          <p:nvPr/>
        </p:nvCxnSpPr>
        <p:spPr>
          <a:xfrm>
            <a:off x="5094750" y="3956603"/>
            <a:ext cx="1461900" cy="15300"/>
          </a:xfrm>
          <a:prstGeom prst="straightConnector1">
            <a:avLst/>
          </a:prstGeom>
          <a:noFill/>
          <a:ln cap="flat" cmpd="sng" w="9525">
            <a:solidFill>
              <a:srgbClr val="44546A"/>
            </a:solidFill>
            <a:prstDash val="solid"/>
            <a:round/>
            <a:headEnd len="sm" w="sm" type="none"/>
            <a:tailEnd len="med" w="med" type="triangle"/>
          </a:ln>
        </p:spPr>
      </p:cxnSp>
      <p:sp>
        <p:nvSpPr>
          <p:cNvPr id="138" name="Google Shape;138;p15"/>
          <p:cNvSpPr txBox="1"/>
          <p:nvPr/>
        </p:nvSpPr>
        <p:spPr>
          <a:xfrm>
            <a:off x="8793700" y="3756500"/>
            <a:ext cx="2479800" cy="4002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GB">
                <a:latin typeface="Calibri"/>
                <a:ea typeface="Calibri"/>
                <a:cs typeface="Calibri"/>
                <a:sym typeface="Calibri"/>
              </a:rPr>
              <a:t>Feature Importance Estimation</a:t>
            </a:r>
            <a:endParaRPr b="0" i="0" sz="1400" u="none" cap="none" strike="noStrike">
              <a:solidFill>
                <a:srgbClr val="000000"/>
              </a:solidFill>
              <a:latin typeface="Calibri"/>
              <a:ea typeface="Calibri"/>
              <a:cs typeface="Calibri"/>
              <a:sym typeface="Calibri"/>
            </a:endParaRPr>
          </a:p>
        </p:txBody>
      </p:sp>
      <p:cxnSp>
        <p:nvCxnSpPr>
          <p:cNvPr id="139" name="Google Shape;139;p15"/>
          <p:cNvCxnSpPr>
            <a:stCxn id="132" idx="3"/>
            <a:endCxn id="138" idx="1"/>
          </p:cNvCxnSpPr>
          <p:nvPr/>
        </p:nvCxnSpPr>
        <p:spPr>
          <a:xfrm flipH="1" rot="10800000">
            <a:off x="8099425" y="3956700"/>
            <a:ext cx="694200" cy="15300"/>
          </a:xfrm>
          <a:prstGeom prst="straightConnector1">
            <a:avLst/>
          </a:prstGeom>
          <a:noFill/>
          <a:ln cap="flat" cmpd="sng" w="9525">
            <a:solidFill>
              <a:srgbClr val="44546A"/>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nvSpPr>
        <p:spPr>
          <a:xfrm>
            <a:off x="-990600" y="1295400"/>
            <a:ext cx="14554200" cy="4724400"/>
          </a:xfrm>
          <a:prstGeom prst="rect">
            <a:avLst/>
          </a:prstGeom>
          <a:noFill/>
          <a:ln>
            <a:noFill/>
          </a:ln>
        </p:spPr>
        <p:txBody>
          <a:bodyPr anchorCtr="0" anchor="t" bIns="45700" lIns="91425" spcFirstLastPara="1" rIns="91425" wrap="square" tIns="45700">
            <a:noAutofit/>
          </a:bodyPr>
          <a:lstStyle/>
          <a:p>
            <a:pPr indent="0" lvl="2" marL="1257291" marR="0" rtl="0" algn="just">
              <a:spcBef>
                <a:spcPts val="0"/>
              </a:spcBef>
              <a:spcAft>
                <a:spcPts val="0"/>
              </a:spcAft>
              <a:buNone/>
            </a:pPr>
            <a:r>
              <a:rPr b="0" i="0" lang="en-GB" sz="2000" u="none" cap="none" strike="noStrike">
                <a:solidFill>
                  <a:srgbClr val="1F3864"/>
                </a:solidFill>
                <a:latin typeface="Calibri"/>
                <a:ea typeface="Calibri"/>
                <a:cs typeface="Calibri"/>
                <a:sym typeface="Calibri"/>
              </a:rPr>
              <a:t>The study involves comparative analysis including multiple models.</a:t>
            </a:r>
            <a:endParaRPr/>
          </a:p>
          <a:p>
            <a:pPr indent="0" lvl="2" marL="1257291" marR="0" rtl="0" algn="just">
              <a:spcBef>
                <a:spcPts val="0"/>
              </a:spcBef>
              <a:spcAft>
                <a:spcPts val="0"/>
              </a:spcAft>
              <a:buNone/>
            </a:pPr>
            <a:r>
              <a:t/>
            </a:r>
            <a:endParaRPr b="0" i="0" sz="2000" u="none" cap="none" strike="noStrike">
              <a:solidFill>
                <a:srgbClr val="1F3864"/>
              </a:solidFill>
              <a:latin typeface="Calibri"/>
              <a:ea typeface="Calibri"/>
              <a:cs typeface="Calibri"/>
              <a:sym typeface="Calibri"/>
            </a:endParaRPr>
          </a:p>
          <a:p>
            <a:pPr indent="0" lvl="2" marL="1257291" marR="0" rtl="0" algn="just">
              <a:spcBef>
                <a:spcPts val="0"/>
              </a:spcBef>
              <a:spcAft>
                <a:spcPts val="0"/>
              </a:spcAft>
              <a:buNone/>
            </a:pPr>
            <a:r>
              <a:rPr b="0" i="0" lang="en-GB" sz="2000" u="none" cap="none" strike="noStrike">
                <a:solidFill>
                  <a:srgbClr val="1F3864"/>
                </a:solidFill>
                <a:latin typeface="Calibri"/>
                <a:ea typeface="Calibri"/>
                <a:cs typeface="Calibri"/>
                <a:sym typeface="Calibri"/>
              </a:rPr>
              <a:t>We take  features of two drugs that are interacting, the features include permeability and solubility depiction </a:t>
            </a:r>
            <a:endParaRPr/>
          </a:p>
          <a:p>
            <a:pPr indent="0" lvl="2" marL="1257291" marR="0" rtl="0" algn="just">
              <a:spcBef>
                <a:spcPts val="0"/>
              </a:spcBef>
              <a:spcAft>
                <a:spcPts val="0"/>
              </a:spcAft>
              <a:buNone/>
            </a:pPr>
            <a:r>
              <a:rPr b="0" i="0" lang="en-GB" sz="2000" u="none" cap="none" strike="noStrike">
                <a:solidFill>
                  <a:srgbClr val="1F3864"/>
                </a:solidFill>
                <a:latin typeface="Calibri"/>
                <a:ea typeface="Calibri"/>
                <a:cs typeface="Calibri"/>
                <a:sym typeface="Calibri"/>
              </a:rPr>
              <a:t>which include  Pka(acidic) , Pka(basic), LogP (ALOGPS) , LogP   (ChemAxom) and SMILES</a:t>
            </a:r>
            <a:endParaRPr/>
          </a:p>
          <a:p>
            <a:pPr indent="0" lvl="2" marL="1257291" marR="0" rtl="0" algn="just">
              <a:spcBef>
                <a:spcPts val="0"/>
              </a:spcBef>
              <a:spcAft>
                <a:spcPts val="0"/>
              </a:spcAft>
              <a:buNone/>
            </a:pPr>
            <a:r>
              <a:t/>
            </a:r>
            <a:endParaRPr b="0" i="0" sz="2000" u="none" cap="none" strike="noStrike">
              <a:solidFill>
                <a:srgbClr val="1F3864"/>
              </a:solidFill>
              <a:latin typeface="Calibri"/>
              <a:ea typeface="Calibri"/>
              <a:cs typeface="Calibri"/>
              <a:sym typeface="Calibri"/>
            </a:endParaRPr>
          </a:p>
          <a:p>
            <a:pPr indent="0" lvl="2" marL="1257291" marR="0" rtl="0" algn="just">
              <a:spcBef>
                <a:spcPts val="0"/>
              </a:spcBef>
              <a:spcAft>
                <a:spcPts val="0"/>
              </a:spcAft>
              <a:buNone/>
            </a:pPr>
            <a:r>
              <a:rPr b="0" i="0" lang="en-GB" sz="2000" u="none" cap="none" strike="noStrike">
                <a:solidFill>
                  <a:srgbClr val="1F3864"/>
                </a:solidFill>
                <a:latin typeface="Calibri"/>
                <a:ea typeface="Calibri"/>
                <a:cs typeface="Calibri"/>
                <a:sym typeface="Calibri"/>
              </a:rPr>
              <a:t>Then substantially these features are dipped into models like SVM, Random Forest , XGBoost, Capsule Network </a:t>
            </a:r>
            <a:endParaRPr/>
          </a:p>
          <a:p>
            <a:pPr indent="0" lvl="2" marL="1257291" marR="0" rtl="0" algn="just">
              <a:spcBef>
                <a:spcPts val="0"/>
              </a:spcBef>
              <a:spcAft>
                <a:spcPts val="0"/>
              </a:spcAft>
              <a:buNone/>
            </a:pPr>
            <a:r>
              <a:rPr b="0" i="0" lang="en-GB" sz="2000" u="none" cap="none" strike="noStrike">
                <a:solidFill>
                  <a:srgbClr val="1F3864"/>
                </a:solidFill>
                <a:latin typeface="Calibri"/>
                <a:ea typeface="Calibri"/>
                <a:cs typeface="Calibri"/>
                <a:sym typeface="Calibri"/>
              </a:rPr>
              <a:t>and CNN</a:t>
            </a:r>
            <a:endParaRPr/>
          </a:p>
          <a:p>
            <a:pPr indent="0" lvl="2" marL="1257291" marR="0" rtl="0" algn="just">
              <a:spcBef>
                <a:spcPts val="0"/>
              </a:spcBef>
              <a:spcAft>
                <a:spcPts val="0"/>
              </a:spcAft>
              <a:buNone/>
            </a:pPr>
            <a:r>
              <a:t/>
            </a:r>
            <a:endParaRPr b="0" i="0" sz="2000" u="none" cap="none" strike="noStrike">
              <a:solidFill>
                <a:srgbClr val="1F3864"/>
              </a:solidFill>
              <a:latin typeface="Calibri"/>
              <a:ea typeface="Calibri"/>
              <a:cs typeface="Calibri"/>
              <a:sym typeface="Calibri"/>
            </a:endParaRPr>
          </a:p>
          <a:p>
            <a:pPr indent="0" lvl="2" marL="1257291" marR="0" rtl="0" algn="just">
              <a:spcBef>
                <a:spcPts val="0"/>
              </a:spcBef>
              <a:spcAft>
                <a:spcPts val="0"/>
              </a:spcAft>
              <a:buNone/>
            </a:pPr>
            <a:r>
              <a:rPr b="0" i="0" lang="en-GB" sz="2000" u="none" cap="none" strike="noStrike">
                <a:solidFill>
                  <a:srgbClr val="1F3864"/>
                </a:solidFill>
                <a:latin typeface="Calibri"/>
                <a:ea typeface="Calibri"/>
                <a:cs typeface="Calibri"/>
                <a:sym typeface="Calibri"/>
              </a:rPr>
              <a:t>Metrics of comparison are calculated which include  accuracy scores, precision scores, F1 Scores, Recall , </a:t>
            </a:r>
            <a:endParaRPr/>
          </a:p>
          <a:p>
            <a:pPr indent="0" lvl="2" marL="1257291" marR="0" rtl="0" algn="just">
              <a:spcBef>
                <a:spcPts val="0"/>
              </a:spcBef>
              <a:spcAft>
                <a:spcPts val="0"/>
              </a:spcAft>
              <a:buNone/>
            </a:pPr>
            <a:r>
              <a:rPr b="0" i="0" lang="en-GB" sz="2000" u="none" cap="none" strike="noStrike">
                <a:solidFill>
                  <a:srgbClr val="1F3864"/>
                </a:solidFill>
                <a:latin typeface="Calibri"/>
                <a:ea typeface="Calibri"/>
                <a:cs typeface="Calibri"/>
                <a:sym typeface="Calibri"/>
              </a:rPr>
              <a:t>AUC values</a:t>
            </a:r>
            <a:endParaRPr/>
          </a:p>
          <a:p>
            <a:pPr indent="0" lvl="2" marL="1257291" marR="0" rtl="0" algn="just">
              <a:spcBef>
                <a:spcPts val="0"/>
              </a:spcBef>
              <a:spcAft>
                <a:spcPts val="0"/>
              </a:spcAft>
              <a:buNone/>
            </a:pPr>
            <a:r>
              <a:t/>
            </a:r>
            <a:endParaRPr b="0" i="0" sz="2000" u="none" cap="none" strike="noStrike">
              <a:solidFill>
                <a:srgbClr val="1F3864"/>
              </a:solidFill>
              <a:latin typeface="Calibri"/>
              <a:ea typeface="Calibri"/>
              <a:cs typeface="Calibri"/>
              <a:sym typeface="Calibri"/>
            </a:endParaRPr>
          </a:p>
          <a:p>
            <a:pPr indent="0" lvl="2" marL="1257291" marR="0" rtl="0" algn="just">
              <a:spcBef>
                <a:spcPts val="0"/>
              </a:spcBef>
              <a:spcAft>
                <a:spcPts val="0"/>
              </a:spcAft>
              <a:buNone/>
            </a:pPr>
            <a:r>
              <a:rPr lang="en-GB" sz="2000">
                <a:solidFill>
                  <a:srgbClr val="1F3864"/>
                </a:solidFill>
                <a:latin typeface="Calibri"/>
                <a:ea typeface="Calibri"/>
                <a:cs typeface="Calibri"/>
                <a:sym typeface="Calibri"/>
              </a:rPr>
              <a:t>By looking into metrics value we choose the best model for estimating feature importance and plot the </a:t>
            </a:r>
            <a:endParaRPr sz="2000">
              <a:solidFill>
                <a:srgbClr val="1F3864"/>
              </a:solidFill>
              <a:latin typeface="Calibri"/>
              <a:ea typeface="Calibri"/>
              <a:cs typeface="Calibri"/>
              <a:sym typeface="Calibri"/>
            </a:endParaRPr>
          </a:p>
          <a:p>
            <a:pPr indent="0" lvl="2" marL="1257291" marR="0" rtl="0" algn="just">
              <a:spcBef>
                <a:spcPts val="0"/>
              </a:spcBef>
              <a:spcAft>
                <a:spcPts val="0"/>
              </a:spcAft>
              <a:buNone/>
            </a:pPr>
            <a:r>
              <a:rPr lang="en-GB" sz="2000">
                <a:solidFill>
                  <a:srgbClr val="1F3864"/>
                </a:solidFill>
                <a:latin typeface="Calibri"/>
                <a:ea typeface="Calibri"/>
                <a:cs typeface="Calibri"/>
                <a:sym typeface="Calibri"/>
              </a:rPr>
              <a:t>importance graph  accordingly</a:t>
            </a:r>
            <a:endParaRPr sz="2000">
              <a:solidFill>
                <a:srgbClr val="1F3864"/>
              </a:solidFill>
              <a:latin typeface="Calibri"/>
              <a:ea typeface="Calibri"/>
              <a:cs typeface="Calibri"/>
              <a:sym typeface="Calibri"/>
            </a:endParaRPr>
          </a:p>
          <a:p>
            <a:pPr indent="0" lvl="2" marL="1257291" marR="0" rtl="0" algn="just">
              <a:spcBef>
                <a:spcPts val="0"/>
              </a:spcBef>
              <a:spcAft>
                <a:spcPts val="0"/>
              </a:spcAft>
              <a:buNone/>
            </a:pPr>
            <a:r>
              <a:rPr b="0" i="0" lang="en-GB" sz="1800" u="none" cap="none" strike="noStrike">
                <a:solidFill>
                  <a:srgbClr val="FF0000"/>
                </a:solidFill>
                <a:latin typeface="Calibri"/>
                <a:ea typeface="Calibri"/>
                <a:cs typeface="Calibri"/>
                <a:sym typeface="Calibri"/>
              </a:rPr>
              <a:t> </a:t>
            </a:r>
            <a:endParaRPr b="0" i="0" sz="1800" u="none" cap="none" strike="noStrike">
              <a:solidFill>
                <a:srgbClr val="FF0000"/>
              </a:solidFill>
              <a:latin typeface="Calibri"/>
              <a:ea typeface="Calibri"/>
              <a:cs typeface="Calibri"/>
              <a:sym typeface="Calibri"/>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146" name="Google Shape;146;p16"/>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Summary of Methodology / 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nvSpPr>
        <p:spPr>
          <a:xfrm>
            <a:off x="1828800" y="1828800"/>
            <a:ext cx="8915400" cy="4211931"/>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153" name="Google Shape;153;p1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Design Description</a:t>
            </a:r>
            <a:endParaRPr/>
          </a:p>
        </p:txBody>
      </p:sp>
      <p:sp>
        <p:nvSpPr>
          <p:cNvPr id="154" name="Google Shape;154;p17"/>
          <p:cNvSpPr txBox="1"/>
          <p:nvPr>
            <p:ph idx="1" type="body"/>
          </p:nvPr>
        </p:nvSpPr>
        <p:spPr>
          <a:xfrm>
            <a:off x="379000" y="1205075"/>
            <a:ext cx="9144000" cy="4881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3864"/>
              </a:buClr>
              <a:buSzPts val="2800"/>
              <a:buChar char="•"/>
            </a:pPr>
            <a:r>
              <a:rPr lang="en-GB">
                <a:solidFill>
                  <a:srgbClr val="1F3864"/>
                </a:solidFill>
              </a:rPr>
              <a:t>Algorithms Used:</a:t>
            </a:r>
            <a:endParaRPr>
              <a:solidFill>
                <a:srgbClr val="1F3864"/>
              </a:solidFill>
            </a:endParaRPr>
          </a:p>
          <a:p>
            <a:pPr indent="0" lvl="0" marL="0" rtl="0" algn="l">
              <a:lnSpc>
                <a:spcPct val="90000"/>
              </a:lnSpc>
              <a:spcBef>
                <a:spcPts val="1000"/>
              </a:spcBef>
              <a:spcAft>
                <a:spcPts val="0"/>
              </a:spcAft>
              <a:buClr>
                <a:schemeClr val="dk1"/>
              </a:buClr>
              <a:buSzPts val="2800"/>
              <a:buNone/>
            </a:pPr>
            <a:r>
              <a:t/>
            </a:r>
            <a:endParaRPr>
              <a:solidFill>
                <a:srgbClr val="1F3864"/>
              </a:solidFill>
            </a:endParaRPr>
          </a:p>
          <a:p>
            <a:pPr indent="-228600" lvl="1" marL="685800" rtl="0" algn="l">
              <a:lnSpc>
                <a:spcPct val="90000"/>
              </a:lnSpc>
              <a:spcBef>
                <a:spcPts val="500"/>
              </a:spcBef>
              <a:spcAft>
                <a:spcPts val="0"/>
              </a:spcAft>
              <a:buClr>
                <a:srgbClr val="1F3864"/>
              </a:buClr>
              <a:buSzPts val="2400"/>
              <a:buChar char="•"/>
            </a:pPr>
            <a:r>
              <a:rPr lang="en-GB">
                <a:solidFill>
                  <a:srgbClr val="1F3864"/>
                </a:solidFill>
              </a:rPr>
              <a:t>Random Forest</a:t>
            </a:r>
            <a:endParaRPr>
              <a:solidFill>
                <a:srgbClr val="1F3864"/>
              </a:solidFill>
            </a:endParaRPr>
          </a:p>
          <a:p>
            <a:pPr indent="-228600" lvl="1" marL="685800" rtl="0" algn="l">
              <a:lnSpc>
                <a:spcPct val="90000"/>
              </a:lnSpc>
              <a:spcBef>
                <a:spcPts val="500"/>
              </a:spcBef>
              <a:spcAft>
                <a:spcPts val="0"/>
              </a:spcAft>
              <a:buClr>
                <a:srgbClr val="1F3864"/>
              </a:buClr>
              <a:buSzPts val="2400"/>
              <a:buChar char="•"/>
            </a:pPr>
            <a:r>
              <a:rPr lang="en-GB">
                <a:solidFill>
                  <a:srgbClr val="1F3864"/>
                </a:solidFill>
              </a:rPr>
              <a:t>XGBoost</a:t>
            </a:r>
            <a:endParaRPr>
              <a:solidFill>
                <a:srgbClr val="1F3864"/>
              </a:solidFill>
            </a:endParaRPr>
          </a:p>
          <a:p>
            <a:pPr indent="-228600" lvl="1" marL="685800" rtl="0" algn="l">
              <a:lnSpc>
                <a:spcPct val="90000"/>
              </a:lnSpc>
              <a:spcBef>
                <a:spcPts val="500"/>
              </a:spcBef>
              <a:spcAft>
                <a:spcPts val="0"/>
              </a:spcAft>
              <a:buClr>
                <a:srgbClr val="1F3864"/>
              </a:buClr>
              <a:buSzPts val="2400"/>
              <a:buChar char="•"/>
            </a:pPr>
            <a:r>
              <a:rPr lang="en-GB">
                <a:solidFill>
                  <a:srgbClr val="1F3864"/>
                </a:solidFill>
              </a:rPr>
              <a:t>SVM</a:t>
            </a:r>
            <a:endParaRPr>
              <a:solidFill>
                <a:srgbClr val="1F3864"/>
              </a:solidFill>
            </a:endParaRPr>
          </a:p>
          <a:p>
            <a:pPr indent="-228600" lvl="1" marL="685800" rtl="0" algn="l">
              <a:lnSpc>
                <a:spcPct val="90000"/>
              </a:lnSpc>
              <a:spcBef>
                <a:spcPts val="500"/>
              </a:spcBef>
              <a:spcAft>
                <a:spcPts val="0"/>
              </a:spcAft>
              <a:buClr>
                <a:srgbClr val="1F3864"/>
              </a:buClr>
              <a:buSzPts val="2400"/>
              <a:buChar char="•"/>
            </a:pPr>
            <a:r>
              <a:rPr lang="en-GB">
                <a:solidFill>
                  <a:srgbClr val="1F3864"/>
                </a:solidFill>
              </a:rPr>
              <a:t>Capsule Network</a:t>
            </a:r>
            <a:endParaRPr>
              <a:solidFill>
                <a:srgbClr val="1F3864"/>
              </a:solidFill>
            </a:endParaRPr>
          </a:p>
          <a:p>
            <a:pPr indent="-228600" lvl="1" marL="685800" rtl="0" algn="l">
              <a:lnSpc>
                <a:spcPct val="90000"/>
              </a:lnSpc>
              <a:spcBef>
                <a:spcPts val="500"/>
              </a:spcBef>
              <a:spcAft>
                <a:spcPts val="0"/>
              </a:spcAft>
              <a:buClr>
                <a:srgbClr val="1F3864"/>
              </a:buClr>
              <a:buSzPts val="2400"/>
              <a:buChar char="•"/>
            </a:pPr>
            <a:r>
              <a:rPr lang="en-GB">
                <a:solidFill>
                  <a:srgbClr val="1F3864"/>
                </a:solidFill>
              </a:rPr>
              <a:t>CNN</a:t>
            </a:r>
            <a:endParaRPr>
              <a:solidFill>
                <a:srgbClr val="1F3864"/>
              </a:solidFill>
            </a:endParaRPr>
          </a:p>
          <a:p>
            <a:pPr indent="-228600" lvl="1" marL="685800" rtl="0" algn="l">
              <a:lnSpc>
                <a:spcPct val="90000"/>
              </a:lnSpc>
              <a:spcBef>
                <a:spcPts val="500"/>
              </a:spcBef>
              <a:spcAft>
                <a:spcPts val="0"/>
              </a:spcAft>
              <a:buClr>
                <a:srgbClr val="1F3864"/>
              </a:buClr>
              <a:buSzPts val="2400"/>
              <a:buChar char="•"/>
            </a:pPr>
            <a:r>
              <a:rPr lang="en-GB">
                <a:solidFill>
                  <a:srgbClr val="1F3864"/>
                </a:solidFill>
              </a:rPr>
              <a:t>XGBoost + AutoEncoders </a:t>
            </a:r>
            <a:endParaRPr>
              <a:solidFill>
                <a:srgbClr val="1F386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Modules and Implementation Details</a:t>
            </a:r>
            <a:endParaRPr/>
          </a:p>
        </p:txBody>
      </p:sp>
      <p:sp>
        <p:nvSpPr>
          <p:cNvPr id="161" name="Google Shape;161;p18"/>
          <p:cNvSpPr txBox="1"/>
          <p:nvPr>
            <p:ph idx="1" type="body"/>
          </p:nvPr>
        </p:nvSpPr>
        <p:spPr>
          <a:xfrm>
            <a:off x="838200" y="1295400"/>
            <a:ext cx="8763000" cy="4881563"/>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0"/>
              </a:spcBef>
              <a:spcAft>
                <a:spcPts val="0"/>
              </a:spcAft>
              <a:buClr>
                <a:srgbClr val="000000"/>
              </a:buClr>
              <a:buSzPts val="2000"/>
              <a:buNone/>
            </a:pPr>
            <a:r>
              <a:rPr b="1" lang="en-GB" sz="2000">
                <a:solidFill>
                  <a:srgbClr val="1F3864"/>
                </a:solidFill>
              </a:rPr>
              <a:t># Preprocessing</a:t>
            </a:r>
            <a:endParaRPr b="1" sz="2000">
              <a:solidFill>
                <a:srgbClr val="1F3864"/>
              </a:solidFill>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1. Associate the interacting drug with target features and source features</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2. Remove the data entries with null values</a:t>
            </a:r>
            <a:endParaRPr/>
          </a:p>
          <a:p>
            <a:pPr indent="0" lvl="0" marL="0" rtl="0" algn="just">
              <a:lnSpc>
                <a:spcPct val="100000"/>
              </a:lnSpc>
              <a:spcBef>
                <a:spcPts val="0"/>
              </a:spcBef>
              <a:spcAft>
                <a:spcPts val="0"/>
              </a:spcAft>
              <a:buClr>
                <a:srgbClr val="000000"/>
              </a:buClr>
              <a:buSzPts val="2000"/>
              <a:buNone/>
            </a:pPr>
            <a:r>
              <a:t/>
            </a:r>
            <a:endParaRPr b="1" sz="2000">
              <a:solidFill>
                <a:srgbClr val="1F3864"/>
              </a:solidFill>
            </a:endParaRPr>
          </a:p>
          <a:p>
            <a:pPr indent="0" lvl="0" marL="0" rtl="0" algn="just">
              <a:lnSpc>
                <a:spcPct val="100000"/>
              </a:lnSpc>
              <a:spcBef>
                <a:spcPts val="0"/>
              </a:spcBef>
              <a:spcAft>
                <a:spcPts val="0"/>
              </a:spcAft>
              <a:buClr>
                <a:srgbClr val="000000"/>
              </a:buClr>
              <a:buSzPts val="2000"/>
              <a:buNone/>
            </a:pPr>
            <a:r>
              <a:rPr b="1" lang="en-GB" sz="2000">
                <a:solidFill>
                  <a:srgbClr val="1F3864"/>
                </a:solidFill>
              </a:rPr>
              <a:t>#Random Forest</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3.Split the dataset for testing and training</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4.Call the Random Forest Classifier Function for processing</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5.Print results and feature importance metrics</a:t>
            </a:r>
            <a:endParaRPr/>
          </a:p>
          <a:p>
            <a:pPr indent="0" lvl="0" marL="0" rtl="0" algn="just">
              <a:lnSpc>
                <a:spcPct val="100000"/>
              </a:lnSpc>
              <a:spcBef>
                <a:spcPts val="0"/>
              </a:spcBef>
              <a:spcAft>
                <a:spcPts val="0"/>
              </a:spcAft>
              <a:buClr>
                <a:srgbClr val="000000"/>
              </a:buClr>
              <a:buSzPts val="2000"/>
              <a:buNone/>
            </a:pPr>
            <a:r>
              <a:t/>
            </a:r>
            <a:endParaRPr b="1" sz="2000">
              <a:solidFill>
                <a:srgbClr val="1F3864"/>
              </a:solidFill>
            </a:endParaRPr>
          </a:p>
          <a:p>
            <a:pPr indent="0" lvl="0" marL="0" rtl="0" algn="just">
              <a:lnSpc>
                <a:spcPct val="100000"/>
              </a:lnSpc>
              <a:spcBef>
                <a:spcPts val="0"/>
              </a:spcBef>
              <a:spcAft>
                <a:spcPts val="0"/>
              </a:spcAft>
              <a:buClr>
                <a:srgbClr val="000000"/>
              </a:buClr>
              <a:buSzPts val="2000"/>
              <a:buNone/>
            </a:pPr>
            <a:r>
              <a:rPr b="1" lang="en-GB" sz="2000">
                <a:solidFill>
                  <a:srgbClr val="1F3864"/>
                </a:solidFill>
              </a:rPr>
              <a:t>#SVM</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6.Call the SVC function on splitted data</a:t>
            </a:r>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7.Print results along with its metrics</a:t>
            </a:r>
            <a:endParaRPr/>
          </a:p>
          <a:p>
            <a:pPr indent="0" lvl="0" marL="0" rtl="0" algn="just">
              <a:lnSpc>
                <a:spcPct val="100000"/>
              </a:lnSpc>
              <a:spcBef>
                <a:spcPts val="0"/>
              </a:spcBef>
              <a:spcAft>
                <a:spcPts val="0"/>
              </a:spcAft>
              <a:buClr>
                <a:srgbClr val="000000"/>
              </a:buClr>
              <a:buSzPts val="2000"/>
              <a:buNone/>
            </a:pPr>
            <a:r>
              <a:t/>
            </a:r>
            <a:endParaRPr sz="2000">
              <a:solidFill>
                <a:srgbClr val="1F3864"/>
              </a:solidFill>
            </a:endParaRPr>
          </a:p>
          <a:p>
            <a:pPr indent="0" lvl="0" marL="0" rtl="0" algn="just">
              <a:lnSpc>
                <a:spcPct val="100000"/>
              </a:lnSpc>
              <a:spcBef>
                <a:spcPts val="0"/>
              </a:spcBef>
              <a:spcAft>
                <a:spcPts val="0"/>
              </a:spcAft>
              <a:buClr>
                <a:srgbClr val="000000"/>
              </a:buClr>
              <a:buSzPts val="2000"/>
              <a:buNone/>
            </a:pPr>
            <a:r>
              <a:rPr b="1" lang="en-GB" sz="2000">
                <a:solidFill>
                  <a:srgbClr val="1F3864"/>
                </a:solidFill>
              </a:rPr>
              <a:t>#XGBoost</a:t>
            </a:r>
            <a:endParaRPr b="1" sz="2000">
              <a:solidFill>
                <a:srgbClr val="1F3864"/>
              </a:solidFill>
            </a:endParaRPr>
          </a:p>
          <a:p>
            <a:pPr indent="0" lvl="0" marL="0" rtl="0" algn="just">
              <a:lnSpc>
                <a:spcPct val="100000"/>
              </a:lnSpc>
              <a:spcBef>
                <a:spcPts val="0"/>
              </a:spcBef>
              <a:spcAft>
                <a:spcPts val="0"/>
              </a:spcAft>
              <a:buClr>
                <a:srgbClr val="000000"/>
              </a:buClr>
              <a:buSzPts val="2000"/>
              <a:buNone/>
            </a:pPr>
            <a:r>
              <a:rPr lang="en-GB" sz="2000">
                <a:solidFill>
                  <a:srgbClr val="1F3864"/>
                </a:solidFill>
              </a:rPr>
              <a:t>8.Call the XGB function on splitted data</a:t>
            </a:r>
            <a:endParaRPr/>
          </a:p>
          <a:p>
            <a:pPr indent="0" lvl="0" marL="0" rtl="0" algn="just">
              <a:lnSpc>
                <a:spcPct val="90000"/>
              </a:lnSpc>
              <a:spcBef>
                <a:spcPts val="0"/>
              </a:spcBef>
              <a:spcAft>
                <a:spcPts val="0"/>
              </a:spcAft>
              <a:buClr>
                <a:schemeClr val="dk1"/>
              </a:buClr>
              <a:buSzPts val="2000"/>
              <a:buNone/>
            </a:pPr>
            <a:r>
              <a:rPr lang="en-GB" sz="2000">
                <a:solidFill>
                  <a:srgbClr val="1F3864"/>
                </a:solidFill>
              </a:rPr>
              <a:t>7.Print results along with its metrics</a:t>
            </a:r>
            <a:endParaRPr/>
          </a:p>
          <a:p>
            <a:pPr indent="0" lvl="0" marL="0" rtl="0" algn="just">
              <a:lnSpc>
                <a:spcPct val="100000"/>
              </a:lnSpc>
              <a:spcBef>
                <a:spcPts val="0"/>
              </a:spcBef>
              <a:spcAft>
                <a:spcPts val="0"/>
              </a:spcAft>
              <a:buClr>
                <a:srgbClr val="000000"/>
              </a:buClr>
              <a:buSzPts val="2000"/>
              <a:buNone/>
            </a:pPr>
            <a:r>
              <a:t/>
            </a:r>
            <a:endParaRPr sz="1800">
              <a:solidFill>
                <a:srgbClr val="9900FF"/>
              </a:solidFill>
              <a:latin typeface="Trebuchet MS"/>
              <a:ea typeface="Trebuchet MS"/>
              <a:cs typeface="Trebuchet MS"/>
              <a:sym typeface="Trebuchet MS"/>
            </a:endParaRPr>
          </a:p>
          <a:p>
            <a:pPr indent="0" lvl="0" marL="342891" rtl="0" algn="just">
              <a:lnSpc>
                <a:spcPct val="90000"/>
              </a:lnSpc>
              <a:spcBef>
                <a:spcPts val="0"/>
              </a:spcBef>
              <a:spcAft>
                <a:spcPts val="0"/>
              </a:spcAft>
              <a:buClr>
                <a:schemeClr val="dk1"/>
              </a:buClr>
              <a:buSzPts val="18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GB" sz="4000"/>
              <a:t>Modules and Implementation Details</a:t>
            </a:r>
            <a:endParaRPr/>
          </a:p>
        </p:txBody>
      </p:sp>
      <p:sp>
        <p:nvSpPr>
          <p:cNvPr id="168" name="Google Shape;168;p19"/>
          <p:cNvSpPr txBox="1"/>
          <p:nvPr>
            <p:ph idx="1" type="body"/>
          </p:nvPr>
        </p:nvSpPr>
        <p:spPr>
          <a:xfrm>
            <a:off x="838200" y="1295400"/>
            <a:ext cx="9753600" cy="5105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00000"/>
              </a:lnSpc>
              <a:spcBef>
                <a:spcPts val="0"/>
              </a:spcBef>
              <a:spcAft>
                <a:spcPts val="0"/>
              </a:spcAft>
              <a:buClr>
                <a:srgbClr val="000000"/>
              </a:buClr>
              <a:buSzPct val="98039"/>
              <a:buNone/>
            </a:pPr>
            <a:r>
              <a:rPr b="1" lang="en-GB" sz="2400">
                <a:solidFill>
                  <a:srgbClr val="1F3864"/>
                </a:solidFill>
              </a:rPr>
              <a:t># Gradient Boost + AutoEncoders</a:t>
            </a:r>
            <a:endParaRPr b="1" sz="2400">
              <a:solidFill>
                <a:srgbClr val="1F3864"/>
              </a:solidFill>
            </a:endParaRPr>
          </a:p>
          <a:p>
            <a:pPr indent="0" lvl="0" marL="0" rtl="0" algn="just">
              <a:lnSpc>
                <a:spcPct val="100000"/>
              </a:lnSpc>
              <a:spcBef>
                <a:spcPts val="0"/>
              </a:spcBef>
              <a:spcAft>
                <a:spcPts val="0"/>
              </a:spcAft>
              <a:buClr>
                <a:srgbClr val="000000"/>
              </a:buClr>
              <a:buSzPct val="98039"/>
              <a:buNone/>
            </a:pPr>
            <a:r>
              <a:rPr b="1" lang="en-GB" sz="2400">
                <a:solidFill>
                  <a:srgbClr val="1F3864"/>
                </a:solidFill>
              </a:rPr>
              <a:t>8.Gradient Boost:</a:t>
            </a:r>
            <a:endParaRPr/>
          </a:p>
          <a:p>
            <a:pPr indent="0" lvl="0" marL="0" rtl="0" algn="just">
              <a:lnSpc>
                <a:spcPct val="100000"/>
              </a:lnSpc>
              <a:spcBef>
                <a:spcPts val="0"/>
              </a:spcBef>
              <a:spcAft>
                <a:spcPts val="0"/>
              </a:spcAft>
              <a:buClr>
                <a:srgbClr val="000000"/>
              </a:buClr>
              <a:buSzPct val="98039"/>
              <a:buNone/>
            </a:pPr>
            <a:r>
              <a:rPr lang="en-GB" sz="2400">
                <a:solidFill>
                  <a:srgbClr val="9900FF"/>
                </a:solidFill>
              </a:rPr>
              <a:t>	</a:t>
            </a:r>
            <a:r>
              <a:rPr lang="en-GB" sz="2400">
                <a:solidFill>
                  <a:srgbClr val="1F3864"/>
                </a:solidFill>
              </a:rPr>
              <a:t>8.1.1. Define init class which initialises number of estimators(trees),learning rate also   create an empty list to store trained decision trees.</a:t>
            </a:r>
            <a:endParaRPr/>
          </a:p>
          <a:p>
            <a:pPr indent="0" lvl="0" marL="0" rtl="0" algn="just">
              <a:lnSpc>
                <a:spcPct val="100000"/>
              </a:lnSpc>
              <a:spcBef>
                <a:spcPts val="0"/>
              </a:spcBef>
              <a:spcAft>
                <a:spcPts val="0"/>
              </a:spcAft>
              <a:buClr>
                <a:srgbClr val="000000"/>
              </a:buClr>
              <a:buSzPct val="98039"/>
              <a:buNone/>
            </a:pPr>
            <a:r>
              <a:rPr lang="en-GB" sz="2400">
                <a:solidFill>
                  <a:srgbClr val="1F3864"/>
                </a:solidFill>
              </a:rPr>
              <a:t>	8.1.2. Define fit method - Training takes place here. It iterates to the limit given in number of estimators.Calculate residuals(difference between actual and predicted Value) and fit the tree.Multiply the predicted value with the learning Rate and store it in the predefined list.</a:t>
            </a:r>
            <a:endParaRPr/>
          </a:p>
          <a:p>
            <a:pPr indent="0" lvl="0" marL="0" rtl="0" algn="just">
              <a:lnSpc>
                <a:spcPct val="100000"/>
              </a:lnSpc>
              <a:spcBef>
                <a:spcPts val="0"/>
              </a:spcBef>
              <a:spcAft>
                <a:spcPts val="0"/>
              </a:spcAft>
              <a:buClr>
                <a:srgbClr val="000000"/>
              </a:buClr>
              <a:buSzPct val="98039"/>
              <a:buNone/>
            </a:pPr>
            <a:r>
              <a:rPr lang="en-GB" sz="2400">
                <a:solidFill>
                  <a:srgbClr val="1F3864"/>
                </a:solidFill>
              </a:rPr>
              <a:t>	8.1.3 Define predict method- Iterate through stored trained trees, multiply each tree prediction by learning and sum these prediction by thresholding(0.5 here).</a:t>
            </a:r>
            <a:endParaRPr/>
          </a:p>
          <a:p>
            <a:pPr indent="0" lvl="0" marL="0" rtl="0" algn="just">
              <a:lnSpc>
                <a:spcPct val="100000"/>
              </a:lnSpc>
              <a:spcBef>
                <a:spcPts val="0"/>
              </a:spcBef>
              <a:spcAft>
                <a:spcPts val="0"/>
              </a:spcAft>
              <a:buClr>
                <a:srgbClr val="000000"/>
              </a:buClr>
              <a:buSzPct val="98039"/>
              <a:buNone/>
            </a:pPr>
            <a:r>
              <a:rPr lang="en-GB" sz="2400">
                <a:solidFill>
                  <a:srgbClr val="1F3864"/>
                </a:solidFill>
              </a:rPr>
              <a:t>	8.1.4  Run on the actual data and get results</a:t>
            </a:r>
            <a:endParaRPr/>
          </a:p>
          <a:p>
            <a:pPr indent="0" lvl="0" marL="0" rtl="0" algn="just">
              <a:lnSpc>
                <a:spcPct val="100000"/>
              </a:lnSpc>
              <a:spcBef>
                <a:spcPts val="0"/>
              </a:spcBef>
              <a:spcAft>
                <a:spcPts val="0"/>
              </a:spcAft>
              <a:buClr>
                <a:srgbClr val="000000"/>
              </a:buClr>
              <a:buSzPct val="98039"/>
              <a:buNone/>
            </a:pPr>
            <a:r>
              <a:t/>
            </a:r>
            <a:endParaRPr b="1" sz="2400">
              <a:solidFill>
                <a:srgbClr val="1F3864"/>
              </a:solidFill>
            </a:endParaRPr>
          </a:p>
          <a:p>
            <a:pPr indent="0" lvl="0" marL="0" rtl="0" algn="just">
              <a:lnSpc>
                <a:spcPct val="100000"/>
              </a:lnSpc>
              <a:spcBef>
                <a:spcPts val="0"/>
              </a:spcBef>
              <a:spcAft>
                <a:spcPts val="0"/>
              </a:spcAft>
              <a:buClr>
                <a:srgbClr val="000000"/>
              </a:buClr>
              <a:buSzPct val="98039"/>
              <a:buNone/>
            </a:pPr>
            <a:r>
              <a:rPr b="1" lang="en-GB" sz="2400">
                <a:solidFill>
                  <a:srgbClr val="1F3864"/>
                </a:solidFill>
              </a:rPr>
              <a:t>AutoEncoders</a:t>
            </a:r>
            <a:endParaRPr b="1" sz="2400">
              <a:solidFill>
                <a:srgbClr val="1F3864"/>
              </a:solidFill>
            </a:endParaRPr>
          </a:p>
          <a:p>
            <a:pPr indent="0" lvl="0" marL="0" rtl="0" algn="just">
              <a:lnSpc>
                <a:spcPct val="100000"/>
              </a:lnSpc>
              <a:spcBef>
                <a:spcPts val="0"/>
              </a:spcBef>
              <a:spcAft>
                <a:spcPts val="0"/>
              </a:spcAft>
              <a:buClr>
                <a:srgbClr val="000000"/>
              </a:buClr>
              <a:buSzPct val="98039"/>
              <a:buNone/>
            </a:pPr>
            <a:r>
              <a:rPr lang="en-GB" sz="2400">
                <a:solidFill>
                  <a:srgbClr val="9900FF"/>
                </a:solidFill>
              </a:rPr>
              <a:t>	</a:t>
            </a:r>
            <a:r>
              <a:rPr lang="en-GB" sz="2400">
                <a:solidFill>
                  <a:srgbClr val="1F3864"/>
                </a:solidFill>
              </a:rPr>
              <a:t>8.1.5 .Encode the data to lower dimension for dimensionality reduction and     effective feature learning and decoder tries to construct original data back from compressed data.</a:t>
            </a:r>
            <a:endParaRPr/>
          </a:p>
          <a:p>
            <a:pPr indent="0" lvl="0" marL="0" rtl="0" algn="just">
              <a:lnSpc>
                <a:spcPct val="100000"/>
              </a:lnSpc>
              <a:spcBef>
                <a:spcPts val="0"/>
              </a:spcBef>
              <a:spcAft>
                <a:spcPts val="0"/>
              </a:spcAft>
              <a:buClr>
                <a:srgbClr val="000000"/>
              </a:buClr>
              <a:buSzPct val="98039"/>
              <a:buNone/>
            </a:pPr>
            <a:r>
              <a:rPr lang="en-GB" sz="2400">
                <a:solidFill>
                  <a:srgbClr val="1F3864"/>
                </a:solidFill>
              </a:rPr>
              <a:t>	8.1.6. Extracted features are trained using Gradient Boost Classifier</a:t>
            </a:r>
            <a:endParaRPr/>
          </a:p>
          <a:p>
            <a:pPr indent="0" lvl="0" marL="0" rtl="0" algn="just">
              <a:lnSpc>
                <a:spcPct val="100000"/>
              </a:lnSpc>
              <a:spcBef>
                <a:spcPts val="0"/>
              </a:spcBef>
              <a:spcAft>
                <a:spcPts val="0"/>
              </a:spcAft>
              <a:buClr>
                <a:srgbClr val="000000"/>
              </a:buClr>
              <a:buSzPct val="98039"/>
              <a:buNone/>
            </a:pPr>
            <a:r>
              <a:rPr lang="en-GB" sz="2400">
                <a:solidFill>
                  <a:srgbClr val="1F3864"/>
                </a:solidFill>
              </a:rPr>
              <a:t>	8.1.7. Run on actual data by this combined model and display various metrics</a:t>
            </a:r>
            <a:endParaRPr/>
          </a:p>
          <a:p>
            <a:pPr indent="0" lvl="0" marL="0" rtl="0" algn="just">
              <a:lnSpc>
                <a:spcPct val="100000"/>
              </a:lnSpc>
              <a:spcBef>
                <a:spcPts val="0"/>
              </a:spcBef>
              <a:spcAft>
                <a:spcPts val="0"/>
              </a:spcAft>
              <a:buClr>
                <a:srgbClr val="000000"/>
              </a:buClr>
              <a:buSzPct val="98039"/>
              <a:buNone/>
            </a:pPr>
            <a:r>
              <a:t/>
            </a:r>
            <a:endParaRPr sz="2400">
              <a:solidFill>
                <a:srgbClr val="1F3864"/>
              </a:solidFill>
            </a:endParaRPr>
          </a:p>
          <a:p>
            <a:pPr indent="0" lvl="0" marL="0" rtl="0" algn="just">
              <a:lnSpc>
                <a:spcPct val="100000"/>
              </a:lnSpc>
              <a:spcBef>
                <a:spcPts val="0"/>
              </a:spcBef>
              <a:spcAft>
                <a:spcPts val="0"/>
              </a:spcAft>
              <a:buClr>
                <a:srgbClr val="000000"/>
              </a:buClr>
              <a:buSzPct val="130718"/>
              <a:buNone/>
            </a:pPr>
            <a:r>
              <a:rPr lang="en-GB" sz="1800">
                <a:solidFill>
                  <a:srgbClr val="1F3864"/>
                </a:solidFill>
              </a:rPr>
              <a:t>	</a:t>
            </a:r>
            <a:endParaRPr/>
          </a:p>
          <a:p>
            <a:pPr indent="0" lvl="0" marL="0" rtl="0" algn="just">
              <a:lnSpc>
                <a:spcPct val="100000"/>
              </a:lnSpc>
              <a:spcBef>
                <a:spcPts val="0"/>
              </a:spcBef>
              <a:spcAft>
                <a:spcPts val="0"/>
              </a:spcAft>
              <a:buClr>
                <a:srgbClr val="000000"/>
              </a:buClr>
              <a:buSzPct val="130718"/>
              <a:buNone/>
            </a:pPr>
            <a:r>
              <a:t/>
            </a:r>
            <a:endParaRPr sz="1800">
              <a:solidFill>
                <a:srgbClr val="9900FF"/>
              </a:solidFill>
            </a:endParaRPr>
          </a:p>
          <a:p>
            <a:pPr indent="0" lvl="0" marL="0" rtl="0" algn="just">
              <a:lnSpc>
                <a:spcPct val="100000"/>
              </a:lnSpc>
              <a:spcBef>
                <a:spcPts val="0"/>
              </a:spcBef>
              <a:spcAft>
                <a:spcPts val="0"/>
              </a:spcAft>
              <a:buClr>
                <a:srgbClr val="000000"/>
              </a:buClr>
              <a:buSzPct val="130718"/>
              <a:buNone/>
            </a:pPr>
            <a:r>
              <a:t/>
            </a:r>
            <a:endParaRPr sz="1800">
              <a:solidFill>
                <a:srgbClr val="9900FF"/>
              </a:solidFill>
            </a:endParaRPr>
          </a:p>
          <a:p>
            <a:pPr indent="0" lvl="0" marL="0" rtl="0" algn="just">
              <a:lnSpc>
                <a:spcPct val="100000"/>
              </a:lnSpc>
              <a:spcBef>
                <a:spcPts val="0"/>
              </a:spcBef>
              <a:spcAft>
                <a:spcPts val="0"/>
              </a:spcAft>
              <a:buClr>
                <a:srgbClr val="000000"/>
              </a:buClr>
              <a:buSzPct val="130718"/>
              <a:buNone/>
            </a:pPr>
            <a:r>
              <a:t/>
            </a:r>
            <a:endParaRPr sz="1800">
              <a:solidFill>
                <a:srgbClr val="9900FF"/>
              </a:solidFill>
            </a:endParaRPr>
          </a:p>
          <a:p>
            <a:pPr indent="0" lvl="0" marL="0" rtl="0" algn="just">
              <a:lnSpc>
                <a:spcPct val="100000"/>
              </a:lnSpc>
              <a:spcBef>
                <a:spcPts val="0"/>
              </a:spcBef>
              <a:spcAft>
                <a:spcPts val="0"/>
              </a:spcAft>
              <a:buClr>
                <a:srgbClr val="000000"/>
              </a:buClr>
              <a:buSzPct val="130718"/>
              <a:buNone/>
            </a:pPr>
            <a:r>
              <a:t/>
            </a:r>
            <a:endParaRPr sz="1800">
              <a:solidFill>
                <a:srgbClr val="9900FF"/>
              </a:solidFill>
            </a:endParaRPr>
          </a:p>
          <a:p>
            <a:pPr indent="0" lvl="0" marL="342891" rtl="0" algn="just">
              <a:lnSpc>
                <a:spcPct val="90000"/>
              </a:lnSpc>
              <a:spcBef>
                <a:spcPts val="0"/>
              </a:spcBef>
              <a:spcAft>
                <a:spcPts val="0"/>
              </a:spcAft>
              <a:buClr>
                <a:schemeClr val="dk1"/>
              </a:buClr>
              <a:buSzPct val="1000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