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4" roundtripDataSignature="AMtx7mgfIaaWBYK1mE1rs9bbi4MRLNwP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2" name="Google Shape;92;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0" name="Google Shape;100;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8" name="Google Shape;108;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24447f658_0_2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2024447f658_0_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p:nvPr>
            <p:ph idx="2" type="pic"/>
          </p:nvPr>
        </p:nvSpPr>
        <p:spPr>
          <a:xfrm>
            <a:off x="5183188" y="987425"/>
            <a:ext cx="6172200" cy="4873625"/>
          </a:xfrm>
          <a:prstGeom prst="rect">
            <a:avLst/>
          </a:prstGeom>
          <a:noFill/>
          <a:ln>
            <a:noFill/>
          </a:ln>
        </p:spPr>
      </p:sp>
      <p:sp>
        <p:nvSpPr>
          <p:cNvPr id="71" name="Google Shape;71;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8"/>
          <p:cNvGrpSpPr/>
          <p:nvPr/>
        </p:nvGrpSpPr>
        <p:grpSpPr>
          <a:xfrm>
            <a:off x="10962132" y="226826"/>
            <a:ext cx="783335" cy="276600"/>
            <a:chOff x="8283500" y="77358"/>
            <a:chExt cx="783335" cy="276600"/>
          </a:xfrm>
        </p:grpSpPr>
        <p:pic>
          <p:nvPicPr>
            <p:cNvPr id="16" name="Google Shape;16;p8"/>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8"/>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1371600" y="2011308"/>
            <a:ext cx="7924800" cy="52322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b="1" lang="en-US" sz="2800">
                <a:solidFill>
                  <a:srgbClr val="FF0000"/>
                </a:solidFill>
                <a:latin typeface="Trebuchet MS"/>
                <a:ea typeface="Trebuchet MS"/>
                <a:cs typeface="Trebuchet MS"/>
                <a:sym typeface="Trebuchet MS"/>
              </a:rPr>
              <a:t>   </a:t>
            </a:r>
            <a:r>
              <a:rPr b="1" i="0" lang="en-US" sz="2800" u="none" cap="none" strike="noStrike">
                <a:solidFill>
                  <a:srgbClr val="FF0000"/>
                </a:solidFill>
                <a:latin typeface="Trebuchet MS"/>
                <a:ea typeface="Trebuchet MS"/>
                <a:cs typeface="Trebuchet MS"/>
                <a:sym typeface="Trebuchet MS"/>
              </a:rPr>
              <a:t>UE</a:t>
            </a:r>
            <a:r>
              <a:rPr b="1" lang="en-US" sz="2800">
                <a:solidFill>
                  <a:srgbClr val="FF0000"/>
                </a:solidFill>
                <a:latin typeface="Trebuchet MS"/>
                <a:ea typeface="Trebuchet MS"/>
                <a:cs typeface="Trebuchet MS"/>
                <a:sym typeface="Trebuchet MS"/>
              </a:rPr>
              <a:t>20</a:t>
            </a:r>
            <a:r>
              <a:rPr b="1" i="0" lang="en-US" sz="2800" u="none" cap="none" strike="noStrike">
                <a:solidFill>
                  <a:srgbClr val="FF0000"/>
                </a:solidFill>
                <a:latin typeface="Trebuchet MS"/>
                <a:ea typeface="Trebuchet MS"/>
                <a:cs typeface="Trebuchet MS"/>
                <a:sym typeface="Trebuchet MS"/>
              </a:rPr>
              <a:t>CS334 – NLP Project Appro</a:t>
            </a:r>
            <a:r>
              <a:rPr b="1" lang="en-US" sz="2800">
                <a:solidFill>
                  <a:srgbClr val="FF0000"/>
                </a:solidFill>
                <a:latin typeface="Trebuchet MS"/>
                <a:ea typeface="Trebuchet MS"/>
                <a:cs typeface="Trebuchet MS"/>
                <a:sym typeface="Trebuchet MS"/>
              </a:rPr>
              <a:t>val</a:t>
            </a:r>
            <a:endParaRPr b="1" i="0" sz="28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1828800" y="3085051"/>
            <a:ext cx="8458200" cy="263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t>
            </a:r>
            <a:r>
              <a:rPr b="0" i="0" lang="en-US" sz="2400" u="none" cap="none" strike="noStrike">
                <a:solidFill>
                  <a:schemeClr val="dk1"/>
                </a:solidFill>
                <a:latin typeface="Trebuchet MS"/>
                <a:ea typeface="Trebuchet MS"/>
                <a:cs typeface="Trebuchet MS"/>
                <a:sym typeface="Trebuchet MS"/>
              </a:rPr>
              <a:t>S</a:t>
            </a:r>
            <a:r>
              <a:rPr lang="en-US" sz="2400">
                <a:solidFill>
                  <a:schemeClr val="dk1"/>
                </a:solidFill>
                <a:latin typeface="Trebuchet MS"/>
                <a:ea typeface="Trebuchet MS"/>
                <a:cs typeface="Trebuchet MS"/>
                <a:sym typeface="Trebuchet MS"/>
              </a:rPr>
              <a:t>PAM TEXT CLASSIFICATION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a:t>
            </a:r>
            <a:r>
              <a:rPr b="0" i="0" lang="en-US" sz="2400" u="none" cap="none" strike="noStrike">
                <a:solidFill>
                  <a:schemeClr val="dk1"/>
                </a:solidFill>
                <a:latin typeface="Trebuchet MS"/>
                <a:ea typeface="Trebuchet MS"/>
                <a:cs typeface="Trebuchet MS"/>
                <a:sym typeface="Trebuchet MS"/>
              </a:rPr>
              <a:t>1</a:t>
            </a:r>
            <a:r>
              <a:rPr lang="en-US" sz="2400">
                <a:solidFill>
                  <a:schemeClr val="dk1"/>
                </a:solidFill>
                <a:latin typeface="Trebuchet MS"/>
                <a:ea typeface="Trebuchet MS"/>
                <a:cs typeface="Trebuchet MS"/>
                <a:sym typeface="Trebuchet MS"/>
              </a:rPr>
              <a:t>5</a:t>
            </a:r>
            <a:endParaRPr b="0" i="0" sz="2400" u="none" cap="none" strike="noStrike">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Students Name</a:t>
            </a: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  </a:t>
            </a:r>
            <a:r>
              <a:rPr lang="en-US" sz="2400">
                <a:solidFill>
                  <a:schemeClr val="dk1"/>
                </a:solidFill>
                <a:latin typeface="Trebuchet MS"/>
                <a:ea typeface="Trebuchet MS"/>
                <a:cs typeface="Trebuchet MS"/>
                <a:sym typeface="Trebuchet MS"/>
              </a:rPr>
              <a:t>Mekala Sanjana</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                          Chetana N Patil</a:t>
            </a:r>
            <a:r>
              <a:rPr b="0" i="0" lang="en-US" sz="2400" u="none" cap="none" strike="noStrike">
                <a:solidFill>
                  <a:schemeClr val="dk1"/>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
          <p:cNvSpPr txBox="1"/>
          <p:nvPr/>
        </p:nvSpPr>
        <p:spPr>
          <a:xfrm>
            <a:off x="1466100" y="2167875"/>
            <a:ext cx="9088500" cy="3189300"/>
          </a:xfrm>
          <a:prstGeom prst="rect">
            <a:avLst/>
          </a:prstGeom>
          <a:noFill/>
          <a:ln>
            <a:noFill/>
          </a:ln>
        </p:spPr>
        <p:txBody>
          <a:bodyPr anchorCtr="0" anchor="t" bIns="45700" lIns="91425" spcFirstLastPara="1" rIns="91425" wrap="square" tIns="45700">
            <a:noAutofit/>
          </a:bodyPr>
          <a:lstStyle/>
          <a:p>
            <a:pPr indent="0" lvl="0" marL="0" marR="0" rtl="0" algn="just">
              <a:spcBef>
                <a:spcPts val="40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355600" lvl="0" marL="685791" marR="0" rtl="0" algn="just">
              <a:spcBef>
                <a:spcPts val="0"/>
              </a:spcBef>
              <a:spcAft>
                <a:spcPts val="0"/>
              </a:spcAft>
              <a:buClr>
                <a:schemeClr val="dk1"/>
              </a:buClr>
              <a:buSzPts val="2600"/>
              <a:buFont typeface="Arial"/>
              <a:buChar char="•"/>
            </a:pPr>
            <a:r>
              <a:rPr lang="en-US" sz="2600">
                <a:solidFill>
                  <a:schemeClr val="dk1"/>
                </a:solidFill>
                <a:latin typeface="Trebuchet MS"/>
                <a:ea typeface="Trebuchet MS"/>
                <a:cs typeface="Trebuchet MS"/>
                <a:sym typeface="Trebuchet MS"/>
              </a:rPr>
              <a:t>Problem Statement </a:t>
            </a:r>
            <a:endParaRPr sz="1600">
              <a:solidFill>
                <a:schemeClr val="dk1"/>
              </a:solidFill>
            </a:endParaRPr>
          </a:p>
          <a:p>
            <a:pPr indent="-355600" lvl="0" marL="685791" marR="0" rtl="0" algn="just">
              <a:spcBef>
                <a:spcPts val="0"/>
              </a:spcBef>
              <a:spcAft>
                <a:spcPts val="0"/>
              </a:spcAft>
              <a:buClr>
                <a:schemeClr val="dk1"/>
              </a:buClr>
              <a:buSzPts val="2600"/>
              <a:buFont typeface="Arial"/>
              <a:buChar char="•"/>
            </a:pPr>
            <a:r>
              <a:rPr lang="en-US" sz="2600">
                <a:solidFill>
                  <a:schemeClr val="dk1"/>
                </a:solidFill>
                <a:latin typeface="Trebuchet MS"/>
                <a:ea typeface="Trebuchet MS"/>
                <a:cs typeface="Trebuchet MS"/>
                <a:sym typeface="Trebuchet MS"/>
              </a:rPr>
              <a:t>Scope and Feasibility study </a:t>
            </a:r>
            <a:endParaRPr sz="2600">
              <a:solidFill>
                <a:schemeClr val="dk1"/>
              </a:solidFill>
              <a:latin typeface="Trebuchet MS"/>
              <a:ea typeface="Trebuchet MS"/>
              <a:cs typeface="Trebuchet MS"/>
              <a:sym typeface="Trebuchet MS"/>
            </a:endParaRPr>
          </a:p>
          <a:p>
            <a:pPr indent="-355600" lvl="0" marL="685791" marR="0" rtl="0" algn="just">
              <a:spcBef>
                <a:spcPts val="0"/>
              </a:spcBef>
              <a:spcAft>
                <a:spcPts val="0"/>
              </a:spcAft>
              <a:buClr>
                <a:schemeClr val="dk1"/>
              </a:buClr>
              <a:buSzPts val="2600"/>
              <a:buFont typeface="Trebuchet MS"/>
              <a:buChar char="•"/>
            </a:pPr>
            <a:r>
              <a:rPr lang="en-US" sz="2600">
                <a:solidFill>
                  <a:schemeClr val="dk1"/>
                </a:solidFill>
                <a:latin typeface="Trebuchet MS"/>
                <a:ea typeface="Trebuchet MS"/>
                <a:cs typeface="Trebuchet MS"/>
                <a:sym typeface="Trebuchet MS"/>
              </a:rPr>
              <a:t>High Level Diagram</a:t>
            </a:r>
            <a:endParaRPr sz="2600">
              <a:solidFill>
                <a:schemeClr val="dk1"/>
              </a:solidFill>
              <a:latin typeface="Trebuchet MS"/>
              <a:ea typeface="Trebuchet MS"/>
              <a:cs typeface="Trebuchet MS"/>
              <a:sym typeface="Trebuchet MS"/>
            </a:endParaRPr>
          </a:p>
          <a:p>
            <a:pPr indent="-355600" lvl="0" marL="685791" marR="0" rtl="0" algn="just">
              <a:spcBef>
                <a:spcPts val="0"/>
              </a:spcBef>
              <a:spcAft>
                <a:spcPts val="0"/>
              </a:spcAft>
              <a:buClr>
                <a:schemeClr val="dk1"/>
              </a:buClr>
              <a:buSzPts val="2600"/>
              <a:buFont typeface="Arial"/>
              <a:buChar char="•"/>
            </a:pPr>
            <a:r>
              <a:rPr lang="en-US" sz="2600">
                <a:solidFill>
                  <a:schemeClr val="dk1"/>
                </a:solidFill>
                <a:latin typeface="Trebuchet MS"/>
                <a:ea typeface="Trebuchet MS"/>
                <a:cs typeface="Trebuchet MS"/>
                <a:sym typeface="Trebuchet MS"/>
              </a:rPr>
              <a:t>Approach</a:t>
            </a:r>
            <a:r>
              <a:rPr lang="en-US" sz="2600">
                <a:solidFill>
                  <a:schemeClr val="dk1"/>
                </a:solidFill>
                <a:latin typeface="Trebuchet MS"/>
                <a:ea typeface="Trebuchet MS"/>
                <a:cs typeface="Trebuchet MS"/>
                <a:sym typeface="Trebuchet MS"/>
              </a:rPr>
              <a:t> </a:t>
            </a:r>
            <a:endParaRPr sz="1600">
              <a:solidFill>
                <a:schemeClr val="dk1"/>
              </a:solidFill>
            </a:endParaRPr>
          </a:p>
          <a:p>
            <a:pPr indent="-355600" lvl="0" marL="685791" marR="0" rtl="0" algn="just">
              <a:spcBef>
                <a:spcPts val="0"/>
              </a:spcBef>
              <a:spcAft>
                <a:spcPts val="0"/>
              </a:spcAft>
              <a:buClr>
                <a:schemeClr val="dk1"/>
              </a:buClr>
              <a:buSzPts val="2600"/>
              <a:buFont typeface="Arial"/>
              <a:buChar char="•"/>
            </a:pPr>
            <a:r>
              <a:rPr lang="en-US" sz="2600">
                <a:solidFill>
                  <a:schemeClr val="dk1"/>
                </a:solidFill>
                <a:latin typeface="Trebuchet MS"/>
                <a:ea typeface="Trebuchet MS"/>
                <a:cs typeface="Trebuchet MS"/>
                <a:sym typeface="Trebuchet MS"/>
              </a:rPr>
              <a:t>Expected Deliverables</a:t>
            </a:r>
            <a:endParaRPr sz="1600">
              <a:solidFill>
                <a:schemeClr val="dk1"/>
              </a:solidFill>
            </a:endParaRPr>
          </a:p>
          <a:p>
            <a:pPr indent="0" lvl="0" marL="0" marR="0" rtl="0" algn="just">
              <a:spcBef>
                <a:spcPts val="0"/>
              </a:spcBef>
              <a:spcAft>
                <a:spcPts val="0"/>
              </a:spcAft>
              <a:buNone/>
            </a:pPr>
            <a:r>
              <a:t/>
            </a:r>
            <a:endParaRPr sz="2600">
              <a:solidFill>
                <a:srgbClr val="0033CC"/>
              </a:solidFill>
              <a:latin typeface="Trebuchet MS"/>
              <a:ea typeface="Trebuchet MS"/>
              <a:cs typeface="Trebuchet MS"/>
              <a:sym typeface="Trebuchet MS"/>
            </a:endParaRPr>
          </a:p>
        </p:txBody>
      </p:sp>
      <p:sp>
        <p:nvSpPr>
          <p:cNvPr id="88" name="Google Shape;88;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
          <p:cNvSpPr txBox="1"/>
          <p:nvPr/>
        </p:nvSpPr>
        <p:spPr>
          <a:xfrm>
            <a:off x="1143000" y="1905000"/>
            <a:ext cx="9525000" cy="3910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rebuchet MS"/>
                <a:ea typeface="Trebuchet MS"/>
                <a:cs typeface="Trebuchet MS"/>
                <a:sym typeface="Trebuchet MS"/>
              </a:rPr>
              <a:t>Congrats!! You just won a $1 million dollar. Fill in the below form with your details to get the money in your account.How often have we come across such messages saying that we have won some prize or won a trip to Hawaii. This form of scam through sms which are generally spam texts is called smishing.The goal of our project is to use data science and NLP to build a model particularly text analysis and classification methods to classify the sms into spam or ham(non-spam).Text Classification is a part of NLP where the text is converted into a machine-readable form by performing various methods.</a:t>
            </a:r>
            <a:endParaRPr sz="2400">
              <a:solidFill>
                <a:schemeClr val="dk1"/>
              </a:solidFill>
              <a:latin typeface="Trebuchet MS"/>
              <a:ea typeface="Trebuchet MS"/>
              <a:cs typeface="Trebuchet MS"/>
              <a:sym typeface="Trebuchet MS"/>
            </a:endParaRPr>
          </a:p>
        </p:txBody>
      </p:sp>
      <p:sp>
        <p:nvSpPr>
          <p:cNvPr id="96" name="Google Shape;96;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4"/>
          <p:cNvSpPr txBox="1"/>
          <p:nvPr/>
        </p:nvSpPr>
        <p:spPr>
          <a:xfrm>
            <a:off x="1089000" y="1896900"/>
            <a:ext cx="10007400" cy="4148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rebuchet MS"/>
                <a:ea typeface="Trebuchet MS"/>
                <a:cs typeface="Trebuchet MS"/>
                <a:sym typeface="Trebuchet MS"/>
              </a:rPr>
              <a:t>Tokenizing, part-of-speech tagging, stemming, chunking are some of the text classification methods. Implementing these methods on our data gives us a classified data on which we will train the model to detect spam and ham messages using Scikit-Learn Classifiers. We will propose a model to solve the issue of classifying messages as spam or ham by experimenting and analyzing the relative strengths of several machine learning algorithms such as K-Nearest Neighbors (KNN), Decision Tree Classifier, Random Forest Classifier, Logistic Regression, SGD Classifier, Multinomial Naive Bayes(NB), Support Vector Machine(SVM) to have a logical comparison of the performance measures of the methods in this research.</a:t>
            </a:r>
            <a:endParaRPr sz="2400">
              <a:solidFill>
                <a:schemeClr val="dk1"/>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Arial"/>
              <a:buNone/>
            </a:pPr>
            <a:r>
              <a:t/>
            </a:r>
            <a:endParaRPr sz="2400">
              <a:solidFill>
                <a:srgbClr val="0033CC"/>
              </a:solidFill>
              <a:latin typeface="Trebuchet MS"/>
              <a:ea typeface="Trebuchet MS"/>
              <a:cs typeface="Trebuchet MS"/>
              <a:sym typeface="Trebuchet MS"/>
            </a:endParaRPr>
          </a:p>
        </p:txBody>
      </p:sp>
      <p:sp>
        <p:nvSpPr>
          <p:cNvPr id="104" name="Google Shape;104;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Scope and Application of the Problem</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5"/>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High level design</a:t>
            </a:r>
            <a:endParaRPr sz="2400">
              <a:solidFill>
                <a:schemeClr val="dk1"/>
              </a:solidFill>
              <a:latin typeface="Arial"/>
              <a:ea typeface="Arial"/>
              <a:cs typeface="Arial"/>
              <a:sym typeface="Arial"/>
            </a:endParaRPr>
          </a:p>
        </p:txBody>
      </p:sp>
      <p:sp>
        <p:nvSpPr>
          <p:cNvPr id="112" name="Google Shape;112;p5"/>
          <p:cNvSpPr txBox="1"/>
          <p:nvPr/>
        </p:nvSpPr>
        <p:spPr>
          <a:xfrm>
            <a:off x="914400" y="1752600"/>
            <a:ext cx="103071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pic>
        <p:nvPicPr>
          <p:cNvPr id="113" name="Google Shape;113;p5"/>
          <p:cNvPicPr preferRelativeResize="0"/>
          <p:nvPr/>
        </p:nvPicPr>
        <p:blipFill>
          <a:blip r:embed="rId3">
            <a:alphaModFix/>
          </a:blip>
          <a:stretch>
            <a:fillRect/>
          </a:stretch>
        </p:blipFill>
        <p:spPr>
          <a:xfrm>
            <a:off x="673450" y="1959425"/>
            <a:ext cx="6134100" cy="4148150"/>
          </a:xfrm>
          <a:prstGeom prst="rect">
            <a:avLst/>
          </a:prstGeom>
          <a:noFill/>
          <a:ln>
            <a:noFill/>
          </a:ln>
        </p:spPr>
      </p:pic>
      <p:pic>
        <p:nvPicPr>
          <p:cNvPr id="114" name="Google Shape;114;p5"/>
          <p:cNvPicPr preferRelativeResize="0"/>
          <p:nvPr/>
        </p:nvPicPr>
        <p:blipFill>
          <a:blip r:embed="rId4">
            <a:alphaModFix/>
          </a:blip>
          <a:stretch>
            <a:fillRect/>
          </a:stretch>
        </p:blipFill>
        <p:spPr>
          <a:xfrm>
            <a:off x="6807550" y="2063650"/>
            <a:ext cx="4580750" cy="404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Approach</a:t>
            </a:r>
            <a:endParaRPr/>
          </a:p>
        </p:txBody>
      </p:sp>
      <p:sp>
        <p:nvSpPr>
          <p:cNvPr id="121" name="Google Shape;121;p6"/>
          <p:cNvSpPr txBox="1"/>
          <p:nvPr/>
        </p:nvSpPr>
        <p:spPr>
          <a:xfrm>
            <a:off x="1295400" y="2188725"/>
            <a:ext cx="9372600" cy="2909100"/>
          </a:xfrm>
          <a:prstGeom prst="rect">
            <a:avLst/>
          </a:prstGeom>
          <a:noFill/>
          <a:ln>
            <a:noFill/>
          </a:ln>
        </p:spPr>
        <p:txBody>
          <a:bodyPr anchorCtr="0" anchor="t" bIns="45700" lIns="91425" spcFirstLastPara="1" rIns="91425" wrap="square" tIns="45700">
            <a:spAutoFit/>
          </a:bodyPr>
          <a:lstStyle/>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rPr lang="en-US" sz="2700">
                <a:solidFill>
                  <a:schemeClr val="dk1"/>
                </a:solidFill>
                <a:latin typeface="Trebuchet MS"/>
                <a:ea typeface="Trebuchet MS"/>
                <a:cs typeface="Trebuchet MS"/>
                <a:sym typeface="Trebuchet MS"/>
              </a:rPr>
              <a:t>● Step 1: Data Collection </a:t>
            </a:r>
            <a:endParaRPr sz="27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rPr lang="en-US" sz="2700">
                <a:solidFill>
                  <a:schemeClr val="dk1"/>
                </a:solidFill>
                <a:latin typeface="Trebuchet MS"/>
                <a:ea typeface="Trebuchet MS"/>
                <a:cs typeface="Trebuchet MS"/>
                <a:sym typeface="Trebuchet MS"/>
              </a:rPr>
              <a:t>● Step 2: Data Preparation </a:t>
            </a:r>
            <a:endParaRPr sz="27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rPr lang="en-US" sz="2700">
                <a:solidFill>
                  <a:schemeClr val="dk1"/>
                </a:solidFill>
                <a:latin typeface="Trebuchet MS"/>
                <a:ea typeface="Trebuchet MS"/>
                <a:cs typeface="Trebuchet MS"/>
                <a:sym typeface="Trebuchet MS"/>
              </a:rPr>
              <a:t>● Step 3: Data Exploration </a:t>
            </a:r>
            <a:endParaRPr sz="27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rPr lang="en-US" sz="2700">
                <a:solidFill>
                  <a:schemeClr val="dk1"/>
                </a:solidFill>
                <a:latin typeface="Trebuchet MS"/>
                <a:ea typeface="Trebuchet MS"/>
                <a:cs typeface="Trebuchet MS"/>
                <a:sym typeface="Trebuchet MS"/>
              </a:rPr>
              <a:t>● Step 4: Text Analysis </a:t>
            </a:r>
            <a:endParaRPr sz="27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rPr lang="en-US" sz="2700">
                <a:solidFill>
                  <a:schemeClr val="dk1"/>
                </a:solidFill>
                <a:latin typeface="Trebuchet MS"/>
                <a:ea typeface="Trebuchet MS"/>
                <a:cs typeface="Trebuchet MS"/>
                <a:sym typeface="Trebuchet MS"/>
              </a:rPr>
              <a:t>● Step 5: Classification</a:t>
            </a:r>
            <a:endParaRPr sz="1700">
              <a:solidFill>
                <a:schemeClr val="dk1"/>
              </a:solidFill>
            </a:endParaRPr>
          </a:p>
          <a:p>
            <a:pPr indent="-190500" lvl="0" marL="685791" marR="0" rtl="0" algn="just">
              <a:spcBef>
                <a:spcPts val="0"/>
              </a:spcBef>
              <a:spcAft>
                <a:spcPts val="0"/>
              </a:spcAft>
              <a:buClr>
                <a:schemeClr val="dk1"/>
              </a:buClr>
              <a:buSzPts val="2400"/>
              <a:buFont typeface="Arial"/>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024447f658_0_2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g2024447f658_0_22"/>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a:p>
        </p:txBody>
      </p:sp>
      <p:sp>
        <p:nvSpPr>
          <p:cNvPr id="128" name="Google Shape;128;g2024447f658_0_22"/>
          <p:cNvSpPr txBox="1"/>
          <p:nvPr/>
        </p:nvSpPr>
        <p:spPr>
          <a:xfrm>
            <a:off x="1055325" y="2023450"/>
            <a:ext cx="9832800" cy="339630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lang="en-US" sz="2700">
                <a:solidFill>
                  <a:schemeClr val="dk1"/>
                </a:solidFill>
                <a:latin typeface="Trebuchet MS"/>
                <a:ea typeface="Trebuchet MS"/>
                <a:cs typeface="Trebuchet MS"/>
                <a:sym typeface="Trebuchet MS"/>
              </a:rPr>
              <a:t>In this problem, we use Naive Bayes, Decision Tree and SVM classifiers to classify text messages as ham or spam. We will generate the feature vectors of the text messages using count (frequency) vectorizer and TfIdf vectorized as input to our machine learning models.At the end model will be able to classify the </a:t>
            </a:r>
            <a:r>
              <a:rPr lang="en-US" sz="2700">
                <a:solidFill>
                  <a:schemeClr val="dk1"/>
                </a:solidFill>
                <a:latin typeface="Trebuchet MS"/>
                <a:ea typeface="Trebuchet MS"/>
                <a:cs typeface="Trebuchet MS"/>
                <a:sym typeface="Trebuchet MS"/>
              </a:rPr>
              <a:t>message</a:t>
            </a:r>
            <a:r>
              <a:rPr lang="en-US" sz="2700">
                <a:solidFill>
                  <a:schemeClr val="dk1"/>
                </a:solidFill>
                <a:latin typeface="Trebuchet MS"/>
                <a:ea typeface="Trebuchet MS"/>
                <a:cs typeface="Trebuchet MS"/>
                <a:sym typeface="Trebuchet MS"/>
              </a:rPr>
              <a:t> as spam or ham.</a:t>
            </a:r>
            <a:endParaRPr sz="27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t/>
            </a:r>
            <a:endParaRPr sz="1700">
              <a:solidFill>
                <a:schemeClr val="dk1"/>
              </a:solidFill>
            </a:endParaRPr>
          </a:p>
          <a:p>
            <a:pPr indent="-190500" lvl="0" marL="685791" marR="0" rtl="0" algn="just">
              <a:spcBef>
                <a:spcPts val="0"/>
              </a:spcBef>
              <a:spcAft>
                <a:spcPts val="0"/>
              </a:spcAft>
              <a:buClr>
                <a:schemeClr val="dk1"/>
              </a:buClr>
              <a:buSzPts val="2400"/>
              <a:buFont typeface="Arial"/>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