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7" r:id="rId11"/>
    <p:sldId id="264"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455527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42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6f0d00d064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6f0d00d06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37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6f0d00d064_0_1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6f0d00d064_0_1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87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f0d00d064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f0d00d064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31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6f0d00d064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6f0d00d064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0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6f0d00d064_0_2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6f0d00d064_0_2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32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6f0d00d064_0_2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6f0d00d064_0_2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71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6f0d00d064_0_2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6f0d00d064_0_2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16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f0d00d064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f0d00d064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42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68640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9817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63625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41808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99642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0322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312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57040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9038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34779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92564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99910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69145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57977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7925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4789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21955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1813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app.hackthebox.com/challenges/lostkey"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276"/>
        <p:cNvGrpSpPr/>
        <p:nvPr/>
      </p:nvGrpSpPr>
      <p:grpSpPr>
        <a:xfrm>
          <a:off x="0" y="0"/>
          <a:ext cx="0" cy="0"/>
          <a:chOff x="0" y="0"/>
          <a:chExt cx="0" cy="0"/>
        </a:xfrm>
      </p:grpSpPr>
      <p:sp>
        <p:nvSpPr>
          <p:cNvPr id="279" name="Rectangle 278">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5"/>
            <a:ext cx="9144000" cy="5140529"/>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5655562" cy="51435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7" name="Google Shape;277;p13"/>
          <p:cNvSpPr txBox="1">
            <a:spLocks noGrp="1"/>
          </p:cNvSpPr>
          <p:nvPr>
            <p:ph type="ctrTitle"/>
          </p:nvPr>
        </p:nvSpPr>
        <p:spPr>
          <a:xfrm>
            <a:off x="405208" y="96644"/>
            <a:ext cx="5177836" cy="3586356"/>
          </a:xfrm>
          <a:prstGeom prst="rect">
            <a:avLst/>
          </a:prstGeom>
        </p:spPr>
        <p:txBody>
          <a:bodyPr spcFirstLastPara="1" lIns="91425" tIns="91425" rIns="91425" bIns="91425" anchorCtr="0">
            <a:normAutofit fontScale="90000"/>
          </a:bodyPr>
          <a:lstStyle/>
          <a:p>
            <a:pPr lvl="0">
              <a:lnSpc>
                <a:spcPct val="90000"/>
              </a:lnSpc>
              <a:spcBef>
                <a:spcPts val="0"/>
              </a:spcBef>
            </a:pPr>
            <a:br>
              <a:rPr lang="en-US" sz="1400" dirty="0">
                <a:solidFill>
                  <a:srgbClr val="FEFFFF"/>
                </a:solidFill>
              </a:rPr>
            </a:br>
            <a:r>
              <a:rPr lang="en-US" sz="2200" dirty="0">
                <a:solidFill>
                  <a:srgbClr val="FEFFFF"/>
                </a:solidFill>
                <a:latin typeface="Calibri" panose="020F0502020204030204" pitchFamily="34" charset="0"/>
                <a:ea typeface="Calibri" panose="020F0502020204030204" pitchFamily="34" charset="0"/>
                <a:cs typeface="Calibri" panose="020F0502020204030204" pitchFamily="34" charset="0"/>
              </a:rPr>
              <a:t>             Cyber Security Essentials - Project</a:t>
            </a:r>
            <a:br>
              <a:rPr lang="en-US" sz="2200" dirty="0">
                <a:solidFill>
                  <a:srgbClr val="FEFFFF"/>
                </a:solidFill>
                <a:latin typeface="Calibri" panose="020F0502020204030204" pitchFamily="34" charset="0"/>
                <a:ea typeface="Calibri" panose="020F0502020204030204" pitchFamily="34" charset="0"/>
                <a:cs typeface="Calibri" panose="020F0502020204030204" pitchFamily="34" charset="0"/>
              </a:rPr>
            </a:br>
            <a:br>
              <a:rPr lang="en-US" sz="2200" dirty="0">
                <a:solidFill>
                  <a:srgbClr val="FEFFFF"/>
                </a:solidFill>
              </a:rPr>
            </a:br>
            <a:br>
              <a:rPr lang="en-US" sz="2200" dirty="0">
                <a:solidFill>
                  <a:srgbClr val="FEFFFF"/>
                </a:solidFill>
              </a:rPr>
            </a:br>
            <a:r>
              <a:rPr lang="en-US" sz="1400" dirty="0">
                <a:solidFill>
                  <a:srgbClr val="FEFFFF"/>
                </a:solidFill>
              </a:rPr>
              <a:t>                                      </a:t>
            </a:r>
            <a:br>
              <a:rPr lang="en-US" sz="1400" dirty="0">
                <a:solidFill>
                  <a:srgbClr val="FEFFFF"/>
                </a:solidFill>
              </a:rPr>
            </a:br>
            <a:r>
              <a:rPr lang="en-US" sz="1400" dirty="0">
                <a:solidFill>
                  <a:srgbClr val="FEFFFF"/>
                </a:solidFill>
              </a:rPr>
              <a:t>			</a:t>
            </a:r>
            <a:br>
              <a:rPr lang="en-US" sz="2200" dirty="0">
                <a:solidFill>
                  <a:srgbClr val="FEFFFF"/>
                </a:solidFill>
              </a:rPr>
            </a:br>
            <a:r>
              <a:rPr lang="en-US" sz="2200" dirty="0">
                <a:solidFill>
                  <a:srgbClr val="FEFFFF"/>
                </a:solidFill>
              </a:rPr>
              <a:t>                        </a:t>
            </a:r>
            <a:r>
              <a:rPr lang="en-US" sz="2200" dirty="0">
                <a:solidFill>
                  <a:srgbClr val="FEFFFF"/>
                </a:solidFill>
                <a:latin typeface="Calibri" panose="020F0502020204030204" pitchFamily="34" charset="0"/>
                <a:ea typeface="Calibri" panose="020F0502020204030204" pitchFamily="34" charset="0"/>
                <a:cs typeface="Calibri" panose="020F0502020204030204" pitchFamily="34" charset="0"/>
              </a:rPr>
              <a:t>Lost Key</a:t>
            </a:r>
            <a:r>
              <a:rPr lang="en-US" sz="2200" dirty="0">
                <a:solidFill>
                  <a:srgbClr val="FEFFFF"/>
                </a:solidFill>
              </a:rPr>
              <a:t>   </a:t>
            </a:r>
            <a:br>
              <a:rPr lang="en-US" sz="2200" dirty="0">
                <a:solidFill>
                  <a:srgbClr val="FEFFFF"/>
                </a:solidFill>
              </a:rPr>
            </a:br>
            <a:r>
              <a:rPr lang="en-US" sz="2200" dirty="0">
                <a:solidFill>
                  <a:srgbClr val="FEFFFF"/>
                </a:solidFill>
              </a:rPr>
              <a:t>      </a:t>
            </a:r>
            <a:br>
              <a:rPr lang="en-US" sz="2200" dirty="0">
                <a:solidFill>
                  <a:srgbClr val="FEFFFF"/>
                </a:solidFill>
              </a:rPr>
            </a:br>
            <a:br>
              <a:rPr lang="en-US" sz="1400" dirty="0">
                <a:solidFill>
                  <a:srgbClr val="FEFFFF"/>
                </a:solidFill>
              </a:rPr>
            </a:br>
            <a:br>
              <a:rPr lang="en-US" sz="1400" dirty="0">
                <a:solidFill>
                  <a:srgbClr val="FEFFFF"/>
                </a:solidFill>
              </a:rPr>
            </a:br>
            <a:r>
              <a:rPr lang="en-US" sz="1400" dirty="0">
                <a:solidFill>
                  <a:srgbClr val="FEFFFF"/>
                </a:solidFill>
              </a:rPr>
              <a:t>                                      </a:t>
            </a: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Group-13 :</a:t>
            </a:r>
            <a:b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b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                                                Ganesh Chowdavaram</a:t>
            </a:r>
            <a:b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b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                                                Sindhuja Bollikonda</a:t>
            </a:r>
            <a:b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b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                                                Krishi Jyothirmai Vadaparthi</a:t>
            </a:r>
            <a:b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b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                                                Chetana Ramya Malampati</a:t>
            </a:r>
            <a:b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br>
            <a:r>
              <a:rPr lang="en-US" sz="1400" dirty="0">
                <a:solidFill>
                  <a:srgbClr val="FEFFFF"/>
                </a:solidFill>
                <a:latin typeface="Calibri" panose="020F0502020204030204" pitchFamily="34" charset="0"/>
                <a:ea typeface="Calibri" panose="020F0502020204030204" pitchFamily="34" charset="0"/>
                <a:cs typeface="Calibri" panose="020F0502020204030204" pitchFamily="34" charset="0"/>
              </a:rPr>
              <a:t>                                                     </a:t>
            </a:r>
          </a:p>
        </p:txBody>
      </p:sp>
      <p:sp>
        <p:nvSpPr>
          <p:cNvPr id="288"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774755"/>
            <a:ext cx="6303002" cy="642785"/>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2" name="Picture 1"/>
          <p:cNvPicPr>
            <a:picLocks noChangeAspect="1"/>
          </p:cNvPicPr>
          <p:nvPr/>
        </p:nvPicPr>
        <p:blipFill>
          <a:blip r:embed="rId3"/>
          <a:stretch>
            <a:fillRect/>
          </a:stretch>
        </p:blipFill>
        <p:spPr>
          <a:xfrm>
            <a:off x="6378189" y="1997403"/>
            <a:ext cx="2043182" cy="114418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317634"/>
            <a:ext cx="7030500" cy="693019"/>
          </a:xfrm>
        </p:spPr>
        <p:txBody>
          <a:bodyPr>
            <a:normAutofit/>
          </a:bodyPr>
          <a:lstStyle/>
          <a:p>
            <a:r>
              <a:rPr lang="en-GB" sz="2200" dirty="0">
                <a:latin typeface="Calibri" panose="020F0502020204030204" pitchFamily="34" charset="0"/>
                <a:ea typeface="Calibri" panose="020F0502020204030204" pitchFamily="34" charset="0"/>
                <a:cs typeface="Calibri" panose="020F0502020204030204" pitchFamily="34" charset="0"/>
              </a:rPr>
              <a:t>Final Result</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174281" y="904776"/>
            <a:ext cx="7488455" cy="4061860"/>
          </a:xfrm>
          <a:prstGeom prst="rect">
            <a:avLst/>
          </a:prstGeom>
        </p:spPr>
      </p:pic>
    </p:spTree>
    <p:extLst>
      <p:ext uri="{BB962C8B-B14F-4D97-AF65-F5344CB8AC3E}">
        <p14:creationId xmlns:p14="http://schemas.microsoft.com/office/powerpoint/2010/main" val="368134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28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453325" y="613525"/>
            <a:ext cx="63741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Introduction</a:t>
            </a:r>
            <a:r>
              <a:rPr lang="en" sz="1600" dirty="0"/>
              <a:t>(Overview)</a:t>
            </a:r>
            <a:endParaRPr sz="1600" dirty="0"/>
          </a:p>
        </p:txBody>
      </p:sp>
      <p:sp>
        <p:nvSpPr>
          <p:cNvPr id="283" name="Google Shape;283;p14"/>
          <p:cNvSpPr txBox="1">
            <a:spLocks noGrp="1"/>
          </p:cNvSpPr>
          <p:nvPr>
            <p:ph type="body" idx="1"/>
          </p:nvPr>
        </p:nvSpPr>
        <p:spPr>
          <a:xfrm>
            <a:off x="819150" y="1405500"/>
            <a:ext cx="7505700" cy="3033300"/>
          </a:xfrm>
          <a:prstGeom prst="rect">
            <a:avLst/>
          </a:prstGeom>
        </p:spPr>
        <p:txBody>
          <a:bodyPr spcFirstLastPara="1" wrap="square" lIns="91425" tIns="91425" rIns="91425" bIns="91425" anchor="t" anchorCtr="0">
            <a:normAutofit/>
          </a:bodyPr>
          <a:lstStyle/>
          <a:p>
            <a:pPr marL="0" lvl="0" indent="0">
              <a:spcBef>
                <a:spcPts val="1200"/>
              </a:spcBef>
              <a:buNone/>
            </a:pPr>
            <a:r>
              <a:rPr lang="en" sz="1200" b="1" dirty="0">
                <a:solidFill>
                  <a:srgbClr val="000000"/>
                </a:solidFill>
                <a:latin typeface="Times New Roman"/>
                <a:ea typeface="Times New Roman"/>
                <a:cs typeface="Times New Roman"/>
                <a:sym typeface="Times New Roman"/>
              </a:rPr>
              <a:t>Challenge</a:t>
            </a:r>
            <a:r>
              <a:rPr lang="en" sz="1200" dirty="0">
                <a:solidFill>
                  <a:srgbClr val="000000"/>
                </a:solidFill>
                <a:latin typeface="Times New Roman"/>
                <a:ea typeface="Times New Roman"/>
                <a:cs typeface="Times New Roman"/>
                <a:sym typeface="Times New Roman"/>
              </a:rPr>
              <a:t>: Lost key (</a:t>
            </a:r>
            <a:r>
              <a:rPr lang="en-US" sz="1200" dirty="0">
                <a:solidFill>
                  <a:srgbClr val="000000"/>
                </a:solidFill>
                <a:latin typeface="Times New Roman"/>
                <a:ea typeface="Times New Roman"/>
                <a:cs typeface="Times New Roman"/>
                <a:sym typeface="Times New Roman"/>
                <a:hlinkClick r:id="rId3"/>
              </a:rPr>
              <a:t>https://app.hackthebox.com/challenges/lostkey</a:t>
            </a:r>
            <a:r>
              <a:rPr lang="en-US" sz="1200" dirty="0">
                <a:solidFill>
                  <a:srgbClr val="000000"/>
                </a:solidFill>
                <a:latin typeface="Times New Roman"/>
                <a:ea typeface="Times New Roman"/>
                <a:cs typeface="Times New Roman"/>
                <a:sym typeface="Times New Roman"/>
              </a:rPr>
              <a:t> )</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solidFill>
                  <a:srgbClr val="000000"/>
                </a:solidFill>
                <a:latin typeface="Times New Roman"/>
                <a:ea typeface="Times New Roman"/>
                <a:cs typeface="Times New Roman"/>
                <a:sym typeface="Times New Roman"/>
              </a:rPr>
              <a:t>Mustard Brightpants is an archaeologist who has been excavating ruins in Egypt for the past 25 years. In one of his discoveries, he found a sphere-shaped trinket that has a strange combination of letters and numbers printed around it. Alongside it was a scroll containing a riddle in a strange language, and a keypad. The sphere's contents might finally solve the mystery behind the downfall of the mythical city of Outlandis. Could you help Mr. Brightpants solve the riddle and find the correct key to unlock the sphere?</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solidFill>
                  <a:srgbClr val="000000"/>
                </a:solidFill>
                <a:latin typeface="Times New Roman"/>
                <a:ea typeface="Times New Roman"/>
                <a:cs typeface="Times New Roman"/>
                <a:sym typeface="Times New Roman"/>
              </a:rPr>
              <a:t>Find Key for the Flag is The requirement. </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Methods</a:t>
            </a:r>
            <a:endParaRPr/>
          </a:p>
        </p:txBody>
      </p:sp>
      <p:sp>
        <p:nvSpPr>
          <p:cNvPr id="289" name="Google Shape;289;p15"/>
          <p:cNvSpPr txBox="1">
            <a:spLocks noGrp="1"/>
          </p:cNvSpPr>
          <p:nvPr>
            <p:ph type="body" idx="1"/>
          </p:nvPr>
        </p:nvSpPr>
        <p:spPr>
          <a:xfrm>
            <a:off x="922500" y="1597875"/>
            <a:ext cx="7030500" cy="2529000"/>
          </a:xfrm>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This Challenge has two files: One python file encrypt.py and another text file output.</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After analyzing the encrypt.py file it’s clear that it used the elliptic curve cryptography and the encryption mechanism.</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 the Output file, there are G(Base point), Gn(Encrypted Point), Cipher Text and IV(initialization vector). The output file is the one obtained after executing the encrypt.py file.</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 to get the flag, we need to reverse this and decrypt the Cipher text in the output file.</a:t>
            </a:r>
            <a:br>
              <a:rPr lang="en" sz="1200">
                <a:solidFill>
                  <a:srgbClr val="000000"/>
                </a:solidFill>
                <a:latin typeface="Times New Roman"/>
                <a:ea typeface="Times New Roman"/>
                <a:cs typeface="Times New Roman"/>
                <a:sym typeface="Times New Roman"/>
              </a:rPr>
            </a:br>
            <a:br>
              <a:rPr lang="en" sz="12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body" idx="1"/>
          </p:nvPr>
        </p:nvSpPr>
        <p:spPr>
          <a:xfrm>
            <a:off x="1318750" y="1353150"/>
            <a:ext cx="7030500" cy="3126300"/>
          </a:xfrm>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 to get the flag, we need to reverse this and decrypt the Cipher text in the output file.</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But we need the unknown value n which can be calculated using the coefficients of the elliptic curve. But to solve this we need a lot of computational power with normal python environment. So, used Sagemath which is designed to solve these types of computation problems.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General Form of Elliptic Curve in Weirstrass Form</a:t>
            </a:r>
            <a:endParaRPr sz="1200">
              <a:solidFill>
                <a:srgbClr val="000000"/>
              </a:solidFill>
              <a:latin typeface="Times New Roman"/>
              <a:ea typeface="Times New Roman"/>
              <a:cs typeface="Times New Roman"/>
              <a:sym typeface="Times New Roman"/>
            </a:endParaRPr>
          </a:p>
        </p:txBody>
      </p:sp>
      <p:pic>
        <p:nvPicPr>
          <p:cNvPr id="295" name="Google Shape;295;p16"/>
          <p:cNvPicPr preferRelativeResize="0"/>
          <p:nvPr/>
        </p:nvPicPr>
        <p:blipFill>
          <a:blip r:embed="rId3">
            <a:alphaModFix/>
          </a:blip>
          <a:stretch>
            <a:fillRect/>
          </a:stretch>
        </p:blipFill>
        <p:spPr>
          <a:xfrm>
            <a:off x="1749400" y="2938075"/>
            <a:ext cx="5950900" cy="81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body" idx="1"/>
          </p:nvPr>
        </p:nvSpPr>
        <p:spPr>
          <a:xfrm>
            <a:off x="1273900" y="1001775"/>
            <a:ext cx="7030500" cy="33057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After comparing the values we get the values of a2, a3, a4, a6 which are the coefficients of the elliptic curve</a:t>
            </a: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00000"/>
                </a:solidFill>
                <a:latin typeface="Times New Roman"/>
                <a:ea typeface="Times New Roman"/>
                <a:cs typeface="Times New Roman"/>
                <a:sym typeface="Times New Roman"/>
              </a:rPr>
              <a:t>             a2 = 208913474430283759938044884583915265967</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00000"/>
                </a:solidFill>
                <a:latin typeface="Times New Roman"/>
                <a:ea typeface="Times New Roman"/>
                <a:cs typeface="Times New Roman"/>
                <a:sym typeface="Times New Roman"/>
              </a:rPr>
              <a:t>             a3 = 3045783791</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00000"/>
                </a:solidFill>
                <a:latin typeface="Times New Roman"/>
                <a:ea typeface="Times New Roman"/>
                <a:cs typeface="Times New Roman"/>
                <a:sym typeface="Times New Roman"/>
              </a:rPr>
              <a:t>             a4 = 177776968102066079765540960971192211603</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00000"/>
                </a:solidFill>
                <a:latin typeface="Times New Roman"/>
                <a:ea typeface="Times New Roman"/>
                <a:cs typeface="Times New Roman"/>
                <a:sym typeface="Times New Roman"/>
              </a:rPr>
              <a:t>             a6 = 308081941914167831441899320643373035841</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00000"/>
                </a:solidFill>
                <a:latin typeface="Times New Roman"/>
                <a:ea typeface="Times New Roman"/>
                <a:cs typeface="Times New Roman"/>
                <a:sym typeface="Times New Roman"/>
              </a:rPr>
              <a:t>             and the value of P which is already in the encrypt file.</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of Code for Decryption</a:t>
            </a:r>
            <a:endParaRPr/>
          </a:p>
        </p:txBody>
      </p:sp>
      <p:sp>
        <p:nvSpPr>
          <p:cNvPr id="306" name="Google Shape;306;p18"/>
          <p:cNvSpPr txBox="1">
            <a:spLocks noGrp="1"/>
          </p:cNvSpPr>
          <p:nvPr>
            <p:ph type="body" idx="1"/>
          </p:nvPr>
        </p:nvSpPr>
        <p:spPr>
          <a:xfrm>
            <a:off x="1303800" y="1405500"/>
            <a:ext cx="7030500" cy="366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000000"/>
                </a:solidFill>
                <a:latin typeface="Times New Roman"/>
                <a:ea typeface="Times New Roman"/>
                <a:cs typeface="Times New Roman"/>
                <a:sym typeface="Times New Roman"/>
              </a:rPr>
              <a:t>Code to get n value in Sagemath</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200" dirty="0">
              <a:solidFill>
                <a:srgbClr val="000000"/>
              </a:solidFill>
              <a:latin typeface="Times New Roman"/>
              <a:ea typeface="Times New Roman"/>
              <a:cs typeface="Times New Roman"/>
              <a:sym typeface="Times New Roman"/>
            </a:endParaRPr>
          </a:p>
        </p:txBody>
      </p:sp>
      <p:pic>
        <p:nvPicPr>
          <p:cNvPr id="307" name="Google Shape;307;p18"/>
          <p:cNvPicPr preferRelativeResize="0"/>
          <p:nvPr/>
        </p:nvPicPr>
        <p:blipFill>
          <a:blip r:embed="rId3">
            <a:alphaModFix/>
          </a:blip>
          <a:stretch>
            <a:fillRect/>
          </a:stretch>
        </p:blipFill>
        <p:spPr>
          <a:xfrm>
            <a:off x="1969449" y="1778325"/>
            <a:ext cx="4859400" cy="3110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body" idx="1"/>
          </p:nvPr>
        </p:nvSpPr>
        <p:spPr>
          <a:xfrm>
            <a:off x="1303800" y="598075"/>
            <a:ext cx="7030500" cy="3933600"/>
          </a:xfrm>
          <a:prstGeom prst="rect">
            <a:avLst/>
          </a:prstGeom>
        </p:spPr>
        <p:txBody>
          <a:bodyPr spcFirstLastPara="1" wrap="square" lIns="91425" tIns="91425" rIns="91425" bIns="91425" anchor="t" anchorCtr="0">
            <a:normAutofit/>
          </a:bodyPr>
          <a:lstStyle/>
          <a:p>
            <a:pPr marL="2743200" lvl="6" indent="0">
              <a:spcBef>
                <a:spcPts val="1200"/>
              </a:spcBef>
              <a:buNone/>
            </a:pPr>
            <a:r>
              <a:rPr lang="en" sz="1400" dirty="0">
                <a:solidFill>
                  <a:srgbClr val="000000"/>
                </a:solidFill>
                <a:latin typeface="Times New Roman"/>
                <a:ea typeface="Times New Roman"/>
                <a:cs typeface="Times New Roman"/>
                <a:sym typeface="Times New Roman"/>
              </a:rPr>
              <a:t>Python Code to Decrypt the Ciphertext</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313" name="Google Shape;313;p19"/>
          <p:cNvPicPr preferRelativeResize="0"/>
          <p:nvPr/>
        </p:nvPicPr>
        <p:blipFill>
          <a:blip r:embed="rId3">
            <a:alphaModFix/>
          </a:blip>
          <a:stretch>
            <a:fillRect/>
          </a:stretch>
        </p:blipFill>
        <p:spPr>
          <a:xfrm>
            <a:off x="1824382" y="1546749"/>
            <a:ext cx="6620808" cy="31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Results(Outcome)</a:t>
            </a:r>
            <a:endParaRPr sz="2400" dirty="0"/>
          </a:p>
        </p:txBody>
      </p:sp>
      <p:sp>
        <p:nvSpPr>
          <p:cNvPr id="319" name="Google Shape;319;p20"/>
          <p:cNvSpPr txBox="1">
            <a:spLocks noGrp="1"/>
          </p:cNvSpPr>
          <p:nvPr>
            <p:ph type="body" idx="1"/>
          </p:nvPr>
        </p:nvSpPr>
        <p:spPr>
          <a:xfrm>
            <a:off x="1303800" y="1990050"/>
            <a:ext cx="62619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200" dirty="0">
                <a:solidFill>
                  <a:srgbClr val="000000"/>
                </a:solidFill>
                <a:latin typeface="Times New Roman"/>
                <a:ea typeface="Times New Roman"/>
                <a:cs typeface="Times New Roman"/>
                <a:sym typeface="Times New Roman"/>
              </a:rPr>
              <a:t>The Flag for the Lost Key:</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solidFill>
                  <a:srgbClr val="000000"/>
                </a:solidFill>
                <a:latin typeface="Times New Roman"/>
                <a:ea typeface="Times New Roman"/>
                <a:cs typeface="Times New Roman"/>
                <a:sym typeface="Times New Roman"/>
              </a:rPr>
              <a:t>HTB{uns4f3_3ll1pt1c_curv3s_l3d_t0_th3_c0ll4ps3_0f_0u7l4nd1s}</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474575"/>
          </a:xfrm>
        </p:spPr>
        <p:txBody>
          <a:bodyPr>
            <a:no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HACKTHEBOX result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358900" y="1228212"/>
            <a:ext cx="6975400" cy="3565186"/>
          </a:xfrm>
          <a:prstGeom prst="rect">
            <a:avLst/>
          </a:prstGeom>
        </p:spPr>
      </p:pic>
    </p:spTree>
    <p:extLst>
      <p:ext uri="{BB962C8B-B14F-4D97-AF65-F5344CB8AC3E}">
        <p14:creationId xmlns:p14="http://schemas.microsoft.com/office/powerpoint/2010/main" val="8289489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165</TotalTime>
  <Words>465</Words>
  <Application>Microsoft Office PowerPoint</Application>
  <PresentationFormat>On-screen Show (16:9)</PresentationFormat>
  <Paragraphs>31</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Century Gothic</vt:lpstr>
      <vt:lpstr>Times New Roman</vt:lpstr>
      <vt:lpstr>Wingdings 3</vt:lpstr>
      <vt:lpstr>Wisp</vt:lpstr>
      <vt:lpstr>              Cyber Security Essentials - Project                                                                      Lost Key                                                   Group-13 :                                                 Ganesh Chowdavaram                                                 Sindhuja Bollikonda                                                 Krishi Jyothirmai Vadaparthi                                                 Chetana Ramya Malampati                                                      </vt:lpstr>
      <vt:lpstr>Introduction(Overview)</vt:lpstr>
      <vt:lpstr>Methods</vt:lpstr>
      <vt:lpstr>PowerPoint Presentation</vt:lpstr>
      <vt:lpstr>PowerPoint Presentation</vt:lpstr>
      <vt:lpstr>Design of Code for Decryption</vt:lpstr>
      <vt:lpstr>PowerPoint Presentation</vt:lpstr>
      <vt:lpstr>Results(Outcome)</vt:lpstr>
      <vt:lpstr>HACKTHEBOX result</vt:lpstr>
      <vt:lpstr>Final Result</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Essentials Project      Lost Key</dc:title>
  <dc:creator>Chetana Ramya Malampati</dc:creator>
  <cp:lastModifiedBy>Chetana Ramya Malampati</cp:lastModifiedBy>
  <cp:revision>9</cp:revision>
  <dcterms:modified xsi:type="dcterms:W3CDTF">2024-04-20T03:50:35Z</dcterms:modified>
</cp:coreProperties>
</file>