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obster"/>
      <p:regular r:id="rId15"/>
    </p:embeddedFont>
    <p:embeddedFont>
      <p:font typeface="Lora"/>
      <p:regular r:id="rId16"/>
      <p:bold r:id="rId17"/>
      <p:italic r:id="rId18"/>
      <p:boldItalic r:id="rId19"/>
    </p:embeddedFont>
    <p:embeddedFont>
      <p:font typeface="Merriweather Black"/>
      <p:bold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Black-bold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erriweather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bster-regular.fntdata"/><Relationship Id="rId14" Type="http://schemas.openxmlformats.org/officeDocument/2006/relationships/slide" Target="slides/slide9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ra-boldItalic.fntdata"/><Relationship Id="rId6" Type="http://schemas.openxmlformats.org/officeDocument/2006/relationships/slide" Target="slides/slide1.xml"/><Relationship Id="rId18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c36c05a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3c36c05a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ce046b6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3ce046b6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ce046b6e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ce046b6e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e046b6e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ce046b6e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6D9E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nehalbirla/vehicle-dataset-from-cardekho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23.png"/><Relationship Id="rId9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71175" y="4118975"/>
            <a:ext cx="78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5375" y="4199000"/>
            <a:ext cx="1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2600" y="4286250"/>
            <a:ext cx="6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5250" y="4044775"/>
            <a:ext cx="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07100" y="5300450"/>
            <a:ext cx="6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4925" y="544275"/>
            <a:ext cx="23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73675" y="2680600"/>
            <a:ext cx="11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2475" y="123950"/>
            <a:ext cx="332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Lady Brabourne College</a:t>
            </a:r>
            <a:endParaRPr sz="2200">
              <a:highlight>
                <a:srgbClr val="EFEFEF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09825" y="534225"/>
            <a:ext cx="557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highlight>
                  <a:srgbClr val="EFEFEF"/>
                </a:highlight>
                <a:latin typeface="Lora"/>
                <a:ea typeface="Lora"/>
                <a:cs typeface="Lora"/>
                <a:sym typeface="Lora"/>
              </a:rPr>
              <a:t>Used Car Price Prediction</a:t>
            </a:r>
            <a:endParaRPr b="1" sz="3300">
              <a:highlight>
                <a:srgbClr val="EFEFE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21400" y="1226925"/>
            <a:ext cx="22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2"/>
                </a:highlight>
                <a:latin typeface="Lora"/>
                <a:ea typeface="Lora"/>
                <a:cs typeface="Lora"/>
                <a:sym typeface="Lora"/>
              </a:rPr>
              <a:t>Presented By</a:t>
            </a:r>
            <a:endParaRPr b="1" sz="1600">
              <a:highlight>
                <a:schemeClr val="lt2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21400" y="1611225"/>
            <a:ext cx="18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2"/>
                </a:highlight>
                <a:latin typeface="Lora"/>
                <a:ea typeface="Lora"/>
                <a:cs typeface="Lora"/>
                <a:sym typeface="Lora"/>
              </a:rPr>
              <a:t>Chetana Das</a:t>
            </a:r>
            <a:endParaRPr b="1" sz="2100">
              <a:highlight>
                <a:schemeClr val="lt2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998675" y="1264175"/>
            <a:ext cx="236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2"/>
                </a:highlight>
              </a:rPr>
              <a:t>Guided By</a:t>
            </a:r>
            <a:endParaRPr b="1" sz="1600">
              <a:highlight>
                <a:schemeClr val="lt2"/>
              </a:highlight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887150" y="1759950"/>
            <a:ext cx="25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Dr. Moutushi Chatterjee</a:t>
            </a:r>
            <a:endParaRPr b="1" sz="1600">
              <a:highlight>
                <a:schemeClr val="lt1"/>
              </a:highlight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09825" y="3783500"/>
            <a:ext cx="343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lt1"/>
                </a:highlight>
                <a:latin typeface="Merriweather Black"/>
                <a:ea typeface="Merriweather Black"/>
                <a:cs typeface="Merriweather Black"/>
                <a:sym typeface="Merriweather Black"/>
              </a:rPr>
              <a:t>CU Roll No - 193031-11-0178</a:t>
            </a:r>
            <a:endParaRPr sz="1500">
              <a:highlight>
                <a:schemeClr val="lt1"/>
              </a:highlight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1375" y="4118975"/>
            <a:ext cx="332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lt1"/>
                </a:highlight>
                <a:latin typeface="Merriweather Black"/>
                <a:ea typeface="Merriweather Black"/>
                <a:cs typeface="Merriweather Black"/>
                <a:sym typeface="Merriweather Black"/>
              </a:rPr>
              <a:t>CU Reg No - 031-1214-0408-19</a:t>
            </a:r>
            <a:endParaRPr sz="1500">
              <a:highlight>
                <a:schemeClr val="lt1"/>
              </a:highlight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47875" y="4534475"/>
            <a:ext cx="359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lt1"/>
                </a:highlight>
                <a:latin typeface="Lobster"/>
                <a:ea typeface="Lobster"/>
                <a:cs typeface="Lobster"/>
                <a:sym typeface="Lobster"/>
              </a:rPr>
              <a:t>Department Of Statistics</a:t>
            </a:r>
            <a:endParaRPr sz="2200">
              <a:highlight>
                <a:schemeClr val="lt1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260000" y="4519175"/>
            <a:ext cx="18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14th july 2022</a:t>
            </a:r>
            <a:endParaRPr b="1">
              <a:highlight>
                <a:srgbClr val="FFFF00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0" y="0"/>
            <a:ext cx="2262300" cy="415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BASIC MOTIVATION</a:t>
            </a:r>
            <a:endParaRPr b="1" i="0" sz="15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81275" y="1639150"/>
            <a:ext cx="11649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DATASET:</a:t>
            </a:r>
            <a:endParaRPr b="1"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395300" y="1639150"/>
            <a:ext cx="6827400" cy="600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https://www.kaggle.com/datasets/nehalbirla/vehicle-dataset-from-cardekho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is a Quantitative and  secondary data which is used in this project.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81275" y="2492575"/>
            <a:ext cx="1314000" cy="415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PROCESS</a:t>
            </a:r>
            <a:endParaRPr b="1" i="0" sz="15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20750" y="3313425"/>
            <a:ext cx="16782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171175" y="4118975"/>
            <a:ext cx="78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275" y="3913325"/>
            <a:ext cx="73533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555375" y="4199000"/>
            <a:ext cx="1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22600" y="4286250"/>
            <a:ext cx="6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05250" y="4044775"/>
            <a:ext cx="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07100" y="5300450"/>
            <a:ext cx="6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44925" y="544275"/>
            <a:ext cx="23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14850" y="415500"/>
            <a:ext cx="8388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project, we will be predicting the prices of used cars. The price of a car depends on a lot of factors like the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 of the car, features of the car, and the fuel it gives and many more.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 price prediction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of the major research areas in machine learning and statistics. So i want to learn how to train a car price prediction model.Which variables are significant in predicting the price of a car. How well those variables describe the price of a car 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673675" y="2680600"/>
            <a:ext cx="11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587150" y="2233150"/>
            <a:ext cx="74160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13287" rtl="0" algn="l">
              <a:lnSpc>
                <a:spcPct val="165074"/>
              </a:lnSpc>
              <a:spcBef>
                <a:spcPts val="446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data set consists of 301 rows and 9 columns.There are 4 numeric columns and 5 categorical columns. Several data set has been created and rearranged by placing individual car model. selling price and present Price‘ column/feature are going to be the target column or dependent feature for this project. This project has been done completely using R programming and Microsoft excel.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13287" rtl="0" algn="l">
              <a:lnSpc>
                <a:spcPct val="165074"/>
              </a:lnSpc>
              <a:spcBef>
                <a:spcPts val="44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856550" y="3110924"/>
            <a:ext cx="7146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the methodology are 1)Pie chart 2)Covariance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matrix,3) Correlation matrix,4) Multiple linear regression 5)Simple linear regression 6)logistic regression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7)Multiple column diagram ,8) A multiple line graph 9)Forecasting 10)Auto plot 11)residual plot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12)box plot, 13)bar diagram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75150" y="108650"/>
            <a:ext cx="88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89775" y="0"/>
            <a:ext cx="8898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1.Selling_Price the column is  filled with the price the owner wants to sell the car at. 2.Year:This column was filled with the year in which the car was bought. </a:t>
            </a:r>
            <a:r>
              <a:rPr b="0" i="0" lang="en" sz="15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3.</a:t>
            </a:r>
            <a:r>
              <a:rPr b="0" i="0" lang="en" sz="13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Present_Price:This is the current ex-showroom price of the car.</a:t>
            </a:r>
            <a:endParaRPr b="0" i="0" sz="1300" u="none" cap="none" strike="noStrike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22222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89775" y="941775"/>
            <a:ext cx="40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187" y="910738"/>
            <a:ext cx="2431839" cy="14764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141375" y="1183250"/>
            <a:ext cx="20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725" y="860775"/>
            <a:ext cx="2547876" cy="1576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652750" y="1448875"/>
            <a:ext cx="18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 title="Chart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6200" y="860775"/>
            <a:ext cx="2297811" cy="157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05250" y="1485100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01" y="967625"/>
            <a:ext cx="2547875" cy="1435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22600" y="2933975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58675" y="2571750"/>
            <a:ext cx="2992650" cy="20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3996475" y="2897750"/>
            <a:ext cx="19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27025" y="2596165"/>
            <a:ext cx="2923025" cy="2050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6447475" y="2873600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3100" y="2601987"/>
            <a:ext cx="3078700" cy="190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627850" y="4672625"/>
            <a:ext cx="79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44875" y="205250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" y="84525"/>
            <a:ext cx="2885675" cy="1814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16"/>
          <p:cNvSpPr txBox="1"/>
          <p:nvPr/>
        </p:nvSpPr>
        <p:spPr>
          <a:xfrm>
            <a:off x="110375" y="2135350"/>
            <a:ext cx="2885700" cy="2043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lm(formula = selling price ~ present price, data = car.data)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(Intercept) present price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0.7185 0.5168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output indicates that the fitted value is given by y =.7185 + .5168x</a:t>
            </a:r>
            <a:b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Residual standard error: 2.428 on 299 degrees of freedom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R-squared: 0.7726, Adjusted R-squared: 0.7718 ,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&lt; 2.2e-1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211675" y="313925"/>
            <a:ext cx="27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3600" y="-46487"/>
            <a:ext cx="2781525" cy="2076725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6"/>
          <p:cNvSpPr txBox="1"/>
          <p:nvPr/>
        </p:nvSpPr>
        <p:spPr>
          <a:xfrm>
            <a:off x="3284125" y="2378575"/>
            <a:ext cx="23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9975" y="2094151"/>
            <a:ext cx="2728800" cy="1838325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6"/>
          <p:cNvSpPr txBox="1"/>
          <p:nvPr/>
        </p:nvSpPr>
        <p:spPr>
          <a:xfrm>
            <a:off x="5878275" y="-46475"/>
            <a:ext cx="3265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m(formula = fuelcode ~ presentprice, family = binomial)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fuelcode implies 1 for Diesel ,0 for petrol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Coefficients:          Pr(&gt;|z|)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(Intercept)  -3.06218    &lt; 2e-16 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presentprice  0.18698     4.95e-11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deviance: 299.35  on 297  degrees of freedom                            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 deviance: 226.22  on 296  degrees of freedom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AIC: 230.22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796650" y="2030250"/>
            <a:ext cx="3265800" cy="2447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glm(formula = fuelcode ~ sellprice, family = binomial)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Coefficients:                 Pr(&gt;|z|)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(Intercept) -3.28578    &lt; 2e-16 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sellprice    0.33839    1.61e-11 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Null deviance: 299.35  on 297  degrees of freedom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 deviance: 211.31  on 296  degrees of freedom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AIC: 215.31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959725" y="3932475"/>
            <a:ext cx="5184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glm(formula = fuelcode ~ car.data.logist$Present_Price + car.data.logist$Selling_Price +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car.data.logist$Kms_Driven, family = binomial, data = car.data.logist)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Null deviance: 299.35  on 297  degrees of freedom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 deviance: 200.43  on 294  degrees of freedom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AIC: 208.43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277700" y="27770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02925"/>
            <a:ext cx="2878125" cy="239632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7"/>
          <p:cNvSpPr txBox="1"/>
          <p:nvPr/>
        </p:nvSpPr>
        <p:spPr>
          <a:xfrm>
            <a:off x="253550" y="2402725"/>
            <a:ext cx="19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2525" y="187025"/>
            <a:ext cx="2967375" cy="239632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17"/>
          <p:cNvSpPr txBox="1"/>
          <p:nvPr/>
        </p:nvSpPr>
        <p:spPr>
          <a:xfrm>
            <a:off x="6587875" y="-67225"/>
            <a:ext cx="2623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glm(formula = transmissioncode ~ presentprice, family = binomial)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Coefficients:  Pr(&gt;|z|)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(Intercept) 2.84020 &lt; 2e-16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presentprice -0.10063 2.29e-06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deviance: 231.27 on 297 degrees of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 deviance: 204.15 on 296 degrees of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AIC: 208.15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969163" y="2709400"/>
            <a:ext cx="2878200" cy="3201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call:glm(formula = transmissioncode ~ sellprice, family = binomial)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Coefficients             :Pr(&gt;|z|)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(Intercept)  2.87374    &lt; 2e-16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sellprice   -0.16338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3.72e-07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deviance: 231.27 on 297 degrees of freedom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 deviance: 199.83 on 296 degrees of freedom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AIC: 203.83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938400" y="2899075"/>
            <a:ext cx="3273300" cy="25551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glm(formula = transmissioncode ~ car.data.logist$Selling_Price + car.data.logist$Present_Price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car.data.logist$Kms_Driven, family = binomial, data = car.data.logist)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deviance: 231.27 on 297 degrees of freedom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 deviance: 194.80 on 294 degrees of freedom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AIC: 202.8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93525" y="187025"/>
            <a:ext cx="3507000" cy="25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lm(formula = Selling_Price ~ Year + Present_Price + Kms_Driven,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car.data)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 -9.685e+02 + 4. 813e-01x+ 5.256e-01x2 – 1.214e-06x3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 standard error: 1.978 on 297 degrees of freedom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R-squared: 0.8501, Adjusted R-squared: 0.8486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p-value: &lt; 2.2e-16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1C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449025" y="190500"/>
            <a:ext cx="22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8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37" y="-7"/>
            <a:ext cx="3043074" cy="1881632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18"/>
          <p:cNvSpPr txBox="1"/>
          <p:nvPr/>
        </p:nvSpPr>
        <p:spPr>
          <a:xfrm>
            <a:off x="3668625" y="247875"/>
            <a:ext cx="24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8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0299" y="-12075"/>
            <a:ext cx="3043076" cy="19057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18"/>
          <p:cNvSpPr txBox="1"/>
          <p:nvPr/>
        </p:nvSpPr>
        <p:spPr>
          <a:xfrm>
            <a:off x="6469650" y="260275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8" title="Chart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1800" y="0"/>
            <a:ext cx="2849725" cy="188162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18"/>
          <p:cNvSpPr txBox="1"/>
          <p:nvPr/>
        </p:nvSpPr>
        <p:spPr>
          <a:xfrm>
            <a:off x="136325" y="1983025"/>
            <a:ext cx="28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8" title="Chart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983025"/>
            <a:ext cx="3854526" cy="2305299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18"/>
          <p:cNvSpPr txBox="1"/>
          <p:nvPr/>
        </p:nvSpPr>
        <p:spPr>
          <a:xfrm>
            <a:off x="4065225" y="2193725"/>
            <a:ext cx="11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8" title="Chart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32550" y="1983025"/>
            <a:ext cx="2388375" cy="1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6643175" y="2082200"/>
            <a:ext cx="19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8" title="Chart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69650" y="1929450"/>
            <a:ext cx="2551775" cy="15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4077625" y="3656225"/>
            <a:ext cx="19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8" title="Chart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32550" y="3553350"/>
            <a:ext cx="2388375" cy="15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6680350" y="3742975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8" title="Chart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88650" y="3631350"/>
            <a:ext cx="2491200" cy="14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109100" y="0"/>
            <a:ext cx="1886100" cy="2124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Augmented Dickey-Fuller Test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Dickey-Fuller = -1.6897, Lag order = 2, p-value = 0.6906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stationary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135325" y="107700"/>
            <a:ext cx="1886100" cy="1908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Augmented Dickey-Fuller Test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dsell_price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Dickey-Fuller = -2.7343, Lag order = 2, p-value = 0.2926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stationary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161550" y="0"/>
            <a:ext cx="2166600" cy="23397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dsell_p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Dickey-Fuller = -4.0633, Lag order = 2, p-value = 0.02105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hypothesis:stationary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the p value becomes less than .05. so the dara is stationary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93525" y="2369125"/>
            <a:ext cx="35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-9538" l="0" r="0" t="9540"/>
          <a:stretch/>
        </p:blipFill>
        <p:spPr>
          <a:xfrm>
            <a:off x="6377500" y="107850"/>
            <a:ext cx="2815849" cy="2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3974525" y="2743200"/>
            <a:ext cx="29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339700"/>
            <a:ext cx="3553800" cy="2031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-311725" y="4371275"/>
            <a:ext cx="45825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197" lvl="0" marL="730288" marR="1095964" rtl="0" algn="l">
              <a:lnSpc>
                <a:spcPct val="876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None/>
            </a:pPr>
            <a:r>
              <a:rPr b="0" i="0" lang="en" sz="11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Ljung-Box test data: Residuals from ARIMA(2,0,1) with zero mean , p-value = 0.1852 Model df: 3. Total lags used: 6 </a:t>
            </a:r>
            <a:endParaRPr b="0" i="0" sz="1104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0197" lvl="0" marL="730288" marR="1095964" rtl="0" algn="l">
              <a:lnSpc>
                <a:spcPct val="876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None/>
            </a:pPr>
            <a:r>
              <a:t/>
            </a:r>
            <a:endParaRPr b="0" i="0" sz="11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97" lvl="0" marL="730288" marR="1095964" rtl="0" algn="l">
              <a:lnSpc>
                <a:spcPct val="876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3740" marR="0" rtl="0" algn="l">
              <a:lnSpc>
                <a:spcPct val="100000"/>
              </a:lnSpc>
              <a:spcBef>
                <a:spcPts val="185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6702125" y="311725"/>
            <a:ext cx="21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333000" y="2945825"/>
            <a:ext cx="14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5">
            <a:alphaModFix/>
          </a:blip>
          <a:srcRect b="8210" l="1764" r="11301" t="-8210"/>
          <a:stretch/>
        </p:blipFill>
        <p:spPr>
          <a:xfrm>
            <a:off x="3818650" y="2369125"/>
            <a:ext cx="5237024" cy="26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358475" y="202625"/>
            <a:ext cx="1730100" cy="4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462625" y="389650"/>
            <a:ext cx="66813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observed that Selling Price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be higher for cars that are Automatic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Selling Price of cars seems to have higher prices when sold by Dealers when compared to Individuals.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Selling Price of cars with Fuel Type of Diesel is higher than Petrol and CNG.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Selling Price is high with less Owners used Cars.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p-value of the model is &lt; 2.2e-16 so the null hypothesis(there is no relationship between selling price and present price) is rejected, this means that coefficients are significant 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all, we can conclude that the model is fitting the data satisfactorily.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coefficients of year and present are very significant to the model,model.Residual Standard Error is 1.978 on 297 degrees of freedom which is small which implies the actual values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dataset is close to the predicted values. Adjusted R2value is 0.8486 which means 84.86% variation of selling price can be explained by the model. The p-value of the model is &lt; 2.2e-16.so the null hypothesis is rejected.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1C75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2462675" y="1846325"/>
            <a:ext cx="3771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" sz="6200" u="none" cap="none" strike="noStrike">
                <a:solidFill>
                  <a:srgbClr val="000000"/>
                </a:solidFill>
                <a:highlight>
                  <a:srgbClr val="A64D79"/>
                </a:highlight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b="0" i="0" sz="6400" u="none" cap="none" strike="noStrike">
              <a:solidFill>
                <a:srgbClr val="000000"/>
              </a:solidFill>
              <a:highlight>
                <a:srgbClr val="A64D79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