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obo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regular.fntdata"/><Relationship Id="rId14" Type="http://schemas.openxmlformats.org/officeDocument/2006/relationships/slide" Target="slides/slide9.xml"/><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d181813306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d181813306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d181813306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d181813306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d181813306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d181813306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d181813306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d181813306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d181813306_0_9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d181813306_0_9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d181813306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d181813306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d181813306_0_9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d181813306_0_9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d181813306_0_9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d181813306_0_9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python.langchain.com/docs/expression_language/" TargetMode="External"/><Relationship Id="rId4" Type="http://schemas.openxmlformats.org/officeDocument/2006/relationships/hyperlink" Target="https://python.langchain.com/docs/module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171527"/>
            <a:ext cx="8222100" cy="14424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Natural Language Processing Using Large Language Models</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Author: Chetan Bhanushali</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NLP?</a:t>
            </a:r>
            <a:endParaRPr/>
          </a:p>
        </p:txBody>
      </p:sp>
      <p:sp>
        <p:nvSpPr>
          <p:cNvPr id="92" name="Google Shape;92;p14"/>
          <p:cNvSpPr txBox="1"/>
          <p:nvPr>
            <p:ph idx="1" type="body"/>
          </p:nvPr>
        </p:nvSpPr>
        <p:spPr>
          <a:xfrm>
            <a:off x="311700" y="1229875"/>
            <a:ext cx="47874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solidFill>
                  <a:srgbClr val="0D0D0D"/>
                </a:solidFill>
                <a:highlight>
                  <a:srgbClr val="FFFFFF"/>
                </a:highlight>
              </a:rPr>
              <a:t>Natural Language Processing (NLP) is a field of artificial intelligence (AI) that focuses on enabling computers to understand, interpret, and generate human language in a way that is both natural and meaningful.</a:t>
            </a:r>
            <a:endParaRPr sz="1600">
              <a:solidFill>
                <a:srgbClr val="0D0D0D"/>
              </a:solidFill>
              <a:highlight>
                <a:srgbClr val="FFFFFF"/>
              </a:highlight>
            </a:endParaRPr>
          </a:p>
          <a:p>
            <a:pPr indent="0" lvl="0" marL="0" rtl="0" algn="l">
              <a:spcBef>
                <a:spcPts val="1200"/>
              </a:spcBef>
              <a:spcAft>
                <a:spcPts val="1200"/>
              </a:spcAft>
              <a:buNone/>
            </a:pPr>
            <a:r>
              <a:rPr lang="en" sz="1600">
                <a:solidFill>
                  <a:srgbClr val="0D0D0D"/>
                </a:solidFill>
                <a:highlight>
                  <a:srgbClr val="FFFFFF"/>
                </a:highlight>
              </a:rPr>
              <a:t>But how does this happen?</a:t>
            </a:r>
            <a:endParaRPr sz="1600">
              <a:solidFill>
                <a:srgbClr val="0D0D0D"/>
              </a:solidFill>
              <a:highlight>
                <a:srgbClr val="FFFFFF"/>
              </a:highlight>
            </a:endParaRPr>
          </a:p>
        </p:txBody>
      </p:sp>
      <p:pic>
        <p:nvPicPr>
          <p:cNvPr id="93" name="Google Shape;93;p14"/>
          <p:cNvPicPr preferRelativeResize="0"/>
          <p:nvPr/>
        </p:nvPicPr>
        <p:blipFill>
          <a:blip r:embed="rId3">
            <a:alphaModFix/>
          </a:blip>
          <a:stretch>
            <a:fillRect/>
          </a:stretch>
        </p:blipFill>
        <p:spPr>
          <a:xfrm>
            <a:off x="5188375" y="746350"/>
            <a:ext cx="3740100" cy="291475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are LLMs?</a:t>
            </a:r>
            <a:endParaRPr/>
          </a:p>
        </p:txBody>
      </p:sp>
      <p:sp>
        <p:nvSpPr>
          <p:cNvPr id="99" name="Google Shape;99;p15"/>
          <p:cNvSpPr txBox="1"/>
          <p:nvPr>
            <p:ph idx="1" type="body"/>
          </p:nvPr>
        </p:nvSpPr>
        <p:spPr>
          <a:xfrm>
            <a:off x="311700" y="1229875"/>
            <a:ext cx="49677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solidFill>
                  <a:srgbClr val="0D0D0D"/>
                </a:solidFill>
                <a:highlight>
                  <a:srgbClr val="FFFFFF"/>
                </a:highlight>
              </a:rPr>
              <a:t>Large language models (LLMs) are sophisticated artificial intelligence models designed to understand and generate human-like text. These models are built using deep learning techniques, particularly using architectures like transformer neural networks. The term "large" refers to the immense size of these models, both in terms of the number of parameters and the amount of training data they are trained on.</a:t>
            </a:r>
            <a:endParaRPr sz="1600">
              <a:solidFill>
                <a:srgbClr val="0D0D0D"/>
              </a:solidFill>
              <a:highlight>
                <a:srgbClr val="FFFFFF"/>
              </a:highlight>
            </a:endParaRPr>
          </a:p>
          <a:p>
            <a:pPr indent="0" lvl="0" marL="0" rtl="0" algn="l">
              <a:spcBef>
                <a:spcPts val="1200"/>
              </a:spcBef>
              <a:spcAft>
                <a:spcPts val="1200"/>
              </a:spcAft>
              <a:buNone/>
            </a:pPr>
            <a:r>
              <a:rPr lang="en" sz="1200">
                <a:solidFill>
                  <a:srgbClr val="0D0D0D"/>
                </a:solidFill>
                <a:highlight>
                  <a:srgbClr val="FFFFFF"/>
                </a:highlight>
              </a:rPr>
              <a:t>Some popular examples of large language models include OpenAI's GPT (Generative Pre-trained Transformer) series, as well as models developed by Google (BERT, T5), Facebook (RoBERTa).</a:t>
            </a:r>
            <a:endParaRPr sz="1650">
              <a:solidFill>
                <a:srgbClr val="161616"/>
              </a:solidFill>
              <a:highlight>
                <a:srgbClr val="FFFFFF"/>
              </a:highlight>
              <a:latin typeface="Arial"/>
              <a:ea typeface="Arial"/>
              <a:cs typeface="Arial"/>
              <a:sym typeface="Arial"/>
            </a:endParaRPr>
          </a:p>
        </p:txBody>
      </p:sp>
      <p:pic>
        <p:nvPicPr>
          <p:cNvPr id="100" name="Google Shape;100;p15"/>
          <p:cNvPicPr preferRelativeResize="0"/>
          <p:nvPr/>
        </p:nvPicPr>
        <p:blipFill>
          <a:blip r:embed="rId3">
            <a:alphaModFix/>
          </a:blip>
          <a:stretch>
            <a:fillRect/>
          </a:stretch>
        </p:blipFill>
        <p:spPr>
          <a:xfrm>
            <a:off x="5613075" y="1270850"/>
            <a:ext cx="3360476" cy="223347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Proposal</a:t>
            </a:r>
            <a:endParaRPr/>
          </a:p>
        </p:txBody>
      </p:sp>
      <p:sp>
        <p:nvSpPr>
          <p:cNvPr id="106" name="Google Shape;106;p1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0D0D0D"/>
                </a:solidFill>
              </a:rPr>
              <a:t>The vision of this project is to leverage NLP and LLMs to develop an application where you can provide a .CSV file as input and ask questions to get insightful answers regarding the csv file data. </a:t>
            </a:r>
            <a:endParaRPr>
              <a:solidFill>
                <a:srgbClr val="0D0D0D"/>
              </a:solidFill>
            </a:endParaRPr>
          </a:p>
          <a:p>
            <a:pPr indent="0" lvl="0" marL="0" rtl="0" algn="l">
              <a:spcBef>
                <a:spcPts val="1200"/>
              </a:spcBef>
              <a:spcAft>
                <a:spcPts val="1200"/>
              </a:spcAft>
              <a:buNone/>
            </a:pPr>
            <a:r>
              <a:rPr lang="en">
                <a:solidFill>
                  <a:srgbClr val="0D0D0D"/>
                </a:solidFill>
              </a:rPr>
              <a:t>This means we </a:t>
            </a:r>
            <a:r>
              <a:rPr lang="en">
                <a:solidFill>
                  <a:srgbClr val="0D0D0D"/>
                </a:solidFill>
              </a:rPr>
              <a:t>don't</a:t>
            </a:r>
            <a:r>
              <a:rPr lang="en">
                <a:solidFill>
                  <a:srgbClr val="0D0D0D"/>
                </a:solidFill>
              </a:rPr>
              <a:t> have to spend time writing codes to get the information from csv file. We just need to ask the application to do the work for us.</a:t>
            </a:r>
            <a:endParaRPr>
              <a:solidFill>
                <a:srgbClr val="0D0D0D"/>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Technology Used</a:t>
            </a:r>
            <a:endParaRPr/>
          </a:p>
        </p:txBody>
      </p:sp>
      <p:sp>
        <p:nvSpPr>
          <p:cNvPr id="112" name="Google Shape;112;p1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fontScale="85000" lnSpcReduction="20000"/>
          </a:bodyPr>
          <a:lstStyle/>
          <a:p>
            <a:pPr indent="-325755" lvl="0" marL="457200" rtl="0" algn="l">
              <a:lnSpc>
                <a:spcPct val="200000"/>
              </a:lnSpc>
              <a:spcBef>
                <a:spcPts val="0"/>
              </a:spcBef>
              <a:spcAft>
                <a:spcPts val="0"/>
              </a:spcAft>
              <a:buClr>
                <a:srgbClr val="0D0D0D"/>
              </a:buClr>
              <a:buSzPct val="100000"/>
              <a:buChar char="●"/>
            </a:pPr>
            <a:r>
              <a:rPr lang="en">
                <a:solidFill>
                  <a:srgbClr val="0D0D0D"/>
                </a:solidFill>
              </a:rPr>
              <a:t>IDE: Jupyter Notebook</a:t>
            </a:r>
            <a:endParaRPr>
              <a:solidFill>
                <a:srgbClr val="0D0D0D"/>
              </a:solidFill>
            </a:endParaRPr>
          </a:p>
          <a:p>
            <a:pPr indent="-325755" lvl="0" marL="457200" rtl="0" algn="l">
              <a:lnSpc>
                <a:spcPct val="200000"/>
              </a:lnSpc>
              <a:spcBef>
                <a:spcPts val="0"/>
              </a:spcBef>
              <a:spcAft>
                <a:spcPts val="0"/>
              </a:spcAft>
              <a:buClr>
                <a:srgbClr val="0D0D0D"/>
              </a:buClr>
              <a:buSzPct val="100000"/>
              <a:buChar char="●"/>
            </a:pPr>
            <a:r>
              <a:rPr lang="en">
                <a:solidFill>
                  <a:srgbClr val="0D0D0D"/>
                </a:solidFill>
              </a:rPr>
              <a:t>Programming Language: Python</a:t>
            </a:r>
            <a:endParaRPr>
              <a:solidFill>
                <a:srgbClr val="0D0D0D"/>
              </a:solidFill>
            </a:endParaRPr>
          </a:p>
          <a:p>
            <a:pPr indent="-325755" lvl="0" marL="457200" rtl="0" algn="l">
              <a:lnSpc>
                <a:spcPct val="200000"/>
              </a:lnSpc>
              <a:spcBef>
                <a:spcPts val="0"/>
              </a:spcBef>
              <a:spcAft>
                <a:spcPts val="0"/>
              </a:spcAft>
              <a:buClr>
                <a:srgbClr val="0D0D0D"/>
              </a:buClr>
              <a:buSzPct val="100000"/>
              <a:buChar char="●"/>
            </a:pPr>
            <a:r>
              <a:rPr lang="en">
                <a:solidFill>
                  <a:srgbClr val="0D0D0D"/>
                </a:solidFill>
              </a:rPr>
              <a:t>Packages used: LangChain, Pandas, OpenAI</a:t>
            </a:r>
            <a:endParaRPr>
              <a:solidFill>
                <a:srgbClr val="0D0D0D"/>
              </a:solidFill>
            </a:endParaRPr>
          </a:p>
          <a:p>
            <a:pPr indent="0" lvl="0" marL="0" rtl="0" algn="l">
              <a:spcBef>
                <a:spcPts val="1200"/>
              </a:spcBef>
              <a:spcAft>
                <a:spcPts val="0"/>
              </a:spcAft>
              <a:buNone/>
            </a:pPr>
            <a:r>
              <a:rPr lang="en" sz="1500">
                <a:solidFill>
                  <a:srgbClr val="0D0D0D"/>
                </a:solidFill>
                <a:latin typeface="Arial"/>
                <a:ea typeface="Arial"/>
                <a:cs typeface="Arial"/>
                <a:sym typeface="Arial"/>
              </a:rPr>
              <a:t>LangChain is a framework for developing applications powered by large language models (LLMs).</a:t>
            </a:r>
            <a:endParaRPr sz="1500">
              <a:solidFill>
                <a:srgbClr val="0D0D0D"/>
              </a:solidFill>
              <a:latin typeface="Arial"/>
              <a:ea typeface="Arial"/>
              <a:cs typeface="Arial"/>
              <a:sym typeface="Arial"/>
            </a:endParaRPr>
          </a:p>
          <a:p>
            <a:pPr indent="0" lvl="0" marL="0" rtl="0" algn="l">
              <a:spcBef>
                <a:spcPts val="1200"/>
              </a:spcBef>
              <a:spcAft>
                <a:spcPts val="0"/>
              </a:spcAft>
              <a:buNone/>
            </a:pPr>
            <a:r>
              <a:rPr lang="en" sz="1425">
                <a:solidFill>
                  <a:srgbClr val="0D0D0D"/>
                </a:solidFill>
                <a:latin typeface="Arial"/>
                <a:ea typeface="Arial"/>
                <a:cs typeface="Arial"/>
                <a:sym typeface="Arial"/>
              </a:rPr>
              <a:t>LangChain simplifies every stage of the LLM application lifecycle:</a:t>
            </a:r>
            <a:endParaRPr sz="1425">
              <a:solidFill>
                <a:srgbClr val="0D0D0D"/>
              </a:solidFill>
              <a:latin typeface="Arial"/>
              <a:ea typeface="Arial"/>
              <a:cs typeface="Arial"/>
              <a:sym typeface="Arial"/>
            </a:endParaRPr>
          </a:p>
          <a:p>
            <a:pPr indent="0" lvl="0" marL="0" rtl="0" algn="l">
              <a:spcBef>
                <a:spcPts val="0"/>
              </a:spcBef>
              <a:spcAft>
                <a:spcPts val="0"/>
              </a:spcAft>
              <a:buNone/>
            </a:pPr>
            <a:r>
              <a:t/>
            </a:r>
            <a:endParaRPr sz="1325">
              <a:solidFill>
                <a:srgbClr val="0D0D0D"/>
              </a:solidFill>
              <a:latin typeface="Arial"/>
              <a:ea typeface="Arial"/>
              <a:cs typeface="Arial"/>
              <a:sym typeface="Arial"/>
            </a:endParaRPr>
          </a:p>
          <a:p>
            <a:pPr indent="0" lvl="0" marL="0" rtl="0" algn="l">
              <a:spcBef>
                <a:spcPts val="0"/>
              </a:spcBef>
              <a:spcAft>
                <a:spcPts val="0"/>
              </a:spcAft>
              <a:buClr>
                <a:srgbClr val="1C1E21"/>
              </a:buClr>
              <a:buSzPct val="84165"/>
              <a:buFont typeface="Arial"/>
              <a:buNone/>
            </a:pPr>
            <a:r>
              <a:rPr lang="en" sz="1425" u="sng">
                <a:solidFill>
                  <a:srgbClr val="0D0D0D"/>
                </a:solidFill>
                <a:latin typeface="Arial"/>
                <a:ea typeface="Arial"/>
                <a:cs typeface="Arial"/>
                <a:sym typeface="Arial"/>
              </a:rPr>
              <a:t>Development</a:t>
            </a:r>
            <a:r>
              <a:rPr lang="en" sz="1425">
                <a:solidFill>
                  <a:srgbClr val="0D0D0D"/>
                </a:solidFill>
                <a:latin typeface="Arial"/>
                <a:ea typeface="Arial"/>
                <a:cs typeface="Arial"/>
                <a:sym typeface="Arial"/>
              </a:rPr>
              <a:t>: Build your applications using LangChain's open-source </a:t>
            </a:r>
            <a:r>
              <a:rPr lang="en" sz="1425">
                <a:solidFill>
                  <a:srgbClr val="0D0D0D"/>
                </a:solidFill>
                <a:uFill>
                  <a:noFill/>
                </a:uFill>
                <a:latin typeface="Arial"/>
                <a:ea typeface="Arial"/>
                <a:cs typeface="Arial"/>
                <a:sym typeface="Arial"/>
                <a:hlinkClick r:id="rId3">
                  <a:extLst>
                    <a:ext uri="{A12FA001-AC4F-418D-AE19-62706E023703}">
                      <ahyp:hlinkClr val="tx"/>
                    </a:ext>
                  </a:extLst>
                </a:hlinkClick>
              </a:rPr>
              <a:t>building blocks</a:t>
            </a:r>
            <a:r>
              <a:rPr lang="en" sz="1425">
                <a:solidFill>
                  <a:srgbClr val="0D0D0D"/>
                </a:solidFill>
                <a:latin typeface="Arial"/>
                <a:ea typeface="Arial"/>
                <a:cs typeface="Arial"/>
                <a:sym typeface="Arial"/>
              </a:rPr>
              <a:t> and </a:t>
            </a:r>
            <a:r>
              <a:rPr lang="en" sz="1425">
                <a:solidFill>
                  <a:srgbClr val="0D0D0D"/>
                </a:solidFill>
                <a:uFill>
                  <a:noFill/>
                </a:uFill>
                <a:latin typeface="Arial"/>
                <a:ea typeface="Arial"/>
                <a:cs typeface="Arial"/>
                <a:sym typeface="Arial"/>
                <a:hlinkClick r:id="rId4">
                  <a:extLst>
                    <a:ext uri="{A12FA001-AC4F-418D-AE19-62706E023703}">
                      <ahyp:hlinkClr val="tx"/>
                    </a:ext>
                  </a:extLst>
                </a:hlinkClick>
              </a:rPr>
              <a:t>components</a:t>
            </a:r>
            <a:r>
              <a:rPr lang="en" sz="1425">
                <a:solidFill>
                  <a:srgbClr val="0D0D0D"/>
                </a:solidFill>
                <a:latin typeface="Arial"/>
                <a:ea typeface="Arial"/>
                <a:cs typeface="Arial"/>
                <a:sym typeface="Arial"/>
              </a:rPr>
              <a:t>. </a:t>
            </a:r>
            <a:endParaRPr sz="1425">
              <a:solidFill>
                <a:srgbClr val="0D0D0D"/>
              </a:solidFill>
              <a:latin typeface="Arial"/>
              <a:ea typeface="Arial"/>
              <a:cs typeface="Arial"/>
              <a:sym typeface="Arial"/>
            </a:endParaRPr>
          </a:p>
          <a:p>
            <a:pPr indent="0" lvl="0" marL="0" rtl="0" algn="l">
              <a:spcBef>
                <a:spcPts val="1200"/>
              </a:spcBef>
              <a:spcAft>
                <a:spcPts val="0"/>
              </a:spcAft>
              <a:buClr>
                <a:srgbClr val="1C1E21"/>
              </a:buClr>
              <a:buSzPct val="84165"/>
              <a:buFont typeface="Arial"/>
              <a:buNone/>
            </a:pPr>
            <a:r>
              <a:rPr lang="en" sz="1425" u="sng">
                <a:solidFill>
                  <a:srgbClr val="0D0D0D"/>
                </a:solidFill>
                <a:latin typeface="Arial"/>
                <a:ea typeface="Arial"/>
                <a:cs typeface="Arial"/>
                <a:sym typeface="Arial"/>
              </a:rPr>
              <a:t>Productionisation</a:t>
            </a:r>
            <a:r>
              <a:rPr lang="en" sz="1425">
                <a:solidFill>
                  <a:srgbClr val="0D0D0D"/>
                </a:solidFill>
                <a:latin typeface="Arial"/>
                <a:ea typeface="Arial"/>
                <a:cs typeface="Arial"/>
                <a:sym typeface="Arial"/>
              </a:rPr>
              <a:t>: Use </a:t>
            </a:r>
            <a:r>
              <a:rPr b="1" lang="en" sz="1425">
                <a:solidFill>
                  <a:srgbClr val="0D0D0D"/>
                </a:solidFill>
                <a:latin typeface="Arial"/>
                <a:ea typeface="Arial"/>
                <a:cs typeface="Arial"/>
                <a:sym typeface="Arial"/>
              </a:rPr>
              <a:t>LangSmith</a:t>
            </a:r>
            <a:r>
              <a:rPr lang="en" sz="1425">
                <a:solidFill>
                  <a:srgbClr val="0D0D0D"/>
                </a:solidFill>
                <a:latin typeface="Arial"/>
                <a:ea typeface="Arial"/>
                <a:cs typeface="Arial"/>
                <a:sym typeface="Arial"/>
              </a:rPr>
              <a:t> to inspect, monitor and evaluate your chains, so that you can continuously optimize and deploy with confidence.</a:t>
            </a:r>
            <a:endParaRPr sz="1425">
              <a:solidFill>
                <a:srgbClr val="0D0D0D"/>
              </a:solidFill>
              <a:latin typeface="Arial"/>
              <a:ea typeface="Arial"/>
              <a:cs typeface="Arial"/>
              <a:sym typeface="Arial"/>
            </a:endParaRPr>
          </a:p>
          <a:p>
            <a:pPr indent="0" lvl="0" marL="0" rtl="0" algn="l">
              <a:spcBef>
                <a:spcPts val="1200"/>
              </a:spcBef>
              <a:spcAft>
                <a:spcPts val="1200"/>
              </a:spcAft>
              <a:buNone/>
            </a:pPr>
            <a:r>
              <a:rPr lang="en" sz="1425" u="sng">
                <a:solidFill>
                  <a:srgbClr val="0D0D0D"/>
                </a:solidFill>
                <a:latin typeface="Arial"/>
                <a:ea typeface="Arial"/>
                <a:cs typeface="Arial"/>
                <a:sym typeface="Arial"/>
              </a:rPr>
              <a:t>Deployment</a:t>
            </a:r>
            <a:r>
              <a:rPr lang="en" sz="1425">
                <a:solidFill>
                  <a:srgbClr val="0D0D0D"/>
                </a:solidFill>
                <a:latin typeface="Arial"/>
                <a:ea typeface="Arial"/>
                <a:cs typeface="Arial"/>
                <a:sym typeface="Arial"/>
              </a:rPr>
              <a:t>: Turn any chain into an API with </a:t>
            </a:r>
            <a:r>
              <a:rPr b="1" lang="en" sz="1425">
                <a:solidFill>
                  <a:srgbClr val="0D0D0D"/>
                </a:solidFill>
                <a:latin typeface="Arial"/>
                <a:ea typeface="Arial"/>
                <a:cs typeface="Arial"/>
                <a:sym typeface="Arial"/>
              </a:rPr>
              <a:t>LangServe</a:t>
            </a:r>
            <a:r>
              <a:rPr lang="en" sz="1425">
                <a:solidFill>
                  <a:srgbClr val="0D0D0D"/>
                </a:solidFill>
                <a:latin typeface="Arial"/>
                <a:ea typeface="Arial"/>
                <a:cs typeface="Arial"/>
                <a:sym typeface="Arial"/>
              </a:rPr>
              <a:t>.</a:t>
            </a:r>
            <a:endParaRPr sz="1400">
              <a:solidFill>
                <a:srgbClr val="0D0D0D"/>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LangChain	</a:t>
            </a:r>
            <a:endParaRPr/>
          </a:p>
        </p:txBody>
      </p:sp>
      <p:sp>
        <p:nvSpPr>
          <p:cNvPr id="118" name="Google Shape;118;p1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Important components of LangChain:</a:t>
            </a:r>
            <a:endParaRPr/>
          </a:p>
          <a:p>
            <a:pPr indent="-320675" lvl="0" marL="457200" marR="190500" rtl="0" algn="l">
              <a:lnSpc>
                <a:spcPct val="200000"/>
              </a:lnSpc>
              <a:spcBef>
                <a:spcPts val="1200"/>
              </a:spcBef>
              <a:spcAft>
                <a:spcPts val="0"/>
              </a:spcAft>
              <a:buClr>
                <a:srgbClr val="000000"/>
              </a:buClr>
              <a:buSzPts val="1450"/>
              <a:buFont typeface="Arial"/>
              <a:buChar char="●"/>
            </a:pPr>
            <a:r>
              <a:rPr lang="en" sz="1450">
                <a:solidFill>
                  <a:srgbClr val="000000"/>
                </a:solidFill>
                <a:highlight>
                  <a:srgbClr val="FFFFFF"/>
                </a:highlight>
                <a:latin typeface="Arial"/>
                <a:ea typeface="Arial"/>
                <a:cs typeface="Arial"/>
                <a:sym typeface="Arial"/>
              </a:rPr>
              <a:t>Models, Prompts and Output Parsers</a:t>
            </a:r>
            <a:endParaRPr sz="1450">
              <a:solidFill>
                <a:srgbClr val="000000"/>
              </a:solidFill>
              <a:highlight>
                <a:srgbClr val="FFFFFF"/>
              </a:highlight>
              <a:latin typeface="Arial"/>
              <a:ea typeface="Arial"/>
              <a:cs typeface="Arial"/>
              <a:sym typeface="Arial"/>
            </a:endParaRPr>
          </a:p>
          <a:p>
            <a:pPr indent="-320675" lvl="0" marL="457200" marR="190500" rtl="0" algn="l">
              <a:lnSpc>
                <a:spcPct val="200000"/>
              </a:lnSpc>
              <a:spcBef>
                <a:spcPts val="0"/>
              </a:spcBef>
              <a:spcAft>
                <a:spcPts val="0"/>
              </a:spcAft>
              <a:buClr>
                <a:srgbClr val="000000"/>
              </a:buClr>
              <a:buSzPts val="1450"/>
              <a:buFont typeface="Arial"/>
              <a:buChar char="●"/>
            </a:pPr>
            <a:r>
              <a:rPr lang="en" sz="1450">
                <a:solidFill>
                  <a:srgbClr val="000000"/>
                </a:solidFill>
                <a:highlight>
                  <a:srgbClr val="FFFFFF"/>
                </a:highlight>
                <a:latin typeface="Arial"/>
                <a:ea typeface="Arial"/>
                <a:cs typeface="Arial"/>
                <a:sym typeface="Arial"/>
              </a:rPr>
              <a:t>Memory</a:t>
            </a:r>
            <a:endParaRPr sz="1450">
              <a:solidFill>
                <a:srgbClr val="000000"/>
              </a:solidFill>
              <a:highlight>
                <a:srgbClr val="FFFFFF"/>
              </a:highlight>
              <a:latin typeface="Arial"/>
              <a:ea typeface="Arial"/>
              <a:cs typeface="Arial"/>
              <a:sym typeface="Arial"/>
            </a:endParaRPr>
          </a:p>
          <a:p>
            <a:pPr indent="-320675" lvl="0" marL="457200" marR="190500" rtl="0" algn="l">
              <a:lnSpc>
                <a:spcPct val="200000"/>
              </a:lnSpc>
              <a:spcBef>
                <a:spcPts val="0"/>
              </a:spcBef>
              <a:spcAft>
                <a:spcPts val="0"/>
              </a:spcAft>
              <a:buClr>
                <a:srgbClr val="000000"/>
              </a:buClr>
              <a:buSzPts val="1450"/>
              <a:buFont typeface="Arial"/>
              <a:buChar char="●"/>
            </a:pPr>
            <a:r>
              <a:rPr lang="en" sz="1450">
                <a:solidFill>
                  <a:srgbClr val="000000"/>
                </a:solidFill>
                <a:highlight>
                  <a:srgbClr val="FFFFFF"/>
                </a:highlight>
                <a:latin typeface="Arial"/>
                <a:ea typeface="Arial"/>
                <a:cs typeface="Arial"/>
                <a:sym typeface="Arial"/>
              </a:rPr>
              <a:t>Chains - Chain usually combine an LLM </a:t>
            </a:r>
            <a:r>
              <a:rPr lang="en" sz="1450">
                <a:solidFill>
                  <a:srgbClr val="000000"/>
                </a:solidFill>
                <a:highlight>
                  <a:srgbClr val="FFFFFF"/>
                </a:highlight>
                <a:latin typeface="Arial"/>
                <a:ea typeface="Arial"/>
                <a:cs typeface="Arial"/>
                <a:sym typeface="Arial"/>
              </a:rPr>
              <a:t>together</a:t>
            </a:r>
            <a:r>
              <a:rPr lang="en" sz="1450">
                <a:solidFill>
                  <a:srgbClr val="000000"/>
                </a:solidFill>
                <a:highlight>
                  <a:srgbClr val="FFFFFF"/>
                </a:highlight>
                <a:latin typeface="Arial"/>
                <a:ea typeface="Arial"/>
                <a:cs typeface="Arial"/>
                <a:sym typeface="Arial"/>
              </a:rPr>
              <a:t> with prompt. You can combine many chains to </a:t>
            </a:r>
            <a:r>
              <a:rPr lang="en" sz="1450">
                <a:solidFill>
                  <a:srgbClr val="000000"/>
                </a:solidFill>
                <a:highlight>
                  <a:srgbClr val="FFFFFF"/>
                </a:highlight>
                <a:latin typeface="Arial"/>
                <a:ea typeface="Arial"/>
                <a:cs typeface="Arial"/>
                <a:sym typeface="Arial"/>
              </a:rPr>
              <a:t>perform</a:t>
            </a:r>
            <a:r>
              <a:rPr lang="en" sz="1450">
                <a:solidFill>
                  <a:srgbClr val="000000"/>
                </a:solidFill>
                <a:highlight>
                  <a:srgbClr val="FFFFFF"/>
                </a:highlight>
                <a:latin typeface="Arial"/>
                <a:ea typeface="Arial"/>
                <a:cs typeface="Arial"/>
                <a:sym typeface="Arial"/>
              </a:rPr>
              <a:t> different operations on you data.</a:t>
            </a:r>
            <a:endParaRPr sz="1450">
              <a:solidFill>
                <a:srgbClr val="000000"/>
              </a:solidFill>
              <a:highlight>
                <a:srgbClr val="FFFFFF"/>
              </a:highlight>
              <a:latin typeface="Arial"/>
              <a:ea typeface="Arial"/>
              <a:cs typeface="Arial"/>
              <a:sym typeface="Arial"/>
            </a:endParaRPr>
          </a:p>
          <a:p>
            <a:pPr indent="-320675" lvl="0" marL="457200" marR="190500" rtl="0" algn="l">
              <a:lnSpc>
                <a:spcPct val="200000"/>
              </a:lnSpc>
              <a:spcBef>
                <a:spcPts val="0"/>
              </a:spcBef>
              <a:spcAft>
                <a:spcPts val="0"/>
              </a:spcAft>
              <a:buClr>
                <a:srgbClr val="000000"/>
              </a:buClr>
              <a:buSzPts val="1450"/>
              <a:buFont typeface="Arial"/>
              <a:buChar char="●"/>
            </a:pPr>
            <a:r>
              <a:rPr lang="en" sz="1450">
                <a:solidFill>
                  <a:srgbClr val="000000"/>
                </a:solidFill>
                <a:highlight>
                  <a:srgbClr val="FFFFFF"/>
                </a:highlight>
                <a:latin typeface="Arial"/>
                <a:ea typeface="Arial"/>
                <a:cs typeface="Arial"/>
                <a:sym typeface="Arial"/>
              </a:rPr>
              <a:t>Agents - Agents are responsible for carrying out the basic task of this application. We can combine agents with tools(math, wikipedia) or custom functions to make it more powerful.</a:t>
            </a:r>
            <a:endParaRPr sz="1450">
              <a:solidFill>
                <a:srgbClr val="000000"/>
              </a:solidFill>
              <a:highlight>
                <a:srgbClr val="FFFFFF"/>
              </a:highlight>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311700" y="23367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Application Flow</a:t>
            </a:r>
            <a:endParaRPr/>
          </a:p>
        </p:txBody>
      </p:sp>
      <p:sp>
        <p:nvSpPr>
          <p:cNvPr id="124" name="Google Shape;124;p19"/>
          <p:cNvSpPr txBox="1"/>
          <p:nvPr>
            <p:ph idx="1" type="body"/>
          </p:nvPr>
        </p:nvSpPr>
        <p:spPr>
          <a:xfrm>
            <a:off x="311700" y="901000"/>
            <a:ext cx="8520600" cy="36678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Let’s jump to code.</a:t>
            </a:r>
            <a:endParaRPr/>
          </a:p>
        </p:txBody>
      </p:sp>
      <p:sp>
        <p:nvSpPr>
          <p:cNvPr id="125" name="Google Shape;125;p19"/>
          <p:cNvSpPr/>
          <p:nvPr/>
        </p:nvSpPr>
        <p:spPr>
          <a:xfrm>
            <a:off x="409850" y="1162500"/>
            <a:ext cx="1388700" cy="930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lt1"/>
                </a:solidFill>
                <a:latin typeface="Roboto"/>
                <a:ea typeface="Roboto"/>
                <a:cs typeface="Roboto"/>
                <a:sym typeface="Roboto"/>
              </a:rPr>
              <a:t>Download </a:t>
            </a:r>
            <a:r>
              <a:rPr lang="en" sz="1100">
                <a:solidFill>
                  <a:schemeClr val="lt1"/>
                </a:solidFill>
                <a:latin typeface="Roboto"/>
                <a:ea typeface="Roboto"/>
                <a:cs typeface="Roboto"/>
                <a:sym typeface="Roboto"/>
              </a:rPr>
              <a:t>dependencies</a:t>
            </a:r>
            <a:r>
              <a:rPr lang="en" sz="1100">
                <a:solidFill>
                  <a:schemeClr val="lt1"/>
                </a:solidFill>
                <a:latin typeface="Roboto"/>
                <a:ea typeface="Roboto"/>
                <a:cs typeface="Roboto"/>
                <a:sym typeface="Roboto"/>
              </a:rPr>
              <a:t> and import packages</a:t>
            </a:r>
            <a:endParaRPr sz="1100">
              <a:solidFill>
                <a:schemeClr val="lt1"/>
              </a:solidFill>
              <a:latin typeface="Roboto"/>
              <a:ea typeface="Roboto"/>
              <a:cs typeface="Roboto"/>
              <a:sym typeface="Roboto"/>
            </a:endParaRPr>
          </a:p>
        </p:txBody>
      </p:sp>
      <p:sp>
        <p:nvSpPr>
          <p:cNvPr id="126" name="Google Shape;126;p19"/>
          <p:cNvSpPr/>
          <p:nvPr/>
        </p:nvSpPr>
        <p:spPr>
          <a:xfrm>
            <a:off x="2514600" y="1162500"/>
            <a:ext cx="1388700" cy="930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lt1"/>
                </a:solidFill>
                <a:latin typeface="Roboto"/>
                <a:ea typeface="Roboto"/>
                <a:cs typeface="Roboto"/>
                <a:sym typeface="Roboto"/>
              </a:rPr>
              <a:t>Create OpenAI key &amp; Set Environment Variables</a:t>
            </a:r>
            <a:endParaRPr sz="1100">
              <a:solidFill>
                <a:schemeClr val="lt1"/>
              </a:solidFill>
              <a:latin typeface="Roboto"/>
              <a:ea typeface="Roboto"/>
              <a:cs typeface="Roboto"/>
              <a:sym typeface="Roboto"/>
            </a:endParaRPr>
          </a:p>
        </p:txBody>
      </p:sp>
      <p:sp>
        <p:nvSpPr>
          <p:cNvPr id="127" name="Google Shape;127;p19"/>
          <p:cNvSpPr/>
          <p:nvPr/>
        </p:nvSpPr>
        <p:spPr>
          <a:xfrm>
            <a:off x="4619350" y="1162500"/>
            <a:ext cx="1388700" cy="930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lt1"/>
                </a:solidFill>
                <a:latin typeface="Roboto"/>
                <a:ea typeface="Roboto"/>
                <a:cs typeface="Roboto"/>
                <a:sym typeface="Roboto"/>
              </a:rPr>
              <a:t>Import .csv file and store in </a:t>
            </a:r>
            <a:r>
              <a:rPr lang="en" sz="1100">
                <a:solidFill>
                  <a:schemeClr val="lt1"/>
                </a:solidFill>
                <a:latin typeface="Roboto"/>
                <a:ea typeface="Roboto"/>
                <a:cs typeface="Roboto"/>
                <a:sym typeface="Roboto"/>
              </a:rPr>
              <a:t>panda</a:t>
            </a:r>
            <a:r>
              <a:rPr lang="en" sz="1100">
                <a:solidFill>
                  <a:schemeClr val="lt1"/>
                </a:solidFill>
                <a:latin typeface="Roboto"/>
                <a:ea typeface="Roboto"/>
                <a:cs typeface="Roboto"/>
                <a:sym typeface="Roboto"/>
              </a:rPr>
              <a:t> df</a:t>
            </a:r>
            <a:endParaRPr sz="1100">
              <a:solidFill>
                <a:schemeClr val="lt1"/>
              </a:solidFill>
              <a:latin typeface="Roboto"/>
              <a:ea typeface="Roboto"/>
              <a:cs typeface="Roboto"/>
              <a:sym typeface="Roboto"/>
            </a:endParaRPr>
          </a:p>
        </p:txBody>
      </p:sp>
      <p:sp>
        <p:nvSpPr>
          <p:cNvPr id="128" name="Google Shape;128;p19"/>
          <p:cNvSpPr/>
          <p:nvPr/>
        </p:nvSpPr>
        <p:spPr>
          <a:xfrm>
            <a:off x="6737625" y="1162500"/>
            <a:ext cx="1388700" cy="930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lt1"/>
                </a:solidFill>
                <a:latin typeface="Roboto"/>
                <a:ea typeface="Roboto"/>
                <a:cs typeface="Roboto"/>
                <a:sym typeface="Roboto"/>
              </a:rPr>
              <a:t>Upload df to SQL database</a:t>
            </a:r>
            <a:endParaRPr sz="1100">
              <a:solidFill>
                <a:schemeClr val="lt1"/>
              </a:solidFill>
              <a:latin typeface="Roboto"/>
              <a:ea typeface="Roboto"/>
              <a:cs typeface="Roboto"/>
              <a:sym typeface="Roboto"/>
            </a:endParaRPr>
          </a:p>
        </p:txBody>
      </p:sp>
      <p:sp>
        <p:nvSpPr>
          <p:cNvPr id="129" name="Google Shape;129;p19"/>
          <p:cNvSpPr/>
          <p:nvPr/>
        </p:nvSpPr>
        <p:spPr>
          <a:xfrm>
            <a:off x="6737625" y="2667550"/>
            <a:ext cx="1388700" cy="930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lt1"/>
                </a:solidFill>
                <a:latin typeface="Roboto"/>
                <a:ea typeface="Roboto"/>
                <a:cs typeface="Roboto"/>
                <a:sym typeface="Roboto"/>
              </a:rPr>
              <a:t>Define agent and feed the df to agent</a:t>
            </a:r>
            <a:endParaRPr sz="1100">
              <a:solidFill>
                <a:schemeClr val="lt1"/>
              </a:solidFill>
              <a:latin typeface="Roboto"/>
              <a:ea typeface="Roboto"/>
              <a:cs typeface="Roboto"/>
              <a:sym typeface="Roboto"/>
            </a:endParaRPr>
          </a:p>
        </p:txBody>
      </p:sp>
      <p:sp>
        <p:nvSpPr>
          <p:cNvPr id="130" name="Google Shape;130;p19"/>
          <p:cNvSpPr/>
          <p:nvPr/>
        </p:nvSpPr>
        <p:spPr>
          <a:xfrm>
            <a:off x="4619350" y="2667550"/>
            <a:ext cx="1388700" cy="930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lt1"/>
                </a:solidFill>
                <a:latin typeface="Roboto"/>
                <a:ea typeface="Roboto"/>
                <a:cs typeface="Roboto"/>
                <a:sym typeface="Roboto"/>
              </a:rPr>
              <a:t>Prompt questions to agent</a:t>
            </a:r>
            <a:endParaRPr sz="1100">
              <a:solidFill>
                <a:schemeClr val="lt1"/>
              </a:solidFill>
              <a:latin typeface="Roboto"/>
              <a:ea typeface="Roboto"/>
              <a:cs typeface="Roboto"/>
              <a:sym typeface="Roboto"/>
            </a:endParaRPr>
          </a:p>
        </p:txBody>
      </p:sp>
      <p:sp>
        <p:nvSpPr>
          <p:cNvPr id="131" name="Google Shape;131;p19"/>
          <p:cNvSpPr/>
          <p:nvPr/>
        </p:nvSpPr>
        <p:spPr>
          <a:xfrm>
            <a:off x="2514600" y="2667550"/>
            <a:ext cx="1388700" cy="9309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chemeClr val="lt1"/>
                </a:solidFill>
                <a:latin typeface="Roboto"/>
                <a:ea typeface="Roboto"/>
                <a:cs typeface="Roboto"/>
                <a:sym typeface="Roboto"/>
              </a:rPr>
              <a:t>Get answers</a:t>
            </a:r>
            <a:endParaRPr b="1" sz="1100">
              <a:solidFill>
                <a:schemeClr val="lt1"/>
              </a:solidFill>
              <a:latin typeface="Roboto"/>
              <a:ea typeface="Roboto"/>
              <a:cs typeface="Roboto"/>
              <a:sym typeface="Roboto"/>
            </a:endParaRPr>
          </a:p>
        </p:txBody>
      </p:sp>
      <p:cxnSp>
        <p:nvCxnSpPr>
          <p:cNvPr id="132" name="Google Shape;132;p19"/>
          <p:cNvCxnSpPr>
            <a:stCxn id="125" idx="3"/>
            <a:endCxn id="126" idx="1"/>
          </p:cNvCxnSpPr>
          <p:nvPr/>
        </p:nvCxnSpPr>
        <p:spPr>
          <a:xfrm>
            <a:off x="1798550" y="1627950"/>
            <a:ext cx="716100" cy="0"/>
          </a:xfrm>
          <a:prstGeom prst="straightConnector1">
            <a:avLst/>
          </a:prstGeom>
          <a:noFill/>
          <a:ln cap="flat" cmpd="sng" w="9525">
            <a:solidFill>
              <a:schemeClr val="dk2"/>
            </a:solidFill>
            <a:prstDash val="solid"/>
            <a:round/>
            <a:headEnd len="med" w="med" type="none"/>
            <a:tailEnd len="med" w="med" type="triangle"/>
          </a:ln>
        </p:spPr>
      </p:cxnSp>
      <p:cxnSp>
        <p:nvCxnSpPr>
          <p:cNvPr id="133" name="Google Shape;133;p19"/>
          <p:cNvCxnSpPr>
            <a:stCxn id="126" idx="3"/>
            <a:endCxn id="127" idx="1"/>
          </p:cNvCxnSpPr>
          <p:nvPr/>
        </p:nvCxnSpPr>
        <p:spPr>
          <a:xfrm>
            <a:off x="3903300" y="1627950"/>
            <a:ext cx="716100" cy="0"/>
          </a:xfrm>
          <a:prstGeom prst="straightConnector1">
            <a:avLst/>
          </a:prstGeom>
          <a:noFill/>
          <a:ln cap="flat" cmpd="sng" w="9525">
            <a:solidFill>
              <a:schemeClr val="dk2"/>
            </a:solidFill>
            <a:prstDash val="solid"/>
            <a:round/>
            <a:headEnd len="med" w="med" type="none"/>
            <a:tailEnd len="med" w="med" type="triangle"/>
          </a:ln>
        </p:spPr>
      </p:cxnSp>
      <p:cxnSp>
        <p:nvCxnSpPr>
          <p:cNvPr id="134" name="Google Shape;134;p19"/>
          <p:cNvCxnSpPr>
            <a:stCxn id="127" idx="3"/>
            <a:endCxn id="128" idx="1"/>
          </p:cNvCxnSpPr>
          <p:nvPr/>
        </p:nvCxnSpPr>
        <p:spPr>
          <a:xfrm>
            <a:off x="6008050" y="1627950"/>
            <a:ext cx="729600" cy="0"/>
          </a:xfrm>
          <a:prstGeom prst="straightConnector1">
            <a:avLst/>
          </a:prstGeom>
          <a:noFill/>
          <a:ln cap="flat" cmpd="sng" w="9525">
            <a:solidFill>
              <a:schemeClr val="dk2"/>
            </a:solidFill>
            <a:prstDash val="solid"/>
            <a:round/>
            <a:headEnd len="med" w="med" type="none"/>
            <a:tailEnd len="med" w="med" type="triangle"/>
          </a:ln>
        </p:spPr>
      </p:cxnSp>
      <p:cxnSp>
        <p:nvCxnSpPr>
          <p:cNvPr id="135" name="Google Shape;135;p19"/>
          <p:cNvCxnSpPr>
            <a:stCxn id="128" idx="2"/>
            <a:endCxn id="129" idx="0"/>
          </p:cNvCxnSpPr>
          <p:nvPr/>
        </p:nvCxnSpPr>
        <p:spPr>
          <a:xfrm>
            <a:off x="7431975" y="2093400"/>
            <a:ext cx="0" cy="574200"/>
          </a:xfrm>
          <a:prstGeom prst="straightConnector1">
            <a:avLst/>
          </a:prstGeom>
          <a:noFill/>
          <a:ln cap="flat" cmpd="sng" w="9525">
            <a:solidFill>
              <a:schemeClr val="dk2"/>
            </a:solidFill>
            <a:prstDash val="solid"/>
            <a:round/>
            <a:headEnd len="med" w="med" type="none"/>
            <a:tailEnd len="med" w="med" type="triangle"/>
          </a:ln>
        </p:spPr>
      </p:cxnSp>
      <p:cxnSp>
        <p:nvCxnSpPr>
          <p:cNvPr id="136" name="Google Shape;136;p19"/>
          <p:cNvCxnSpPr>
            <a:stCxn id="129" idx="1"/>
            <a:endCxn id="130" idx="3"/>
          </p:cNvCxnSpPr>
          <p:nvPr/>
        </p:nvCxnSpPr>
        <p:spPr>
          <a:xfrm rot="10800000">
            <a:off x="6008025" y="3133000"/>
            <a:ext cx="729600" cy="0"/>
          </a:xfrm>
          <a:prstGeom prst="straightConnector1">
            <a:avLst/>
          </a:prstGeom>
          <a:noFill/>
          <a:ln cap="flat" cmpd="sng" w="9525">
            <a:solidFill>
              <a:schemeClr val="dk2"/>
            </a:solidFill>
            <a:prstDash val="solid"/>
            <a:round/>
            <a:headEnd len="med" w="med" type="none"/>
            <a:tailEnd len="med" w="med" type="triangle"/>
          </a:ln>
        </p:spPr>
      </p:cxnSp>
      <p:cxnSp>
        <p:nvCxnSpPr>
          <p:cNvPr id="137" name="Google Shape;137;p19"/>
          <p:cNvCxnSpPr>
            <a:stCxn id="130" idx="1"/>
            <a:endCxn id="131" idx="3"/>
          </p:cNvCxnSpPr>
          <p:nvPr/>
        </p:nvCxnSpPr>
        <p:spPr>
          <a:xfrm rot="10800000">
            <a:off x="3903250" y="3133000"/>
            <a:ext cx="7161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Future work and scope </a:t>
            </a:r>
            <a:endParaRPr/>
          </a:p>
        </p:txBody>
      </p:sp>
      <p:sp>
        <p:nvSpPr>
          <p:cNvPr id="143" name="Google Shape;143;p2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D0D0D"/>
              </a:buClr>
              <a:buSzPts val="1800"/>
              <a:buChar char="-"/>
            </a:pPr>
            <a:r>
              <a:rPr lang="en">
                <a:solidFill>
                  <a:srgbClr val="0D0D0D"/>
                </a:solidFill>
              </a:rPr>
              <a:t>With this cutting edge application we are </a:t>
            </a:r>
            <a:r>
              <a:rPr lang="en">
                <a:solidFill>
                  <a:srgbClr val="0D0D0D"/>
                </a:solidFill>
              </a:rPr>
              <a:t>able</a:t>
            </a:r>
            <a:r>
              <a:rPr lang="en">
                <a:solidFill>
                  <a:srgbClr val="0D0D0D"/>
                </a:solidFill>
              </a:rPr>
              <a:t> to reduce the coding time to find insightful information about the data. Moreover, the application is easy to use for anybody who can write prompts/questions.</a:t>
            </a:r>
            <a:endParaRPr>
              <a:solidFill>
                <a:srgbClr val="0D0D0D"/>
              </a:solidFill>
            </a:endParaRPr>
          </a:p>
          <a:p>
            <a:pPr indent="-342900" lvl="0" marL="457200" rtl="0" algn="l">
              <a:spcBef>
                <a:spcPts val="0"/>
              </a:spcBef>
              <a:spcAft>
                <a:spcPts val="0"/>
              </a:spcAft>
              <a:buClr>
                <a:srgbClr val="0D0D0D"/>
              </a:buClr>
              <a:buSzPts val="1800"/>
              <a:buChar char="-"/>
            </a:pPr>
            <a:r>
              <a:rPr lang="en">
                <a:solidFill>
                  <a:srgbClr val="0D0D0D"/>
                </a:solidFill>
              </a:rPr>
              <a:t>Future work includes creating a GUI and handling more complex questions which will </a:t>
            </a:r>
            <a:r>
              <a:rPr lang="en">
                <a:solidFill>
                  <a:srgbClr val="0D0D0D"/>
                </a:solidFill>
              </a:rPr>
              <a:t>require</a:t>
            </a:r>
            <a:r>
              <a:rPr lang="en">
                <a:solidFill>
                  <a:srgbClr val="0D0D0D"/>
                </a:solidFill>
              </a:rPr>
              <a:t> merging multiple chains and implementing custom tools.</a:t>
            </a:r>
            <a:endParaRPr>
              <a:solidFill>
                <a:srgbClr val="0D0D0D"/>
              </a:solidFill>
            </a:endParaRPr>
          </a:p>
          <a:p>
            <a:pPr indent="0" lvl="0" marL="457200" rtl="0" algn="l">
              <a:spcBef>
                <a:spcPts val="1200"/>
              </a:spcBef>
              <a:spcAft>
                <a:spcPts val="1200"/>
              </a:spcAft>
              <a:buNone/>
            </a:pPr>
            <a:r>
              <a:t/>
            </a:r>
            <a:endParaRPr>
              <a:solidFill>
                <a:srgbClr val="0D0D0D"/>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49" name="Google Shape;149;p2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50" name="Google Shape;150;p21"/>
          <p:cNvSpPr/>
          <p:nvPr/>
        </p:nvSpPr>
        <p:spPr>
          <a:xfrm>
            <a:off x="1561598" y="1962150"/>
            <a:ext cx="6020516" cy="1218845"/>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Thank you</a:t>
            </a: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