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0ab28fb97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0ab28fb97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0ab28fb97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0ab28fb97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a0ab28fb97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a0ab28fb97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0ab28fb97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0ab28fb97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0ab28fb97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0ab28fb97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0ab28fb9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0ab28fb9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0ab28fb9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0ab28fb9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0ab28fb9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a0ab28fb9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a0ab28fb97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a0ab28fb97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a0ab28fb97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a0ab28fb97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0ab28fb97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0ab28fb97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a0ab28fb97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a0ab28fb97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35300"/>
            <a:ext cx="45723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Baby </a:t>
            </a:r>
            <a:r>
              <a:rPr lang="en"/>
              <a:t>Birth Weight</a:t>
            </a:r>
            <a:r>
              <a:rPr lang="en"/>
              <a:t>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Chetan Bhanushali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2"/>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45" name="Google Shape;345;p22"/>
          <p:cNvSpPr txBox="1"/>
          <p:nvPr>
            <p:ph idx="1" type="subTitle"/>
          </p:nvPr>
        </p:nvSpPr>
        <p:spPr>
          <a:xfrm>
            <a:off x="439000" y="952975"/>
            <a:ext cx="7591500" cy="95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00"/>
                </a:solidFill>
                <a:latin typeface="Arial"/>
                <a:ea typeface="Arial"/>
                <a:cs typeface="Arial"/>
                <a:sym typeface="Arial"/>
              </a:rPr>
              <a:t>Does birth weight depend on smoking habits?</a:t>
            </a:r>
            <a:endParaRPr sz="1700">
              <a:solidFill>
                <a:srgbClr val="FFFF00"/>
              </a:solidFill>
            </a:endParaRPr>
          </a:p>
          <a:p>
            <a:pPr indent="0" lvl="0" marL="0" rtl="0" algn="l">
              <a:lnSpc>
                <a:spcPct val="115000"/>
              </a:lnSpc>
              <a:spcBef>
                <a:spcPts val="500"/>
              </a:spcBef>
              <a:spcAft>
                <a:spcPts val="0"/>
              </a:spcAft>
              <a:buNone/>
            </a:pPr>
            <a:r>
              <a:rPr lang="en" sz="1300">
                <a:latin typeface="Arial"/>
                <a:ea typeface="Arial"/>
                <a:cs typeface="Arial"/>
                <a:sym typeface="Arial"/>
              </a:rPr>
              <a:t>We will use </a:t>
            </a:r>
            <a:r>
              <a:rPr lang="en" sz="1300" u="sng">
                <a:latin typeface="Arial"/>
                <a:ea typeface="Arial"/>
                <a:cs typeface="Arial"/>
                <a:sym typeface="Arial"/>
              </a:rPr>
              <a:t>Logistic regression</a:t>
            </a:r>
            <a:r>
              <a:rPr lang="en" sz="1300">
                <a:latin typeface="Arial"/>
                <a:ea typeface="Arial"/>
                <a:cs typeface="Arial"/>
                <a:sym typeface="Arial"/>
              </a:rPr>
              <a:t> to answer this question. This is because the smoke column is a binary column with values 0 and 1.</a:t>
            </a:r>
            <a:endParaRPr/>
          </a:p>
          <a:p>
            <a:pPr indent="0" lvl="0" marL="0" rtl="0" algn="l">
              <a:lnSpc>
                <a:spcPct val="115000"/>
              </a:lnSpc>
              <a:spcBef>
                <a:spcPts val="500"/>
              </a:spcBef>
              <a:spcAft>
                <a:spcPts val="0"/>
              </a:spcAft>
              <a:buNone/>
            </a:pPr>
            <a:r>
              <a:t/>
            </a:r>
            <a:endParaRPr sz="1500"/>
          </a:p>
          <a:p>
            <a:pPr indent="0" lvl="0" marL="0" rtl="0" algn="l">
              <a:lnSpc>
                <a:spcPct val="115000"/>
              </a:lnSpc>
              <a:spcBef>
                <a:spcPts val="500"/>
              </a:spcBef>
              <a:spcAft>
                <a:spcPts val="0"/>
              </a:spcAft>
              <a:buNone/>
            </a:pPr>
            <a:r>
              <a:t/>
            </a:r>
            <a:endParaRPr sz="1500"/>
          </a:p>
          <a:p>
            <a:pPr indent="0" lvl="0" marL="914400" rtl="0" algn="l">
              <a:lnSpc>
                <a:spcPct val="115000"/>
              </a:lnSpc>
              <a:spcBef>
                <a:spcPts val="500"/>
              </a:spcBef>
              <a:spcAft>
                <a:spcPts val="500"/>
              </a:spcAft>
              <a:buNone/>
            </a:pPr>
            <a:r>
              <a:t/>
            </a:r>
            <a:endParaRPr sz="1500"/>
          </a:p>
        </p:txBody>
      </p:sp>
      <p:pic>
        <p:nvPicPr>
          <p:cNvPr id="346" name="Google Shape;346;p22"/>
          <p:cNvPicPr preferRelativeResize="0"/>
          <p:nvPr/>
        </p:nvPicPr>
        <p:blipFill>
          <a:blip r:embed="rId3">
            <a:alphaModFix/>
          </a:blip>
          <a:stretch>
            <a:fillRect/>
          </a:stretch>
        </p:blipFill>
        <p:spPr>
          <a:xfrm>
            <a:off x="492600" y="1908475"/>
            <a:ext cx="4079400" cy="2379643"/>
          </a:xfrm>
          <a:prstGeom prst="rect">
            <a:avLst/>
          </a:prstGeom>
          <a:noFill/>
          <a:ln>
            <a:noFill/>
          </a:ln>
        </p:spPr>
      </p:pic>
      <p:pic>
        <p:nvPicPr>
          <p:cNvPr id="347" name="Google Shape;347;p22"/>
          <p:cNvPicPr preferRelativeResize="0"/>
          <p:nvPr/>
        </p:nvPicPr>
        <p:blipFill>
          <a:blip r:embed="rId4">
            <a:alphaModFix/>
          </a:blip>
          <a:stretch>
            <a:fillRect/>
          </a:stretch>
        </p:blipFill>
        <p:spPr>
          <a:xfrm>
            <a:off x="5120500" y="1908475"/>
            <a:ext cx="2789413" cy="293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idx="1" type="subTitle"/>
          </p:nvPr>
        </p:nvSpPr>
        <p:spPr>
          <a:xfrm>
            <a:off x="439000" y="952975"/>
            <a:ext cx="7591500" cy="80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Let’s check if our simple </a:t>
            </a:r>
            <a:r>
              <a:rPr lang="en" sz="1500"/>
              <a:t>linear</a:t>
            </a:r>
            <a:r>
              <a:rPr lang="en" sz="1500"/>
              <a:t> model, lm1 </a:t>
            </a:r>
            <a:r>
              <a:rPr lang="en" sz="1500"/>
              <a:t>satisfies</a:t>
            </a:r>
            <a:r>
              <a:rPr lang="en" sz="1500"/>
              <a:t> all assumptions.</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500"/>
              </a:spcBef>
              <a:spcAft>
                <a:spcPts val="0"/>
              </a:spcAft>
              <a:buNone/>
            </a:pPr>
            <a:r>
              <a:t/>
            </a:r>
            <a:endParaRPr sz="1500"/>
          </a:p>
          <a:p>
            <a:pPr indent="0" lvl="0" marL="914400" rtl="0" algn="l">
              <a:lnSpc>
                <a:spcPct val="115000"/>
              </a:lnSpc>
              <a:spcBef>
                <a:spcPts val="500"/>
              </a:spcBef>
              <a:spcAft>
                <a:spcPts val="500"/>
              </a:spcAft>
              <a:buNone/>
            </a:pPr>
            <a:r>
              <a:t/>
            </a:r>
            <a:endParaRPr sz="1500"/>
          </a:p>
        </p:txBody>
      </p:sp>
      <p:sp>
        <p:nvSpPr>
          <p:cNvPr id="353" name="Google Shape;353;p23"/>
          <p:cNvSpPr txBox="1"/>
          <p:nvPr>
            <p:ph type="ctrTitle"/>
          </p:nvPr>
        </p:nvSpPr>
        <p:spPr>
          <a:xfrm>
            <a:off x="439000" y="136225"/>
            <a:ext cx="4079400" cy="7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Assumptions</a:t>
            </a:r>
            <a:endParaRPr u="sng"/>
          </a:p>
        </p:txBody>
      </p:sp>
      <p:pic>
        <p:nvPicPr>
          <p:cNvPr id="354" name="Google Shape;354;p23"/>
          <p:cNvPicPr preferRelativeResize="0"/>
          <p:nvPr/>
        </p:nvPicPr>
        <p:blipFill>
          <a:blip r:embed="rId3">
            <a:alphaModFix/>
          </a:blip>
          <a:stretch>
            <a:fillRect/>
          </a:stretch>
        </p:blipFill>
        <p:spPr>
          <a:xfrm>
            <a:off x="216650" y="1377951"/>
            <a:ext cx="2751775" cy="2517248"/>
          </a:xfrm>
          <a:prstGeom prst="rect">
            <a:avLst/>
          </a:prstGeom>
          <a:noFill/>
          <a:ln>
            <a:noFill/>
          </a:ln>
        </p:spPr>
      </p:pic>
      <p:pic>
        <p:nvPicPr>
          <p:cNvPr id="355" name="Google Shape;355;p23"/>
          <p:cNvPicPr preferRelativeResize="0"/>
          <p:nvPr/>
        </p:nvPicPr>
        <p:blipFill>
          <a:blip r:embed="rId4">
            <a:alphaModFix/>
          </a:blip>
          <a:stretch>
            <a:fillRect/>
          </a:stretch>
        </p:blipFill>
        <p:spPr>
          <a:xfrm>
            <a:off x="3111563" y="1332363"/>
            <a:ext cx="2840262" cy="2608423"/>
          </a:xfrm>
          <a:prstGeom prst="rect">
            <a:avLst/>
          </a:prstGeom>
          <a:noFill/>
          <a:ln>
            <a:noFill/>
          </a:ln>
        </p:spPr>
      </p:pic>
      <p:pic>
        <p:nvPicPr>
          <p:cNvPr id="356" name="Google Shape;356;p23"/>
          <p:cNvPicPr preferRelativeResize="0"/>
          <p:nvPr/>
        </p:nvPicPr>
        <p:blipFill>
          <a:blip r:embed="rId5">
            <a:alphaModFix/>
          </a:blip>
          <a:stretch>
            <a:fillRect/>
          </a:stretch>
        </p:blipFill>
        <p:spPr>
          <a:xfrm>
            <a:off x="6094975" y="1305963"/>
            <a:ext cx="2909875" cy="2661225"/>
          </a:xfrm>
          <a:prstGeom prst="rect">
            <a:avLst/>
          </a:prstGeom>
          <a:noFill/>
          <a:ln>
            <a:noFill/>
          </a:ln>
        </p:spPr>
      </p:pic>
      <p:sp>
        <p:nvSpPr>
          <p:cNvPr id="357" name="Google Shape;357;p23"/>
          <p:cNvSpPr txBox="1"/>
          <p:nvPr/>
        </p:nvSpPr>
        <p:spPr>
          <a:xfrm>
            <a:off x="578200" y="4079475"/>
            <a:ext cx="18417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Linearity proved </a:t>
            </a:r>
            <a:endParaRPr b="1" sz="1300">
              <a:solidFill>
                <a:schemeClr val="lt1"/>
              </a:solidFill>
              <a:latin typeface="Nunito"/>
              <a:ea typeface="Nunito"/>
              <a:cs typeface="Nunito"/>
              <a:sym typeface="Nunito"/>
            </a:endParaRPr>
          </a:p>
        </p:txBody>
      </p:sp>
      <p:sp>
        <p:nvSpPr>
          <p:cNvPr id="358" name="Google Shape;358;p23"/>
          <p:cNvSpPr txBox="1"/>
          <p:nvPr/>
        </p:nvSpPr>
        <p:spPr>
          <a:xfrm>
            <a:off x="3340675" y="4079475"/>
            <a:ext cx="24090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Constant variance</a:t>
            </a:r>
            <a:r>
              <a:rPr b="1" lang="en" sz="1300">
                <a:solidFill>
                  <a:schemeClr val="lt1"/>
                </a:solidFill>
                <a:latin typeface="Nunito"/>
                <a:ea typeface="Nunito"/>
                <a:cs typeface="Nunito"/>
                <a:sym typeface="Nunito"/>
              </a:rPr>
              <a:t> proved </a:t>
            </a:r>
            <a:endParaRPr b="1" sz="1300">
              <a:solidFill>
                <a:schemeClr val="lt1"/>
              </a:solidFill>
              <a:latin typeface="Nunito"/>
              <a:ea typeface="Nunito"/>
              <a:cs typeface="Nunito"/>
              <a:sym typeface="Nunito"/>
            </a:endParaRPr>
          </a:p>
        </p:txBody>
      </p:sp>
      <p:sp>
        <p:nvSpPr>
          <p:cNvPr id="359" name="Google Shape;359;p23"/>
          <p:cNvSpPr txBox="1"/>
          <p:nvPr/>
        </p:nvSpPr>
        <p:spPr>
          <a:xfrm>
            <a:off x="6405450" y="4079475"/>
            <a:ext cx="25245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Nunito"/>
                <a:ea typeface="Nunito"/>
                <a:cs typeface="Nunito"/>
                <a:sym typeface="Nunito"/>
              </a:rPr>
              <a:t>Normally distributed</a:t>
            </a:r>
            <a:r>
              <a:rPr b="1" lang="en" sz="1300">
                <a:solidFill>
                  <a:schemeClr val="lt1"/>
                </a:solidFill>
                <a:latin typeface="Nunito"/>
                <a:ea typeface="Nunito"/>
                <a:cs typeface="Nunito"/>
                <a:sym typeface="Nunito"/>
              </a:rPr>
              <a:t> proved </a:t>
            </a:r>
            <a:endParaRPr b="1" sz="13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4"/>
          <p:cNvSpPr txBox="1"/>
          <p:nvPr>
            <p:ph idx="1" type="subTitle"/>
          </p:nvPr>
        </p:nvSpPr>
        <p:spPr>
          <a:xfrm>
            <a:off x="439000" y="952975"/>
            <a:ext cx="7591500" cy="365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In conclusion, we found that the birthweight of babies is directly correlated to gestational age. The correlation graph showed positive association which means with increase in gestational age, baby birth weight also increases.</a:t>
            </a:r>
            <a:endParaRPr sz="1400"/>
          </a:p>
          <a:p>
            <a:pPr indent="0" lvl="0" marL="0" rtl="0" algn="l">
              <a:lnSpc>
                <a:spcPct val="115000"/>
              </a:lnSpc>
              <a:spcBef>
                <a:spcPts val="0"/>
              </a:spcBef>
              <a:spcAft>
                <a:spcPts val="0"/>
              </a:spcAft>
              <a:buNone/>
            </a:pPr>
            <a:r>
              <a:rPr lang="en" sz="1400"/>
              <a:t>Next, we saw how multiple variables have an effect on birthweight. Weight and height are also directly associated with birth weight. But we noticed that height and weight themselves are highly correlated with each other. This might have a negative effect on our observation because of multicollinearity . Hence we decided to consider only one variable out of weight and height.</a:t>
            </a:r>
            <a:endParaRPr sz="1400"/>
          </a:p>
          <a:p>
            <a:pPr indent="0" lvl="0" marL="0" rtl="0" algn="l">
              <a:lnSpc>
                <a:spcPct val="115000"/>
              </a:lnSpc>
              <a:spcBef>
                <a:spcPts val="0"/>
              </a:spcBef>
              <a:spcAft>
                <a:spcPts val="0"/>
              </a:spcAft>
              <a:buNone/>
            </a:pPr>
            <a:r>
              <a:rPr lang="en" sz="1400"/>
              <a:t>Age and height together proved significant factors of birthweight. But when we tested the hypothesis for individual parameters, we noticed that age is not a significant parameter alone by itself whereas height is. This means baby birth weight is independent of age of mother alone but when considering along with height it shows high significance.</a:t>
            </a:r>
            <a:endParaRPr sz="1400"/>
          </a:p>
          <a:p>
            <a:pPr indent="0" lvl="0" marL="0" rtl="0" algn="l">
              <a:lnSpc>
                <a:spcPct val="115000"/>
              </a:lnSpc>
              <a:spcBef>
                <a:spcPts val="0"/>
              </a:spcBef>
              <a:spcAft>
                <a:spcPts val="0"/>
              </a:spcAft>
              <a:buNone/>
            </a:pPr>
            <a:r>
              <a:rPr lang="en" sz="1400"/>
              <a:t>Smoking habits does have effect on baby birth weight. It was noticed that low birth weight is a cause of smoking habit.</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a:p>
            <a:pPr indent="0" lvl="0" marL="0" rtl="0" algn="l">
              <a:lnSpc>
                <a:spcPct val="115000"/>
              </a:lnSpc>
              <a:spcBef>
                <a:spcPts val="500"/>
              </a:spcBef>
              <a:spcAft>
                <a:spcPts val="0"/>
              </a:spcAft>
              <a:buNone/>
            </a:pPr>
            <a:r>
              <a:t/>
            </a:r>
            <a:endParaRPr sz="1700"/>
          </a:p>
          <a:p>
            <a:pPr indent="0" lvl="0" marL="914400" rtl="0" algn="l">
              <a:lnSpc>
                <a:spcPct val="115000"/>
              </a:lnSpc>
              <a:spcBef>
                <a:spcPts val="500"/>
              </a:spcBef>
              <a:spcAft>
                <a:spcPts val="500"/>
              </a:spcAft>
              <a:buNone/>
            </a:pPr>
            <a:r>
              <a:t/>
            </a:r>
            <a:endParaRPr sz="1700"/>
          </a:p>
        </p:txBody>
      </p:sp>
      <p:sp>
        <p:nvSpPr>
          <p:cNvPr id="365" name="Google Shape;365;p24"/>
          <p:cNvSpPr txBox="1"/>
          <p:nvPr>
            <p:ph type="ctrTitle"/>
          </p:nvPr>
        </p:nvSpPr>
        <p:spPr>
          <a:xfrm>
            <a:off x="439000" y="136225"/>
            <a:ext cx="4079400" cy="7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Conclusion</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5"/>
          <p:cNvSpPr txBox="1"/>
          <p:nvPr>
            <p:ph type="ctrTitle"/>
          </p:nvPr>
        </p:nvSpPr>
        <p:spPr>
          <a:xfrm>
            <a:off x="492600" y="1956450"/>
            <a:ext cx="7548600" cy="74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Thank You for listening</a:t>
            </a:r>
            <a:endParaRPr sz="5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439000" y="136225"/>
            <a:ext cx="3340800" cy="7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About Project</a:t>
            </a:r>
            <a:endParaRPr u="sng"/>
          </a:p>
        </p:txBody>
      </p:sp>
      <p:sp>
        <p:nvSpPr>
          <p:cNvPr id="284" name="Google Shape;284;p14"/>
          <p:cNvSpPr txBox="1"/>
          <p:nvPr>
            <p:ph idx="1" type="subTitle"/>
          </p:nvPr>
        </p:nvSpPr>
        <p:spPr>
          <a:xfrm>
            <a:off x="513950" y="942250"/>
            <a:ext cx="4565700" cy="33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project is about analyzing the factors that affect baby birth weights. Every family wants that the new member coming to the family has good weight. But what are the factors that greatly </a:t>
            </a:r>
            <a:r>
              <a:rPr lang="en"/>
              <a:t>influence</a:t>
            </a:r>
            <a:r>
              <a:rPr lang="en"/>
              <a:t> the baby birth weight? How significant they are? Are there any relation between these factors?  This presentation will answer all these questions and </a:t>
            </a:r>
            <a:r>
              <a:rPr lang="en"/>
              <a:t>of course</a:t>
            </a:r>
            <a:r>
              <a:rPr lang="en"/>
              <a:t> the questions that you might have. </a:t>
            </a:r>
            <a:endParaRPr/>
          </a:p>
          <a:p>
            <a:pPr indent="0" lvl="0" marL="0" rtl="0" algn="l">
              <a:spcBef>
                <a:spcPts val="0"/>
              </a:spcBef>
              <a:spcAft>
                <a:spcPts val="0"/>
              </a:spcAft>
              <a:buNone/>
            </a:pPr>
            <a:r>
              <a:rPr lang="en"/>
              <a:t>But first let’s understand the dataset.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439000" y="136225"/>
            <a:ext cx="3340800" cy="7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The Dataset</a:t>
            </a:r>
            <a:endParaRPr u="sng"/>
          </a:p>
        </p:txBody>
      </p:sp>
      <p:sp>
        <p:nvSpPr>
          <p:cNvPr id="290" name="Google Shape;290;p15"/>
          <p:cNvSpPr txBox="1"/>
          <p:nvPr>
            <p:ph idx="1" type="subTitle"/>
          </p:nvPr>
        </p:nvSpPr>
        <p:spPr>
          <a:xfrm>
            <a:off x="513950" y="942250"/>
            <a:ext cx="3983100" cy="3779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My dataset contains 7 columns and 1236 rows.</a:t>
            </a:r>
            <a:br>
              <a:rPr lang="en"/>
            </a:br>
            <a:endParaRPr/>
          </a:p>
          <a:p>
            <a:pPr indent="0" lvl="0" marL="0" rtl="0" algn="l">
              <a:spcBef>
                <a:spcPts val="0"/>
              </a:spcBef>
              <a:spcAft>
                <a:spcPts val="0"/>
              </a:spcAft>
              <a:buNone/>
            </a:pPr>
            <a:r>
              <a:rPr lang="en"/>
              <a:t>Columns:</a:t>
            </a:r>
            <a:endParaRPr/>
          </a:p>
          <a:p>
            <a:pPr indent="-322580" lvl="0" marL="457200" rtl="0" algn="l">
              <a:spcBef>
                <a:spcPts val="0"/>
              </a:spcBef>
              <a:spcAft>
                <a:spcPts val="0"/>
              </a:spcAft>
              <a:buSzPct val="100000"/>
              <a:buChar char="●"/>
            </a:pPr>
            <a:r>
              <a:rPr lang="en"/>
              <a:t>Birth weight (bwt)</a:t>
            </a:r>
            <a:endParaRPr/>
          </a:p>
          <a:p>
            <a:pPr indent="-322580" lvl="0" marL="457200" rtl="0" algn="l">
              <a:spcBef>
                <a:spcPts val="0"/>
              </a:spcBef>
              <a:spcAft>
                <a:spcPts val="0"/>
              </a:spcAft>
              <a:buSzPct val="100000"/>
              <a:buChar char="●"/>
            </a:pPr>
            <a:r>
              <a:rPr lang="en"/>
              <a:t>Gestation period (gestation)</a:t>
            </a:r>
            <a:endParaRPr/>
          </a:p>
          <a:p>
            <a:pPr indent="-322580" lvl="0" marL="457200" rtl="0" algn="l">
              <a:spcBef>
                <a:spcPts val="0"/>
              </a:spcBef>
              <a:spcAft>
                <a:spcPts val="0"/>
              </a:spcAft>
              <a:buSzPct val="100000"/>
              <a:buChar char="●"/>
            </a:pPr>
            <a:r>
              <a:rPr lang="en"/>
              <a:t>Parity (not useful)</a:t>
            </a:r>
            <a:endParaRPr/>
          </a:p>
          <a:p>
            <a:pPr indent="-322580" lvl="0" marL="457200" rtl="0" algn="l">
              <a:spcBef>
                <a:spcPts val="0"/>
              </a:spcBef>
              <a:spcAft>
                <a:spcPts val="0"/>
              </a:spcAft>
              <a:buSzPct val="100000"/>
              <a:buChar char="●"/>
            </a:pPr>
            <a:r>
              <a:rPr lang="en"/>
              <a:t>Mothers age (age)</a:t>
            </a:r>
            <a:endParaRPr/>
          </a:p>
          <a:p>
            <a:pPr indent="-322580" lvl="0" marL="457200" rtl="0" algn="l">
              <a:spcBef>
                <a:spcPts val="0"/>
              </a:spcBef>
              <a:spcAft>
                <a:spcPts val="0"/>
              </a:spcAft>
              <a:buSzPct val="100000"/>
              <a:buChar char="●"/>
            </a:pPr>
            <a:r>
              <a:rPr lang="en"/>
              <a:t>Mothers height (height)</a:t>
            </a:r>
            <a:endParaRPr/>
          </a:p>
          <a:p>
            <a:pPr indent="-322580" lvl="0" marL="457200" rtl="0" algn="l">
              <a:spcBef>
                <a:spcPts val="0"/>
              </a:spcBef>
              <a:spcAft>
                <a:spcPts val="0"/>
              </a:spcAft>
              <a:buSzPct val="100000"/>
              <a:buChar char="●"/>
            </a:pPr>
            <a:r>
              <a:rPr lang="en"/>
              <a:t>Mothers weight (weight)</a:t>
            </a:r>
            <a:endParaRPr/>
          </a:p>
          <a:p>
            <a:pPr indent="-322580" lvl="0" marL="457200" rtl="0" algn="l">
              <a:spcBef>
                <a:spcPts val="0"/>
              </a:spcBef>
              <a:spcAft>
                <a:spcPts val="0"/>
              </a:spcAft>
              <a:buSzPct val="100000"/>
              <a:buChar char="●"/>
            </a:pPr>
            <a:r>
              <a:rPr lang="en"/>
              <a:t>Is smoker? (smoke)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a:t>
            </a:r>
            <a:r>
              <a:rPr lang="en"/>
              <a:t>columns</a:t>
            </a:r>
            <a:r>
              <a:rPr lang="en"/>
              <a:t> have </a:t>
            </a:r>
            <a:r>
              <a:rPr lang="en"/>
              <a:t>continuous</a:t>
            </a:r>
            <a:r>
              <a:rPr lang="en"/>
              <a:t> values except for smoke column which has binary values(1,0)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my data had NA values, I had to clean the data set and select 1000 </a:t>
            </a:r>
            <a:r>
              <a:rPr lang="en"/>
              <a:t>samples</a:t>
            </a:r>
            <a:r>
              <a:rPr lang="en"/>
              <a:t> from it. </a:t>
            </a:r>
            <a:endParaRPr/>
          </a:p>
        </p:txBody>
      </p:sp>
      <p:pic>
        <p:nvPicPr>
          <p:cNvPr id="291" name="Google Shape;291;p15"/>
          <p:cNvPicPr preferRelativeResize="0"/>
          <p:nvPr/>
        </p:nvPicPr>
        <p:blipFill>
          <a:blip r:embed="rId3">
            <a:alphaModFix/>
          </a:blip>
          <a:stretch>
            <a:fillRect/>
          </a:stretch>
        </p:blipFill>
        <p:spPr>
          <a:xfrm>
            <a:off x="4443525" y="1563375"/>
            <a:ext cx="4473926" cy="1602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439000" y="136225"/>
            <a:ext cx="3340800" cy="74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u="sng"/>
              <a:t>The Dataset</a:t>
            </a:r>
            <a:endParaRPr u="sng"/>
          </a:p>
        </p:txBody>
      </p:sp>
      <p:sp>
        <p:nvSpPr>
          <p:cNvPr id="297" name="Google Shape;297;p16"/>
          <p:cNvSpPr txBox="1"/>
          <p:nvPr>
            <p:ph idx="1" type="subTitle"/>
          </p:nvPr>
        </p:nvSpPr>
        <p:spPr>
          <a:xfrm>
            <a:off x="513950" y="942250"/>
            <a:ext cx="8340900" cy="9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replace NA values with median values.</a:t>
            </a:r>
            <a:endParaRPr/>
          </a:p>
          <a:p>
            <a:pPr indent="0" lvl="0" marL="0" rtl="0" algn="l">
              <a:spcBef>
                <a:spcPts val="0"/>
              </a:spcBef>
              <a:spcAft>
                <a:spcPts val="0"/>
              </a:spcAft>
              <a:buNone/>
            </a:pPr>
            <a:r>
              <a:rPr lang="en"/>
              <a:t>We can check if any columns have NA values and get the count by using summary() method.</a:t>
            </a:r>
            <a:endParaRPr/>
          </a:p>
        </p:txBody>
      </p:sp>
      <p:pic>
        <p:nvPicPr>
          <p:cNvPr id="298" name="Google Shape;298;p16"/>
          <p:cNvPicPr preferRelativeResize="0"/>
          <p:nvPr/>
        </p:nvPicPr>
        <p:blipFill>
          <a:blip r:embed="rId3">
            <a:alphaModFix/>
          </a:blip>
          <a:stretch>
            <a:fillRect/>
          </a:stretch>
        </p:blipFill>
        <p:spPr>
          <a:xfrm>
            <a:off x="642425" y="1798875"/>
            <a:ext cx="7473675" cy="1434350"/>
          </a:xfrm>
          <a:prstGeom prst="rect">
            <a:avLst/>
          </a:prstGeom>
          <a:noFill/>
          <a:ln>
            <a:noFill/>
          </a:ln>
        </p:spPr>
      </p:pic>
      <p:pic>
        <p:nvPicPr>
          <p:cNvPr id="299" name="Google Shape;299;p16"/>
          <p:cNvPicPr preferRelativeResize="0"/>
          <p:nvPr/>
        </p:nvPicPr>
        <p:blipFill>
          <a:blip r:embed="rId4">
            <a:alphaModFix/>
          </a:blip>
          <a:stretch>
            <a:fillRect/>
          </a:stretch>
        </p:blipFill>
        <p:spPr>
          <a:xfrm>
            <a:off x="1081425" y="3308200"/>
            <a:ext cx="5621326" cy="1732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05" name="Google Shape;305;p17"/>
          <p:cNvSpPr txBox="1"/>
          <p:nvPr>
            <p:ph idx="1" type="subTitle"/>
          </p:nvPr>
        </p:nvSpPr>
        <p:spPr>
          <a:xfrm>
            <a:off x="439000" y="1006525"/>
            <a:ext cx="3929700" cy="3317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a:t>Is there a linear relation between birth weight and gestation?</a:t>
            </a:r>
            <a:endParaRPr/>
          </a:p>
          <a:p>
            <a:pPr indent="-330200" lvl="0" marL="457200" rtl="0" algn="l">
              <a:lnSpc>
                <a:spcPct val="115000"/>
              </a:lnSpc>
              <a:spcBef>
                <a:spcPts val="0"/>
              </a:spcBef>
              <a:spcAft>
                <a:spcPts val="0"/>
              </a:spcAft>
              <a:buSzPts val="1600"/>
              <a:buAutoNum type="arabicPeriod"/>
            </a:pPr>
            <a:r>
              <a:rPr lang="en"/>
              <a:t>Is age and height of the mother a significant predictor of the baby's birth weight?</a:t>
            </a:r>
            <a:endParaRPr/>
          </a:p>
          <a:p>
            <a:pPr indent="-330200" lvl="0" marL="457200" rtl="0" algn="l">
              <a:lnSpc>
                <a:spcPct val="115000"/>
              </a:lnSpc>
              <a:spcBef>
                <a:spcPts val="0"/>
              </a:spcBef>
              <a:spcAft>
                <a:spcPts val="0"/>
              </a:spcAft>
              <a:buSzPts val="1600"/>
              <a:buAutoNum type="arabicPeriod"/>
            </a:pPr>
            <a:r>
              <a:rPr lang="en"/>
              <a:t>What is the effect of height after controlling for age?</a:t>
            </a:r>
            <a:endParaRPr/>
          </a:p>
          <a:p>
            <a:pPr indent="-330200" lvl="0" marL="457200" rtl="0" algn="l">
              <a:lnSpc>
                <a:spcPct val="115000"/>
              </a:lnSpc>
              <a:spcBef>
                <a:spcPts val="0"/>
              </a:spcBef>
              <a:spcAft>
                <a:spcPts val="0"/>
              </a:spcAft>
              <a:buSzPts val="1600"/>
              <a:buAutoNum type="arabicPeriod"/>
            </a:pPr>
            <a:r>
              <a:rPr lang="en"/>
              <a:t>What is the effect of age after controlling for height?</a:t>
            </a:r>
            <a:endParaRPr/>
          </a:p>
          <a:p>
            <a:pPr indent="-330200" lvl="0" marL="457200" rtl="0" algn="l">
              <a:lnSpc>
                <a:spcPct val="115000"/>
              </a:lnSpc>
              <a:spcBef>
                <a:spcPts val="0"/>
              </a:spcBef>
              <a:spcAft>
                <a:spcPts val="0"/>
              </a:spcAft>
              <a:buSzPts val="1600"/>
              <a:buAutoNum type="arabicPeriod"/>
            </a:pPr>
            <a:r>
              <a:rPr lang="en"/>
              <a:t>Does birth weight depend on smoking habits?</a:t>
            </a:r>
            <a:endParaRPr/>
          </a:p>
        </p:txBody>
      </p:sp>
      <p:pic>
        <p:nvPicPr>
          <p:cNvPr id="306" name="Google Shape;306;p17"/>
          <p:cNvPicPr preferRelativeResize="0"/>
          <p:nvPr/>
        </p:nvPicPr>
        <p:blipFill>
          <a:blip r:embed="rId3">
            <a:alphaModFix/>
          </a:blip>
          <a:stretch>
            <a:fillRect/>
          </a:stretch>
        </p:blipFill>
        <p:spPr>
          <a:xfrm>
            <a:off x="4413875" y="878125"/>
            <a:ext cx="4526675" cy="35038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12" name="Google Shape;312;p18"/>
          <p:cNvSpPr txBox="1"/>
          <p:nvPr>
            <p:ph idx="1" type="subTitle"/>
          </p:nvPr>
        </p:nvSpPr>
        <p:spPr>
          <a:xfrm>
            <a:off x="439000" y="952975"/>
            <a:ext cx="8104500" cy="10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FFFF00"/>
                </a:solidFill>
              </a:rPr>
              <a:t>1. </a:t>
            </a:r>
            <a:r>
              <a:rPr lang="en" sz="1300">
                <a:solidFill>
                  <a:srgbClr val="FFFF00"/>
                </a:solidFill>
              </a:rPr>
              <a:t>Is there a linear relation between birth weight and gestation?</a:t>
            </a:r>
            <a:endParaRPr sz="1300">
              <a:solidFill>
                <a:srgbClr val="FFFF00"/>
              </a:solidFill>
            </a:endParaRPr>
          </a:p>
          <a:p>
            <a:pPr indent="0" lvl="0" marL="0" rtl="0" algn="l">
              <a:lnSpc>
                <a:spcPct val="115000"/>
              </a:lnSpc>
              <a:spcBef>
                <a:spcPts val="500"/>
              </a:spcBef>
              <a:spcAft>
                <a:spcPts val="0"/>
              </a:spcAft>
              <a:buNone/>
            </a:pPr>
            <a:r>
              <a:rPr lang="en" sz="1300"/>
              <a:t>To find out the strength and nature of relation between bwt and gestation we will perform Simple Linear Regression followed by hypothesis testing. Hypothesis testing is used here to confirm if our beta coefficients are significant in a linear regression model.</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500"/>
              </a:spcBef>
              <a:spcAft>
                <a:spcPts val="0"/>
              </a:spcAft>
              <a:buNone/>
            </a:pPr>
            <a:r>
              <a:t/>
            </a:r>
            <a:endParaRPr sz="1300"/>
          </a:p>
          <a:p>
            <a:pPr indent="0" lvl="0" marL="914400" rtl="0" algn="l">
              <a:lnSpc>
                <a:spcPct val="115000"/>
              </a:lnSpc>
              <a:spcBef>
                <a:spcPts val="500"/>
              </a:spcBef>
              <a:spcAft>
                <a:spcPts val="500"/>
              </a:spcAft>
              <a:buNone/>
            </a:pPr>
            <a:r>
              <a:t/>
            </a:r>
            <a:endParaRPr sz="1300"/>
          </a:p>
        </p:txBody>
      </p:sp>
      <p:pic>
        <p:nvPicPr>
          <p:cNvPr id="313" name="Google Shape;313;p18"/>
          <p:cNvPicPr preferRelativeResize="0"/>
          <p:nvPr/>
        </p:nvPicPr>
        <p:blipFill>
          <a:blip r:embed="rId3">
            <a:alphaModFix/>
          </a:blip>
          <a:stretch>
            <a:fillRect/>
          </a:stretch>
        </p:blipFill>
        <p:spPr>
          <a:xfrm>
            <a:off x="4920600" y="2109325"/>
            <a:ext cx="3622850" cy="2804226"/>
          </a:xfrm>
          <a:prstGeom prst="rect">
            <a:avLst/>
          </a:prstGeom>
          <a:noFill/>
          <a:ln>
            <a:noFill/>
          </a:ln>
        </p:spPr>
      </p:pic>
      <p:pic>
        <p:nvPicPr>
          <p:cNvPr id="314" name="Google Shape;314;p18"/>
          <p:cNvPicPr preferRelativeResize="0"/>
          <p:nvPr/>
        </p:nvPicPr>
        <p:blipFill>
          <a:blip r:embed="rId4">
            <a:alphaModFix/>
          </a:blip>
          <a:stretch>
            <a:fillRect/>
          </a:stretch>
        </p:blipFill>
        <p:spPr>
          <a:xfrm>
            <a:off x="520500" y="2109325"/>
            <a:ext cx="3779345" cy="280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20" name="Google Shape;320;p19"/>
          <p:cNvSpPr txBox="1"/>
          <p:nvPr>
            <p:ph idx="1" type="subTitle"/>
          </p:nvPr>
        </p:nvSpPr>
        <p:spPr>
          <a:xfrm>
            <a:off x="439000" y="952975"/>
            <a:ext cx="7591500" cy="90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FFFF00"/>
                </a:solidFill>
              </a:rPr>
              <a:t>2. </a:t>
            </a:r>
            <a:r>
              <a:rPr lang="en" sz="1400">
                <a:solidFill>
                  <a:srgbClr val="FFFF00"/>
                </a:solidFill>
              </a:rPr>
              <a:t>I</a:t>
            </a:r>
            <a:r>
              <a:rPr lang="en" sz="1400">
                <a:solidFill>
                  <a:srgbClr val="FFFF00"/>
                </a:solidFill>
              </a:rPr>
              <a:t>s the age and height of the mother a significant predictor of the baby's birth weight?</a:t>
            </a:r>
            <a:endParaRPr sz="1400">
              <a:solidFill>
                <a:srgbClr val="FFFF00"/>
              </a:solidFill>
            </a:endParaRPr>
          </a:p>
          <a:p>
            <a:pPr indent="0" lvl="0" marL="0" rtl="0" algn="l">
              <a:lnSpc>
                <a:spcPct val="115000"/>
              </a:lnSpc>
              <a:spcBef>
                <a:spcPts val="500"/>
              </a:spcBef>
              <a:spcAft>
                <a:spcPts val="0"/>
              </a:spcAft>
              <a:buNone/>
            </a:pPr>
            <a:r>
              <a:rPr lang="en" sz="1400"/>
              <a:t>To answer this question we will use </a:t>
            </a:r>
            <a:r>
              <a:rPr lang="en" sz="1400" u="sng"/>
              <a:t>Multiple Linear Regression</a:t>
            </a:r>
            <a:r>
              <a:rPr lang="en" sz="1400"/>
              <a:t> and hypothesis testing.</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500"/>
              </a:spcBef>
              <a:spcAft>
                <a:spcPts val="0"/>
              </a:spcAft>
              <a:buNone/>
            </a:pPr>
            <a:r>
              <a:t/>
            </a:r>
            <a:endParaRPr sz="1400"/>
          </a:p>
          <a:p>
            <a:pPr indent="0" lvl="0" marL="914400" rtl="0" algn="l">
              <a:lnSpc>
                <a:spcPct val="115000"/>
              </a:lnSpc>
              <a:spcBef>
                <a:spcPts val="500"/>
              </a:spcBef>
              <a:spcAft>
                <a:spcPts val="500"/>
              </a:spcAft>
              <a:buNone/>
            </a:pPr>
            <a:r>
              <a:t/>
            </a:r>
            <a:endParaRPr sz="1400"/>
          </a:p>
        </p:txBody>
      </p:sp>
      <p:pic>
        <p:nvPicPr>
          <p:cNvPr id="321" name="Google Shape;321;p19"/>
          <p:cNvPicPr preferRelativeResize="0"/>
          <p:nvPr/>
        </p:nvPicPr>
        <p:blipFill>
          <a:blip r:embed="rId3">
            <a:alphaModFix/>
          </a:blip>
          <a:stretch>
            <a:fillRect/>
          </a:stretch>
        </p:blipFill>
        <p:spPr>
          <a:xfrm>
            <a:off x="439000" y="2034473"/>
            <a:ext cx="3755775" cy="1763527"/>
          </a:xfrm>
          <a:prstGeom prst="rect">
            <a:avLst/>
          </a:prstGeom>
          <a:noFill/>
          <a:ln>
            <a:noFill/>
          </a:ln>
        </p:spPr>
      </p:pic>
      <p:pic>
        <p:nvPicPr>
          <p:cNvPr id="322" name="Google Shape;322;p19"/>
          <p:cNvPicPr preferRelativeResize="0"/>
          <p:nvPr/>
        </p:nvPicPr>
        <p:blipFill>
          <a:blip r:embed="rId4">
            <a:alphaModFix/>
          </a:blip>
          <a:stretch>
            <a:fillRect/>
          </a:stretch>
        </p:blipFill>
        <p:spPr>
          <a:xfrm>
            <a:off x="4347175" y="2034475"/>
            <a:ext cx="4357826" cy="2804225"/>
          </a:xfrm>
          <a:prstGeom prst="rect">
            <a:avLst/>
          </a:prstGeom>
          <a:noFill/>
          <a:ln>
            <a:noFill/>
          </a:ln>
        </p:spPr>
      </p:pic>
      <p:sp>
        <p:nvSpPr>
          <p:cNvPr id="323" name="Google Shape;323;p19"/>
          <p:cNvSpPr/>
          <p:nvPr/>
        </p:nvSpPr>
        <p:spPr>
          <a:xfrm>
            <a:off x="7709225" y="136075"/>
            <a:ext cx="1134900" cy="664500"/>
          </a:xfrm>
          <a:prstGeom prst="roundRect">
            <a:avLst>
              <a:gd fmla="val 16667" name="adj"/>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Nunito"/>
                <a:ea typeface="Nunito"/>
                <a:cs typeface="Nunito"/>
                <a:sym typeface="Nunito"/>
              </a:rPr>
              <a:t>PASS</a:t>
            </a:r>
            <a:endParaRPr b="1" sz="2400">
              <a:solidFill>
                <a:srgbClr val="6AA84F"/>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29" name="Google Shape;329;p20"/>
          <p:cNvSpPr txBox="1"/>
          <p:nvPr>
            <p:ph idx="1" type="subTitle"/>
          </p:nvPr>
        </p:nvSpPr>
        <p:spPr>
          <a:xfrm>
            <a:off x="439000" y="952975"/>
            <a:ext cx="7591500" cy="80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00"/>
                </a:solidFill>
              </a:rPr>
              <a:t>3. </a:t>
            </a:r>
            <a:r>
              <a:rPr lang="en" sz="1500">
                <a:solidFill>
                  <a:srgbClr val="FFFF00"/>
                </a:solidFill>
              </a:rPr>
              <a:t>What is the effect of height after controlling for age?</a:t>
            </a:r>
            <a:endParaRPr sz="1500">
              <a:solidFill>
                <a:srgbClr val="FFFF00"/>
              </a:solidFill>
            </a:endParaRPr>
          </a:p>
          <a:p>
            <a:pPr indent="0" lvl="0" marL="0" rtl="0" algn="l">
              <a:lnSpc>
                <a:spcPct val="115000"/>
              </a:lnSpc>
              <a:spcBef>
                <a:spcPts val="500"/>
              </a:spcBef>
              <a:spcAft>
                <a:spcPts val="0"/>
              </a:spcAft>
              <a:buNone/>
            </a:pPr>
            <a:r>
              <a:rPr lang="en" sz="1500"/>
              <a:t>To answer this question we will run t-test with hypothesis testing.</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500"/>
              </a:spcBef>
              <a:spcAft>
                <a:spcPts val="0"/>
              </a:spcAft>
              <a:buNone/>
            </a:pPr>
            <a:r>
              <a:t/>
            </a:r>
            <a:endParaRPr sz="1500"/>
          </a:p>
          <a:p>
            <a:pPr indent="0" lvl="0" marL="914400" rtl="0" algn="l">
              <a:lnSpc>
                <a:spcPct val="115000"/>
              </a:lnSpc>
              <a:spcBef>
                <a:spcPts val="500"/>
              </a:spcBef>
              <a:spcAft>
                <a:spcPts val="500"/>
              </a:spcAft>
              <a:buNone/>
            </a:pPr>
            <a:r>
              <a:t/>
            </a:r>
            <a:endParaRPr sz="1500"/>
          </a:p>
        </p:txBody>
      </p:sp>
      <p:pic>
        <p:nvPicPr>
          <p:cNvPr id="330" name="Google Shape;330;p20"/>
          <p:cNvPicPr preferRelativeResize="0"/>
          <p:nvPr/>
        </p:nvPicPr>
        <p:blipFill>
          <a:blip r:embed="rId3">
            <a:alphaModFix/>
          </a:blip>
          <a:stretch>
            <a:fillRect/>
          </a:stretch>
        </p:blipFill>
        <p:spPr>
          <a:xfrm>
            <a:off x="2047600" y="1756075"/>
            <a:ext cx="4515899" cy="2933563"/>
          </a:xfrm>
          <a:prstGeom prst="rect">
            <a:avLst/>
          </a:prstGeom>
          <a:noFill/>
          <a:ln>
            <a:noFill/>
          </a:ln>
        </p:spPr>
      </p:pic>
      <p:sp>
        <p:nvSpPr>
          <p:cNvPr id="331" name="Google Shape;331;p20"/>
          <p:cNvSpPr/>
          <p:nvPr/>
        </p:nvSpPr>
        <p:spPr>
          <a:xfrm>
            <a:off x="7709225" y="136075"/>
            <a:ext cx="1134900" cy="664500"/>
          </a:xfrm>
          <a:prstGeom prst="roundRect">
            <a:avLst>
              <a:gd fmla="val 16667" name="adj"/>
            </a:avLst>
          </a:pr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6AA84F"/>
                </a:solidFill>
                <a:latin typeface="Nunito"/>
                <a:ea typeface="Nunito"/>
                <a:cs typeface="Nunito"/>
                <a:sym typeface="Nunito"/>
              </a:rPr>
              <a:t>PASS</a:t>
            </a:r>
            <a:endParaRPr b="1" sz="2400">
              <a:solidFill>
                <a:srgbClr val="6AA84F"/>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ctrTitle"/>
          </p:nvPr>
        </p:nvSpPr>
        <p:spPr>
          <a:xfrm>
            <a:off x="439000" y="136225"/>
            <a:ext cx="4079400" cy="741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u="sng"/>
              <a:t>Research Scenario</a:t>
            </a:r>
            <a:endParaRPr u="sng"/>
          </a:p>
        </p:txBody>
      </p:sp>
      <p:sp>
        <p:nvSpPr>
          <p:cNvPr id="337" name="Google Shape;337;p21"/>
          <p:cNvSpPr txBox="1"/>
          <p:nvPr>
            <p:ph idx="1" type="subTitle"/>
          </p:nvPr>
        </p:nvSpPr>
        <p:spPr>
          <a:xfrm>
            <a:off x="439000" y="952975"/>
            <a:ext cx="7591500" cy="80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FFFF00"/>
                </a:solidFill>
              </a:rPr>
              <a:t>What is the effect of age after controlling for height?</a:t>
            </a:r>
            <a:endParaRPr sz="1500">
              <a:solidFill>
                <a:srgbClr val="FFFF00"/>
              </a:solidFill>
            </a:endParaRPr>
          </a:p>
          <a:p>
            <a:pPr indent="0" lvl="0" marL="0" rtl="0" algn="l">
              <a:lnSpc>
                <a:spcPct val="115000"/>
              </a:lnSpc>
              <a:spcBef>
                <a:spcPts val="500"/>
              </a:spcBef>
              <a:spcAft>
                <a:spcPts val="0"/>
              </a:spcAft>
              <a:buNone/>
            </a:pPr>
            <a:r>
              <a:rPr lang="en" sz="1500"/>
              <a:t>To answer this question we will run t-test with hypothesis testing.</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500"/>
              </a:spcBef>
              <a:spcAft>
                <a:spcPts val="0"/>
              </a:spcAft>
              <a:buNone/>
            </a:pPr>
            <a:r>
              <a:t/>
            </a:r>
            <a:endParaRPr sz="1500"/>
          </a:p>
          <a:p>
            <a:pPr indent="0" lvl="0" marL="914400" rtl="0" algn="l">
              <a:lnSpc>
                <a:spcPct val="115000"/>
              </a:lnSpc>
              <a:spcBef>
                <a:spcPts val="500"/>
              </a:spcBef>
              <a:spcAft>
                <a:spcPts val="500"/>
              </a:spcAft>
              <a:buNone/>
            </a:pPr>
            <a:r>
              <a:t/>
            </a:r>
            <a:endParaRPr sz="1500"/>
          </a:p>
        </p:txBody>
      </p:sp>
      <p:sp>
        <p:nvSpPr>
          <p:cNvPr id="338" name="Google Shape;338;p21"/>
          <p:cNvSpPr/>
          <p:nvPr/>
        </p:nvSpPr>
        <p:spPr>
          <a:xfrm>
            <a:off x="7709225" y="136075"/>
            <a:ext cx="1134900" cy="664500"/>
          </a:xfrm>
          <a:prstGeom prst="roundRect">
            <a:avLst>
              <a:gd fmla="val 16667" name="adj"/>
            </a:avLst>
          </a:prstGeom>
          <a:solidFill>
            <a:srgbClr val="000000"/>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A61C00"/>
                </a:solidFill>
                <a:latin typeface="Nunito"/>
                <a:ea typeface="Nunito"/>
                <a:cs typeface="Nunito"/>
                <a:sym typeface="Nunito"/>
              </a:rPr>
              <a:t>FAIL</a:t>
            </a:r>
            <a:endParaRPr b="1" sz="2400">
              <a:solidFill>
                <a:srgbClr val="A61C00"/>
              </a:solidFill>
              <a:latin typeface="Nunito"/>
              <a:ea typeface="Nunito"/>
              <a:cs typeface="Nunito"/>
              <a:sym typeface="Nunito"/>
            </a:endParaRPr>
          </a:p>
        </p:txBody>
      </p:sp>
      <p:pic>
        <p:nvPicPr>
          <p:cNvPr id="339" name="Google Shape;339;p21"/>
          <p:cNvPicPr preferRelativeResize="0"/>
          <p:nvPr/>
        </p:nvPicPr>
        <p:blipFill>
          <a:blip r:embed="rId3">
            <a:alphaModFix/>
          </a:blip>
          <a:stretch>
            <a:fillRect/>
          </a:stretch>
        </p:blipFill>
        <p:spPr>
          <a:xfrm>
            <a:off x="2216325" y="1830925"/>
            <a:ext cx="4173250" cy="2996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