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56def5b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56def5b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56def5b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56def5b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56def5b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56def5b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56def5b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56def5b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5-Minute Intro to SETI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Sofia Sheikh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Intro2Astro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SETI = Search for Extraterrestrial Intelligence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-"/>
            </a:pPr>
            <a:r>
              <a:rPr lang="en" sz="2100">
                <a:solidFill>
                  <a:schemeClr val="accent2"/>
                </a:solidFill>
              </a:rPr>
              <a:t>Academic discipline looking</a:t>
            </a:r>
            <a:r>
              <a:rPr lang="en" sz="2100">
                <a:solidFill>
                  <a:schemeClr val="accent2"/>
                </a:solidFill>
              </a:rPr>
              <a:t> for signs of </a:t>
            </a:r>
            <a:r>
              <a:rPr lang="en" sz="2100">
                <a:solidFill>
                  <a:srgbClr val="FFFF00"/>
                </a:solidFill>
              </a:rPr>
              <a:t>technology</a:t>
            </a:r>
            <a:r>
              <a:rPr lang="en" sz="2100">
                <a:solidFill>
                  <a:schemeClr val="accent2"/>
                </a:solidFill>
              </a:rPr>
              <a:t> from extraterrestrial intelligence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-"/>
            </a:pPr>
            <a:r>
              <a:rPr lang="en" sz="2100">
                <a:solidFill>
                  <a:schemeClr val="accent2"/>
                </a:solidFill>
              </a:rPr>
              <a:t>Began in the 1960s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-"/>
            </a:pPr>
            <a:r>
              <a:rPr lang="en" sz="2100">
                <a:solidFill>
                  <a:schemeClr val="accent2"/>
                </a:solidFill>
              </a:rPr>
              <a:t>Spectrum: Biosignatures -&gt; Technosignatures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-"/>
            </a:pPr>
            <a:r>
              <a:rPr lang="en" sz="2100">
                <a:solidFill>
                  <a:schemeClr val="accent2"/>
                </a:solidFill>
              </a:rPr>
              <a:t>Many methods:</a:t>
            </a:r>
            <a:endParaRPr sz="2100">
              <a:solidFill>
                <a:schemeClr val="accent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-"/>
            </a:pPr>
            <a:r>
              <a:rPr lang="en" sz="2100">
                <a:solidFill>
                  <a:schemeClr val="accent2"/>
                </a:solidFill>
              </a:rPr>
              <a:t>artifacts in the solar system</a:t>
            </a:r>
            <a:endParaRPr sz="2100">
              <a:solidFill>
                <a:schemeClr val="accent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-"/>
            </a:pPr>
            <a:r>
              <a:rPr lang="en" sz="2100">
                <a:solidFill>
                  <a:schemeClr val="accent2"/>
                </a:solidFill>
              </a:rPr>
              <a:t>atmospheric/transit technosignatures</a:t>
            </a:r>
            <a:endParaRPr sz="2100">
              <a:solidFill>
                <a:schemeClr val="accent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Char char="-"/>
            </a:pPr>
            <a:r>
              <a:rPr lang="en" sz="2100">
                <a:solidFill>
                  <a:srgbClr val="FFFF00"/>
                </a:solidFill>
              </a:rPr>
              <a:t>radio/laser communication searches</a:t>
            </a:r>
            <a:endParaRPr sz="21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intentional radio signals?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arenR"/>
            </a:pPr>
            <a:r>
              <a:rPr lang="en">
                <a:solidFill>
                  <a:schemeClr val="accent2"/>
                </a:solidFill>
              </a:rPr>
              <a:t>Radio waves travel at the </a:t>
            </a:r>
            <a:r>
              <a:rPr lang="en">
                <a:solidFill>
                  <a:srgbClr val="FFFF00"/>
                </a:solidFill>
              </a:rPr>
              <a:t>speed of light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arenR"/>
            </a:pPr>
            <a:r>
              <a:rPr lang="en">
                <a:solidFill>
                  <a:schemeClr val="accent2"/>
                </a:solidFill>
              </a:rPr>
              <a:t>They are lower-energy (and thus </a:t>
            </a:r>
            <a:r>
              <a:rPr lang="en">
                <a:solidFill>
                  <a:srgbClr val="FFFF00"/>
                </a:solidFill>
              </a:rPr>
              <a:t>cheaper</a:t>
            </a:r>
            <a:r>
              <a:rPr lang="en">
                <a:solidFill>
                  <a:schemeClr val="accent2"/>
                </a:solidFill>
              </a:rPr>
              <a:t>) than any region of the EM spectrum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arenR"/>
            </a:pPr>
            <a:r>
              <a:rPr lang="en">
                <a:solidFill>
                  <a:schemeClr val="accent2"/>
                </a:solidFill>
              </a:rPr>
              <a:t>Radio waves </a:t>
            </a:r>
            <a:r>
              <a:rPr lang="en">
                <a:solidFill>
                  <a:srgbClr val="FFFF00"/>
                </a:solidFill>
              </a:rPr>
              <a:t>aren’t attenuated by gas and dust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arenR"/>
            </a:pPr>
            <a:r>
              <a:rPr lang="en">
                <a:solidFill>
                  <a:schemeClr val="accent2"/>
                </a:solidFill>
              </a:rPr>
              <a:t>Stars don’t emit radio waves (usually) - pretty</a:t>
            </a:r>
            <a:r>
              <a:rPr lang="en">
                <a:solidFill>
                  <a:srgbClr val="FFFF00"/>
                </a:solidFill>
              </a:rPr>
              <a:t> low background </a:t>
            </a:r>
            <a:r>
              <a:rPr lang="en">
                <a:solidFill>
                  <a:schemeClr val="accent2"/>
                </a:solidFill>
              </a:rPr>
              <a:t>at most frequencies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arenR"/>
            </a:pPr>
            <a:r>
              <a:rPr lang="en">
                <a:solidFill>
                  <a:schemeClr val="accent2"/>
                </a:solidFill>
              </a:rPr>
              <a:t>Humanity has known how to do this for ~100 years - </a:t>
            </a:r>
            <a:r>
              <a:rPr lang="en">
                <a:solidFill>
                  <a:srgbClr val="FFFF00"/>
                </a:solidFill>
              </a:rPr>
              <a:t>doesn’t require unknown physics</a:t>
            </a:r>
            <a:r>
              <a:rPr lang="en">
                <a:solidFill>
                  <a:schemeClr val="accent2"/>
                </a:solidFill>
              </a:rPr>
              <a:t> or technology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arenR"/>
            </a:pPr>
            <a:r>
              <a:rPr lang="en">
                <a:solidFill>
                  <a:schemeClr val="accent2"/>
                </a:solidFill>
              </a:rPr>
              <a:t>It’s </a:t>
            </a:r>
            <a:r>
              <a:rPr lang="en">
                <a:solidFill>
                  <a:srgbClr val="FFFF00"/>
                </a:solidFill>
              </a:rPr>
              <a:t>how our communication works </a:t>
            </a:r>
            <a:r>
              <a:rPr lang="en">
                <a:solidFill>
                  <a:schemeClr val="accent2"/>
                </a:solidFill>
              </a:rPr>
              <a:t>on Earth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arenR"/>
            </a:pPr>
            <a:r>
              <a:rPr lang="en">
                <a:solidFill>
                  <a:schemeClr val="accent2"/>
                </a:solidFill>
              </a:rPr>
              <a:t>If we additionally assume it’s an intentional communication, we can assume that it will be </a:t>
            </a:r>
            <a:r>
              <a:rPr lang="en">
                <a:solidFill>
                  <a:srgbClr val="FFFF00"/>
                </a:solidFill>
              </a:rPr>
              <a:t>easily detectable and easily distinguishable </a:t>
            </a:r>
            <a:r>
              <a:rPr lang="en">
                <a:solidFill>
                  <a:schemeClr val="accent2"/>
                </a:solidFill>
              </a:rPr>
              <a:t>from the background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doing this work?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Berkeley SETI Research Center (home of the</a:t>
            </a:r>
            <a:r>
              <a:rPr lang="en">
                <a:solidFill>
                  <a:srgbClr val="FFFF00"/>
                </a:solidFill>
              </a:rPr>
              <a:t> Breakthrough Listen Project</a:t>
            </a:r>
            <a:r>
              <a:rPr lang="en">
                <a:solidFill>
                  <a:schemeClr val="accent2"/>
                </a:solidFill>
              </a:rPr>
              <a:t>)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-"/>
            </a:pPr>
            <a:r>
              <a:rPr lang="en">
                <a:solidFill>
                  <a:srgbClr val="FFFF00"/>
                </a:solidFill>
              </a:rPr>
              <a:t>SETI Institute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rgbClr val="FFFF00"/>
                </a:solidFill>
              </a:rPr>
              <a:t>Random scattered scientists </a:t>
            </a:r>
            <a:r>
              <a:rPr lang="en">
                <a:solidFill>
                  <a:schemeClr val="accent2"/>
                </a:solidFill>
              </a:rPr>
              <a:t>at some universities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-"/>
            </a:pPr>
            <a:r>
              <a:rPr lang="en">
                <a:solidFill>
                  <a:srgbClr val="FFFF00"/>
                </a:solidFill>
              </a:rPr>
              <a:t>Not NASA or the NSF*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 sz="1800">
                <a:solidFill>
                  <a:schemeClr val="accent2"/>
                </a:solidFill>
              </a:rPr>
              <a:t>Field went through political/funding struggles in the 1990s</a:t>
            </a:r>
            <a:endParaRPr sz="1800">
              <a:solidFill>
                <a:schemeClr val="accent2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 sz="1800">
                <a:solidFill>
                  <a:schemeClr val="accent2"/>
                </a:solidFill>
              </a:rPr>
              <a:t>Congress disallowed it from the NASA budget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 sz="1800">
                <a:solidFill>
                  <a:schemeClr val="accent2"/>
                </a:solidFill>
              </a:rPr>
              <a:t>Incorrectly linked to UFOlogy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 sz="1800">
                <a:solidFill>
                  <a:schemeClr val="accent2"/>
                </a:solidFill>
              </a:rPr>
              <a:t>Incorrectly separated from traditional biosignature work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 sz="1800">
                <a:solidFill>
                  <a:schemeClr val="accent2"/>
                </a:solidFill>
              </a:rPr>
              <a:t>Some crappy papers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Breakthrough Listen - Radio SETI Strategy</a:t>
            </a:r>
            <a:endParaRPr/>
          </a:p>
        </p:txBody>
      </p:sp>
      <p:grpSp>
        <p:nvGrpSpPr>
          <p:cNvPr id="79" name="Google Shape;79;p17"/>
          <p:cNvGrpSpPr/>
          <p:nvPr/>
        </p:nvGrpSpPr>
        <p:grpSpPr>
          <a:xfrm>
            <a:off x="5838975" y="3492350"/>
            <a:ext cx="1608575" cy="1410250"/>
            <a:chOff x="5750800" y="2908450"/>
            <a:chExt cx="1608575" cy="1410250"/>
          </a:xfrm>
        </p:grpSpPr>
        <p:sp>
          <p:nvSpPr>
            <p:cNvPr id="80" name="Google Shape;80;p17"/>
            <p:cNvSpPr/>
            <p:nvPr/>
          </p:nvSpPr>
          <p:spPr>
            <a:xfrm>
              <a:off x="6191475" y="2908450"/>
              <a:ext cx="1167900" cy="11898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5750800" y="3988100"/>
              <a:ext cx="958500" cy="3306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rot="-2859311">
              <a:off x="6450309" y="3437211"/>
              <a:ext cx="650246" cy="13230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6896525" y="3073725"/>
              <a:ext cx="286500" cy="27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7"/>
          <p:cNvSpPr/>
          <p:nvPr/>
        </p:nvSpPr>
        <p:spPr>
          <a:xfrm>
            <a:off x="8064375" y="1994075"/>
            <a:ext cx="517800" cy="473700"/>
          </a:xfrm>
          <a:prstGeom prst="sun">
            <a:avLst>
              <a:gd fmla="val 39994" name="adj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6742475" y="1243075"/>
            <a:ext cx="517800" cy="473700"/>
          </a:xfrm>
          <a:prstGeom prst="sun">
            <a:avLst>
              <a:gd fmla="val 39994" name="adj"/>
            </a:avLst>
          </a:prstGeom>
          <a:solidFill>
            <a:srgbClr val="FFF2CC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7"/>
          <p:cNvCxnSpPr>
            <a:endCxn id="83" idx="7"/>
          </p:cNvCxnSpPr>
          <p:nvPr/>
        </p:nvCxnSpPr>
        <p:spPr>
          <a:xfrm flipH="1">
            <a:off x="7229243" y="2401656"/>
            <a:ext cx="978300" cy="1296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7" name="Google Shape;87;p17"/>
          <p:cNvSpPr txBox="1"/>
          <p:nvPr/>
        </p:nvSpPr>
        <p:spPr>
          <a:xfrm>
            <a:off x="8416900" y="1597475"/>
            <a:ext cx="5178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ON</a:t>
            </a:r>
            <a:endParaRPr sz="1600">
              <a:solidFill>
                <a:srgbClr val="FFFF00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7119075" y="1017725"/>
            <a:ext cx="6258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2CC"/>
                </a:solidFill>
              </a:rPr>
              <a:t>OFF</a:t>
            </a:r>
            <a:endParaRPr sz="1600">
              <a:solidFill>
                <a:srgbClr val="FFF2CC"/>
              </a:solidFill>
            </a:endParaRPr>
          </a:p>
        </p:txBody>
      </p:sp>
      <p:grpSp>
        <p:nvGrpSpPr>
          <p:cNvPr id="89" name="Google Shape;89;p17"/>
          <p:cNvGrpSpPr/>
          <p:nvPr/>
        </p:nvGrpSpPr>
        <p:grpSpPr>
          <a:xfrm>
            <a:off x="5567780" y="3184986"/>
            <a:ext cx="1551300" cy="1717614"/>
            <a:chOff x="4114055" y="3139086"/>
            <a:chExt cx="1551300" cy="1717614"/>
          </a:xfrm>
        </p:grpSpPr>
        <p:sp>
          <p:nvSpPr>
            <p:cNvPr id="90" name="Google Shape;90;p17"/>
            <p:cNvSpPr/>
            <p:nvPr/>
          </p:nvSpPr>
          <p:spPr>
            <a:xfrm rot="-1442591">
              <a:off x="4305795" y="3325363"/>
              <a:ext cx="1167822" cy="1189845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4162575" y="4526100"/>
              <a:ext cx="958500" cy="3306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 rot="-4302931">
              <a:off x="4564623" y="3853945"/>
              <a:ext cx="650230" cy="13234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 rot="-1442502">
              <a:off x="4868933" y="3408192"/>
              <a:ext cx="286450" cy="2753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" name="Google Shape;94;p17"/>
          <p:cNvCxnSpPr>
            <a:endCxn id="93" idx="7"/>
          </p:cNvCxnSpPr>
          <p:nvPr/>
        </p:nvCxnSpPr>
        <p:spPr>
          <a:xfrm flipH="1">
            <a:off x="6518703" y="1582699"/>
            <a:ext cx="453000" cy="187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95" name="Google Shape;95;p17"/>
          <p:cNvGrpSpPr/>
          <p:nvPr/>
        </p:nvGrpSpPr>
        <p:grpSpPr>
          <a:xfrm>
            <a:off x="8438458" y="4450823"/>
            <a:ext cx="478800" cy="567300"/>
            <a:chOff x="8438458" y="4450823"/>
            <a:chExt cx="478800" cy="567300"/>
          </a:xfrm>
        </p:grpSpPr>
        <p:sp>
          <p:nvSpPr>
            <p:cNvPr id="96" name="Google Shape;96;p17"/>
            <p:cNvSpPr/>
            <p:nvPr/>
          </p:nvSpPr>
          <p:spPr>
            <a:xfrm rot="1606671">
              <a:off x="8533362" y="4489621"/>
              <a:ext cx="288991" cy="489703"/>
            </a:xfrm>
            <a:prstGeom prst="roundRect">
              <a:avLst>
                <a:gd fmla="val 16667" name="adj"/>
              </a:avLst>
            </a:prstGeom>
            <a:solidFill>
              <a:srgbClr val="999999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8582175" y="4803300"/>
              <a:ext cx="88200" cy="993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7"/>
          <p:cNvSpPr/>
          <p:nvPr/>
        </p:nvSpPr>
        <p:spPr>
          <a:xfrm rot="5167130">
            <a:off x="5595055" y="2027927"/>
            <a:ext cx="2096408" cy="3579696"/>
          </a:xfrm>
          <a:prstGeom prst="teardrop">
            <a:avLst>
              <a:gd fmla="val 107106" name="adj"/>
            </a:avLst>
          </a:prstGeom>
          <a:gradFill>
            <a:gsLst>
              <a:gs pos="0">
                <a:srgbClr val="FFFFFF">
                  <a:alpha val="0"/>
                  <a:alpha val="0"/>
                </a:srgbClr>
              </a:gs>
              <a:gs pos="92000">
                <a:srgbClr val="8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525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Cover </a:t>
            </a:r>
            <a:r>
              <a:rPr lang="en">
                <a:solidFill>
                  <a:srgbClr val="FFFF00"/>
                </a:solidFill>
              </a:rPr>
              <a:t>~billions of frequencies</a:t>
            </a:r>
            <a:r>
              <a:rPr lang="en">
                <a:solidFill>
                  <a:schemeClr val="accent2"/>
                </a:solidFill>
              </a:rPr>
              <a:t> at once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Look for </a:t>
            </a:r>
            <a:r>
              <a:rPr lang="en">
                <a:solidFill>
                  <a:srgbClr val="FFFF00"/>
                </a:solidFill>
              </a:rPr>
              <a:t>narrowband signals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 sz="1800">
                <a:solidFill>
                  <a:schemeClr val="accent2"/>
                </a:solidFill>
              </a:rPr>
              <a:t>Extremely luminous signals that are only appearing in a single frequency channel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 sz="1800">
                <a:solidFill>
                  <a:schemeClr val="accent2"/>
                </a:solidFill>
              </a:rPr>
              <a:t>The narrowest signals that astrophysical objects can produce are</a:t>
            </a:r>
            <a:r>
              <a:rPr lang="en" sz="1800">
                <a:solidFill>
                  <a:srgbClr val="FFFF00"/>
                </a:solidFill>
              </a:rPr>
              <a:t> ~kHz </a:t>
            </a:r>
            <a:r>
              <a:rPr lang="en" sz="1800">
                <a:solidFill>
                  <a:schemeClr val="accent2"/>
                </a:solidFill>
              </a:rPr>
              <a:t>wide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 sz="1800">
                <a:solidFill>
                  <a:schemeClr val="accent2"/>
                </a:solidFill>
              </a:rPr>
              <a:t>The signals humans produce are </a:t>
            </a:r>
            <a:r>
              <a:rPr lang="en" sz="1800">
                <a:solidFill>
                  <a:srgbClr val="FFFF00"/>
                </a:solidFill>
              </a:rPr>
              <a:t>~Hz</a:t>
            </a:r>
            <a:r>
              <a:rPr lang="en" sz="1800">
                <a:solidFill>
                  <a:schemeClr val="accent2"/>
                </a:solidFill>
              </a:rPr>
              <a:t> wide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Use </a:t>
            </a:r>
            <a:r>
              <a:rPr lang="en">
                <a:solidFill>
                  <a:srgbClr val="FFFF00"/>
                </a:solidFill>
              </a:rPr>
              <a:t>on-off observing</a:t>
            </a:r>
            <a:r>
              <a:rPr lang="en">
                <a:solidFill>
                  <a:schemeClr val="accent2"/>
                </a:solidFill>
              </a:rPr>
              <a:t> to try to get rid of radio frequency interference (RFI)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