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6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30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2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15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6.xml"/>
  <Override ContentType="application/vnd.openxmlformats-officedocument.presentationml.slide+xml" PartName="/ppt/slides/slide20.xml"/>
  <Override ContentType="application/vnd.openxmlformats-officedocument.presentationml.slide+xml" PartName="/ppt/slides/slide1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8" Type="http://schemas.openxmlformats.org/officeDocument/2006/relationships/slide" Target="slides/slide23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4" Type="http://schemas.openxmlformats.org/officeDocument/2006/relationships/slide" Target="slides/slide9.xml"/><Relationship Id="rId29" Type="http://schemas.openxmlformats.org/officeDocument/2006/relationships/slide" Target="slides/slide24.xml"/><Relationship Id="rId27" Type="http://schemas.openxmlformats.org/officeDocument/2006/relationships/slide" Target="slides/slide22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4" Type="http://schemas.openxmlformats.org/officeDocument/2006/relationships/slide" Target="slides/slide2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1" Type="http://schemas.openxmlformats.org/officeDocument/2006/relationships/slide" Target="slides/slide26.xml"/><Relationship Id="rId33" Type="http://schemas.openxmlformats.org/officeDocument/2006/relationships/slide" Target="slides/slide28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30" Type="http://schemas.openxmlformats.org/officeDocument/2006/relationships/slide" Target="slides/slide25.xml"/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26" Type="http://schemas.openxmlformats.org/officeDocument/2006/relationships/slide" Target="slides/slide21.xml"/><Relationship Id="rId24" Type="http://schemas.openxmlformats.org/officeDocument/2006/relationships/slide" Target="slides/slide19.xml"/><Relationship Id="rId2" Type="http://schemas.openxmlformats.org/officeDocument/2006/relationships/viewProps" Target="viewProps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32" Type="http://schemas.openxmlformats.org/officeDocument/2006/relationships/slide" Target="slides/slide27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7" Type="http://schemas.openxmlformats.org/officeDocument/2006/relationships/slide" Target="slides/slide12.xml"/><Relationship Id="rId3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022725" y="9750425"/>
            <a:ext cx="307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-1587" y="15875"/>
            <a:ext cx="307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25" spcFirstLastPara="1" rIns="19825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022725" y="15875"/>
            <a:ext cx="307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25" spcFirstLastPara="1" rIns="19825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-1587" y="9750425"/>
            <a:ext cx="307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sldNum"/>
          </p:nvPr>
        </p:nvSpPr>
        <p:spPr>
          <a:xfrm>
            <a:off x="4022725" y="9750425"/>
            <a:ext cx="307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00" lIns="97500" spcFirstLastPara="1" rIns="97500" wrap="square" tIns="479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/>
          <p:nvPr>
            <p:ph idx="4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" name="Google Shape;10;n"/>
          <p:cNvSpPr txBox="1"/>
          <p:nvPr/>
        </p:nvSpPr>
        <p:spPr>
          <a:xfrm>
            <a:off x="6618287" y="9812337"/>
            <a:ext cx="414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00" lIns="97500" spcFirstLastPara="1" rIns="97500" wrap="square" tIns="479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4022725" y="9750425"/>
            <a:ext cx="307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spcFirstLastPara="1" rIns="198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46150" y="4865687"/>
            <a:ext cx="5207100" cy="4311600"/>
          </a:xfrm>
          <a:prstGeom prst="rect">
            <a:avLst/>
          </a:prstGeom>
        </p:spPr>
        <p:txBody>
          <a:bodyPr anchorCtr="0" anchor="t" bIns="47900" lIns="97500" spcFirstLastPara="1" rIns="97500" wrap="square" tIns="47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62050" y="895350"/>
            <a:ext cx="4776900" cy="358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2438400"/>
            <a:ext cx="9009012" cy="1052400"/>
            <a:chOff x="0" y="2438400"/>
            <a:chExt cx="9009012" cy="10524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290456" y="2546335"/>
              <a:ext cx="711152" cy="474642"/>
              <a:chOff x="1143000" y="533400"/>
              <a:chExt cx="990600" cy="6858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folHlink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389" y="2968504"/>
              <a:ext cx="738226" cy="474642"/>
              <a:chOff x="1447800" y="4191000"/>
              <a:chExt cx="1066800" cy="6858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981200" y="4191000"/>
                <a:ext cx="533400" cy="68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2895600"/>
              <a:ext cx="560400" cy="422400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5000" y="2438400"/>
              <a:ext cx="31800" cy="105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flipH="1" rot="10800000">
              <a:off x="315912" y="3260787"/>
              <a:ext cx="8693100" cy="55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990600" y="1676400"/>
            <a:ext cx="7772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0"/>
            <a:ext cx="1406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69037"/>
            <a:ext cx="869950" cy="58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Relationship Id="rId4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417512" y="10985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800100" y="10985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541337" y="15208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911225" y="15208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27000" y="14478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762000" y="99060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2912" y="1781175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7475" y="0"/>
            <a:ext cx="1406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69037"/>
            <a:ext cx="869950" cy="5889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395287" y="549275"/>
            <a:ext cx="7772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Wireless and Mobile Network Architecture</a:t>
            </a:r>
            <a:endParaRPr/>
          </a:p>
        </p:txBody>
      </p:sp>
      <p:sp>
        <p:nvSpPr>
          <p:cNvPr id="60" name="Google Shape;60;p5"/>
          <p:cNvSpPr txBox="1"/>
          <p:nvPr/>
        </p:nvSpPr>
        <p:spPr>
          <a:xfrm>
            <a:off x="1042987" y="2205037"/>
            <a:ext cx="81009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3: </a:t>
            </a:r>
            <a:r>
              <a:rPr b="1" i="0" lang="en-US" sz="32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Handoff Management Detection and Assignment</a:t>
            </a:r>
            <a:endParaRPr/>
          </a:p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1476375" y="37163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Yuh-Shyan Chen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of Computer Science and Information Engineering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National Taipei University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Sep. 2006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Cont.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1042987" y="19891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Channel comparison for handoff are based on RSSI and QI metrics.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Filter should be applied on both RSSI and QI metrics.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Window averaging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1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Leaky-bucket integration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Cont.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1187450" y="1989137"/>
            <a:ext cx="77724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Short-term Rayleigh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fading is usually handled in mobile system designs by techniques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Diversity techniques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Multiple receiver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Correlators with variable lines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Antenna diversity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processing techniques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Bit interleaving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Convolutional coding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equalizer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3.2 Strategies for </a:t>
            </a: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Handoff Detection</a:t>
            </a: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Mobile-Controlled Handoff (</a:t>
            </a: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MCHO</a:t>
            </a: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MCHO is employed by lower-tier DECT and PACS.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The MS continuously monitors the signal of the surrounding BSs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When some handoff criteria are met, the </a:t>
            </a:r>
            <a:r>
              <a:rPr b="0" i="0" lang="en-US" sz="2400" u="sng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MS checks the “best” candidate BS for an available traffic channel and launches a handoff request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Automatic link transfer (ALT)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between two BSs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slot transfer (TST)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between channels on the same BS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Cont.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MS receiver generally obtains twp pieces of information: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RSSI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QI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required handoff time for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DECT is </a:t>
            </a: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100 msec to 500 msec.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PACS is </a:t>
            </a: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20 msec to 50 msec.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2771775" y="2205037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3203575" y="4508500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5364162" y="4508500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 txBox="1"/>
          <p:nvPr/>
        </p:nvSpPr>
        <p:spPr>
          <a:xfrm>
            <a:off x="1908175" y="1701800"/>
            <a:ext cx="15843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427537" y="4005262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new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slot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6588125" y="4005262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or TST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547812" y="3716337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2700000">
            <a:off x="2050989" y="3789419"/>
            <a:ext cx="1441649" cy="143995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124075" y="4076700"/>
            <a:ext cx="1505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Link-quality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rot="10800000">
            <a:off x="3492375" y="2241612"/>
            <a:ext cx="4537200" cy="2303400"/>
          </a:xfrm>
          <a:prstGeom prst="bentConnector3">
            <a:avLst>
              <a:gd fmla="val -108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 flipH="1" rot="5400000">
            <a:off x="696937" y="3452837"/>
            <a:ext cx="2776500" cy="354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3708400" y="3789362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2247900" y="5943600"/>
            <a:ext cx="545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3.2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MS-quality maintenance processing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3.2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MS-quality maintenance processing</a:t>
            </a:r>
            <a:endParaRPr/>
          </a:p>
        </p:txBody>
      </p:sp>
      <p:pic>
        <p:nvPicPr>
          <p:cNvPr id="171" name="Google Shape;17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989137"/>
            <a:ext cx="7405800" cy="36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763712" y="5949950"/>
            <a:ext cx="5457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3.2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MS-quality maintenance processing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Network-Controlled Handoff (</a:t>
            </a:r>
            <a:r>
              <a:rPr b="1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NCHO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NCHO is employed by the lower –tier CT-2 plus and high-tier AMPS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MSC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asks all surrounding BSs to measure the signal (</a:t>
            </a: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RSSI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from the MS and report the measurement results back the network.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MSs supervise the quality of all current connections by making measurements of RSSI.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required handoff time can be up to </a:t>
            </a: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10 seconds or more.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Mobile-Assisted Handoff (</a:t>
            </a:r>
            <a:r>
              <a:rPr b="1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MAHO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NAHO is employed by the lower –tier CT-2 plus and high-tier GSM, IS-95 CDMA, and IS-136 TDMA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the MS and BS supervise the quality of the link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RSSI and WEI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GSM, the MS transmits the measurement results to BS twice a second.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and where to execute handoff is made by the network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BS, MSC or BSC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GSM handoff execution time is approximately </a:t>
            </a:r>
            <a:r>
              <a:rPr b="0" i="0" lang="en-US" sz="28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1 second.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3.2.4 Handoff Failures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Failures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channel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is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denied by the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takes the network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too long to set 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handoff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target link fails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some way during the execution of handoff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1116012" y="1989137"/>
            <a:ext cx="73437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3.1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Handoff Detection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Who</a:t>
            </a:r>
            <a:r>
              <a:rPr b="1" i="0" lang="en-US" sz="2400" u="none" cap="none" strike="noStrike">
                <a:solidFill>
                  <a:srgbClr val="00CC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initiates the handoff process?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How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need for handoff detected?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3.2 Strategies for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Handoff Detection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MCHO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NCHO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MAHO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3.3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Channel Assignment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Nonprioritized Scheme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Queuing Priority Scheme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Subrating Scheme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99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3.3 Channel Assignment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042987" y="2060575"/>
            <a:ext cx="79311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Channel assignment schemes attempt to achieve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high degree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spectrum utilization,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least number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database lookups,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simplest algorithm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employed in both the MS and network   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Cont.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trade-offs: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Service quality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Implementation complexity of the channel assignment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database lookups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Spectrum utilization 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Cout.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Successful handoff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access is intimately tied to the radio technology of the channel assignment process, which may be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channel assignment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(DCA)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Fixed channel assignment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(FCA)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Quasi-static autonomous frequency assignment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(QSAFA)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Blocked call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no available channels at a busy BS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3.3.1 Nonpriority Scheme and the Reserved Channel Scheme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Nonprioritized Scheme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networks handle a handoff in the same manner as a new call attempt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Fig 3.3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Reserved Channel Scheme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to the nonprioritized scheme, except that some channels in each BS are reserved for handoff calls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Fig 3.4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34" name="Google Shape;234;p28"/>
          <p:cNvCxnSpPr/>
          <p:nvPr/>
        </p:nvCxnSpPr>
        <p:spPr>
          <a:xfrm>
            <a:off x="3708400" y="3284537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4643437" y="2565400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3779837" y="5084762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5940425" y="5084762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1474787" y="2565400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539750" y="1917700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handoff 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 rot="2700000">
            <a:off x="2987614" y="1844732"/>
            <a:ext cx="1441649" cy="143995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5867400" y="2060575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blocked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2987675" y="4581525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5003800" y="4581525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7092950" y="4581525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released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4767262" y="2152650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759200" y="3808412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3132137" y="2133600"/>
            <a:ext cx="1289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2247900" y="6088062"/>
            <a:ext cx="551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3.3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Flowchart for </a:t>
            </a:r>
            <a:r>
              <a:rPr b="1" i="0" lang="en-US" sz="20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nonprioritized scheme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54" name="Google Shape;254;p29"/>
          <p:cNvCxnSpPr/>
          <p:nvPr/>
        </p:nvCxnSpPr>
        <p:spPr>
          <a:xfrm>
            <a:off x="1187450" y="5013325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5" name="Google Shape;255;p29"/>
          <p:cNvCxnSpPr/>
          <p:nvPr/>
        </p:nvCxnSpPr>
        <p:spPr>
          <a:xfrm>
            <a:off x="3563937" y="3140075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5148262" y="3140075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7" name="Google Shape;257;p29"/>
          <p:cNvCxnSpPr/>
          <p:nvPr/>
        </p:nvCxnSpPr>
        <p:spPr>
          <a:xfrm>
            <a:off x="3419475" y="3500437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58" name="Google Shape;258;p29"/>
          <p:cNvCxnSpPr/>
          <p:nvPr/>
        </p:nvCxnSpPr>
        <p:spPr>
          <a:xfrm>
            <a:off x="4067175" y="1341437"/>
            <a:ext cx="338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/>
          <p:nvPr/>
        </p:nvCxnSpPr>
        <p:spPr>
          <a:xfrm>
            <a:off x="3419475" y="1412875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/>
          <p:nvPr/>
        </p:nvCxnSpPr>
        <p:spPr>
          <a:xfrm rot="10800000">
            <a:off x="2700262" y="5013325"/>
            <a:ext cx="244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1187450" y="1341437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2" name="Google Shape;262;p29"/>
          <p:cNvSpPr txBox="1"/>
          <p:nvPr/>
        </p:nvSpPr>
        <p:spPr>
          <a:xfrm>
            <a:off x="539750" y="765175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2771775" y="2708275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6300787" y="2708275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released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5724525" y="836612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3492500" y="2205037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2402301" y="321945"/>
            <a:ext cx="2037600" cy="2037600"/>
            <a:chOff x="2186401" y="106045"/>
            <a:chExt cx="2037600" cy="2037600"/>
          </a:xfrm>
        </p:grpSpPr>
        <p:sp>
          <p:nvSpPr>
            <p:cNvPr id="268" name="Google Shape;268;p29"/>
            <p:cNvSpPr/>
            <p:nvPr/>
          </p:nvSpPr>
          <p:spPr>
            <a:xfrm rot="2700000">
              <a:off x="2484376" y="40486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29"/>
            <p:cNvSpPr txBox="1"/>
            <p:nvPr/>
          </p:nvSpPr>
          <p:spPr>
            <a:xfrm>
              <a:off x="2628900" y="693737"/>
              <a:ext cx="1289100" cy="11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available?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29"/>
          <p:cNvSpPr txBox="1"/>
          <p:nvPr/>
        </p:nvSpPr>
        <p:spPr>
          <a:xfrm>
            <a:off x="7451725" y="836612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blocked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7308850" y="4652962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611187" y="4508500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Handoff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</a:t>
            </a:r>
            <a:endParaRPr/>
          </a:p>
        </p:txBody>
      </p:sp>
      <p:cxnSp>
        <p:nvCxnSpPr>
          <p:cNvPr id="273" name="Google Shape;273;p29"/>
          <p:cNvCxnSpPr/>
          <p:nvPr/>
        </p:nvCxnSpPr>
        <p:spPr>
          <a:xfrm rot="5400000">
            <a:off x="5681712" y="2751225"/>
            <a:ext cx="3548100" cy="13032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74" name="Google Shape;274;p29"/>
          <p:cNvSpPr txBox="1"/>
          <p:nvPr/>
        </p:nvSpPr>
        <p:spPr>
          <a:xfrm>
            <a:off x="5435600" y="5084762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4716462" y="3789362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4716462" y="2708275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2402301" y="3993833"/>
            <a:ext cx="2037600" cy="2037600"/>
            <a:chOff x="2186401" y="106045"/>
            <a:chExt cx="2037600" cy="2037600"/>
          </a:xfrm>
        </p:grpSpPr>
        <p:sp>
          <p:nvSpPr>
            <p:cNvPr id="278" name="Google Shape;278;p29"/>
            <p:cNvSpPr/>
            <p:nvPr/>
          </p:nvSpPr>
          <p:spPr>
            <a:xfrm rot="2700000">
              <a:off x="2484376" y="40486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2628900" y="693737"/>
              <a:ext cx="1289100" cy="11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available?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0" name="Google Shape;280;p29"/>
          <p:cNvCxnSpPr/>
          <p:nvPr/>
        </p:nvCxnSpPr>
        <p:spPr>
          <a:xfrm>
            <a:off x="3924300" y="3500438"/>
            <a:ext cx="2190900" cy="9303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pSp>
        <p:nvGrpSpPr>
          <p:cNvPr id="281" name="Google Shape;281;p29"/>
          <p:cNvGrpSpPr/>
          <p:nvPr/>
        </p:nvGrpSpPr>
        <p:grpSpPr>
          <a:xfrm>
            <a:off x="5066126" y="3922395"/>
            <a:ext cx="2037600" cy="2037600"/>
            <a:chOff x="2186401" y="106045"/>
            <a:chExt cx="2037600" cy="2037600"/>
          </a:xfrm>
        </p:grpSpPr>
        <p:sp>
          <p:nvSpPr>
            <p:cNvPr id="282" name="Google Shape;282;p29"/>
            <p:cNvSpPr/>
            <p:nvPr/>
          </p:nvSpPr>
          <p:spPr>
            <a:xfrm rot="2700000">
              <a:off x="2484376" y="40486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29"/>
            <p:cNvSpPr txBox="1"/>
            <p:nvPr/>
          </p:nvSpPr>
          <p:spPr>
            <a:xfrm>
              <a:off x="2628900" y="693737"/>
              <a:ext cx="1289100" cy="11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Reserved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available?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29"/>
          <p:cNvSpPr txBox="1"/>
          <p:nvPr/>
        </p:nvSpPr>
        <p:spPr>
          <a:xfrm>
            <a:off x="2771775" y="3644900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4500562" y="4508500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2195512" y="6237287"/>
            <a:ext cx="5899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3.4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Flowchart for </a:t>
            </a:r>
            <a:r>
              <a:rPr b="1" i="0" lang="en-US" sz="18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20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eserved channel scheme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323850" y="260350"/>
            <a:ext cx="8496300" cy="3240000"/>
          </a:xfrm>
          <a:prstGeom prst="rect">
            <a:avLst/>
          </a:prstGeom>
          <a:solidFill>
            <a:srgbClr val="FFFF00">
              <a:alpha val="13730"/>
            </a:srgb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30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3.3.2 Queuing priority Scheme 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Queuing Priority Scheme (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Fig 3.5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Based on the fact that adjacent coverage areas of BSs overlap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a considerable area where a call can be handled by either BS, which is called the handoff area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no new channel is available in the new BS during handoff, the new BS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buffers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handoff request in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waiting queue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MS continues to use the channel with the old BS until either a channel in the new BS becomes available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00" name="Google Shape;300;p31"/>
          <p:cNvCxnSpPr/>
          <p:nvPr/>
        </p:nvCxnSpPr>
        <p:spPr>
          <a:xfrm>
            <a:off x="6586537" y="4651375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7883525" y="112395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3201987" y="4651375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3201987" y="241935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6010275" y="1052512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3201987" y="1052512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3635375" y="1054100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7" name="Google Shape;307;p31"/>
          <p:cNvCxnSpPr/>
          <p:nvPr/>
        </p:nvCxnSpPr>
        <p:spPr>
          <a:xfrm rot="10800000">
            <a:off x="3778175" y="5156200"/>
            <a:ext cx="244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8" name="Google Shape;308;p31"/>
          <p:cNvCxnSpPr/>
          <p:nvPr/>
        </p:nvCxnSpPr>
        <p:spPr>
          <a:xfrm>
            <a:off x="969962" y="1052512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9" name="Google Shape;309;p31"/>
          <p:cNvSpPr txBox="1"/>
          <p:nvPr/>
        </p:nvSpPr>
        <p:spPr>
          <a:xfrm>
            <a:off x="322262" y="476250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Handoff 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 rot="2700000">
            <a:off x="2482789" y="331844"/>
            <a:ext cx="1441649" cy="143995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4857750" y="619125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  <a:endParaRPr/>
          </a:p>
        </p:txBody>
      </p:sp>
      <p:sp>
        <p:nvSpPr>
          <p:cNvPr id="312" name="Google Shape;312;p31"/>
          <p:cNvSpPr txBox="1"/>
          <p:nvPr/>
        </p:nvSpPr>
        <p:spPr>
          <a:xfrm>
            <a:off x="2338387" y="2347912"/>
            <a:ext cx="16557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into 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 queue</a:t>
            </a:r>
            <a:endParaRPr/>
          </a:p>
        </p:txBody>
      </p:sp>
      <p:sp>
        <p:nvSpPr>
          <p:cNvPr id="313" name="Google Shape;313;p31"/>
          <p:cNvSpPr txBox="1"/>
          <p:nvPr/>
        </p:nvSpPr>
        <p:spPr>
          <a:xfrm>
            <a:off x="7234237" y="2419350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released</a:t>
            </a:r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3417887" y="1987550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4210050" y="619125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2627312" y="620712"/>
            <a:ext cx="1289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7234237" y="547687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3562350" y="5588000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322262" y="2995612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released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1690687" y="5948362"/>
            <a:ext cx="2806800" cy="57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blocked</a:t>
            </a: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5218112" y="5948362"/>
            <a:ext cx="2806800" cy="57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channel is idle</a:t>
            </a:r>
            <a:endParaRPr/>
          </a:p>
        </p:txBody>
      </p:sp>
      <p:grpSp>
        <p:nvGrpSpPr>
          <p:cNvPr id="322" name="Google Shape;322;p31"/>
          <p:cNvGrpSpPr/>
          <p:nvPr/>
        </p:nvGrpSpPr>
        <p:grpSpPr>
          <a:xfrm>
            <a:off x="2184814" y="3706495"/>
            <a:ext cx="2037600" cy="2037600"/>
            <a:chOff x="2113376" y="3922395"/>
            <a:chExt cx="2037600" cy="2037600"/>
          </a:xfrm>
        </p:grpSpPr>
        <p:sp>
          <p:nvSpPr>
            <p:cNvPr id="323" name="Google Shape;323;p31"/>
            <p:cNvSpPr/>
            <p:nvPr/>
          </p:nvSpPr>
          <p:spPr>
            <a:xfrm rot="2700000">
              <a:off x="2411351" y="422121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31"/>
            <p:cNvSpPr txBox="1"/>
            <p:nvPr/>
          </p:nvSpPr>
          <p:spPr>
            <a:xfrm>
              <a:off x="2195512" y="4076700"/>
              <a:ext cx="1911300" cy="17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channel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available before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call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expires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5567776" y="3703320"/>
            <a:ext cx="2037600" cy="2037600"/>
            <a:chOff x="2113376" y="3922395"/>
            <a:chExt cx="2037600" cy="2037600"/>
          </a:xfrm>
        </p:grpSpPr>
        <p:sp>
          <p:nvSpPr>
            <p:cNvPr id="326" name="Google Shape;326;p31"/>
            <p:cNvSpPr/>
            <p:nvPr/>
          </p:nvSpPr>
          <p:spPr>
            <a:xfrm rot="2700000">
              <a:off x="2411351" y="422121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31"/>
            <p:cNvSpPr txBox="1"/>
            <p:nvPr/>
          </p:nvSpPr>
          <p:spPr>
            <a:xfrm>
              <a:off x="2462212" y="4079875"/>
              <a:ext cx="1377900" cy="17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waiting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queue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empty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cxnSp>
        <p:nvCxnSpPr>
          <p:cNvPr id="328" name="Google Shape;328;p31"/>
          <p:cNvCxnSpPr/>
          <p:nvPr/>
        </p:nvCxnSpPr>
        <p:spPr>
          <a:xfrm rot="5400000">
            <a:off x="6971462" y="3336162"/>
            <a:ext cx="1000200" cy="7509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29" name="Google Shape;329;p31"/>
          <p:cNvCxnSpPr/>
          <p:nvPr/>
        </p:nvCxnSpPr>
        <p:spPr>
          <a:xfrm>
            <a:off x="1763712" y="3535362"/>
            <a:ext cx="4313100" cy="6762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30" name="Google Shape;330;p31"/>
          <p:cNvCxnSpPr/>
          <p:nvPr/>
        </p:nvCxnSpPr>
        <p:spPr>
          <a:xfrm rot="5400000">
            <a:off x="3164725" y="2424988"/>
            <a:ext cx="3319500" cy="1292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331" name="Google Shape;331;p31"/>
          <p:cNvSpPr txBox="1"/>
          <p:nvPr/>
        </p:nvSpPr>
        <p:spPr>
          <a:xfrm>
            <a:off x="5218112" y="4795837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5938837" y="5588000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4283075" y="4292600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2051050" y="6461125"/>
            <a:ext cx="5751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3.5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Flowchart for </a:t>
            </a:r>
            <a:r>
              <a:rPr b="1" i="0" lang="en-US" sz="20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queuing priority scheme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3.3.3 Subrating Scheme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Subrating Scheme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Creates a new channel on a blocked BS for a handoff access attempt by subrating a existing call.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Fig 3.6</a:t>
            </a:r>
            <a:endParaRPr b="0" i="0" sz="2400" u="none" cap="none" strike="noStrike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47" name="Google Shape;347;p33"/>
          <p:cNvCxnSpPr/>
          <p:nvPr/>
        </p:nvCxnSpPr>
        <p:spPr>
          <a:xfrm>
            <a:off x="6877050" y="38989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8" name="Google Shape;348;p33"/>
          <p:cNvCxnSpPr/>
          <p:nvPr/>
        </p:nvCxnSpPr>
        <p:spPr>
          <a:xfrm>
            <a:off x="8101012" y="874712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33"/>
          <p:cNvCxnSpPr/>
          <p:nvPr/>
        </p:nvCxnSpPr>
        <p:spPr>
          <a:xfrm>
            <a:off x="3203575" y="2170112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33"/>
          <p:cNvCxnSpPr/>
          <p:nvPr/>
        </p:nvCxnSpPr>
        <p:spPr>
          <a:xfrm>
            <a:off x="6011862" y="585787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1" name="Google Shape;351;p33"/>
          <p:cNvCxnSpPr/>
          <p:nvPr/>
        </p:nvCxnSpPr>
        <p:spPr>
          <a:xfrm>
            <a:off x="3203575" y="29845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/>
          <p:nvPr/>
        </p:nvCxnSpPr>
        <p:spPr>
          <a:xfrm>
            <a:off x="3708400" y="585787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" name="Google Shape;353;p33"/>
          <p:cNvCxnSpPr/>
          <p:nvPr/>
        </p:nvCxnSpPr>
        <p:spPr>
          <a:xfrm>
            <a:off x="1258887" y="620712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4" name="Google Shape;354;p33"/>
          <p:cNvSpPr txBox="1"/>
          <p:nvPr/>
        </p:nvSpPr>
        <p:spPr>
          <a:xfrm>
            <a:off x="323850" y="227012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Handoff 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</a:t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 rot="2700000">
            <a:off x="2649601" y="-26"/>
            <a:ext cx="1147634" cy="114763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4859337" y="153987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7235825" y="2170112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released</a:t>
            </a:r>
            <a:endParaRPr/>
          </a:p>
        </p:txBody>
      </p:sp>
      <p:sp>
        <p:nvSpPr>
          <p:cNvPr id="358" name="Google Shape;358;p33"/>
          <p:cNvSpPr txBox="1"/>
          <p:nvPr/>
        </p:nvSpPr>
        <p:spPr>
          <a:xfrm>
            <a:off x="3419475" y="1090612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4211637" y="11112"/>
            <a:ext cx="5652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2627312" y="227012"/>
            <a:ext cx="1289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7235825" y="153987"/>
            <a:ext cx="1224000" cy="79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3563937" y="5338762"/>
            <a:ext cx="4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23850" y="3322637"/>
            <a:ext cx="14415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released</a:t>
            </a:r>
            <a:endParaRPr/>
          </a:p>
        </p:txBody>
      </p:sp>
      <p:sp>
        <p:nvSpPr>
          <p:cNvPr id="364" name="Google Shape;364;p33"/>
          <p:cNvSpPr txBox="1"/>
          <p:nvPr/>
        </p:nvSpPr>
        <p:spPr>
          <a:xfrm>
            <a:off x="1258887" y="5194300"/>
            <a:ext cx="10080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blocked</a:t>
            </a:r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6516687" y="5194300"/>
            <a:ext cx="23049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subrated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 is upgraded</a:t>
            </a:r>
            <a:endParaRPr/>
          </a:p>
        </p:txBody>
      </p:sp>
      <p:cxnSp>
        <p:nvCxnSpPr>
          <p:cNvPr id="366" name="Google Shape;366;p33"/>
          <p:cNvCxnSpPr/>
          <p:nvPr/>
        </p:nvCxnSpPr>
        <p:spPr>
          <a:xfrm rot="5400000">
            <a:off x="3882350" y="1131100"/>
            <a:ext cx="1662000" cy="1292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367" name="Google Shape;367;p33"/>
          <p:cNvSpPr txBox="1"/>
          <p:nvPr/>
        </p:nvSpPr>
        <p:spPr>
          <a:xfrm>
            <a:off x="5148262" y="4581525"/>
            <a:ext cx="4635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68" name="Google Shape;368;p33"/>
          <p:cNvSpPr txBox="1"/>
          <p:nvPr/>
        </p:nvSpPr>
        <p:spPr>
          <a:xfrm>
            <a:off x="5940425" y="5338762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69" name="Google Shape;369;p33"/>
          <p:cNvSpPr txBox="1"/>
          <p:nvPr/>
        </p:nvSpPr>
        <p:spPr>
          <a:xfrm>
            <a:off x="2411412" y="5194300"/>
            <a:ext cx="28083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channel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subrated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 is upgraded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full-rate channels</a:t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5364162" y="5194300"/>
            <a:ext cx="1008000" cy="10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idle</a:t>
            </a:r>
            <a:endParaRPr/>
          </a:p>
        </p:txBody>
      </p:sp>
      <p:cxnSp>
        <p:nvCxnSpPr>
          <p:cNvPr id="371" name="Google Shape;371;p33"/>
          <p:cNvCxnSpPr/>
          <p:nvPr/>
        </p:nvCxnSpPr>
        <p:spPr>
          <a:xfrm rot="5400000">
            <a:off x="7509787" y="3337724"/>
            <a:ext cx="1014300" cy="2634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2" name="Google Shape;372;p33"/>
          <p:cNvCxnSpPr/>
          <p:nvPr/>
        </p:nvCxnSpPr>
        <p:spPr>
          <a:xfrm rot="5400000">
            <a:off x="1010425" y="3642462"/>
            <a:ext cx="2586000" cy="5049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3" name="Google Shape;373;p33"/>
          <p:cNvCxnSpPr/>
          <p:nvPr/>
        </p:nvCxnSpPr>
        <p:spPr>
          <a:xfrm rot="5400000">
            <a:off x="2963050" y="4499837"/>
            <a:ext cx="1217700" cy="1587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374" name="Google Shape;374;p33"/>
          <p:cNvSpPr/>
          <p:nvPr/>
        </p:nvSpPr>
        <p:spPr>
          <a:xfrm rot="2700000">
            <a:off x="2516185" y="1857457"/>
            <a:ext cx="1441649" cy="141279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2339975" y="1989137"/>
            <a:ext cx="19113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for subrating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376" name="Google Shape;376;p33"/>
          <p:cNvCxnSpPr/>
          <p:nvPr/>
        </p:nvCxnSpPr>
        <p:spPr>
          <a:xfrm>
            <a:off x="4651375" y="4881563"/>
            <a:ext cx="1217700" cy="3126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7" name="Google Shape;377;p33"/>
          <p:cNvCxnSpPr/>
          <p:nvPr/>
        </p:nvCxnSpPr>
        <p:spPr>
          <a:xfrm>
            <a:off x="1763712" y="3538537"/>
            <a:ext cx="453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378" name="Google Shape;378;p33"/>
          <p:cNvGrpSpPr/>
          <p:nvPr/>
        </p:nvGrpSpPr>
        <p:grpSpPr>
          <a:xfrm>
            <a:off x="3613564" y="2984182"/>
            <a:ext cx="2037600" cy="2037600"/>
            <a:chOff x="2113376" y="3922395"/>
            <a:chExt cx="2037600" cy="2037600"/>
          </a:xfrm>
        </p:grpSpPr>
        <p:sp>
          <p:nvSpPr>
            <p:cNvPr id="379" name="Google Shape;379;p33"/>
            <p:cNvSpPr/>
            <p:nvPr/>
          </p:nvSpPr>
          <p:spPr>
            <a:xfrm rot="2700000">
              <a:off x="2411351" y="422121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33"/>
            <p:cNvSpPr txBox="1"/>
            <p:nvPr/>
          </p:nvSpPr>
          <p:spPr>
            <a:xfrm>
              <a:off x="2208212" y="4079875"/>
              <a:ext cx="1886100" cy="17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there 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subrated chan-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nel pair ?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33"/>
          <p:cNvSpPr txBox="1"/>
          <p:nvPr/>
        </p:nvSpPr>
        <p:spPr>
          <a:xfrm>
            <a:off x="2339975" y="3538537"/>
            <a:ext cx="4635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3492500" y="4546600"/>
            <a:ext cx="5652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83" name="Google Shape;383;p33"/>
          <p:cNvSpPr txBox="1"/>
          <p:nvPr/>
        </p:nvSpPr>
        <p:spPr>
          <a:xfrm>
            <a:off x="7019925" y="4835525"/>
            <a:ext cx="5652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4500562" y="2170112"/>
            <a:ext cx="5652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2124075" y="6461125"/>
            <a:ext cx="4343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3.6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Flowchart for </a:t>
            </a:r>
            <a:r>
              <a:rPr b="1" i="0" lang="en-US" sz="20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SRS scheme</a:t>
            </a:r>
            <a:endParaRPr/>
          </a:p>
        </p:txBody>
      </p:sp>
      <p:cxnSp>
        <p:nvCxnSpPr>
          <p:cNvPr id="386" name="Google Shape;386;p33"/>
          <p:cNvCxnSpPr/>
          <p:nvPr/>
        </p:nvCxnSpPr>
        <p:spPr>
          <a:xfrm>
            <a:off x="5651500" y="4005262"/>
            <a:ext cx="57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pSp>
        <p:nvGrpSpPr>
          <p:cNvPr id="387" name="Google Shape;387;p33"/>
          <p:cNvGrpSpPr/>
          <p:nvPr/>
        </p:nvGrpSpPr>
        <p:grpSpPr>
          <a:xfrm>
            <a:off x="5858289" y="2949257"/>
            <a:ext cx="2037600" cy="2037600"/>
            <a:chOff x="2113376" y="3922395"/>
            <a:chExt cx="2037600" cy="2037600"/>
          </a:xfrm>
        </p:grpSpPr>
        <p:sp>
          <p:nvSpPr>
            <p:cNvPr id="388" name="Google Shape;388;p33"/>
            <p:cNvSpPr/>
            <p:nvPr/>
          </p:nvSpPr>
          <p:spPr>
            <a:xfrm rot="2700000">
              <a:off x="2411351" y="4221219"/>
              <a:ext cx="1441649" cy="143995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33"/>
            <p:cNvSpPr txBox="1"/>
            <p:nvPr/>
          </p:nvSpPr>
          <p:spPr>
            <a:xfrm>
              <a:off x="2398712" y="4079875"/>
              <a:ext cx="1505100" cy="17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release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subrated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390" name="Google Shape;390;p33"/>
          <p:cNvSpPr txBox="1"/>
          <p:nvPr/>
        </p:nvSpPr>
        <p:spPr>
          <a:xfrm>
            <a:off x="5724525" y="4149725"/>
            <a:ext cx="463500" cy="36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942975"/>
            <a:ext cx="554355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350" y="981075"/>
            <a:ext cx="6121400" cy="48561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/>
        </p:nvSpPr>
        <p:spPr>
          <a:xfrm>
            <a:off x="3635375" y="5949950"/>
            <a:ext cx="2087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3.1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Handoff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6" name="Google Shape;396;p34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3.4 Summary</a:t>
            </a:r>
            <a:endParaRPr/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chapter described two major issues for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Handoff  detection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Who initiates the handoff process?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is the need for handoff detected?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Channel assignment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Nonpriority Scheme</a:t>
            </a:r>
            <a:endParaRPr b="1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Reserved Channel Scheme</a:t>
            </a:r>
            <a:endParaRPr b="1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Queuing Priority Scheme</a:t>
            </a:r>
            <a:endParaRPr b="1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Subrating scheme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MBPS scheme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0962" y="0"/>
            <a:ext cx="9307511" cy="6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3635375" y="5949950"/>
            <a:ext cx="2087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Fig 3.1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Handoff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1042987" y="1989137"/>
            <a:ext cx="75597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issues for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Handoff  detection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(ch3)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Channel assignment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(ch3)</a:t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Radio link transfer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(ch4)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 Handoff Detection</a:t>
            </a:r>
            <a:endParaRPr/>
          </a:p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1042987" y="2005012"/>
            <a:ext cx="77868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initiate a handoff: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initiates the handoff process?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How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need for handoff detected?</a:t>
            </a:r>
            <a:endParaRPr/>
          </a:p>
          <a:p>
            <a:pPr indent="-23622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measurements are used for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management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Word error indicator (WEI)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Received signal strength indicator (RSSI)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80db~100db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Quality indicator (QI)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5db~25db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Three measurements</a:t>
            </a:r>
            <a:endParaRPr/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936625" y="2060575"/>
            <a:ext cx="82074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measurements are used for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management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Word error indicator (WEI)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Metric that indicates whether the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current burst was demodulated properly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MS.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Received signal strength indicator (RSSI)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 of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received signal strength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RSSI metric has large useful dynamic range </a:t>
            </a: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80db~100db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Quality indicator (QI)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Estimate of the “eye opening” of a radio signal, which relates to the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signal to interference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noise (S/I) ratio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QI metric has narrow range </a:t>
            </a:r>
            <a:r>
              <a:rPr b="0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5db~25db</a:t>
            </a:r>
            <a:endParaRPr/>
          </a:p>
          <a:p>
            <a:pPr indent="-23622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2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Cont.</a:t>
            </a:r>
            <a:endParaRPr/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Handoff may depend more reliably on WEI of the current channel than RSSI.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necessary to accumulate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WEI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measurements over a period of time, whereas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RSSI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known instantaneously.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make sure the handoff decision accurately and quickly, it is desirable to use both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WEI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RSSI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13"/>
          <p:cNvSpPr txBox="1"/>
          <p:nvPr>
            <p:ph type="title"/>
          </p:nvPr>
        </p:nvSpPr>
        <p:spPr>
          <a:xfrm>
            <a:off x="1150937" y="214312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Cont.</a:t>
            </a:r>
            <a:endParaRPr/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RSSI measurements are affected by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Distance-depend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Lognormal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Rayleigh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fading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 (multipath fading)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Ideally, the handoff decision should be based 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Distance-depend fading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Shadow fading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Independent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</a:t>
            </a:r>
            <a:r>
              <a:rPr b="1" i="0" lang="en-US" sz="24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Rayleigh fading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default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