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75" r:id="rId5"/>
    <p:sldId id="259" r:id="rId6"/>
    <p:sldId id="282" r:id="rId7"/>
    <p:sldId id="285" r:id="rId8"/>
    <p:sldId id="284" r:id="rId9"/>
    <p:sldId id="283" r:id="rId10"/>
    <p:sldId id="286" r:id="rId11"/>
    <p:sldId id="290" r:id="rId12"/>
    <p:sldId id="289" r:id="rId13"/>
    <p:sldId id="288" r:id="rId14"/>
    <p:sldId id="287" r:id="rId15"/>
    <p:sldId id="291" r:id="rId16"/>
    <p:sldId id="292" r:id="rId17"/>
    <p:sldId id="315" r:id="rId18"/>
    <p:sldId id="302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71" r:id="rId28"/>
    <p:sldId id="272" r:id="rId29"/>
    <p:sldId id="273" r:id="rId30"/>
    <p:sldId id="277" r:id="rId31"/>
    <p:sldId id="308" r:id="rId32"/>
    <p:sldId id="278" r:id="rId33"/>
    <p:sldId id="279" r:id="rId34"/>
    <p:sldId id="280" r:id="rId35"/>
    <p:sldId id="281" r:id="rId36"/>
    <p:sldId id="307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5" r:id="rId47"/>
    <p:sldId id="306" r:id="rId48"/>
    <p:sldId id="310" r:id="rId49"/>
    <p:sldId id="311" r:id="rId50"/>
    <p:sldId id="312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ody.asp" TargetMode="External"/><Relationship Id="rId2" Type="http://schemas.openxmlformats.org/officeDocument/2006/relationships/hyperlink" Target="http://www.w3schools.com/tags/tag_htm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hr.asp" TargetMode="External"/><Relationship Id="rId5" Type="http://schemas.openxmlformats.org/officeDocument/2006/relationships/hyperlink" Target="http://www.w3schools.com/tags/tag_hn.asp" TargetMode="External"/><Relationship Id="rId4" Type="http://schemas.openxmlformats.org/officeDocument/2006/relationships/hyperlink" Target="http://www.w3schools.com/tags/tag_head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col.asp" TargetMode="External"/><Relationship Id="rId2" Type="http://schemas.openxmlformats.org/officeDocument/2006/relationships/hyperlink" Target="http://www.w3schools.com/tags/tag_colgroup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r.asp" TargetMode="External"/><Relationship Id="rId2" Type="http://schemas.openxmlformats.org/officeDocument/2006/relationships/hyperlink" Target="http://www.w3schools.com/tags/tag_p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pr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What is HTML?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879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is a </a:t>
            </a:r>
            <a:r>
              <a:rPr lang="en-US" b="1" dirty="0"/>
              <a:t>markup</a:t>
            </a:r>
            <a:r>
              <a:rPr lang="en-US" dirty="0"/>
              <a:t> language for </a:t>
            </a:r>
            <a:r>
              <a:rPr lang="en-US" b="1" dirty="0"/>
              <a:t>describing</a:t>
            </a:r>
            <a:r>
              <a:rPr lang="en-US" dirty="0"/>
              <a:t> web documents (web pages).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 Headings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dirty="0" smtClean="0"/>
              <a:t>Headings Are Important</a:t>
            </a:r>
          </a:p>
          <a:p>
            <a:r>
              <a:rPr lang="en-US" dirty="0" smtClean="0"/>
              <a:t>Use HTML headings for headings only. Don't use headings to make text </a:t>
            </a:r>
            <a:r>
              <a:rPr lang="en-US" b="1" dirty="0" smtClean="0"/>
              <a:t>BIG</a:t>
            </a:r>
            <a:r>
              <a:rPr lang="en-US" dirty="0" smtClean="0"/>
              <a:t> or 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engines use your headings to index the structure and content of your web pages.</a:t>
            </a:r>
          </a:p>
          <a:p>
            <a:r>
              <a:rPr lang="en-US" dirty="0" smtClean="0"/>
              <a:t>&lt;h1&gt; defines the most important heading. &lt;h6&gt; defines the least important heading.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&lt;h2&gt;This is a heading&lt;/h2&gt;</a:t>
            </a:r>
            <a:br>
              <a:rPr lang="en-US" dirty="0" smtClean="0"/>
            </a:br>
            <a:r>
              <a:rPr lang="en-US" dirty="0" smtClean="0"/>
              <a:t>&lt;h3&gt;This is a heading&lt;/h3&gt;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731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O/P</a:t>
            </a:r>
            <a:r>
              <a:rPr lang="en-US" sz="4000" b="1" dirty="0" smtClean="0"/>
              <a:t>:</a:t>
            </a:r>
          </a:p>
          <a:p>
            <a:r>
              <a:rPr lang="en-US" sz="4000" b="1" dirty="0" smtClean="0"/>
              <a:t>This is heading 1</a:t>
            </a:r>
          </a:p>
          <a:p>
            <a:r>
              <a:rPr lang="en-US" sz="3200" b="1" dirty="0" smtClean="0"/>
              <a:t>This is heading 2</a:t>
            </a:r>
            <a:endParaRPr lang="en-US" b="1" dirty="0" smtClean="0"/>
          </a:p>
          <a:p>
            <a:r>
              <a:rPr lang="en-US" sz="2800" b="1" dirty="0" smtClean="0"/>
              <a:t>This is heading 3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Horizontal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&lt;hr&gt;</a:t>
            </a:r>
            <a:r>
              <a:rPr lang="en-US" dirty="0" smtClean="0"/>
              <a:t> tag creates a horizontal line in an HTML page.</a:t>
            </a:r>
          </a:p>
          <a:p>
            <a:r>
              <a:rPr lang="en-US" dirty="0" smtClean="0"/>
              <a:t>The hr element can be used to separate content: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01077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O/P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HTML &lt;head&gt;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HTML &lt;head&gt; element contains </a:t>
            </a:r>
            <a:r>
              <a:rPr lang="en-US" b="1" dirty="0" smtClean="0"/>
              <a:t>meta data</a:t>
            </a:r>
            <a:r>
              <a:rPr lang="en-US" dirty="0" smtClean="0"/>
              <a:t>. Meta data are not displayed.</a:t>
            </a:r>
          </a:p>
          <a:p>
            <a:r>
              <a:rPr lang="en-US" dirty="0" smtClean="0"/>
              <a:t>The HTML &lt;head&gt; element is placed between the &lt;html&gt; tag and the &lt;body&gt; tag:</a:t>
            </a:r>
          </a:p>
          <a:p>
            <a:r>
              <a:rPr lang="en-US" dirty="0" smtClean="0"/>
              <a:t>The title will not be displayed in the document, but might be displayed in the browser tab.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Meta data means data </a:t>
            </a:r>
            <a:r>
              <a:rPr lang="en-US" b="1" dirty="0" smtClean="0"/>
              <a:t>about</a:t>
            </a:r>
            <a:r>
              <a:rPr lang="en-US" dirty="0" smtClean="0"/>
              <a:t> data. HTML meta data is data </a:t>
            </a:r>
            <a:r>
              <a:rPr lang="en-US" b="1" dirty="0" smtClean="0"/>
              <a:t>about</a:t>
            </a:r>
            <a:r>
              <a:rPr lang="en-US" dirty="0" smtClean="0"/>
              <a:t> the HTML document.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 smtClean="0"/>
              <a:t>The HTML &lt;meta&gt; Element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&lt;meta&gt;</a:t>
            </a:r>
            <a:r>
              <a:rPr lang="en-US" dirty="0" smtClean="0"/>
              <a:t> element is also meta data.</a:t>
            </a:r>
          </a:p>
          <a:p>
            <a:r>
              <a:rPr lang="en-US" dirty="0" smtClean="0"/>
              <a:t>It can be used to define the character set, and other information about the HTML document.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  &lt;title&gt;My First HTML&lt;/title&gt;</a:t>
            </a:r>
            <a:br>
              <a:rPr lang="en-US" dirty="0" smtClean="0"/>
            </a:br>
            <a:r>
              <a:rPr lang="en-US" dirty="0" smtClean="0"/>
              <a:t>  &lt;meta </a:t>
            </a:r>
            <a:r>
              <a:rPr lang="en-US" dirty="0" err="1" smtClean="0"/>
              <a:t>charset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UTF-</a:t>
            </a:r>
            <a:r>
              <a:rPr lang="en-US" dirty="0" smtClean="0"/>
              <a:t>8"&gt;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More Meta Elements</a:t>
            </a:r>
          </a:p>
          <a:p>
            <a:pPr>
              <a:buNone/>
            </a:pPr>
            <a:r>
              <a:rPr lang="en-US" smtClean="0"/>
              <a:t>	In </a:t>
            </a:r>
            <a:r>
              <a:rPr lang="en-US" dirty="0" smtClean="0"/>
              <a:t>the chapter about HTML styles you discover more meta elements: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&lt;style&gt;</a:t>
            </a:r>
            <a:r>
              <a:rPr lang="en-US" dirty="0" smtClean="0"/>
              <a:t> element is used to define internal CSS style sheets.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&lt;link&gt;</a:t>
            </a:r>
            <a:r>
              <a:rPr lang="en-US" dirty="0" smtClean="0"/>
              <a:t> element is used to define external CSS style sheets.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 </a:t>
            </a:r>
            <a:r>
              <a:rPr lang="en-US" u="sng" dirty="0" smtClean="0">
                <a:hlinkClick r:id="rId2"/>
              </a:rPr>
              <a:t>&lt;html&gt;</a:t>
            </a:r>
            <a:r>
              <a:rPr lang="en-US" u="sng" dirty="0" smtClean="0"/>
              <a:t> </a:t>
            </a:r>
            <a:r>
              <a:rPr lang="en-US" dirty="0" smtClean="0"/>
              <a:t>Defines an HTML </a:t>
            </a:r>
          </a:p>
          <a:p>
            <a:pPr>
              <a:buNone/>
            </a:pPr>
            <a:r>
              <a:rPr lang="en-US" dirty="0" smtClean="0"/>
              <a:t>	document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&lt;body&gt;</a:t>
            </a:r>
            <a:r>
              <a:rPr lang="en-US" dirty="0" smtClean="0"/>
              <a:t>Defines the document's body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&lt;head&gt;</a:t>
            </a:r>
            <a:r>
              <a:rPr lang="en-US" dirty="0" smtClean="0"/>
              <a:t>Defines the document's head element</a:t>
            </a:r>
          </a:p>
          <a:p>
            <a:pPr>
              <a:buNone/>
            </a:pPr>
            <a:r>
              <a:rPr lang="en-US" u="sng" smtClean="0">
                <a:hlinkClick r:id="rId5"/>
              </a:rPr>
              <a:t>&lt;</a:t>
            </a:r>
            <a:r>
              <a:rPr lang="en-US" u="sng" dirty="0" smtClean="0">
                <a:hlinkClick r:id="rId5"/>
              </a:rPr>
              <a:t>h1&gt; to &lt;h6&gt;</a:t>
            </a:r>
            <a:r>
              <a:rPr lang="en-US" dirty="0" smtClean="0"/>
              <a:t>Defines </a:t>
            </a:r>
            <a:r>
              <a:rPr lang="en-US" smtClean="0"/>
              <a:t>HTML headings</a:t>
            </a:r>
          </a:p>
          <a:p>
            <a:pPr>
              <a:buNone/>
            </a:pPr>
            <a:r>
              <a:rPr lang="en-US" u="sng" smtClean="0">
                <a:hlinkClick r:id="rId6"/>
              </a:rPr>
              <a:t>&lt;</a:t>
            </a:r>
            <a:r>
              <a:rPr lang="en-US" u="sng" dirty="0" smtClean="0">
                <a:hlinkClick r:id="rId6"/>
              </a:rPr>
              <a:t>hr&gt;</a:t>
            </a:r>
            <a:r>
              <a:rPr lang="en-US" dirty="0" smtClean="0"/>
              <a:t>Defines a horizontal line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not displayed by the browser, but they can help document your HTML.</a:t>
            </a:r>
          </a:p>
          <a:p>
            <a:r>
              <a:rPr lang="en-US" dirty="0" smtClean="0"/>
              <a:t>With comments you can place notifications and reminders in your HTML</a:t>
            </a:r>
          </a:p>
          <a:p>
            <a:r>
              <a:rPr lang="en-US" dirty="0" smtClean="0"/>
              <a:t>Comment tags &lt;!-- and --&gt; are used to insert comments in HTML.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Background Color:</a:t>
            </a:r>
          </a:p>
          <a:p>
            <a:pPr>
              <a:buNone/>
            </a:pPr>
            <a:r>
              <a:rPr lang="en-US" dirty="0" smtClean="0"/>
              <a:t>&lt;body </a:t>
            </a:r>
            <a:r>
              <a:rPr lang="en-US" dirty="0" err="1" smtClean="0"/>
              <a:t>bgcolor</a:t>
            </a:r>
            <a:r>
              <a:rPr lang="en-US" dirty="0" smtClean="0"/>
              <a:t>="#E6E6FA"&gt;</a:t>
            </a:r>
          </a:p>
          <a:p>
            <a:pPr>
              <a:buNone/>
            </a:pPr>
            <a:r>
              <a:rPr lang="en-US" dirty="0" smtClean="0"/>
              <a:t>NOTE: The &lt;body&gt; </a:t>
            </a:r>
            <a:r>
              <a:rPr lang="en-US" dirty="0" err="1" smtClean="0"/>
              <a:t>bgcolor</a:t>
            </a:r>
            <a:r>
              <a:rPr lang="en-US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Text Color:</a:t>
            </a:r>
          </a:p>
          <a:p>
            <a:pPr>
              <a:buNone/>
            </a:pPr>
            <a:r>
              <a:rPr lang="en-US" dirty="0" smtClean="0"/>
              <a:t>&lt;font size="3" color="red"&gt;This is some text!&lt;/font&gt;</a:t>
            </a:r>
            <a:br>
              <a:rPr lang="en-US" dirty="0" smtClean="0"/>
            </a:br>
            <a:r>
              <a:rPr lang="en-US" dirty="0" smtClean="0"/>
              <a:t>&lt;font size="2" color="blue"&gt;This is some text!&lt;/font&gt;</a:t>
            </a:r>
            <a:br>
              <a:rPr lang="en-US" dirty="0" smtClean="0"/>
            </a:br>
            <a:r>
              <a:rPr lang="en-US" dirty="0" smtClean="0"/>
              <a:t>&lt;font face="</a:t>
            </a:r>
            <a:r>
              <a:rPr lang="en-US" dirty="0" err="1" smtClean="0"/>
              <a:t>verdana</a:t>
            </a:r>
            <a:r>
              <a:rPr lang="en-US" dirty="0" smtClean="0"/>
              <a:t>" color="green"&gt;This is some text!&lt;/font&gt;</a:t>
            </a:r>
          </a:p>
          <a:p>
            <a:pPr>
              <a:buNone/>
            </a:pPr>
            <a:r>
              <a:rPr lang="en-US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/>
              <a:t>HTML </a:t>
            </a:r>
            <a:r>
              <a:rPr lang="en-US" dirty="0" smtClean="0"/>
              <a:t>Tables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information: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Table mainly used tags are &lt;table&gt;,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and  &lt;td&gt;</a:t>
            </a:r>
          </a:p>
          <a:p>
            <a:r>
              <a:rPr lang="en-US" sz="2400" dirty="0"/>
              <a:t>Tables are defined with the </a:t>
            </a:r>
            <a:r>
              <a:rPr lang="en-US" sz="2400" b="1" dirty="0"/>
              <a:t>&lt;table&gt;</a:t>
            </a:r>
            <a:r>
              <a:rPr lang="en-US" sz="2400" dirty="0"/>
              <a:t> tag.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- For table row (tables are divided into table rows) </a:t>
            </a:r>
          </a:p>
          <a:p>
            <a:r>
              <a:rPr lang="en-US" sz="2400" dirty="0" smtClean="0"/>
              <a:t>&lt;td&gt; - For table column (table rows are divided into table data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For the table header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WEB PAGE STRUCTURE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81000" y="92867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624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&lt;table style="width:100%"&gt;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&lt;</a:t>
            </a:r>
            <a:r>
              <a:rPr lang="en-US" dirty="0" smtClean="0"/>
              <a:t>td&gt;1.&lt;/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</a:t>
            </a:r>
            <a:r>
              <a:rPr lang="en-US" dirty="0" err="1" smtClean="0"/>
              <a:t>Aman</a:t>
            </a:r>
            <a:r>
              <a:rPr lang="en-US" dirty="0" smtClean="0"/>
              <a:t>&lt;/</a:t>
            </a:r>
            <a:r>
              <a:rPr lang="en-US" dirty="0"/>
              <a:t>td&gt;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td&gt;Patel&lt;/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&lt;td&gt; 87%&lt;/td&gt; </a:t>
            </a: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>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&lt;td&gt;3.&lt;/td&gt;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Sarita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Patil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90%&lt;/td&gt;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&lt;/table&gt;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0"/>
            <a:ext cx="487680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Table Header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&lt;td&gt;Number&lt;/td&gt;</a:t>
            </a:r>
            <a:br>
              <a:rPr lang="en-US" sz="2400" dirty="0" smtClean="0"/>
            </a:br>
            <a:r>
              <a:rPr lang="en-US" sz="2400" dirty="0" smtClean="0"/>
              <a:t>    &lt;td&gt;First Name:&lt;/td&gt; </a:t>
            </a:r>
            <a:br>
              <a:rPr lang="en-US" sz="2400" dirty="0" smtClean="0"/>
            </a:br>
            <a:r>
              <a:rPr lang="en-US" sz="2400" dirty="0" smtClean="0"/>
              <a:t>    &lt;td&gt;Last Name:&lt;/td&gt;</a:t>
            </a:r>
            <a:br>
              <a:rPr lang="en-US" sz="2400" dirty="0" smtClean="0"/>
            </a:br>
            <a:r>
              <a:rPr lang="en-US" sz="2400" dirty="0" smtClean="0"/>
              <a:t>	&lt;td&gt; Percentage&lt;/td&gt;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&gt;Number&lt;/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&gt;First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 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&gt;Last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Percentage&lt;/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To make a cell span more than one column, use the </a:t>
            </a:r>
            <a:r>
              <a:rPr lang="en-US" b="1" dirty="0" err="1"/>
              <a:t>colspan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/>
              <a:t>&lt;table style="width:100%"&gt;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&gt;Name&lt;/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 </a:t>
            </a:r>
            <a:r>
              <a:rPr lang="en-US" sz="2600" dirty="0" err="1"/>
              <a:t>colspan</a:t>
            </a:r>
            <a:r>
              <a:rPr lang="en-US" sz="2600" dirty="0"/>
              <a:t>="2"&gt;Telephone&lt;/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&lt;td&gt;Bill Gates&lt;/td&gt;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77 854&lt;/td&gt;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77 855&lt;/td&gt;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&lt;/table&gt;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Rows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 HTML Table With a Caption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1722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Student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7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0292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Student information</a:t>
            </a:r>
          </a:p>
          <a:p>
            <a:pPr>
              <a:buNone/>
            </a:pPr>
            <a:r>
              <a:rPr lang="en-US" dirty="0" smtClean="0"/>
              <a:t>&lt;table style="width:100%"&gt;</a:t>
            </a:r>
          </a:p>
          <a:p>
            <a:pPr>
              <a:buNone/>
            </a:pPr>
            <a:r>
              <a:rPr lang="en-US" dirty="0" smtClean="0"/>
              <a:t>&lt;caption&gt;Student Information&lt;/caption&gt;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&gt;Number&lt;/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&gt;First Name:&lt;/</a:t>
            </a:r>
            <a:r>
              <a:rPr lang="en-US" dirty="0" err="1" smtClean="0"/>
              <a:t>th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&gt;Last Name:&lt;/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 Percentage&lt;/</a:t>
            </a:r>
            <a:r>
              <a:rPr lang="en-US" dirty="0" err="1" smtClean="0"/>
              <a:t>th</a:t>
            </a:r>
            <a:r>
              <a:rPr lang="en-US" dirty="0" smtClean="0"/>
              <a:t>&gt;   </a:t>
            </a:r>
          </a:p>
          <a:p>
            <a:pPr>
              <a:buNone/>
            </a:pPr>
            <a:r>
              <a:rPr lang="en-US" dirty="0" smtClean="0"/>
              <a:t>  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 &lt;td&gt;1.&lt;/td&gt;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Aman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&lt;td&gt;Patel&lt;/td&gt;</a:t>
            </a:r>
            <a:br>
              <a:rPr lang="en-US" dirty="0" smtClean="0"/>
            </a:br>
            <a:r>
              <a:rPr lang="en-US" dirty="0" smtClean="0"/>
              <a:t>	&lt;td&gt; 87%&lt;/td&gt;   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0"/>
            <a:ext cx="403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    &lt;td&gt;3.&lt;/td&gt;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Sarita</a:t>
            </a:r>
            <a:r>
              <a:rPr lang="en-US" sz="2200" dirty="0"/>
              <a:t>&lt;/td&gt; 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Patil</a:t>
            </a:r>
            <a:r>
              <a:rPr lang="en-US" sz="2200" dirty="0"/>
              <a:t>&lt;/td&gt;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&lt;</a:t>
            </a:r>
            <a:r>
              <a:rPr lang="en-US" sz="2200" dirty="0"/>
              <a:t>td&gt; 90%&lt;/td&gt;   </a:t>
            </a:r>
          </a:p>
          <a:p>
            <a:pPr>
              <a:buNone/>
            </a:pPr>
            <a:r>
              <a:rPr lang="en-US" sz="2200" dirty="0"/>
              <a:t>  &lt;/</a:t>
            </a:r>
            <a:r>
              <a:rPr lang="en-US" sz="2200" dirty="0" err="1"/>
              <a:t>tr</a:t>
            </a:r>
            <a:r>
              <a:rPr lang="en-US" sz="2200" dirty="0"/>
              <a:t>&gt; 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hlinkClick r:id="rId2"/>
              </a:rPr>
              <a:t>&lt;</a:t>
            </a:r>
            <a:r>
              <a:rPr lang="en-US" u="sng" dirty="0" err="1">
                <a:hlinkClick r:id="rId2"/>
              </a:rPr>
              <a:t>colgroup</a:t>
            </a:r>
            <a:r>
              <a:rPr lang="en-US" u="sng" dirty="0">
                <a:hlinkClick r:id="rId2"/>
              </a:rPr>
              <a:t>&gt;</a:t>
            </a:r>
            <a:r>
              <a:rPr lang="en-US" dirty="0" smtClean="0"/>
              <a:t>Specifies a group of one or more columns in a table for formatting</a:t>
            </a:r>
          </a:p>
          <a:p>
            <a:pPr>
              <a:buNone/>
            </a:pPr>
            <a:r>
              <a:rPr lang="en-US" u="sng" dirty="0">
                <a:hlinkClick r:id="rId3"/>
              </a:rPr>
              <a:t>&lt;</a:t>
            </a:r>
            <a:r>
              <a:rPr lang="en-US" u="sng" dirty="0" err="1">
                <a:hlinkClick r:id="rId3"/>
              </a:rPr>
              <a:t>col</a:t>
            </a:r>
            <a:r>
              <a:rPr lang="en-US" u="sng" dirty="0">
                <a:hlinkClick r:id="rId3"/>
              </a:rPr>
              <a:t>&gt;</a:t>
            </a:r>
            <a:r>
              <a:rPr lang="en-US" dirty="0" smtClean="0"/>
              <a:t>Specifies column properties for each column within a &lt;</a:t>
            </a:r>
            <a:r>
              <a:rPr lang="en-US" dirty="0" err="1" smtClean="0"/>
              <a:t>colgroup</a:t>
            </a:r>
            <a:r>
              <a:rPr lang="en-US" dirty="0" smtClean="0"/>
              <a:t>&gt; element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768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th,tr</a:t>
            </a:r>
            <a:r>
              <a:rPr lang="en-US" dirty="0" smtClean="0"/>
              <a:t>, td {</a:t>
            </a:r>
          </a:p>
          <a:p>
            <a:pPr>
              <a:buNone/>
            </a:pPr>
            <a:r>
              <a:rPr lang="en-US" dirty="0" smtClean="0"/>
              <a:t>    border: 1px solid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span="2" style="background-</a:t>
            </a:r>
            <a:r>
              <a:rPr lang="en-US" dirty="0" err="1" smtClean="0"/>
              <a:t>color:red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style="background-</a:t>
            </a:r>
            <a:r>
              <a:rPr lang="en-US" dirty="0" err="1" smtClean="0"/>
              <a:t>color:yellow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&gt;Book&lt;/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&gt;Title&lt;/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&gt;Price&lt;/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&lt;td&gt;My first HTML&lt;/td&gt;</a:t>
            </a:r>
          </a:p>
          <a:p>
            <a:pPr>
              <a:buNone/>
            </a:pPr>
            <a:r>
              <a:rPr lang="en-US" dirty="0" smtClean="0"/>
              <a:t>    &lt;td&gt;253&lt;/td&gt;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&lt;td&gt;CSS&lt;/td&gt;</a:t>
            </a:r>
          </a:p>
          <a:p>
            <a:pPr>
              <a:buNone/>
            </a:pPr>
            <a:r>
              <a:rPr lang="en-US" dirty="0"/>
              <a:t>    &lt;td&gt;My first CSS&lt;/td&gt;</a:t>
            </a:r>
          </a:p>
          <a:p>
            <a:pPr>
              <a:buNone/>
            </a:pPr>
            <a:r>
              <a:rPr lang="en-US" dirty="0"/>
              <a:t>    &lt;td&gt;149&lt;/td&gt;</a:t>
            </a:r>
          </a:p>
          <a:p>
            <a:pPr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&lt;/table&gt;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 Links allow users to click their way from page to page.</a:t>
            </a:r>
          </a:p>
          <a:p>
            <a:r>
              <a:rPr lang="en-US" dirty="0" smtClean="0"/>
              <a:t>HTML link is a hyperlink. It is a text or an image you can click on, and jump to another document.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err="1" smtClean="0"/>
              <a:t>url</a:t>
            </a:r>
            <a:r>
              <a:rPr lang="en-US" dirty="0" smtClean="0"/>
              <a:t>"&gt;</a:t>
            </a:r>
            <a:r>
              <a:rPr lang="en-US" i="1" dirty="0" smtClean="0"/>
              <a:t>link text</a:t>
            </a:r>
            <a:r>
              <a:rPr lang="en-US" dirty="0" smtClean="0"/>
              <a:t>&lt;/a&gt;</a:t>
            </a:r>
          </a:p>
          <a:p>
            <a:pPr>
              <a:buNone/>
            </a:pPr>
            <a:r>
              <a:rPr lang="en-US" dirty="0" smtClean="0"/>
              <a:t>	&lt;a 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http://www.gmail.com/</a:t>
            </a:r>
            <a:r>
              <a:rPr lang="en-US" dirty="0" smtClean="0"/>
              <a:t>&gt;Welcome to </a:t>
            </a:r>
            <a:r>
              <a:rPr lang="en-US" dirty="0" err="1" smtClean="0"/>
              <a:t>gmail</a:t>
            </a:r>
            <a:r>
              <a:rPr lang="en-US" dirty="0" smtClean="0"/>
              <a:t>&lt;/a&gt;</a:t>
            </a:r>
          </a:p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err="1" smtClean="0"/>
              <a:t>href</a:t>
            </a:r>
            <a:r>
              <a:rPr lang="en-US" dirty="0" smtClean="0"/>
              <a:t> attribute specifies the destination address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/>
          <a:lstStyle/>
          <a:p>
            <a:r>
              <a:rPr lang="en-US" dirty="0" smtClean="0"/>
              <a:t>The example above used an absolute URL (A full web address).</a:t>
            </a:r>
          </a:p>
          <a:p>
            <a:r>
              <a:rPr lang="en-US" dirty="0" smtClean="0"/>
              <a:t>A local link (link to the same web site) is specified with a relative URL (without http://www....).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=“ html_images.asp"&gt;HTML Images&lt;/a&gt;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 small HTML document:</a:t>
            </a:r>
          </a:p>
          <a:p>
            <a:pPr>
              <a:buNone/>
            </a:pPr>
            <a:r>
              <a:rPr lang="en-US" dirty="0" smtClean="0"/>
              <a:t>	&lt;!</a:t>
            </a:r>
            <a:r>
              <a:rPr lang="en-US" dirty="0"/>
              <a:t>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Links - The target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target</a:t>
            </a:r>
            <a:r>
              <a:rPr lang="en-US" dirty="0" smtClean="0"/>
              <a:t> attribute specifies where to open the linked document.</a:t>
            </a:r>
          </a:p>
          <a:p>
            <a:pPr marL="514350" indent="-514350">
              <a:buAutoNum type="arabicPeriod"/>
            </a:pPr>
            <a:r>
              <a:rPr lang="en-US" dirty="0" smtClean="0"/>
              <a:t>target=“_blank”  (Opens the linked document in a new window or tab)</a:t>
            </a:r>
          </a:p>
          <a:p>
            <a:pPr marL="514350" indent="-514350">
              <a:buAutoNum type="arabicPeriod"/>
            </a:pPr>
            <a:r>
              <a:rPr lang="en-US" dirty="0" smtClean="0"/>
              <a:t>Target=“self” (Opens the linked document in the same frame as it was clicked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is default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="http://www.vit.edu/" target="_blank“&gt;VIT College&lt;/a&gt;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="http://www.vit.edu/" target="_self“&gt;VIT College&lt;/a&gt;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Image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 is empty, it contains attributes only, and does not have a closing tag.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src</a:t>
            </a:r>
            <a:r>
              <a:rPr lang="en-US" dirty="0" smtClean="0"/>
              <a:t> attribute specifies the URL (web address) of the image: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i="1" dirty="0" err="1" smtClean="0"/>
              <a:t>url</a:t>
            </a:r>
            <a:r>
              <a:rPr lang="en-US" dirty="0" smtClean="0"/>
              <a:t>" alt="</a:t>
            </a:r>
            <a:r>
              <a:rPr lang="en-US" i="1" dirty="0" err="1" smtClean="0"/>
              <a:t>some_text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 smiley.gif " alt=“Smiley”&gt;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 smiley.gif " alt=“Smiley” style="width:128px;height:128px;" 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HTML Links - Image as Link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&lt;p&gt;The image is a link. You can click on it.&lt;/p&gt;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="http://www.yahoomail.com"&gt;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="smiley.gif" alt=“</a:t>
            </a:r>
            <a:r>
              <a:rPr lang="en-US" dirty="0" err="1" smtClean="0"/>
              <a:t>Yahoomail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alt Attribute : </a:t>
            </a:r>
            <a:r>
              <a:rPr lang="en-US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HTML </a:t>
            </a:r>
            <a:r>
              <a:rPr lang="en-US" b="1" dirty="0" smtClean="0"/>
              <a:t>&lt;a&gt;</a:t>
            </a:r>
            <a:r>
              <a:rPr lang="en-US" dirty="0" smtClean="0"/>
              <a:t> element to define a link</a:t>
            </a:r>
          </a:p>
          <a:p>
            <a:r>
              <a:rPr lang="en-US" dirty="0" smtClean="0"/>
              <a:t>Use the HTML </a:t>
            </a:r>
            <a:r>
              <a:rPr lang="en-US" b="1" dirty="0" err="1" smtClean="0"/>
              <a:t>href</a:t>
            </a:r>
            <a:r>
              <a:rPr lang="en-US" dirty="0" smtClean="0"/>
              <a:t> attribute to define the link address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target</a:t>
            </a:r>
            <a:r>
              <a:rPr lang="en-US" dirty="0" smtClean="0"/>
              <a:t> attribute to define where to open the linked document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> element (inside &lt;a&gt;) to use an image as a link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id</a:t>
            </a:r>
            <a:r>
              <a:rPr lang="en-US" dirty="0" smtClean="0"/>
              <a:t> attribute (id="</a:t>
            </a:r>
            <a:r>
              <a:rPr lang="en-US" i="1" dirty="0" smtClean="0"/>
              <a:t>value</a:t>
            </a:r>
            <a:r>
              <a:rPr lang="en-US" dirty="0" smtClean="0"/>
              <a:t>") to define bookmarks in a page</a:t>
            </a:r>
          </a:p>
          <a:p>
            <a:r>
              <a:rPr lang="en-US" dirty="0" smtClean="0"/>
              <a:t>Use the HTML </a:t>
            </a:r>
            <a:r>
              <a:rPr lang="en-US" b="1" dirty="0" err="1" smtClean="0"/>
              <a:t>href</a:t>
            </a:r>
            <a:r>
              <a:rPr lang="en-US" b="1" dirty="0" smtClean="0"/>
              <a:t> </a:t>
            </a:r>
            <a:r>
              <a:rPr lang="en-US" dirty="0" smtClean="0"/>
              <a:t>attribute (</a:t>
            </a:r>
            <a:r>
              <a:rPr lang="en-US" dirty="0" err="1" smtClean="0"/>
              <a:t>href</a:t>
            </a:r>
            <a:r>
              <a:rPr lang="en-US" dirty="0" smtClean="0"/>
              <a:t>="#</a:t>
            </a:r>
            <a:r>
              <a:rPr lang="en-US" i="1" dirty="0" smtClean="0"/>
              <a:t>value</a:t>
            </a:r>
            <a:r>
              <a:rPr lang="en-US" dirty="0" smtClean="0"/>
              <a:t>") to link to the bookmark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alt </a:t>
            </a:r>
            <a:r>
              <a:rPr lang="en-US" dirty="0" smtClean="0"/>
              <a:t>attribute to show text while failure of image display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HTML Links - Create a Bookmark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HTML bookmarks are used to allow readers to jump to specific parts of a Web page.</a:t>
            </a:r>
          </a:p>
          <a:p>
            <a:r>
              <a:rPr lang="en-US" dirty="0" smtClean="0"/>
              <a:t>To make a bookmark, you must first create the bookmark, and then add a link to it.</a:t>
            </a:r>
          </a:p>
          <a:p>
            <a:r>
              <a:rPr lang="en-US" dirty="0" smtClean="0"/>
              <a:t>When the link is clicked, the page will scroll to the location with the bookmark.</a:t>
            </a:r>
          </a:p>
          <a:p>
            <a:r>
              <a:rPr lang="en-US" dirty="0" smtClean="0"/>
              <a:t>NOTE: only useful when no of links are more.</a:t>
            </a:r>
          </a:p>
          <a:p>
            <a:pPr>
              <a:buNone/>
            </a:pPr>
            <a:r>
              <a:rPr lang="en-US" dirty="0" smtClean="0"/>
              <a:t>(Won’t work in 2-3 links)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38862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&lt;p&gt;&lt;a </a:t>
            </a:r>
            <a:r>
              <a:rPr lang="en-US" dirty="0" err="1" smtClean="0"/>
              <a:t>href</a:t>
            </a:r>
            <a:r>
              <a:rPr lang="en-US" dirty="0" smtClean="0"/>
              <a:t>="#C2"&gt;Jump to Email Server2&lt;/a&gt;&lt;/p&gt;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id=“C1”&gt;Email Server1&lt;/h2&gt;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id="C2"&gt;Email Server2&lt;/h2&gt;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id="C3“&gt;Email Sever3&lt;/h2&gt;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685800"/>
            <a:ext cx="411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&lt;h2&gt;Email Sever6&lt;/h2&gt;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Example of Bookmark Link</a:t>
            </a:r>
            <a:endParaRPr lang="en-US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HTML Lists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Unordered lists and ordered lists are commonly</a:t>
            </a:r>
          </a:p>
          <a:p>
            <a:pPr>
              <a:buNone/>
            </a:pPr>
            <a:r>
              <a:rPr lang="en-US" dirty="0" smtClean="0"/>
              <a:t>used in HTML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60320"/>
          <a:ext cx="6400800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00400"/>
                <a:gridCol w="3200400"/>
              </a:tblGrid>
              <a:tr h="281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 smtClean="0"/>
                        <a:t>Unordered List</a:t>
                      </a:r>
                    </a:p>
                    <a:p>
                      <a:pPr>
                        <a:buNone/>
                      </a:pP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first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second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third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fourth item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Ordered List</a:t>
                      </a:r>
                    </a:p>
                    <a:p>
                      <a:pPr>
                        <a:buNone/>
                      </a:pPr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The first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The second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The third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The fourth item</a:t>
                      </a:r>
                    </a:p>
                    <a:p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2514600"/>
          </a:xfrm>
        </p:spPr>
        <p:txBody>
          <a:bodyPr/>
          <a:lstStyle/>
          <a:p>
            <a:r>
              <a:rPr lang="en-US" dirty="0" smtClean="0"/>
              <a:t>An unordered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</a:p>
          <a:p>
            <a:pPr>
              <a:buNone/>
            </a:pPr>
            <a:r>
              <a:rPr lang="en-US" dirty="0" smtClean="0"/>
              <a:t>The list items will be marked with bullets (small black circles):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429000"/>
            <a:ext cx="441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Unordered List with Default Bullets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O/P: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Tea</a:t>
            </a:r>
          </a:p>
          <a:p>
            <a:r>
              <a:rPr lang="en-US" sz="2400" dirty="0" smtClean="0"/>
              <a:t>Milk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2766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Example</a:t>
            </a:r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 smtClean="0"/>
              <a:t>Unordered HTML Lists - The Style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401"/>
          <a:ext cx="8686800" cy="311672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86332"/>
                <a:gridCol w="5900468"/>
              </a:tblGrid>
              <a:tr h="55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Style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409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type:disc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be marked with bullets (default)</a:t>
                      </a:r>
                    </a:p>
                  </a:txBody>
                  <a:tcPr/>
                </a:tc>
              </a:tr>
              <a:tr h="3927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type:circle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</a:t>
                      </a:r>
                      <a:r>
                        <a:rPr lang="en-US" sz="2400" dirty="0" err="1" smtClean="0"/>
                        <a:t>circleslist</a:t>
                      </a:r>
                      <a:endParaRPr lang="en-US" sz="2400" dirty="0"/>
                    </a:p>
                  </a:txBody>
                  <a:tcPr/>
                </a:tc>
              </a:tr>
              <a:tr h="3927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type:square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</a:t>
                      </a:r>
                      <a:r>
                        <a:rPr lang="en-US" sz="2400" dirty="0" err="1" smtClean="0"/>
                        <a:t>squareslist</a:t>
                      </a:r>
                      <a:endParaRPr lang="en-US" sz="2400" dirty="0"/>
                    </a:p>
                  </a:txBody>
                  <a:tcPr/>
                </a:tc>
              </a:tr>
              <a:tr h="6873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type:none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not be marked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6248400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How to create and run html file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smtClean="0"/>
              <a:t>1</a:t>
            </a:r>
            <a:r>
              <a:rPr lang="en-US" sz="2400" b="1" dirty="0" smtClean="0"/>
              <a:t>. </a:t>
            </a:r>
            <a:r>
              <a:rPr lang="en-US" sz="2400" dirty="0" smtClean="0"/>
              <a:t>Write some html code in notepad/notepad++ </a:t>
            </a:r>
          </a:p>
          <a:p>
            <a:pPr>
              <a:buNone/>
            </a:pPr>
            <a:r>
              <a:rPr lang="en-US" sz="2400" dirty="0" smtClean="0"/>
              <a:t>2. Save the file with extension .html or .</a:t>
            </a:r>
            <a:r>
              <a:rPr lang="en-US" sz="2400" dirty="0" err="1" smtClean="0"/>
              <a:t>htm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 Open the file in browser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Ordered HTML Lists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</a:t>
            </a:r>
            <a:r>
              <a:rPr lang="it-IT" dirty="0" smtClean="0"/>
              <a:t>:</a:t>
            </a:r>
          </a:p>
          <a:p>
            <a:r>
              <a:rPr lang="it-IT" sz="2400" dirty="0" smtClean="0"/>
              <a:t>&lt;ol&gt;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&lt;/ol&gt;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Ordered List</a:t>
            </a:r>
          </a:p>
          <a:p>
            <a:r>
              <a:rPr lang="en-US" sz="2400" b="1" dirty="0" smtClean="0"/>
              <a:t>O/P:</a:t>
            </a:r>
          </a:p>
          <a:p>
            <a:r>
              <a:rPr lang="en-US" sz="2400" dirty="0" smtClean="0"/>
              <a:t>1. Coffee</a:t>
            </a:r>
          </a:p>
          <a:p>
            <a:r>
              <a:rPr lang="en-US" sz="2400" dirty="0" smtClean="0"/>
              <a:t>2. Tea</a:t>
            </a:r>
          </a:p>
          <a:p>
            <a:r>
              <a:rPr lang="en-US" sz="2400" dirty="0" smtClean="0"/>
              <a:t>3. Milk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Ordered HTML Lists - The Type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 </a:t>
            </a:r>
            <a:r>
              <a:rPr lang="en-US" b="1" dirty="0" smtClean="0"/>
              <a:t>type</a:t>
            </a:r>
            <a:r>
              <a:rPr lang="en-US" dirty="0" smtClean="0"/>
              <a:t> attribute can be added to an </a:t>
            </a:r>
            <a:r>
              <a:rPr lang="en-US" b="1" dirty="0" smtClean="0"/>
              <a:t>ordered list</a:t>
            </a:r>
            <a:r>
              <a:rPr lang="en-US" dirty="0" smtClean="0"/>
              <a:t>, to define the type of the marker: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362200"/>
          <a:ext cx="7696200" cy="250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type="1"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numbers (default)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type="I"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roman numbers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roman numbers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 can be nested (lists inside lists):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Example:</a:t>
            </a:r>
            <a:endParaRPr lang="it-IT" b="1" dirty="0" smtClean="0"/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</a:t>
            </a:r>
            <a:br>
              <a:rPr lang="it-IT" sz="2400" dirty="0" smtClean="0"/>
            </a:br>
            <a:r>
              <a:rPr lang="it-IT" sz="2400" dirty="0" smtClean="0"/>
              <a:t>    &lt;ul&gt;</a:t>
            </a:r>
            <a:br>
              <a:rPr lang="it-IT" sz="2400" dirty="0" smtClean="0"/>
            </a:br>
            <a:r>
              <a:rPr lang="it-IT" sz="2400" dirty="0" smtClean="0"/>
              <a:t>      &lt;li&gt;Black tea&lt;/li&gt;</a:t>
            </a:r>
            <a:br>
              <a:rPr lang="it-IT" sz="2400" dirty="0" smtClean="0"/>
            </a:br>
            <a:r>
              <a:rPr lang="it-IT" sz="2400" dirty="0" smtClean="0"/>
              <a:t>      &lt;li&gt;Green tea&lt;/li&gt;</a:t>
            </a:r>
            <a:br>
              <a:rPr lang="it-IT" sz="2400" dirty="0" smtClean="0"/>
            </a:br>
            <a:r>
              <a:rPr lang="it-IT" sz="2400" dirty="0" smtClean="0"/>
              <a:t>    &lt;/ul&gt;</a:t>
            </a:r>
            <a:br>
              <a:rPr lang="it-IT" sz="2400" dirty="0" smtClean="0"/>
            </a:br>
            <a:r>
              <a:rPr lang="it-IT" sz="2400" dirty="0" smtClean="0"/>
              <a:t>  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Nested List:</a:t>
            </a:r>
          </a:p>
          <a:p>
            <a:r>
              <a:rPr lang="en-US" b="1" dirty="0" smtClean="0"/>
              <a:t>O/P: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Black 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Green 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Description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description list is a list of terms, with a description of each term.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&lt;dl&gt;</a:t>
            </a:r>
            <a:r>
              <a:rPr lang="en-US" dirty="0" smtClean="0"/>
              <a:t> tag defines the description list, the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tag defines the term (name), and the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tag describes each term: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b="1" dirty="0" smtClean="0"/>
          </a:p>
          <a:p>
            <a:r>
              <a:rPr lang="en-US" sz="2400" dirty="0" smtClean="0"/>
              <a:t>&lt;h2&gt;A Description List&lt;/h2&gt;</a:t>
            </a:r>
          </a:p>
          <a:p>
            <a:r>
              <a:rPr lang="en-US" sz="2400" dirty="0" smtClean="0"/>
              <a:t>&lt;dl&gt;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&gt;Coffee&lt;/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black hot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&gt;Milk&lt;/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white cold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&lt;/dl&gt;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</a:t>
            </a:r>
            <a:r>
              <a:rPr lang="en-US" dirty="0" smtClean="0"/>
              <a:t>:</a:t>
            </a:r>
          </a:p>
          <a:p>
            <a:r>
              <a:rPr lang="en-US" sz="2400" b="1" dirty="0" smtClean="0"/>
              <a:t>A Description List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	-black hot drink</a:t>
            </a:r>
          </a:p>
          <a:p>
            <a:r>
              <a:rPr lang="en-US" sz="2400" dirty="0" smtClean="0"/>
              <a:t>Milk</a:t>
            </a:r>
          </a:p>
          <a:p>
            <a:r>
              <a:rPr lang="en-US" sz="2400" dirty="0" smtClean="0"/>
              <a:t>	- white cold drink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200" b="1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element to define an unordered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style</a:t>
            </a:r>
            <a:r>
              <a:rPr lang="en-US" dirty="0" smtClean="0"/>
              <a:t> attribute to define the bullet style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element to define an 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type</a:t>
            </a:r>
            <a:r>
              <a:rPr lang="en-US" dirty="0" smtClean="0"/>
              <a:t> attribute to define the numbering type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element to define a list item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&lt;dl&gt;</a:t>
            </a:r>
            <a:r>
              <a:rPr lang="en-US" dirty="0" smtClean="0"/>
              <a:t> element to define a description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term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forms are used to collect user input.</a:t>
            </a:r>
          </a:p>
          <a:p>
            <a:r>
              <a:rPr lang="en-US" dirty="0"/>
              <a:t>HTML forms contain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checkboxes, radio buttons, submit buttons, and 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Text Input</a:t>
            </a:r>
          </a:p>
          <a:p>
            <a:pPr>
              <a:buNone/>
            </a:pPr>
            <a:r>
              <a:rPr lang="en-US" sz="2800" dirty="0"/>
              <a:t>&lt;form&gt;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First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&lt;input type="text" name="</a:t>
            </a:r>
            <a:r>
              <a:rPr lang="en-US" sz="2800" dirty="0" err="1"/>
              <a:t>firstname</a:t>
            </a:r>
            <a:r>
              <a:rPr lang="en-US" sz="2800" dirty="0"/>
              <a:t>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Last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&lt;input type="text" name="</a:t>
            </a:r>
            <a:r>
              <a:rPr lang="en-US" sz="2800" dirty="0" err="1"/>
              <a:t>lastname</a:t>
            </a:r>
            <a:r>
              <a:rPr lang="en-US" sz="2800" dirty="0" smtClean="0"/>
              <a:t>"&gt;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/>
              <a:t>form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O/P:</a:t>
            </a:r>
          </a:p>
          <a:p>
            <a:pPr>
              <a:buNone/>
            </a:pPr>
            <a:r>
              <a:rPr lang="en-US" dirty="0" smtClean="0"/>
              <a:t>	First name: 														 Last name: 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244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HTML5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most interesting new elements are: 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semantic</a:t>
            </a:r>
            <a:r>
              <a:rPr lang="en-US" dirty="0" smtClean="0"/>
              <a:t> elements like &lt;header&gt;, &lt;footer&gt;, &lt;article&gt;, and &lt;section&gt;.</a:t>
            </a:r>
          </a:p>
          <a:p>
            <a:r>
              <a:rPr lang="en-US" dirty="0" smtClean="0"/>
              <a:t>New form </a:t>
            </a:r>
            <a:r>
              <a:rPr lang="en-US" b="1" dirty="0" smtClean="0"/>
              <a:t>control attributes</a:t>
            </a:r>
            <a:r>
              <a:rPr lang="en-US" dirty="0" smtClean="0"/>
              <a:t> like number, date, time, calendar, and range.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graphic</a:t>
            </a:r>
            <a:r>
              <a:rPr lang="en-US" dirty="0" smtClean="0"/>
              <a:t> 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multimedia</a:t>
            </a:r>
            <a:r>
              <a:rPr lang="en-US" dirty="0" smtClean="0"/>
              <a:t> elements: &lt;audio&gt; and &lt;video&gt;.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646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New HTML5 API's </a:t>
            </a:r>
            <a:br>
              <a:rPr lang="en-US" dirty="0" smtClean="0"/>
            </a:br>
            <a:r>
              <a:rPr lang="en-US" dirty="0" smtClean="0"/>
              <a:t>(Application Programming Interfaces)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most interesting new API's are: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Drag and Drop</a:t>
            </a:r>
            <a:br>
              <a:rPr lang="en-US" dirty="0" smtClean="0"/>
            </a:br>
            <a:r>
              <a:rPr lang="en-US" dirty="0" smtClean="0"/>
              <a:t>HTML Local Storage</a:t>
            </a:r>
            <a:br>
              <a:rPr lang="en-US" dirty="0" smtClean="0"/>
            </a:br>
            <a:r>
              <a:rPr lang="en-US" dirty="0" smtClean="0"/>
              <a:t>HTML Application Cache</a:t>
            </a:r>
            <a:br>
              <a:rPr lang="en-US" dirty="0" smtClean="0"/>
            </a:br>
            <a:r>
              <a:rPr lang="en-US" dirty="0" smtClean="0"/>
              <a:t>HTML Web Workers</a:t>
            </a:r>
            <a:br>
              <a:rPr lang="en-US" dirty="0" smtClean="0"/>
            </a:br>
            <a:r>
              <a:rPr lang="en-US" dirty="0" smtClean="0"/>
              <a:t>HTML SSE</a:t>
            </a:r>
          </a:p>
          <a:p>
            <a:pPr>
              <a:buNone/>
            </a:pPr>
            <a:r>
              <a:rPr lang="en-US" smtClean="0"/>
              <a:t>Local storage is a powerful replacement for cookies.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Example </a:t>
            </a:r>
            <a:r>
              <a:rPr lang="en-US" dirty="0" smtClean="0"/>
              <a:t>Explained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 </a:t>
            </a:r>
            <a:r>
              <a:rPr lang="en-US" b="1" dirty="0"/>
              <a:t>DOCTYPE</a:t>
            </a:r>
            <a:r>
              <a:rPr lang="en-US" dirty="0"/>
              <a:t> declaration defines the document type to be HTML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&lt;html&gt;</a:t>
            </a:r>
            <a:r>
              <a:rPr lang="en-US" dirty="0"/>
              <a:t> and </a:t>
            </a:r>
            <a:r>
              <a:rPr lang="en-US" b="1" dirty="0"/>
              <a:t>&lt;/html&gt;</a:t>
            </a:r>
            <a:r>
              <a:rPr lang="en-US" dirty="0"/>
              <a:t> describes an HTML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&lt;head&gt;</a:t>
            </a:r>
            <a:r>
              <a:rPr lang="en-US" dirty="0"/>
              <a:t> and </a:t>
            </a:r>
            <a:r>
              <a:rPr lang="en-US" b="1" dirty="0"/>
              <a:t>&lt;/head&gt;</a:t>
            </a:r>
            <a:r>
              <a:rPr lang="en-US" dirty="0"/>
              <a:t> provides information about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&lt;title&gt;</a:t>
            </a:r>
            <a:r>
              <a:rPr lang="en-US" dirty="0"/>
              <a:t> and </a:t>
            </a:r>
            <a:r>
              <a:rPr lang="en-US" b="1" dirty="0"/>
              <a:t>&lt;/title&gt;</a:t>
            </a:r>
            <a:r>
              <a:rPr lang="en-US" dirty="0"/>
              <a:t> provides a title for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 describes the visible page content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&lt;h1&gt;</a:t>
            </a:r>
            <a:r>
              <a:rPr lang="en-US" dirty="0"/>
              <a:t> and </a:t>
            </a:r>
            <a:r>
              <a:rPr lang="en-US" b="1" dirty="0"/>
              <a:t>&lt;/h1&gt;</a:t>
            </a:r>
            <a:r>
              <a:rPr lang="en-US" dirty="0"/>
              <a:t> describes a heading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&lt;p&gt;</a:t>
            </a:r>
            <a:r>
              <a:rPr lang="en-US" dirty="0"/>
              <a:t> and </a:t>
            </a:r>
            <a:r>
              <a:rPr lang="en-US" b="1" dirty="0"/>
              <a:t>&lt;/p&gt;</a:t>
            </a:r>
            <a:r>
              <a:rPr lang="en-US" dirty="0"/>
              <a:t> describes a paragraph</a:t>
            </a:r>
          </a:p>
          <a:p>
            <a:pPr>
              <a:buNone/>
            </a:pPr>
            <a:r>
              <a:rPr lang="en-US" dirty="0"/>
              <a:t>Using this description, a web browser can display a document with a heading and a paragraph.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Paragraphs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HTML documents are divided into paragraphs.</a:t>
            </a:r>
          </a:p>
          <a:p>
            <a:pPr>
              <a:buNone/>
            </a:pPr>
            <a:r>
              <a:rPr lang="en-US" dirty="0" smtClean="0"/>
              <a:t>	&lt;p&gt;This is a paragraph&lt;/p&gt;</a:t>
            </a:r>
            <a:br>
              <a:rPr lang="en-US" dirty="0" smtClean="0"/>
            </a:br>
            <a:r>
              <a:rPr lang="en-US" dirty="0" smtClean="0"/>
              <a:t>&lt;p&gt;This is another paragraph&lt;/p&gt;</a:t>
            </a:r>
          </a:p>
          <a:p>
            <a:r>
              <a:rPr lang="en-US" dirty="0" smtClean="0"/>
              <a:t>Browsers automatically add an empty line before and after a paragraph. </a:t>
            </a:r>
          </a:p>
          <a:p>
            <a:r>
              <a:rPr lang="en-US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 paragraph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another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HTML Line Breaks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HTML 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> element defines a </a:t>
            </a:r>
            <a:r>
              <a:rPr lang="en-US" b="1" dirty="0" smtClean="0"/>
              <a:t>line break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&lt;</a:t>
            </a:r>
            <a:r>
              <a:rPr lang="en-US" dirty="0" err="1" smtClean="0"/>
              <a:t>br</a:t>
            </a:r>
            <a:r>
              <a:rPr lang="en-US" dirty="0" smtClean="0"/>
              <a:t>&gt; if you want a line break (a new line) without starting a new paragraph: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&lt;p&gt;This is&lt;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&gt;a </a:t>
            </a:r>
            <a:r>
              <a:rPr lang="en-US" sz="2800" dirty="0" err="1" smtClean="0"/>
              <a:t>para</a:t>
            </a:r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&gt;graph with line breaks&lt;/p&gt;</a:t>
            </a:r>
          </a:p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is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 smtClean="0"/>
              <a:t>para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graph with line breaks</a:t>
            </a:r>
          </a:p>
          <a:p>
            <a:endParaRPr lang="en-US" sz="2800" dirty="0" smtClean="0"/>
          </a:p>
          <a:p>
            <a:r>
              <a:rPr lang="en-US" sz="2800" dirty="0" smtClean="0"/>
              <a:t>NOTE: The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element is an empty HTML element. It has no end tag.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HTML &lt;pre&gt;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1054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&lt;pre&gt;</a:t>
            </a:r>
            <a:br>
              <a:rPr lang="en-US" sz="2400" dirty="0" smtClean="0"/>
            </a:br>
            <a:r>
              <a:rPr lang="en-US" sz="2400" dirty="0" smtClean="0"/>
              <a:t> 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&lt;/pre&gt;</a:t>
            </a:r>
          </a:p>
          <a:p>
            <a:pPr>
              <a:buNone/>
            </a:pPr>
            <a:r>
              <a:rPr lang="en-US" sz="2400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219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pre tag preserves both spaces and line breaks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Description:</a:t>
            </a:r>
          </a:p>
          <a:p>
            <a:pPr>
              <a:buNone/>
            </a:pPr>
            <a:r>
              <a:rPr lang="en-US" u="sng" dirty="0" smtClean="0">
                <a:hlinkClick r:id="rId2"/>
              </a:rPr>
              <a:t>&lt;p&gt;</a:t>
            </a:r>
            <a:r>
              <a:rPr lang="en-US" dirty="0" smtClean="0"/>
              <a:t>Defines a paragraph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</a:t>
            </a:r>
            <a:r>
              <a:rPr lang="en-US" u="sng" dirty="0" err="1" smtClean="0">
                <a:hlinkClick r:id="rId3"/>
              </a:rPr>
              <a:t>br</a:t>
            </a:r>
            <a:r>
              <a:rPr lang="en-US" u="sng" dirty="0" smtClean="0">
                <a:hlinkClick r:id="rId3"/>
              </a:rPr>
              <a:t>&gt;</a:t>
            </a:r>
            <a:r>
              <a:rPr lang="en-US" dirty="0" smtClean="0"/>
              <a:t>Inserts a single line break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&lt;pre&gt;</a:t>
            </a:r>
            <a:r>
              <a:rPr lang="en-US" dirty="0" smtClean="0"/>
              <a:t>Defines pre-formatted 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DDA05DB-61A8-4673-ADEE-A28D95F30A8C}"/>
</file>

<file path=customXml/itemProps2.xml><?xml version="1.0" encoding="utf-8"?>
<ds:datastoreItem xmlns:ds="http://schemas.openxmlformats.org/officeDocument/2006/customXml" ds:itemID="{55ADB92F-A6B4-4E59-ACED-8F62EA164FC0}"/>
</file>

<file path=customXml/itemProps3.xml><?xml version="1.0" encoding="utf-8"?>
<ds:datastoreItem xmlns:ds="http://schemas.openxmlformats.org/officeDocument/2006/customXml" ds:itemID="{3A315204-BD86-4E48-B2F7-47AC78A7237C}"/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1325</Words>
  <Application>Microsoft Office PowerPoint</Application>
  <PresentationFormat>On-screen Show (4:3)</PresentationFormat>
  <Paragraphs>415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What is HTML?  </vt:lpstr>
      <vt:lpstr>HTML WEB PAGE STRUCTURE</vt:lpstr>
      <vt:lpstr>Slide 3</vt:lpstr>
      <vt:lpstr>Slide 4</vt:lpstr>
      <vt:lpstr>Slide 5</vt:lpstr>
      <vt:lpstr>HTML Paragraphs </vt:lpstr>
      <vt:lpstr>HTML Line Breaks   </vt:lpstr>
      <vt:lpstr>The HTML &lt;pre&gt; Element </vt:lpstr>
      <vt:lpstr>Slide 9</vt:lpstr>
      <vt:lpstr>HTML Headings </vt:lpstr>
      <vt:lpstr>Slide 11</vt:lpstr>
      <vt:lpstr>HTML Horizontal Rules </vt:lpstr>
      <vt:lpstr>The HTML &lt;head&gt; Element </vt:lpstr>
      <vt:lpstr>Slide 14</vt:lpstr>
      <vt:lpstr>Slide 15</vt:lpstr>
      <vt:lpstr>Slide 16</vt:lpstr>
      <vt:lpstr>HTML Comments</vt:lpstr>
      <vt:lpstr>changing background color of page, text color</vt:lpstr>
      <vt:lpstr>Slide 19</vt:lpstr>
      <vt:lpstr>Slide 20</vt:lpstr>
      <vt:lpstr>Table Cells that Span Many Columns </vt:lpstr>
      <vt:lpstr>Table Cells that Span Many Rows </vt:lpstr>
      <vt:lpstr>An HTML Table With a Caption </vt:lpstr>
      <vt:lpstr>Slide 24</vt:lpstr>
      <vt:lpstr>Slide 25</vt:lpstr>
      <vt:lpstr>Slide 26</vt:lpstr>
      <vt:lpstr>Slide 27</vt:lpstr>
      <vt:lpstr>HTML Link</vt:lpstr>
      <vt:lpstr>Local Links </vt:lpstr>
      <vt:lpstr>HTML Links - The target Attribute </vt:lpstr>
      <vt:lpstr>Image Tag</vt:lpstr>
      <vt:lpstr>Slide 32</vt:lpstr>
      <vt:lpstr>Slide 33</vt:lpstr>
      <vt:lpstr>Slide 34</vt:lpstr>
      <vt:lpstr>Slide 35</vt:lpstr>
      <vt:lpstr>Image mapping</vt:lpstr>
      <vt:lpstr>HTML Lists </vt:lpstr>
      <vt:lpstr>Unordered HTML Lists </vt:lpstr>
      <vt:lpstr>Unordered HTML Lists - The Style Attribute </vt:lpstr>
      <vt:lpstr>Ordered HTML Lists </vt:lpstr>
      <vt:lpstr>Ordered HTML Lists - The Type Attribute </vt:lpstr>
      <vt:lpstr>Nested HTML Lists </vt:lpstr>
      <vt:lpstr>HTML Description Lists </vt:lpstr>
      <vt:lpstr>Slide 44</vt:lpstr>
      <vt:lpstr>Physical and Logical Tags</vt:lpstr>
      <vt:lpstr>HTML Forms </vt:lpstr>
      <vt:lpstr>Slide 47</vt:lpstr>
      <vt:lpstr>New HTML5 Elements </vt:lpstr>
      <vt:lpstr>New HTML5 API's  (Application Programming Interfaces)  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devrath</cp:lastModifiedBy>
  <cp:revision>167</cp:revision>
  <dcterms:created xsi:type="dcterms:W3CDTF">2015-07-14T05:07:03Z</dcterms:created>
  <dcterms:modified xsi:type="dcterms:W3CDTF">2016-08-10T15:37:18Z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