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10.xml" ContentType="application/vnd.openxmlformats-officedocument.presentationml.slide+xml"/>
  <Override PartName="/ppt/slides/slide57.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5.xml" ContentType="application/vnd.openxmlformats-officedocument.presentationml.slide+xml"/>
  <Override PartName="/ppt/slides/slide80.xml" ContentType="application/vnd.openxmlformats-officedocument.presentationml.slide+xml"/>
  <Override PartName="/ppt/slides/slide73.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74.xml" ContentType="application/vnd.openxmlformats-officedocument.presentationml.slide+xml"/>
  <Override PartName="/ppt/slides/slide59.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67.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359" r:id="rId3"/>
    <p:sldId id="362" r:id="rId4"/>
    <p:sldId id="363" r:id="rId5"/>
    <p:sldId id="364" r:id="rId6"/>
    <p:sldId id="365" r:id="rId7"/>
    <p:sldId id="305" r:id="rId8"/>
    <p:sldId id="306" r:id="rId9"/>
    <p:sldId id="313" r:id="rId10"/>
    <p:sldId id="315" r:id="rId11"/>
    <p:sldId id="314" r:id="rId12"/>
    <p:sldId id="324" r:id="rId13"/>
    <p:sldId id="325" r:id="rId14"/>
    <p:sldId id="326" r:id="rId15"/>
    <p:sldId id="327" r:id="rId16"/>
    <p:sldId id="328" r:id="rId17"/>
    <p:sldId id="316" r:id="rId18"/>
    <p:sldId id="317" r:id="rId19"/>
    <p:sldId id="318" r:id="rId20"/>
    <p:sldId id="319" r:id="rId21"/>
    <p:sldId id="320" r:id="rId22"/>
    <p:sldId id="321" r:id="rId23"/>
    <p:sldId id="322" r:id="rId24"/>
    <p:sldId id="323" r:id="rId25"/>
    <p:sldId id="329" r:id="rId26"/>
    <p:sldId id="330" r:id="rId27"/>
    <p:sldId id="331" r:id="rId28"/>
    <p:sldId id="332" r:id="rId29"/>
    <p:sldId id="335" r:id="rId30"/>
    <p:sldId id="336" r:id="rId31"/>
    <p:sldId id="337" r:id="rId32"/>
    <p:sldId id="338" r:id="rId33"/>
    <p:sldId id="339" r:id="rId34"/>
    <p:sldId id="307" r:id="rId35"/>
    <p:sldId id="366" r:id="rId36"/>
    <p:sldId id="367" r:id="rId37"/>
    <p:sldId id="308" r:id="rId38"/>
    <p:sldId id="310" r:id="rId39"/>
    <p:sldId id="309" r:id="rId40"/>
    <p:sldId id="311" r:id="rId41"/>
    <p:sldId id="312" r:id="rId42"/>
    <p:sldId id="258" r:id="rId43"/>
    <p:sldId id="259" r:id="rId44"/>
    <p:sldId id="260" r:id="rId45"/>
    <p:sldId id="263" r:id="rId46"/>
    <p:sldId id="264" r:id="rId47"/>
    <p:sldId id="262" r:id="rId48"/>
    <p:sldId id="358" r:id="rId49"/>
    <p:sldId id="369" r:id="rId50"/>
    <p:sldId id="349" r:id="rId51"/>
    <p:sldId id="350" r:id="rId52"/>
    <p:sldId id="351" r:id="rId53"/>
    <p:sldId id="352" r:id="rId54"/>
    <p:sldId id="353" r:id="rId55"/>
    <p:sldId id="354" r:id="rId56"/>
    <p:sldId id="357" r:id="rId57"/>
    <p:sldId id="356" r:id="rId58"/>
    <p:sldId id="355" r:id="rId59"/>
    <p:sldId id="347" r:id="rId60"/>
    <p:sldId id="291" r:id="rId61"/>
    <p:sldId id="295" r:id="rId62"/>
    <p:sldId id="296" r:id="rId63"/>
    <p:sldId id="297" r:id="rId64"/>
    <p:sldId id="298" r:id="rId65"/>
    <p:sldId id="299" r:id="rId66"/>
    <p:sldId id="300" r:id="rId67"/>
    <p:sldId id="301" r:id="rId68"/>
    <p:sldId id="376" r:id="rId69"/>
    <p:sldId id="374" r:id="rId70"/>
    <p:sldId id="375" r:id="rId71"/>
    <p:sldId id="377" r:id="rId72"/>
    <p:sldId id="342" r:id="rId73"/>
    <p:sldId id="343" r:id="rId74"/>
    <p:sldId id="344" r:id="rId75"/>
    <p:sldId id="378" r:id="rId76"/>
    <p:sldId id="379" r:id="rId77"/>
    <p:sldId id="380" r:id="rId78"/>
    <p:sldId id="383" r:id="rId79"/>
    <p:sldId id="381" r:id="rId80"/>
    <p:sldId id="382"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10/15/2024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Rasmus_Lerdor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w3schools.com/html/default.asp" TargetMode="External"/><Relationship Id="rId2" Type="http://schemas.openxmlformats.org/officeDocument/2006/relationships/hyperlink" Target="http://www.w3schools.com/default.asp" TargetMode="External"/><Relationship Id="rId1" Type="http://schemas.openxmlformats.org/officeDocument/2006/relationships/slideLayout" Target="../slideLayouts/slideLayout2.xml"/><Relationship Id="rId6" Type="http://schemas.openxmlformats.org/officeDocument/2006/relationships/hyperlink" Target="http://www.w3schools.com/php/default.asp" TargetMode="External"/><Relationship Id="rId5" Type="http://schemas.openxmlformats.org/officeDocument/2006/relationships/hyperlink" Target="http://www.w3schools.com/js/default.asp" TargetMode="External"/><Relationship Id="rId4" Type="http://schemas.openxmlformats.org/officeDocument/2006/relationships/hyperlink" Target="http://www.w3schools.com/css/default.as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mailto:test@examp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610600" cy="5715000"/>
          </a:xfrm>
        </p:spPr>
        <p:txBody>
          <a:bodyPr anchor="ctr">
            <a:normAutofit/>
          </a:bodyPr>
          <a:lstStyle/>
          <a:p>
            <a:r>
              <a:rPr lang="en-US" sz="2800" dirty="0" smtClean="0"/>
              <a:t>PHP is a server scripting language, and a powerful tool for making dynamic and interactive Web pages.</a:t>
            </a:r>
          </a:p>
          <a:p>
            <a:r>
              <a:rPr lang="en-US" sz="2800" dirty="0" smtClean="0"/>
              <a:t>PHP scripts are executed on the server.</a:t>
            </a:r>
          </a:p>
          <a:p>
            <a:r>
              <a:rPr lang="en-US" sz="2800" dirty="0" smtClean="0"/>
              <a:t>PHP is a widely-used, free, and efficient alternative to competitors such as Microsoft's ASP.</a:t>
            </a:r>
          </a:p>
          <a:p>
            <a:r>
              <a:rPr lang="en-US" sz="2800" dirty="0" smtClean="0"/>
              <a:t>PHP is an acronym for "PHP: Hypertext Preprocessor"</a:t>
            </a:r>
          </a:p>
          <a:p>
            <a:r>
              <a:rPr lang="en-US" sz="2800" dirty="0" smtClean="0"/>
              <a:t>Example: </a:t>
            </a:r>
            <a:r>
              <a:rPr lang="en-US" sz="2800" dirty="0" err="1" smtClean="0"/>
              <a:t>Wordpress</a:t>
            </a:r>
            <a:r>
              <a:rPr lang="en-US" sz="2800" dirty="0" smtClean="0"/>
              <a:t>,  </a:t>
            </a:r>
            <a:r>
              <a:rPr lang="en-US" sz="2800" dirty="0" err="1" smtClean="0"/>
              <a:t>facebook</a:t>
            </a:r>
            <a:endParaRPr lang="en-US" sz="2800" dirty="0" smtClean="0"/>
          </a:p>
          <a:p>
            <a:pPr lvl="0"/>
            <a:r>
              <a:rPr lang="en-US" sz="2800" dirty="0" smtClean="0"/>
              <a:t>PHP files can contain text, HTML, CSS, JavaScript, and PHP code</a:t>
            </a:r>
            <a:endParaRPr lang="en-US" sz="2800" dirty="0"/>
          </a:p>
          <a:p>
            <a:pPr lvl="0"/>
            <a:r>
              <a:rPr lang="en-IN" sz="2800" dirty="0"/>
              <a:t>Originally created by </a:t>
            </a:r>
            <a:r>
              <a:rPr lang="en-IN" sz="2800" dirty="0" err="1">
                <a:hlinkClick r:id="rId2" tooltip="Rasmus Lerdorf"/>
              </a:rPr>
              <a:t>Rasmus</a:t>
            </a:r>
            <a:r>
              <a:rPr lang="en-IN" sz="2800" dirty="0">
                <a:hlinkClick r:id="rId2" tooltip="Rasmus Lerdorf"/>
              </a:rPr>
              <a:t> </a:t>
            </a:r>
            <a:r>
              <a:rPr lang="en-IN" sz="2800" dirty="0" err="1">
                <a:hlinkClick r:id="rId2" tooltip="Rasmus Lerdorf"/>
              </a:rPr>
              <a:t>Lerdorf</a:t>
            </a:r>
            <a:r>
              <a:rPr lang="en-IN" sz="2800" dirty="0"/>
              <a:t> in 1994</a:t>
            </a:r>
            <a:endParaRPr lang="en-US" sz="2800" dirty="0" smtClean="0"/>
          </a:p>
        </p:txBody>
      </p:sp>
      <p:sp>
        <p:nvSpPr>
          <p:cNvPr id="2" name="TextBox 1"/>
          <p:cNvSpPr txBox="1"/>
          <p:nvPr/>
        </p:nvSpPr>
        <p:spPr>
          <a:xfrm>
            <a:off x="381000" y="268069"/>
            <a:ext cx="8534400" cy="984885"/>
          </a:xfrm>
          <a:prstGeom prst="rect">
            <a:avLst/>
          </a:prstGeom>
          <a:noFill/>
        </p:spPr>
        <p:txBody>
          <a:bodyPr wrap="square" rtlCol="0">
            <a:spAutoFit/>
          </a:bodyPr>
          <a:lstStyle/>
          <a:p>
            <a:pPr algn="ctr"/>
            <a:r>
              <a:rPr lang="en-US" sz="4000" b="1" dirty="0"/>
              <a:t>PHP</a:t>
            </a:r>
            <a:endParaRPr lang="en-US" b="1"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chor="t">
            <a:normAutofit fontScale="90000"/>
          </a:bodyPr>
          <a:lstStyle/>
          <a:p>
            <a:r>
              <a:rPr lang="en-US" b="1" dirty="0" smtClean="0"/>
              <a:t>PHP Case Sensitivity</a:t>
            </a:r>
            <a:r>
              <a:rPr lang="en-US" dirty="0" smtClean="0"/>
              <a:t/>
            </a:r>
            <a:br>
              <a:rPr lang="en-US" dirty="0" smtClean="0"/>
            </a:br>
            <a:endParaRPr lang="en-US" dirty="0"/>
          </a:p>
        </p:txBody>
      </p:sp>
      <p:sp>
        <p:nvSpPr>
          <p:cNvPr id="3" name="Content Placeholder 2"/>
          <p:cNvSpPr>
            <a:spLocks noGrp="1"/>
          </p:cNvSpPr>
          <p:nvPr>
            <p:ph idx="1"/>
          </p:nvPr>
        </p:nvSpPr>
        <p:spPr>
          <a:xfrm>
            <a:off x="457200" y="533400"/>
            <a:ext cx="8229600" cy="1066800"/>
          </a:xfrm>
        </p:spPr>
        <p:txBody>
          <a:bodyPr>
            <a:normAutofit fontScale="25000" lnSpcReduction="20000"/>
          </a:bodyPr>
          <a:lstStyle/>
          <a:p>
            <a:r>
              <a:rPr lang="en-US" sz="8000" dirty="0" smtClean="0"/>
              <a:t>In PHP, all keywords (e.g. if, else, while, echo, etc.), classes, functions, and user-defined functions are NOT case-sensitive.</a:t>
            </a:r>
          </a:p>
          <a:p>
            <a:r>
              <a:rPr lang="en-US" sz="8000" dirty="0" smtClean="0"/>
              <a:t>However all variable names are case-sensitive.</a:t>
            </a:r>
          </a:p>
          <a:p>
            <a:pPr>
              <a:buNone/>
            </a:pPr>
            <a:r>
              <a:rPr lang="en-US" sz="8000" dirty="0" smtClean="0"/>
              <a:t>	Example</a:t>
            </a:r>
          </a:p>
          <a:p>
            <a:endParaRPr lang="en-US" sz="8000" dirty="0" smtClean="0"/>
          </a:p>
          <a:p>
            <a:endParaRPr lang="en-US" dirty="0" smtClean="0"/>
          </a:p>
          <a:p>
            <a:pPr>
              <a:buNone/>
            </a:pPr>
            <a:r>
              <a:rPr lang="en-US" dirty="0" smtClean="0"/>
              <a:t>	</a:t>
            </a:r>
          </a:p>
          <a:p>
            <a:endParaRPr lang="en-US" dirty="0"/>
          </a:p>
        </p:txBody>
      </p:sp>
      <p:sp>
        <p:nvSpPr>
          <p:cNvPr id="4" name="TextBox 3"/>
          <p:cNvSpPr txBox="1"/>
          <p:nvPr/>
        </p:nvSpPr>
        <p:spPr>
          <a:xfrm>
            <a:off x="4343400" y="1748909"/>
            <a:ext cx="4648200" cy="510909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200" dirty="0" smtClean="0"/>
              <a:t>&lt;!DOCTYPE html&gt;</a:t>
            </a:r>
            <a:br>
              <a:rPr lang="en-US" sz="2200" dirty="0" smtClean="0"/>
            </a:br>
            <a:r>
              <a:rPr lang="en-US" sz="2200" dirty="0" smtClean="0"/>
              <a:t>&lt;html&gt;</a:t>
            </a:r>
            <a:br>
              <a:rPr lang="en-US" sz="2200" dirty="0" smtClean="0"/>
            </a:br>
            <a:r>
              <a:rPr lang="en-US" sz="2200" dirty="0" smtClean="0"/>
              <a:t>&lt;body&gt;</a:t>
            </a:r>
            <a:br>
              <a:rPr lang="en-US" sz="2200" dirty="0" smtClean="0"/>
            </a:br>
            <a:r>
              <a:rPr lang="en-US" sz="2200" dirty="0" smtClean="0"/>
              <a:t>&lt;?</a:t>
            </a:r>
            <a:r>
              <a:rPr lang="en-US" sz="2200" dirty="0" err="1" smtClean="0"/>
              <a:t>php</a:t>
            </a:r>
            <a:r>
              <a:rPr lang="en-US" sz="2200" dirty="0" smtClean="0"/>
              <a:t/>
            </a:r>
            <a:br>
              <a:rPr lang="en-US" sz="2200" dirty="0" smtClean="0"/>
            </a:br>
            <a:r>
              <a:rPr lang="en-US" sz="2200" dirty="0" smtClean="0"/>
              <a:t>$color = "red";</a:t>
            </a:r>
            <a:br>
              <a:rPr lang="en-US" sz="2200" dirty="0" smtClean="0"/>
            </a:br>
            <a:r>
              <a:rPr lang="en-US" sz="2200" dirty="0" smtClean="0"/>
              <a:t>echo "My car is " . $color . "&lt;</a:t>
            </a:r>
            <a:r>
              <a:rPr lang="en-US" sz="2200" dirty="0" err="1" smtClean="0"/>
              <a:t>br</a:t>
            </a:r>
            <a:r>
              <a:rPr lang="en-US" sz="2200" dirty="0" smtClean="0"/>
              <a:t>&gt;";</a:t>
            </a:r>
            <a:br>
              <a:rPr lang="en-US" sz="2200" dirty="0" smtClean="0"/>
            </a:br>
            <a:r>
              <a:rPr lang="en-US" sz="2200" dirty="0" smtClean="0"/>
              <a:t>echo "My house is " . $COLOR . "&lt;</a:t>
            </a:r>
            <a:r>
              <a:rPr lang="en-US" sz="2200" dirty="0" err="1" smtClean="0"/>
              <a:t>br</a:t>
            </a:r>
            <a:r>
              <a:rPr lang="en-US" sz="2200" dirty="0" smtClean="0"/>
              <a:t>&gt;";</a:t>
            </a:r>
            <a:br>
              <a:rPr lang="en-US" sz="2200" dirty="0" smtClean="0"/>
            </a:br>
            <a:r>
              <a:rPr lang="en-US" sz="2200" dirty="0" smtClean="0"/>
              <a:t>echo "My boat is " . $</a:t>
            </a:r>
            <a:r>
              <a:rPr lang="en-US" sz="2200" dirty="0" err="1" smtClean="0"/>
              <a:t>coLOR</a:t>
            </a:r>
            <a:r>
              <a:rPr lang="en-US" sz="2200" dirty="0" smtClean="0"/>
              <a:t> . "&lt;</a:t>
            </a:r>
            <a:r>
              <a:rPr lang="en-US" sz="2200" dirty="0" err="1" smtClean="0"/>
              <a:t>br</a:t>
            </a:r>
            <a:r>
              <a:rPr lang="en-US" sz="2200" dirty="0" smtClean="0"/>
              <a:t>&gt;";</a:t>
            </a:r>
            <a:br>
              <a:rPr lang="en-US" sz="2200" dirty="0" smtClean="0"/>
            </a:br>
            <a:r>
              <a:rPr lang="en-US" sz="2200" dirty="0" smtClean="0"/>
              <a:t>?&gt;</a:t>
            </a:r>
            <a:br>
              <a:rPr lang="en-US" sz="2200" dirty="0" smtClean="0"/>
            </a:br>
            <a:r>
              <a:rPr lang="en-US" sz="2200" dirty="0" smtClean="0"/>
              <a:t>&lt;/body&gt; &lt;/html&gt;</a:t>
            </a:r>
          </a:p>
          <a:p>
            <a:endParaRPr lang="en-US" sz="2200" dirty="0" smtClean="0"/>
          </a:p>
          <a:p>
            <a:r>
              <a:rPr lang="en-US" sz="2200" dirty="0" smtClean="0"/>
              <a:t>Output: My car is red</a:t>
            </a:r>
            <a:br>
              <a:rPr lang="en-US" sz="2200" dirty="0" smtClean="0"/>
            </a:br>
            <a:r>
              <a:rPr lang="en-US" sz="2200" dirty="0" smtClean="0"/>
              <a:t>My house is </a:t>
            </a:r>
            <a:br>
              <a:rPr lang="en-US" sz="2200" dirty="0" smtClean="0"/>
            </a:br>
            <a:r>
              <a:rPr lang="en-US" sz="2200" dirty="0" smtClean="0"/>
              <a:t>My boat is</a:t>
            </a:r>
          </a:p>
          <a:p>
            <a:endParaRPr lang="en-US" dirty="0"/>
          </a:p>
        </p:txBody>
      </p:sp>
      <p:sp>
        <p:nvSpPr>
          <p:cNvPr id="6" name="TextBox 5"/>
          <p:cNvSpPr txBox="1"/>
          <p:nvPr/>
        </p:nvSpPr>
        <p:spPr>
          <a:xfrm>
            <a:off x="228600" y="1748909"/>
            <a:ext cx="3962400" cy="510909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200" dirty="0" smtClean="0"/>
              <a:t>&lt;!DOCTYPE html&gt;</a:t>
            </a:r>
            <a:br>
              <a:rPr lang="en-US" sz="2200" dirty="0" smtClean="0"/>
            </a:br>
            <a:r>
              <a:rPr lang="en-US" sz="2200" dirty="0" smtClean="0"/>
              <a:t>&lt;html&gt;</a:t>
            </a:r>
            <a:br>
              <a:rPr lang="en-US" sz="2200" dirty="0" smtClean="0"/>
            </a:br>
            <a:r>
              <a:rPr lang="en-US" sz="2200" dirty="0" smtClean="0"/>
              <a:t>&lt;body&gt;</a:t>
            </a:r>
            <a:br>
              <a:rPr lang="en-US" sz="2200" dirty="0" smtClean="0"/>
            </a:br>
            <a:r>
              <a:rPr lang="en-US" sz="2200" dirty="0" smtClean="0"/>
              <a:t/>
            </a:r>
            <a:br>
              <a:rPr lang="en-US" sz="2200" dirty="0" smtClean="0"/>
            </a:br>
            <a:r>
              <a:rPr lang="en-US" sz="2200" dirty="0" smtClean="0"/>
              <a:t>&lt;?</a:t>
            </a:r>
            <a:r>
              <a:rPr lang="en-US" sz="2200" dirty="0" err="1" smtClean="0"/>
              <a:t>php</a:t>
            </a:r>
            <a:r>
              <a:rPr lang="en-US" sz="2200" dirty="0" smtClean="0"/>
              <a:t/>
            </a:r>
            <a:br>
              <a:rPr lang="en-US" sz="2200" dirty="0" smtClean="0"/>
            </a:br>
            <a:r>
              <a:rPr lang="en-US" sz="2200" dirty="0" smtClean="0"/>
              <a:t>ECHO "Hello World!&lt;</a:t>
            </a:r>
            <a:r>
              <a:rPr lang="en-US" sz="2200" dirty="0" err="1" smtClean="0"/>
              <a:t>br</a:t>
            </a:r>
            <a:r>
              <a:rPr lang="en-US" sz="2200" dirty="0" smtClean="0"/>
              <a:t>&gt;";</a:t>
            </a:r>
            <a:br>
              <a:rPr lang="en-US" sz="2200" dirty="0" smtClean="0"/>
            </a:br>
            <a:r>
              <a:rPr lang="en-US" sz="2200" dirty="0" smtClean="0"/>
              <a:t>echo "Hello World!&lt;</a:t>
            </a:r>
            <a:r>
              <a:rPr lang="en-US" sz="2200" dirty="0" err="1" smtClean="0"/>
              <a:t>br</a:t>
            </a:r>
            <a:r>
              <a:rPr lang="en-US" sz="2200" dirty="0" smtClean="0"/>
              <a:t>&gt;";</a:t>
            </a:r>
            <a:br>
              <a:rPr lang="en-US" sz="2200" dirty="0" smtClean="0"/>
            </a:br>
            <a:r>
              <a:rPr lang="en-US" sz="2200" dirty="0" err="1" smtClean="0"/>
              <a:t>EcHo</a:t>
            </a:r>
            <a:r>
              <a:rPr lang="en-US" sz="2200" dirty="0" smtClean="0"/>
              <a:t> "Hello World!&lt;</a:t>
            </a:r>
            <a:r>
              <a:rPr lang="en-US" sz="2200" dirty="0" err="1" smtClean="0"/>
              <a:t>br</a:t>
            </a:r>
            <a:r>
              <a:rPr lang="en-US" sz="2200" dirty="0" smtClean="0"/>
              <a:t>&gt;";</a:t>
            </a:r>
            <a:br>
              <a:rPr lang="en-US" sz="2200" dirty="0" smtClean="0"/>
            </a:br>
            <a:r>
              <a:rPr lang="en-US" sz="2200" dirty="0" smtClean="0"/>
              <a:t>?&gt;</a:t>
            </a:r>
            <a:br>
              <a:rPr lang="en-US" sz="2200" dirty="0" smtClean="0"/>
            </a:br>
            <a:r>
              <a:rPr lang="en-US" sz="2200" dirty="0" smtClean="0"/>
              <a:t>&lt;/body&gt;</a:t>
            </a:r>
            <a:br>
              <a:rPr lang="en-US" sz="2200" dirty="0" smtClean="0"/>
            </a:br>
            <a:r>
              <a:rPr lang="en-US" sz="2200" dirty="0" smtClean="0"/>
              <a:t>&lt;/html&gt;</a:t>
            </a:r>
          </a:p>
          <a:p>
            <a:pPr>
              <a:buNone/>
            </a:pPr>
            <a:r>
              <a:rPr lang="en-US" sz="2200" dirty="0" smtClean="0"/>
              <a:t>Output: Hello World!</a:t>
            </a:r>
            <a:br>
              <a:rPr lang="en-US" sz="2200" dirty="0" smtClean="0"/>
            </a:br>
            <a:r>
              <a:rPr lang="en-US" sz="2200" dirty="0" smtClean="0"/>
              <a:t>Hello World!</a:t>
            </a:r>
            <a:br>
              <a:rPr lang="en-US" sz="2200" dirty="0" smtClean="0"/>
            </a:br>
            <a:r>
              <a:rPr lang="en-US" sz="2200" dirty="0" smtClean="0"/>
              <a:t>Hello World!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55000" lnSpcReduction="20000"/>
          </a:bodyPr>
          <a:lstStyle/>
          <a:p>
            <a:r>
              <a:rPr lang="en-US" sz="5100" dirty="0" smtClean="0"/>
              <a:t>Creating PHP variables:</a:t>
            </a:r>
          </a:p>
          <a:p>
            <a:pPr>
              <a:buNone/>
            </a:pPr>
            <a:r>
              <a:rPr lang="en-US" sz="5100" dirty="0" smtClean="0"/>
              <a:t>	&lt;?</a:t>
            </a:r>
            <a:r>
              <a:rPr lang="en-US" sz="5100" dirty="0" err="1" smtClean="0"/>
              <a:t>php</a:t>
            </a:r>
            <a:r>
              <a:rPr lang="en-US" sz="5100" dirty="0" smtClean="0"/>
              <a:t/>
            </a:r>
            <a:br>
              <a:rPr lang="en-US" sz="5100" dirty="0" smtClean="0"/>
            </a:br>
            <a:r>
              <a:rPr lang="en-US" sz="5100" dirty="0" smtClean="0"/>
              <a:t>$txt = "Hello world!";</a:t>
            </a:r>
          </a:p>
          <a:p>
            <a:pPr>
              <a:buNone/>
            </a:pPr>
            <a:r>
              <a:rPr lang="en-US" sz="5100" dirty="0" smtClean="0"/>
              <a:t>	//When you assign a text value to variable, put quotes around the value.</a:t>
            </a:r>
            <a:br>
              <a:rPr lang="en-US" sz="5100" dirty="0" smtClean="0"/>
            </a:br>
            <a:r>
              <a:rPr lang="en-US" sz="5100" dirty="0" smtClean="0"/>
              <a:t>$x = 5;</a:t>
            </a:r>
            <a:br>
              <a:rPr lang="en-US" sz="5100" dirty="0" smtClean="0"/>
            </a:br>
            <a:r>
              <a:rPr lang="en-US" sz="5100" dirty="0" smtClean="0"/>
              <a:t>$y = 10.5;</a:t>
            </a:r>
            <a:br>
              <a:rPr lang="en-US" sz="5100" dirty="0" smtClean="0"/>
            </a:br>
            <a:r>
              <a:rPr lang="en-US" sz="5100" dirty="0" smtClean="0"/>
              <a:t>?&gt;</a:t>
            </a:r>
          </a:p>
          <a:p>
            <a:pPr>
              <a:buNone/>
            </a:pPr>
            <a:r>
              <a:rPr lang="en-US" sz="5100" dirty="0" smtClean="0"/>
              <a:t>	echo $txt;</a:t>
            </a:r>
            <a:br>
              <a:rPr lang="en-US" sz="5100" dirty="0" smtClean="0"/>
            </a:br>
            <a:r>
              <a:rPr lang="en-US" sz="5100" dirty="0" smtClean="0"/>
              <a:t>echo "&lt;</a:t>
            </a:r>
            <a:r>
              <a:rPr lang="en-US" sz="5100" dirty="0" err="1" smtClean="0"/>
              <a:t>br</a:t>
            </a:r>
            <a:r>
              <a:rPr lang="en-US" sz="5100" dirty="0" smtClean="0"/>
              <a:t>&gt;";</a:t>
            </a:r>
            <a:br>
              <a:rPr lang="en-US" sz="5100" dirty="0" smtClean="0"/>
            </a:br>
            <a:r>
              <a:rPr lang="en-US" sz="5100" dirty="0" smtClean="0"/>
              <a:t>echo $x;</a:t>
            </a:r>
            <a:br>
              <a:rPr lang="en-US" sz="5100" dirty="0" smtClean="0"/>
            </a:br>
            <a:r>
              <a:rPr lang="en-US" sz="5100" dirty="0" smtClean="0"/>
              <a:t>echo "&lt;</a:t>
            </a:r>
            <a:r>
              <a:rPr lang="en-US" sz="5100" dirty="0" err="1" smtClean="0"/>
              <a:t>br</a:t>
            </a:r>
            <a:r>
              <a:rPr lang="en-US" sz="5100" dirty="0" smtClean="0"/>
              <a:t>&gt;";</a:t>
            </a:r>
            <a:br>
              <a:rPr lang="en-US" sz="5100" dirty="0" smtClean="0"/>
            </a:br>
            <a:r>
              <a:rPr lang="en-US" sz="5100" dirty="0" smtClean="0"/>
              <a:t>echo $y;</a:t>
            </a:r>
            <a:br>
              <a:rPr lang="en-US" sz="5100" dirty="0" smtClean="0"/>
            </a:br>
            <a:r>
              <a:rPr lang="en-US" sz="5100" dirty="0" smtClean="0"/>
              <a:t>?&gt;</a:t>
            </a:r>
          </a:p>
          <a:p>
            <a:pPr>
              <a:buNone/>
            </a:pPr>
            <a:r>
              <a:rPr lang="en-US" dirty="0" smtClean="0"/>
              <a:t>Output:</a:t>
            </a:r>
          </a:p>
          <a:p>
            <a:pPr>
              <a:buNone/>
            </a:pPr>
            <a:r>
              <a:rPr lang="en-US" dirty="0" smtClean="0"/>
              <a:t>		Hello world!</a:t>
            </a:r>
            <a:br>
              <a:rPr lang="en-US" dirty="0" smtClean="0"/>
            </a:br>
            <a:r>
              <a:rPr lang="en-US" dirty="0" smtClean="0"/>
              <a:t>	5</a:t>
            </a:r>
            <a:br>
              <a:rPr lang="en-US" dirty="0" smtClean="0"/>
            </a:br>
            <a:r>
              <a:rPr lang="en-US" dirty="0" smtClean="0"/>
              <a:t>	10.5</a:t>
            </a:r>
          </a:p>
          <a:p>
            <a:pPr>
              <a:buNone/>
            </a:pPr>
            <a:r>
              <a:rPr lang="en-US" dirty="0" smtClean="0"/>
              <a:t>	</a:t>
            </a:r>
          </a:p>
          <a:p>
            <a:pPr>
              <a:buNone/>
            </a:pPr>
            <a:endParaRPr lang="en-US"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Conditional Statements</a:t>
            </a:r>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buNone/>
            </a:pPr>
            <a:r>
              <a:rPr lang="en-US" dirty="0" smtClean="0"/>
              <a:t>	</a:t>
            </a:r>
            <a:r>
              <a:rPr lang="en-US" sz="3800" dirty="0" smtClean="0"/>
              <a:t>In PHP we have the following conditional statements:</a:t>
            </a:r>
          </a:p>
          <a:p>
            <a:pPr>
              <a:buNone/>
            </a:pPr>
            <a:endParaRPr lang="en-US" sz="3800" dirty="0" smtClean="0"/>
          </a:p>
          <a:p>
            <a:r>
              <a:rPr lang="en-US" sz="3800" b="1" dirty="0" smtClean="0"/>
              <a:t>if statement</a:t>
            </a:r>
            <a:r>
              <a:rPr lang="en-US" sz="3800" dirty="0" smtClean="0"/>
              <a:t> - executes some code only if a specified condition is true</a:t>
            </a:r>
          </a:p>
          <a:p>
            <a:r>
              <a:rPr lang="en-US" sz="3800" b="1" dirty="0" smtClean="0"/>
              <a:t>if...else statement</a:t>
            </a:r>
            <a:r>
              <a:rPr lang="en-US" sz="3800" dirty="0" smtClean="0"/>
              <a:t> - executes some code if a condition is true and another code if the condition is false</a:t>
            </a:r>
          </a:p>
          <a:p>
            <a:r>
              <a:rPr lang="en-US" sz="3800" b="1" dirty="0" smtClean="0"/>
              <a:t>if...</a:t>
            </a:r>
            <a:r>
              <a:rPr lang="en-US" sz="3800" b="1" dirty="0" err="1" smtClean="0"/>
              <a:t>elseif</a:t>
            </a:r>
            <a:r>
              <a:rPr lang="en-US" sz="3800" b="1" dirty="0" smtClean="0"/>
              <a:t>....else statement</a:t>
            </a:r>
            <a:r>
              <a:rPr lang="en-US" sz="3800" dirty="0" smtClean="0"/>
              <a:t> - specifies a new condition to test, if the first condition is false</a:t>
            </a:r>
          </a:p>
          <a:p>
            <a:r>
              <a:rPr lang="en-US" sz="3800" b="1" dirty="0" smtClean="0"/>
              <a:t>switch statement</a:t>
            </a:r>
            <a:r>
              <a:rPr lang="en-US" sz="3800" dirty="0" smtClean="0"/>
              <a:t> - selects one of many blocks of code to be executed</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smtClean="0"/>
              <a:t>The if Statement</a:t>
            </a:r>
            <a:br>
              <a:rPr lang="en-US" dirty="0" smtClean="0"/>
            </a:br>
            <a:endParaRPr lang="en-US" dirty="0"/>
          </a:p>
        </p:txBody>
      </p:sp>
      <p:sp>
        <p:nvSpPr>
          <p:cNvPr id="3" name="Content Placeholder 2"/>
          <p:cNvSpPr>
            <a:spLocks noGrp="1"/>
          </p:cNvSpPr>
          <p:nvPr>
            <p:ph idx="1"/>
          </p:nvPr>
        </p:nvSpPr>
        <p:spPr>
          <a:xfrm>
            <a:off x="457200" y="762000"/>
            <a:ext cx="8229600" cy="5638800"/>
          </a:xfrm>
        </p:spPr>
        <p:txBody>
          <a:bodyPr>
            <a:normAutofit/>
          </a:bodyPr>
          <a:lstStyle/>
          <a:p>
            <a:pPr>
              <a:buFontTx/>
              <a:buChar char="-"/>
            </a:pPr>
            <a:r>
              <a:rPr lang="en-US" dirty="0" smtClean="0"/>
              <a:t>executes some code only if a specified condition is true</a:t>
            </a:r>
          </a:p>
          <a:p>
            <a:pPr>
              <a:buNone/>
            </a:pPr>
            <a:endParaRPr lang="en-US" dirty="0" smtClean="0"/>
          </a:p>
          <a:p>
            <a:pPr>
              <a:buNone/>
            </a:pPr>
            <a:r>
              <a:rPr lang="en-US" dirty="0" smtClean="0"/>
              <a:t>    &lt;?</a:t>
            </a:r>
            <a:r>
              <a:rPr lang="en-US" dirty="0" err="1" smtClean="0"/>
              <a:t>php</a:t>
            </a:r>
            <a:r>
              <a:rPr lang="en-US" dirty="0" smtClean="0"/>
              <a:t/>
            </a:r>
            <a:br>
              <a:rPr lang="en-US" dirty="0" smtClean="0"/>
            </a:br>
            <a:r>
              <a:rPr lang="en-US" dirty="0" smtClean="0"/>
              <a:t>$per = 65;</a:t>
            </a:r>
            <a:br>
              <a:rPr lang="en-US" dirty="0" smtClean="0"/>
            </a:br>
            <a:r>
              <a:rPr lang="en-US" dirty="0" smtClean="0"/>
              <a:t>if ($per &gt; “60") {</a:t>
            </a:r>
            <a:br>
              <a:rPr lang="en-US" dirty="0" smtClean="0"/>
            </a:br>
            <a:r>
              <a:rPr lang="en-US" dirty="0" smtClean="0"/>
              <a:t>    echo “Congrats, You are qualified!";</a:t>
            </a:r>
            <a:br>
              <a:rPr lang="en-US" dirty="0" smtClean="0"/>
            </a:br>
            <a:r>
              <a:rPr lang="en-US" dirty="0" smtClean="0"/>
              <a:t>}</a:t>
            </a:r>
            <a:br>
              <a:rPr lang="en-US" dirty="0" smtClean="0"/>
            </a:br>
            <a:r>
              <a:rPr lang="en-US" dirty="0" smtClean="0"/>
              <a:t>?&gt;</a:t>
            </a:r>
          </a:p>
          <a:p>
            <a:pPr>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The if...else Statement</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fontScale="77500" lnSpcReduction="20000"/>
          </a:bodyPr>
          <a:lstStyle/>
          <a:p>
            <a:pPr>
              <a:buFontTx/>
              <a:buChar char="-"/>
            </a:pPr>
            <a:r>
              <a:rPr lang="en-US" dirty="0" smtClean="0"/>
              <a:t>executes some code if a condition is true and another code if the condition is false</a:t>
            </a:r>
          </a:p>
          <a:p>
            <a:pPr>
              <a:buNone/>
            </a:pPr>
            <a:r>
              <a:rPr lang="en-US" dirty="0" smtClean="0"/>
              <a:t>   </a:t>
            </a:r>
          </a:p>
          <a:p>
            <a:pPr>
              <a:buNone/>
            </a:pPr>
            <a:r>
              <a:rPr lang="en-US" dirty="0" smtClean="0"/>
              <a:t>&lt;?</a:t>
            </a:r>
            <a:r>
              <a:rPr lang="en-US" dirty="0" err="1" smtClean="0"/>
              <a:t>php</a:t>
            </a:r>
            <a:r>
              <a:rPr lang="en-US" dirty="0" smtClean="0"/>
              <a:t/>
            </a:r>
            <a:br>
              <a:rPr lang="en-US" dirty="0" smtClean="0"/>
            </a:br>
            <a:r>
              <a:rPr lang="en-US" dirty="0" smtClean="0"/>
              <a:t>$per = 65;</a:t>
            </a:r>
            <a:br>
              <a:rPr lang="en-US" dirty="0" smtClean="0"/>
            </a:br>
            <a:r>
              <a:rPr lang="en-US" dirty="0" smtClean="0"/>
              <a:t>if ($per &gt; “60") </a:t>
            </a:r>
          </a:p>
          <a:p>
            <a:pPr>
              <a:buNone/>
            </a:pPr>
            <a:r>
              <a:rPr lang="en-US" dirty="0" smtClean="0"/>
              <a:t>	{</a:t>
            </a:r>
            <a:br>
              <a:rPr lang="en-US" dirty="0" smtClean="0"/>
            </a:br>
            <a:r>
              <a:rPr lang="en-US" dirty="0" smtClean="0"/>
              <a:t>    echo “Congrats, You are qualified! </a:t>
            </a:r>
            <a:r>
              <a:rPr lang="en-US" dirty="0" smtClean="0">
                <a:sym typeface="Wingdings" pitchFamily="2" charset="2"/>
              </a:rPr>
              <a:t></a:t>
            </a:r>
            <a:r>
              <a:rPr lang="en-US" dirty="0" smtClean="0"/>
              <a:t>";</a:t>
            </a:r>
            <a:br>
              <a:rPr lang="en-US" dirty="0" smtClean="0"/>
            </a:br>
            <a:r>
              <a:rPr lang="en-US" dirty="0" smtClean="0"/>
              <a:t>}</a:t>
            </a:r>
          </a:p>
          <a:p>
            <a:pPr>
              <a:buNone/>
            </a:pPr>
            <a:r>
              <a:rPr lang="en-US" dirty="0" smtClean="0"/>
              <a:t>    else	</a:t>
            </a:r>
          </a:p>
          <a:p>
            <a:pPr>
              <a:buNone/>
            </a:pPr>
            <a:r>
              <a:rPr lang="en-US" dirty="0" smtClean="0"/>
              <a:t>	{</a:t>
            </a:r>
          </a:p>
          <a:p>
            <a:pPr>
              <a:buNone/>
            </a:pPr>
            <a:r>
              <a:rPr lang="en-US" dirty="0" smtClean="0"/>
              <a:t>	     echo “Sorry, You are not qualified</a:t>
            </a:r>
            <a:r>
              <a:rPr lang="en-US" dirty="0" smtClean="0">
                <a:sym typeface="Wingdings" pitchFamily="2" charset="2"/>
              </a:rPr>
              <a:t></a:t>
            </a:r>
            <a:r>
              <a:rPr lang="en-US" dirty="0" smtClean="0"/>
              <a:t>”</a:t>
            </a:r>
          </a:p>
          <a:p>
            <a:pPr>
              <a:buNone/>
            </a:pPr>
            <a:r>
              <a:rPr lang="en-US" dirty="0" smtClean="0"/>
              <a:t>	}</a:t>
            </a:r>
          </a:p>
          <a:p>
            <a:pPr>
              <a:buNone/>
            </a:pPr>
            <a:r>
              <a:rPr lang="en-US" dirty="0" smtClean="0"/>
              <a:t/>
            </a:r>
            <a:br>
              <a:rPr lang="en-US" dirty="0" smtClean="0"/>
            </a:br>
            <a:r>
              <a:rPr lang="en-US" dirty="0" smtClean="0"/>
              <a:t>?&gt;</a:t>
            </a:r>
          </a:p>
          <a:p>
            <a:pPr>
              <a:buFontTx/>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The if...</a:t>
            </a:r>
            <a:r>
              <a:rPr lang="en-US" dirty="0" err="1" smtClean="0"/>
              <a:t>elseif</a:t>
            </a:r>
            <a:r>
              <a:rPr lang="en-US" dirty="0" smtClean="0"/>
              <a:t>....else Statement</a:t>
            </a:r>
            <a:br>
              <a:rPr lang="en-US" dirty="0" smtClean="0"/>
            </a:br>
            <a:endParaRPr lang="en-US" dirty="0"/>
          </a:p>
        </p:txBody>
      </p:sp>
      <p:sp>
        <p:nvSpPr>
          <p:cNvPr id="3" name="Content Placeholder 2"/>
          <p:cNvSpPr>
            <a:spLocks noGrp="1"/>
          </p:cNvSpPr>
          <p:nvPr>
            <p:ph idx="1"/>
          </p:nvPr>
        </p:nvSpPr>
        <p:spPr>
          <a:xfrm>
            <a:off x="304800" y="533400"/>
            <a:ext cx="8382000" cy="5592763"/>
          </a:xfrm>
        </p:spPr>
        <p:txBody>
          <a:bodyPr>
            <a:normAutofit fontScale="92500" lnSpcReduction="10000"/>
          </a:bodyPr>
          <a:lstStyle/>
          <a:p>
            <a:pPr>
              <a:buFontTx/>
              <a:buChar char="-"/>
            </a:pPr>
            <a:r>
              <a:rPr lang="en-US" dirty="0" smtClean="0"/>
              <a:t>specifies a new condition to test, if the first condition is false</a:t>
            </a:r>
          </a:p>
          <a:p>
            <a:pPr>
              <a:buNone/>
            </a:pPr>
            <a:r>
              <a:rPr lang="en-US" dirty="0" smtClean="0"/>
              <a:t>	 &lt;?</a:t>
            </a:r>
            <a:r>
              <a:rPr lang="en-US" dirty="0" err="1" smtClean="0"/>
              <a:t>php</a:t>
            </a:r>
            <a:r>
              <a:rPr lang="en-US" dirty="0" smtClean="0"/>
              <a:t/>
            </a:r>
            <a:br>
              <a:rPr lang="en-US" dirty="0" smtClean="0"/>
            </a:br>
            <a:r>
              <a:rPr lang="en-US" dirty="0" smtClean="0"/>
              <a:t>$t = date("H");</a:t>
            </a:r>
            <a:br>
              <a:rPr lang="en-US" dirty="0" smtClean="0"/>
            </a:br>
            <a:r>
              <a:rPr lang="en-US" dirty="0" smtClean="0"/>
              <a:t/>
            </a:r>
            <a:br>
              <a:rPr lang="en-US" dirty="0" smtClean="0"/>
            </a:br>
            <a:r>
              <a:rPr lang="en-US" dirty="0" smtClean="0"/>
              <a:t>if ($t &lt; "10") {</a:t>
            </a:r>
            <a:br>
              <a:rPr lang="en-US" dirty="0" smtClean="0"/>
            </a:br>
            <a:r>
              <a:rPr lang="en-US" dirty="0" smtClean="0"/>
              <a:t>    echo "Have a good morning!";</a:t>
            </a:r>
            <a:br>
              <a:rPr lang="en-US" dirty="0" smtClean="0"/>
            </a:br>
            <a:r>
              <a:rPr lang="en-US" dirty="0" smtClean="0"/>
              <a:t>} </a:t>
            </a:r>
            <a:r>
              <a:rPr lang="en-US" dirty="0" err="1" smtClean="0"/>
              <a:t>elseif</a:t>
            </a:r>
            <a:r>
              <a:rPr lang="en-US" dirty="0" smtClean="0"/>
              <a:t> ($t &lt; "20") {</a:t>
            </a:r>
            <a:br>
              <a:rPr lang="en-US" dirty="0" smtClean="0"/>
            </a:br>
            <a:r>
              <a:rPr lang="en-US" dirty="0" smtClean="0"/>
              <a:t>    echo "Have a good day!";</a:t>
            </a:r>
            <a:br>
              <a:rPr lang="en-US" dirty="0" smtClean="0"/>
            </a:br>
            <a:r>
              <a:rPr lang="en-US" dirty="0" smtClean="0"/>
              <a:t>} else {</a:t>
            </a:r>
            <a:br>
              <a:rPr lang="en-US" dirty="0" smtClean="0"/>
            </a:br>
            <a:r>
              <a:rPr lang="en-US" dirty="0" smtClean="0"/>
              <a:t>    echo "Have a good night!";</a:t>
            </a:r>
            <a:br>
              <a:rPr lang="en-US" dirty="0" smtClean="0"/>
            </a:br>
            <a:r>
              <a:rPr lang="en-US" dirty="0" smtClean="0"/>
              <a:t>}</a:t>
            </a:r>
            <a:br>
              <a:rPr lang="en-US" dirty="0" smtClean="0"/>
            </a:br>
            <a:r>
              <a:rPr lang="en-US" dirty="0" smtClean="0"/>
              <a:t>?&gt;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switch Statement</a:t>
            </a:r>
            <a:br>
              <a:rPr lang="en-US"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a:buFontTx/>
              <a:buChar char="-"/>
            </a:pPr>
            <a:r>
              <a:rPr lang="en-US" dirty="0" smtClean="0"/>
              <a:t>selects one of many blocks of code to be executed</a:t>
            </a:r>
          </a:p>
          <a:p>
            <a:pPr>
              <a:buNone/>
            </a:pPr>
            <a:r>
              <a:rPr lang="en-US" dirty="0" smtClean="0"/>
              <a:t>&lt;?</a:t>
            </a:r>
            <a:r>
              <a:rPr lang="en-US" dirty="0" err="1" smtClean="0"/>
              <a:t>php</a:t>
            </a:r>
            <a:r>
              <a:rPr lang="en-US" dirty="0" smtClean="0"/>
              <a:t/>
            </a:r>
            <a:br>
              <a:rPr lang="en-US" dirty="0" smtClean="0"/>
            </a:br>
            <a:r>
              <a:rPr lang="en-US" dirty="0" smtClean="0"/>
              <a:t>$</a:t>
            </a:r>
            <a:r>
              <a:rPr lang="en-US" dirty="0" err="1" smtClean="0"/>
              <a:t>favcolor</a:t>
            </a:r>
            <a:r>
              <a:rPr lang="en-US" dirty="0" smtClean="0"/>
              <a:t> = "red";</a:t>
            </a:r>
            <a:br>
              <a:rPr lang="en-US" dirty="0" smtClean="0"/>
            </a:br>
            <a:r>
              <a:rPr lang="en-US" dirty="0" smtClean="0"/>
              <a:t/>
            </a:r>
            <a:br>
              <a:rPr lang="en-US" dirty="0" smtClean="0"/>
            </a:br>
            <a:r>
              <a:rPr lang="en-US" dirty="0" smtClean="0"/>
              <a:t>switch ($</a:t>
            </a:r>
            <a:r>
              <a:rPr lang="en-US" dirty="0" err="1" smtClean="0"/>
              <a:t>favcolor</a:t>
            </a:r>
            <a:r>
              <a:rPr lang="en-US" dirty="0" smtClean="0"/>
              <a:t>) {</a:t>
            </a:r>
            <a:br>
              <a:rPr lang="en-US" dirty="0" smtClean="0"/>
            </a:br>
            <a:r>
              <a:rPr lang="en-US" dirty="0" smtClean="0"/>
              <a:t>    case "red":</a:t>
            </a:r>
            <a:br>
              <a:rPr lang="en-US" dirty="0" smtClean="0"/>
            </a:br>
            <a:r>
              <a:rPr lang="en-US" dirty="0" smtClean="0"/>
              <a:t>        echo "Your favorite color is red!";</a:t>
            </a:r>
            <a:br>
              <a:rPr lang="en-US" dirty="0" smtClean="0"/>
            </a:br>
            <a:r>
              <a:rPr lang="en-US" dirty="0" smtClean="0"/>
              <a:t>        break;</a:t>
            </a:r>
            <a:br>
              <a:rPr lang="en-US" dirty="0" smtClean="0"/>
            </a:br>
            <a:r>
              <a:rPr lang="en-US" dirty="0" smtClean="0"/>
              <a:t>    case "blue":</a:t>
            </a:r>
            <a:br>
              <a:rPr lang="en-US" dirty="0" smtClean="0"/>
            </a:br>
            <a:r>
              <a:rPr lang="en-US" dirty="0" smtClean="0"/>
              <a:t>        echo "Your favorite color is blue!";</a:t>
            </a:r>
            <a:br>
              <a:rPr lang="en-US" dirty="0" smtClean="0"/>
            </a:br>
            <a:r>
              <a:rPr lang="en-US" dirty="0" smtClean="0"/>
              <a:t>        break;</a:t>
            </a:r>
            <a:br>
              <a:rPr lang="en-US" dirty="0" smtClean="0"/>
            </a:br>
            <a:r>
              <a:rPr lang="en-US" dirty="0" smtClean="0"/>
              <a:t>    case "green":</a:t>
            </a:r>
            <a:br>
              <a:rPr lang="en-US" dirty="0" smtClean="0"/>
            </a:br>
            <a:r>
              <a:rPr lang="en-US" dirty="0" smtClean="0"/>
              <a:t>        echo "Your favorite color is green!";</a:t>
            </a:r>
            <a:br>
              <a:rPr lang="en-US" dirty="0" smtClean="0"/>
            </a:br>
            <a:r>
              <a:rPr lang="en-US" dirty="0" smtClean="0"/>
              <a:t>        break;</a:t>
            </a:r>
            <a:br>
              <a:rPr lang="en-US" dirty="0" smtClean="0"/>
            </a:br>
            <a:r>
              <a:rPr lang="en-US" dirty="0" smtClean="0"/>
              <a:t>    default:</a:t>
            </a:r>
            <a:br>
              <a:rPr lang="en-US" dirty="0" smtClean="0"/>
            </a:br>
            <a:r>
              <a:rPr lang="en-US" dirty="0" smtClean="0"/>
              <a:t>        echo "Your favorite color is neither red, blue, nor green!";</a:t>
            </a:r>
            <a:br>
              <a:rPr lang="en-US" dirty="0" smtClean="0"/>
            </a:br>
            <a:r>
              <a:rPr lang="en-US" dirty="0" smtClean="0"/>
              <a:t>}</a:t>
            </a:r>
            <a:br>
              <a:rPr lang="en-US" dirty="0" smtClean="0"/>
            </a:br>
            <a:r>
              <a:rPr lang="en-US" dirty="0" smtClean="0"/>
              <a:t>?&gt;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lvl="2" algn="ctr" rtl="0">
              <a:spcBef>
                <a:spcPct val="0"/>
              </a:spcBef>
            </a:pPr>
            <a:r>
              <a:rPr lang="en-US" sz="3600" b="1" dirty="0" smtClean="0"/>
              <a:t>PHP FLOW CONTROL AND LOOPS</a:t>
            </a:r>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lgn="ctr">
              <a:buNone/>
            </a:pPr>
            <a:r>
              <a:rPr lang="en-US" sz="5700" b="1" dirty="0" smtClean="0"/>
              <a:t>PHP Loops</a:t>
            </a:r>
          </a:p>
          <a:p>
            <a:pPr>
              <a:buNone/>
            </a:pPr>
            <a:r>
              <a:rPr lang="en-US" dirty="0" smtClean="0"/>
              <a:t>	Often when you write code, you want the same block of code to run over and over again in a row. Instead of adding several almost equal code-lines in a script, we can use loops to perform a task like this.</a:t>
            </a:r>
          </a:p>
          <a:p>
            <a:pPr>
              <a:buNone/>
            </a:pPr>
            <a:r>
              <a:rPr lang="en-US" dirty="0" smtClean="0"/>
              <a:t>	In PHP, we have the following looping statements:</a:t>
            </a:r>
          </a:p>
          <a:p>
            <a:r>
              <a:rPr lang="en-US" b="1" dirty="0" smtClean="0"/>
              <a:t>while </a:t>
            </a:r>
            <a:r>
              <a:rPr lang="en-US" dirty="0" smtClean="0"/>
              <a:t>- loops through a block of code as long as the specified condition is true</a:t>
            </a:r>
          </a:p>
          <a:p>
            <a:r>
              <a:rPr lang="en-US" b="1" dirty="0" smtClean="0"/>
              <a:t>do...while</a:t>
            </a:r>
            <a:r>
              <a:rPr lang="en-US" dirty="0" smtClean="0"/>
              <a:t> - loops through a block of code once, and then repeats the loop as long as the specified condition is true</a:t>
            </a:r>
          </a:p>
          <a:p>
            <a:r>
              <a:rPr lang="en-US" b="1" dirty="0" smtClean="0"/>
              <a:t>for </a:t>
            </a:r>
            <a:r>
              <a:rPr lang="en-US" dirty="0" smtClean="0"/>
              <a:t>- loops through a block of code a specified number of times</a:t>
            </a:r>
          </a:p>
          <a:p>
            <a:r>
              <a:rPr lang="en-US" b="1" dirty="0" err="1" smtClean="0"/>
              <a:t>foreach</a:t>
            </a:r>
            <a:r>
              <a:rPr lang="en-US" b="1" dirty="0" smtClean="0"/>
              <a:t> </a:t>
            </a:r>
            <a:r>
              <a:rPr lang="en-US" dirty="0" smtClean="0"/>
              <a:t>- loops through a block of code for each element in an array</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While Loop</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pPr>
              <a:buFontTx/>
              <a:buChar char="-"/>
            </a:pPr>
            <a:r>
              <a:rPr lang="en-US" dirty="0" smtClean="0"/>
              <a:t>The while loop executes a block of code as long as the specified condition is true.</a:t>
            </a:r>
          </a:p>
          <a:p>
            <a:pPr>
              <a:buNone/>
            </a:pPr>
            <a:r>
              <a:rPr lang="en-US" dirty="0" smtClean="0"/>
              <a:t>	&lt;?</a:t>
            </a:r>
            <a:r>
              <a:rPr lang="en-US" dirty="0" err="1" smtClean="0"/>
              <a:t>php</a:t>
            </a:r>
            <a:r>
              <a:rPr lang="en-US" dirty="0" smtClean="0"/>
              <a:t> </a:t>
            </a:r>
            <a:br>
              <a:rPr lang="en-US" dirty="0" smtClean="0"/>
            </a:br>
            <a:r>
              <a:rPr lang="en-US" dirty="0" smtClean="0"/>
              <a:t>$x = 1; </a:t>
            </a:r>
            <a:br>
              <a:rPr lang="en-US" dirty="0" smtClean="0"/>
            </a:br>
            <a:r>
              <a:rPr lang="en-US" dirty="0" smtClean="0"/>
              <a:t/>
            </a:r>
            <a:br>
              <a:rPr lang="en-US" dirty="0" smtClean="0"/>
            </a:br>
            <a:r>
              <a:rPr lang="en-US" dirty="0" smtClean="0"/>
              <a:t>while($x &lt;= 5)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    $x</a:t>
            </a:r>
            <a:r>
              <a:rPr lang="en-US" smtClean="0"/>
              <a:t>=$x+1;         //$x++</a:t>
            </a:r>
            <a:r>
              <a:rPr lang="en-US" dirty="0" smtClean="0"/>
              <a:t/>
            </a:r>
            <a:br>
              <a:rPr lang="en-US" dirty="0" smtClean="0"/>
            </a:br>
            <a:r>
              <a:rPr lang="en-US" dirty="0" smtClean="0"/>
              <a:t>} </a:t>
            </a:r>
            <a:br>
              <a:rPr lang="en-US" dirty="0" smtClean="0"/>
            </a:br>
            <a:r>
              <a:rPr lang="en-US" dirty="0" smtClean="0"/>
              <a:t>?&gt;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PHP</a:t>
            </a:r>
            <a:endParaRPr lang="en-IN" dirty="0"/>
          </a:p>
        </p:txBody>
      </p:sp>
      <p:sp>
        <p:nvSpPr>
          <p:cNvPr id="3" name="Content Placeholder 2"/>
          <p:cNvSpPr>
            <a:spLocks noGrp="1"/>
          </p:cNvSpPr>
          <p:nvPr>
            <p:ph idx="1"/>
          </p:nvPr>
        </p:nvSpPr>
        <p:spPr>
          <a:xfrm>
            <a:off x="457200" y="1295400"/>
            <a:ext cx="8382000" cy="5105400"/>
          </a:xfrm>
        </p:spPr>
        <p:txBody>
          <a:bodyPr>
            <a:normAutofit fontScale="92500" lnSpcReduction="20000"/>
          </a:bodyPr>
          <a:lstStyle/>
          <a:p>
            <a:pPr lvl="0"/>
            <a:r>
              <a:rPr lang="en-US" dirty="0"/>
              <a:t>PHP code are executed on the server, and the result is returned to the browser as plain HTML</a:t>
            </a:r>
          </a:p>
          <a:p>
            <a:pPr lvl="0"/>
            <a:r>
              <a:rPr lang="en-US" dirty="0"/>
              <a:t>PHP files have extension ".</a:t>
            </a:r>
            <a:r>
              <a:rPr lang="en-US" dirty="0" err="1"/>
              <a:t>php</a:t>
            </a:r>
            <a:r>
              <a:rPr lang="en-US" dirty="0"/>
              <a:t>"</a:t>
            </a:r>
          </a:p>
          <a:p>
            <a:pPr lvl="0"/>
            <a:r>
              <a:rPr lang="en-US" dirty="0"/>
              <a:t>PHP runs on various platforms (Windows, Linux, Unix, Mac OS X, etc.) </a:t>
            </a:r>
          </a:p>
          <a:p>
            <a:r>
              <a:rPr lang="en-US" dirty="0"/>
              <a:t>PHP is compatible with almost all servers used today (Apache, IIS, etc.) </a:t>
            </a:r>
          </a:p>
          <a:p>
            <a:pPr lvl="0"/>
            <a:r>
              <a:rPr lang="en-US" dirty="0"/>
              <a:t>PHP supports a wide range of databases</a:t>
            </a:r>
          </a:p>
          <a:p>
            <a:pPr lvl="0"/>
            <a:r>
              <a:rPr lang="en-US" dirty="0"/>
              <a:t>PHP is free</a:t>
            </a:r>
          </a:p>
          <a:p>
            <a:pPr lvl="0"/>
            <a:r>
              <a:rPr lang="en-US" dirty="0" smtClean="0"/>
              <a:t>A </a:t>
            </a:r>
            <a:r>
              <a:rPr lang="en-US" dirty="0"/>
              <a:t>PHP file normally contains HTML tags, and some PHP scripting code.</a:t>
            </a:r>
          </a:p>
          <a:p>
            <a:pPr>
              <a:buNone/>
            </a:pPr>
            <a:endParaRPr lang="en-US" dirty="0"/>
          </a:p>
          <a:p>
            <a:endParaRPr lang="en-IN" dirty="0"/>
          </a:p>
        </p:txBody>
      </p:sp>
    </p:spTree>
    <p:extLst>
      <p:ext uri="{BB962C8B-B14F-4D97-AF65-F5344CB8AC3E}">
        <p14:creationId xmlns:p14="http://schemas.microsoft.com/office/powerpoint/2010/main" val="973586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do...while Loop</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buNone/>
            </a:pPr>
            <a:r>
              <a:rPr lang="en-US" dirty="0" smtClean="0"/>
              <a:t>-  loops through a block of code once, and then repeats the loop as long as the specified condition is true</a:t>
            </a:r>
          </a:p>
          <a:p>
            <a:pPr>
              <a:buNone/>
            </a:pPr>
            <a:r>
              <a:rPr lang="en-US" dirty="0" smtClean="0"/>
              <a:t>&lt;?</a:t>
            </a:r>
            <a:r>
              <a:rPr lang="en-US" dirty="0" err="1" smtClean="0"/>
              <a:t>php</a:t>
            </a:r>
            <a:r>
              <a:rPr lang="en-US" dirty="0" smtClean="0"/>
              <a:t> </a:t>
            </a:r>
            <a:br>
              <a:rPr lang="en-US" dirty="0" smtClean="0"/>
            </a:br>
            <a:r>
              <a:rPr lang="en-US" dirty="0" smtClean="0"/>
              <a:t>$x = 1; </a:t>
            </a:r>
            <a:br>
              <a:rPr lang="en-US" dirty="0" smtClean="0"/>
            </a:br>
            <a:r>
              <a:rPr lang="en-US" dirty="0" smtClean="0"/>
              <a:t/>
            </a:r>
            <a:br>
              <a:rPr lang="en-US" dirty="0" smtClean="0"/>
            </a:br>
            <a:r>
              <a:rPr lang="en-US" dirty="0" smtClean="0"/>
              <a:t>do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    $x++;</a:t>
            </a:r>
            <a:br>
              <a:rPr lang="en-US" dirty="0" smtClean="0"/>
            </a:br>
            <a:r>
              <a:rPr lang="en-US" dirty="0" smtClean="0"/>
              <a:t>} while ($x &lt;= 5);</a:t>
            </a:r>
            <a:br>
              <a:rPr lang="en-US" dirty="0" smtClean="0"/>
            </a:br>
            <a:r>
              <a:rPr lang="en-US" dirty="0" smtClean="0"/>
              <a:t>?&gt;</a:t>
            </a:r>
          </a:p>
          <a:p>
            <a:pPr>
              <a:buNone/>
            </a:pPr>
            <a:r>
              <a:rPr lang="en-US" dirty="0" smtClean="0"/>
              <a:t/>
            </a:r>
            <a:br>
              <a:rPr lang="en-US" dirty="0" smtClean="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&lt;?</a:t>
            </a:r>
            <a:r>
              <a:rPr lang="en-US" dirty="0" err="1" smtClean="0"/>
              <a:t>php</a:t>
            </a:r>
            <a:r>
              <a:rPr lang="en-US" dirty="0" smtClean="0"/>
              <a:t> </a:t>
            </a:r>
            <a:br>
              <a:rPr lang="en-US" dirty="0" smtClean="0"/>
            </a:br>
            <a:r>
              <a:rPr lang="en-US" dirty="0" smtClean="0"/>
              <a:t>$x = 6;</a:t>
            </a:r>
            <a:br>
              <a:rPr lang="en-US" dirty="0" smtClean="0"/>
            </a:br>
            <a:r>
              <a:rPr lang="en-US" dirty="0" smtClean="0"/>
              <a:t/>
            </a:r>
            <a:br>
              <a:rPr lang="en-US" dirty="0" smtClean="0"/>
            </a:br>
            <a:r>
              <a:rPr lang="en-US" dirty="0" smtClean="0"/>
              <a:t>do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    $x++;</a:t>
            </a:r>
            <a:br>
              <a:rPr lang="en-US" dirty="0" smtClean="0"/>
            </a:br>
            <a:r>
              <a:rPr lang="en-US" dirty="0" smtClean="0"/>
              <a:t>} while ($x&lt;=5);</a:t>
            </a:r>
            <a:br>
              <a:rPr lang="en-US" dirty="0" smtClean="0"/>
            </a:br>
            <a:r>
              <a:rPr lang="en-US" dirty="0" smtClean="0"/>
              <a:t>?&gt;</a:t>
            </a:r>
          </a:p>
          <a:p>
            <a:pPr>
              <a:buNone/>
            </a:pPr>
            <a:r>
              <a:rPr lang="en-US" dirty="0" smtClean="0"/>
              <a:t>What will be output of this program???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smtClean="0"/>
              <a:t>For Loops</a:t>
            </a:r>
            <a:endParaRPr lang="en-US" dirty="0"/>
          </a:p>
        </p:txBody>
      </p:sp>
      <p:sp>
        <p:nvSpPr>
          <p:cNvPr id="3" name="Content Placeholder 2"/>
          <p:cNvSpPr>
            <a:spLocks noGrp="1"/>
          </p:cNvSpPr>
          <p:nvPr>
            <p:ph idx="1"/>
          </p:nvPr>
        </p:nvSpPr>
        <p:spPr>
          <a:xfrm>
            <a:off x="457200" y="990600"/>
            <a:ext cx="8229600" cy="5562600"/>
          </a:xfrm>
        </p:spPr>
        <p:txBody>
          <a:bodyPr/>
          <a:lstStyle/>
          <a:p>
            <a:r>
              <a:rPr lang="en-US" dirty="0" smtClean="0"/>
              <a:t>The for loop is used when you know in advance how many times the script should run.</a:t>
            </a:r>
          </a:p>
          <a:p>
            <a:pPr>
              <a:buNone/>
            </a:pPr>
            <a:r>
              <a:rPr lang="en-US" dirty="0" smtClean="0"/>
              <a:t>	&lt;?</a:t>
            </a:r>
            <a:r>
              <a:rPr lang="en-US" dirty="0" err="1" smtClean="0"/>
              <a:t>php</a:t>
            </a:r>
            <a:r>
              <a:rPr lang="en-US" dirty="0" smtClean="0"/>
              <a:t> </a:t>
            </a:r>
            <a:br>
              <a:rPr lang="en-US" dirty="0" smtClean="0"/>
            </a:br>
            <a:r>
              <a:rPr lang="en-US" dirty="0" smtClean="0"/>
              <a:t>for ($x = 0; $x &lt;= 10; $x++) {</a:t>
            </a:r>
            <a:br>
              <a:rPr lang="en-US" dirty="0" smtClean="0"/>
            </a:br>
            <a:r>
              <a:rPr lang="en-US" dirty="0" smtClean="0"/>
              <a:t>    echo "The number is: $x &lt;</a:t>
            </a:r>
            <a:r>
              <a:rPr lang="en-US" dirty="0" err="1" smtClean="0"/>
              <a:t>br</a:t>
            </a:r>
            <a:r>
              <a:rPr lang="en-US" dirty="0" smtClean="0"/>
              <a:t>&gt;";</a:t>
            </a:r>
            <a:br>
              <a:rPr lang="en-US" dirty="0" smtClean="0"/>
            </a:br>
            <a:r>
              <a:rPr lang="en-US" dirty="0" smtClean="0"/>
              <a:t>} </a:t>
            </a:r>
            <a:br>
              <a:rPr lang="en-US" dirty="0" smtClean="0"/>
            </a:br>
            <a:r>
              <a:rPr lang="en-US" dirty="0" smtClean="0"/>
              <a:t>?&gt;</a:t>
            </a:r>
          </a:p>
          <a:p>
            <a:pPr>
              <a:buNone/>
            </a:pPr>
            <a:r>
              <a:rPr lang="en-US" dirty="0" smtClean="0"/>
              <a:t>The example below displays the numbers from 0 to 10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PHP </a:t>
            </a:r>
            <a:r>
              <a:rPr lang="en-US" dirty="0" err="1" smtClean="0"/>
              <a:t>foreach</a:t>
            </a:r>
            <a:r>
              <a:rPr lang="en-US" dirty="0" smtClean="0"/>
              <a:t> Loop</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92500" lnSpcReduction="10000"/>
          </a:bodyPr>
          <a:lstStyle/>
          <a:p>
            <a:pPr>
              <a:buNone/>
            </a:pPr>
            <a:r>
              <a:rPr lang="en-US" dirty="0" smtClean="0"/>
              <a:t>&lt;?</a:t>
            </a:r>
            <a:r>
              <a:rPr lang="en-US" dirty="0" err="1" smtClean="0"/>
              <a:t>php</a:t>
            </a:r>
            <a:r>
              <a:rPr lang="en-US" dirty="0" smtClean="0"/>
              <a:t> </a:t>
            </a:r>
            <a:br>
              <a:rPr lang="en-US" dirty="0" smtClean="0"/>
            </a:br>
            <a:r>
              <a:rPr lang="en-US" dirty="0" smtClean="0"/>
              <a:t>$colors = array("red", "green", "blue", "yellow"); </a:t>
            </a:r>
            <a:br>
              <a:rPr lang="en-US" dirty="0" smtClean="0"/>
            </a:br>
            <a:r>
              <a:rPr lang="en-US" dirty="0" smtClean="0"/>
              <a:t/>
            </a:r>
            <a:br>
              <a:rPr lang="en-US" dirty="0" smtClean="0"/>
            </a:br>
            <a:r>
              <a:rPr lang="en-US" dirty="0" err="1" smtClean="0"/>
              <a:t>foreach</a:t>
            </a:r>
            <a:r>
              <a:rPr lang="en-US" dirty="0" smtClean="0"/>
              <a:t> ($colors as $value) {</a:t>
            </a:r>
            <a:br>
              <a:rPr lang="en-US" dirty="0" smtClean="0"/>
            </a:br>
            <a:r>
              <a:rPr lang="en-US" dirty="0" smtClean="0"/>
              <a:t>    echo "$value &lt;</a:t>
            </a:r>
            <a:r>
              <a:rPr lang="en-US" dirty="0" err="1" smtClean="0"/>
              <a:t>br</a:t>
            </a:r>
            <a:r>
              <a:rPr lang="en-US" dirty="0" smtClean="0"/>
              <a:t>&gt;";</a:t>
            </a:r>
            <a:br>
              <a:rPr lang="en-US" dirty="0" smtClean="0"/>
            </a:br>
            <a:r>
              <a:rPr lang="en-US" dirty="0" smtClean="0"/>
              <a:t>}</a:t>
            </a:r>
            <a:br>
              <a:rPr lang="en-US" dirty="0" smtClean="0"/>
            </a:br>
            <a:r>
              <a:rPr lang="en-US" dirty="0" smtClean="0"/>
              <a:t>?&gt;</a:t>
            </a:r>
          </a:p>
          <a:p>
            <a:pPr>
              <a:buNone/>
            </a:pPr>
            <a:r>
              <a:rPr lang="en-US" dirty="0" smtClean="0"/>
              <a:t>For every loop iteration, the value of the current array element is assigned to $value and the array pointer is moved by one, until it reaches the last array element.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a:buNone/>
            </a:pPr>
            <a:r>
              <a:rPr lang="en-US" dirty="0" smtClean="0"/>
              <a:t>&lt;?</a:t>
            </a:r>
            <a:r>
              <a:rPr lang="en-US" dirty="0" err="1" smtClean="0"/>
              <a:t>php</a:t>
            </a:r>
            <a:r>
              <a:rPr lang="en-US" dirty="0" smtClean="0"/>
              <a:t/>
            </a:r>
            <a:br>
              <a:rPr lang="en-US" dirty="0" smtClean="0"/>
            </a:br>
            <a:r>
              <a:rPr lang="en-US" dirty="0" smtClean="0"/>
              <a:t>function </a:t>
            </a:r>
            <a:r>
              <a:rPr lang="en-US" dirty="0" err="1" smtClean="0"/>
              <a:t>familyName</a:t>
            </a:r>
            <a:r>
              <a:rPr lang="en-US" dirty="0" smtClean="0"/>
              <a:t>($</a:t>
            </a:r>
            <a:r>
              <a:rPr lang="en-US" dirty="0" err="1" smtClean="0"/>
              <a:t>fname</a:t>
            </a:r>
            <a:r>
              <a:rPr lang="en-US" dirty="0" smtClean="0"/>
              <a:t>, $year) {</a:t>
            </a:r>
            <a:br>
              <a:rPr lang="en-US" dirty="0" smtClean="0"/>
            </a:br>
            <a:r>
              <a:rPr lang="en-US" dirty="0" smtClean="0"/>
              <a:t>    echo "$</a:t>
            </a:r>
            <a:r>
              <a:rPr lang="en-US" dirty="0" err="1" smtClean="0"/>
              <a:t>fname</a:t>
            </a:r>
            <a:r>
              <a:rPr lang="en-US" dirty="0" smtClean="0"/>
              <a:t> </a:t>
            </a:r>
            <a:r>
              <a:rPr lang="en-US" dirty="0" err="1" smtClean="0"/>
              <a:t>Refsnes</a:t>
            </a:r>
            <a:r>
              <a:rPr lang="en-US" dirty="0" smtClean="0"/>
              <a:t>. Born in $year &lt;</a:t>
            </a:r>
            <a:r>
              <a:rPr lang="en-US" dirty="0" err="1" smtClean="0"/>
              <a:t>br</a:t>
            </a:r>
            <a:r>
              <a:rPr lang="en-US" dirty="0" smtClean="0"/>
              <a:t>&gt;";</a:t>
            </a:r>
            <a:br>
              <a:rPr lang="en-US" dirty="0" smtClean="0"/>
            </a:br>
            <a:r>
              <a:rPr lang="en-US" dirty="0" smtClean="0"/>
              <a:t>}</a:t>
            </a:r>
            <a:br>
              <a:rPr lang="en-US" dirty="0" smtClean="0"/>
            </a:br>
            <a:r>
              <a:rPr lang="en-US" dirty="0" smtClean="0"/>
              <a:t/>
            </a:r>
            <a:br>
              <a:rPr lang="en-US" dirty="0" smtClean="0"/>
            </a:br>
            <a:r>
              <a:rPr lang="en-US" dirty="0" err="1" smtClean="0"/>
              <a:t>familyName</a:t>
            </a:r>
            <a:r>
              <a:rPr lang="en-US" dirty="0" smtClean="0"/>
              <a:t>(“</a:t>
            </a:r>
            <a:r>
              <a:rPr lang="en-US" dirty="0" err="1" smtClean="0"/>
              <a:t>Kulkarni</a:t>
            </a:r>
            <a:r>
              <a:rPr lang="en-US" dirty="0" smtClean="0"/>
              <a:t>", "1975");</a:t>
            </a:r>
            <a:br>
              <a:rPr lang="en-US" dirty="0" smtClean="0"/>
            </a:br>
            <a:r>
              <a:rPr lang="en-US" dirty="0" err="1" smtClean="0"/>
              <a:t>familyName</a:t>
            </a:r>
            <a:r>
              <a:rPr lang="en-US" dirty="0" smtClean="0"/>
              <a:t>(“</a:t>
            </a:r>
            <a:r>
              <a:rPr lang="en-US" dirty="0" err="1" smtClean="0"/>
              <a:t>Khade</a:t>
            </a:r>
            <a:r>
              <a:rPr lang="en-US" dirty="0" smtClean="0"/>
              <a:t>", "1978");</a:t>
            </a:r>
            <a:br>
              <a:rPr lang="en-US" dirty="0" smtClean="0"/>
            </a:br>
            <a:r>
              <a:rPr lang="en-US" dirty="0" err="1" smtClean="0"/>
              <a:t>familyName</a:t>
            </a:r>
            <a:r>
              <a:rPr lang="en-US" dirty="0" smtClean="0"/>
              <a:t>(“</a:t>
            </a:r>
            <a:r>
              <a:rPr lang="en-US" dirty="0" err="1" smtClean="0"/>
              <a:t>Bahulkar</a:t>
            </a:r>
            <a:r>
              <a:rPr lang="en-US" dirty="0" smtClean="0"/>
              <a:t>", "1983");</a:t>
            </a:r>
          </a:p>
          <a:p>
            <a:pPr>
              <a:buNone/>
            </a:pPr>
            <a:r>
              <a:rPr lang="en-US" dirty="0" smtClean="0"/>
              <a:t>?&gt;</a:t>
            </a:r>
          </a:p>
          <a:p>
            <a:pPr>
              <a:buNone/>
            </a:pPr>
            <a:r>
              <a:rPr lang="en-US" dirty="0" smtClean="0"/>
              <a:t>O/P:</a:t>
            </a:r>
          </a:p>
          <a:p>
            <a:pPr>
              <a:buNone/>
            </a:pPr>
            <a:r>
              <a:rPr lang="en-US" dirty="0" err="1" smtClean="0"/>
              <a:t>Kulkarni</a:t>
            </a:r>
            <a:r>
              <a:rPr lang="en-US" dirty="0" smtClean="0"/>
              <a:t> </a:t>
            </a:r>
            <a:r>
              <a:rPr lang="en-US" dirty="0" err="1" smtClean="0"/>
              <a:t>Refsnes</a:t>
            </a:r>
            <a:r>
              <a:rPr lang="en-US" dirty="0" smtClean="0"/>
              <a:t>. Born in 1975 </a:t>
            </a:r>
            <a:br>
              <a:rPr lang="en-US" dirty="0" smtClean="0"/>
            </a:br>
            <a:r>
              <a:rPr lang="en-US" dirty="0" smtClean="0"/>
              <a:t> </a:t>
            </a:r>
            <a:r>
              <a:rPr lang="en-US" dirty="0" err="1" smtClean="0"/>
              <a:t>Khade</a:t>
            </a:r>
            <a:r>
              <a:rPr lang="en-US" dirty="0" smtClean="0"/>
              <a:t> </a:t>
            </a:r>
            <a:r>
              <a:rPr lang="en-US" dirty="0" err="1" smtClean="0"/>
              <a:t>Refsnes</a:t>
            </a:r>
            <a:r>
              <a:rPr lang="en-US" dirty="0" smtClean="0"/>
              <a:t>. Born in 1978 </a:t>
            </a:r>
            <a:br>
              <a:rPr lang="en-US" dirty="0" smtClean="0"/>
            </a:br>
            <a:r>
              <a:rPr lang="en-US" dirty="0" smtClean="0"/>
              <a:t> </a:t>
            </a:r>
            <a:r>
              <a:rPr lang="en-US" dirty="0" err="1" smtClean="0"/>
              <a:t>Bahulkar</a:t>
            </a:r>
            <a:r>
              <a:rPr lang="en-US" dirty="0" smtClean="0"/>
              <a:t> </a:t>
            </a:r>
            <a:r>
              <a:rPr lang="en-US" dirty="0" err="1" smtClean="0"/>
              <a:t>Refsnes</a:t>
            </a:r>
            <a:r>
              <a:rPr lang="en-US" dirty="0" smtClean="0"/>
              <a:t>. Born in 1983 </a:t>
            </a:r>
          </a:p>
          <a:p>
            <a:pPr>
              <a:buNone/>
            </a:pPr>
            <a:r>
              <a:rPr lang="en-US" dirty="0" smtClean="0"/>
              <a:t>The following example has a function with two arguments ($</a:t>
            </a:r>
            <a:r>
              <a:rPr lang="en-US" dirty="0" err="1" smtClean="0"/>
              <a:t>fname</a:t>
            </a:r>
            <a:r>
              <a:rPr lang="en-US" dirty="0" smtClean="0"/>
              <a:t> and $year):</a:t>
            </a:r>
          </a:p>
          <a:p>
            <a:pPr>
              <a:buNone/>
            </a:pPr>
            <a:r>
              <a:rPr lang="en-US" dirty="0" smtClean="0"/>
              <a:t/>
            </a:r>
            <a:br>
              <a:rPr lang="en-US" dirty="0" smtClean="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PHP5 Arrays</a:t>
            </a:r>
            <a:br>
              <a:rPr lang="en-US" dirty="0" smtClean="0"/>
            </a:br>
            <a:endParaRPr lang="en-US" dirty="0"/>
          </a:p>
        </p:txBody>
      </p:sp>
      <p:sp>
        <p:nvSpPr>
          <p:cNvPr id="3" name="Content Placeholder 2"/>
          <p:cNvSpPr>
            <a:spLocks noGrp="1"/>
          </p:cNvSpPr>
          <p:nvPr>
            <p:ph idx="1"/>
          </p:nvPr>
        </p:nvSpPr>
        <p:spPr>
          <a:xfrm>
            <a:off x="457200" y="609600"/>
            <a:ext cx="8229600" cy="5516563"/>
          </a:xfrm>
        </p:spPr>
        <p:txBody>
          <a:bodyPr>
            <a:normAutofit fontScale="77500" lnSpcReduction="20000"/>
          </a:bodyPr>
          <a:lstStyle/>
          <a:p>
            <a:pPr>
              <a:buNone/>
            </a:pPr>
            <a:r>
              <a:rPr lang="en-US" dirty="0" smtClean="0"/>
              <a:t>	$cars1 = "Volvo";</a:t>
            </a:r>
            <a:br>
              <a:rPr lang="en-US" dirty="0" smtClean="0"/>
            </a:br>
            <a:r>
              <a:rPr lang="en-US" dirty="0" smtClean="0"/>
              <a:t>$cars2 = "BMW";</a:t>
            </a:r>
            <a:br>
              <a:rPr lang="en-US" dirty="0" smtClean="0"/>
            </a:br>
            <a:r>
              <a:rPr lang="en-US" dirty="0" smtClean="0"/>
              <a:t>$cars3 = "Toyota";</a:t>
            </a:r>
          </a:p>
          <a:p>
            <a:pPr>
              <a:buNone/>
            </a:pPr>
            <a:r>
              <a:rPr lang="en-US" dirty="0" smtClean="0"/>
              <a:t>	However, what if you want to loop through the cars and find a specific one? And what if you had not 3 cars, but 300?</a:t>
            </a:r>
          </a:p>
          <a:p>
            <a:pPr>
              <a:buNone/>
            </a:pPr>
            <a:r>
              <a:rPr lang="en-US" dirty="0" smtClean="0"/>
              <a:t>The solution is to create an array!</a:t>
            </a:r>
          </a:p>
          <a:p>
            <a:pPr>
              <a:buNone/>
            </a:pPr>
            <a:endParaRPr lang="en-US" dirty="0" smtClean="0"/>
          </a:p>
          <a:p>
            <a:pPr>
              <a:buNone/>
            </a:pPr>
            <a:r>
              <a:rPr lang="en-US" dirty="0" smtClean="0"/>
              <a:t>&lt;?</a:t>
            </a:r>
            <a:r>
              <a:rPr lang="en-US" dirty="0" err="1" smtClean="0"/>
              <a:t>php</a:t>
            </a:r>
            <a:r>
              <a:rPr lang="en-US" dirty="0" smtClean="0"/>
              <a:t/>
            </a:r>
            <a:br>
              <a:rPr lang="en-US" dirty="0" smtClean="0"/>
            </a:br>
            <a:r>
              <a:rPr lang="en-US" dirty="0" smtClean="0"/>
              <a:t>$cars = array("Volvo", "BMW", "Toyota");</a:t>
            </a:r>
            <a:br>
              <a:rPr lang="en-US" dirty="0" smtClean="0"/>
            </a:br>
            <a:r>
              <a:rPr lang="en-US" dirty="0" smtClean="0"/>
              <a:t>echo "I like " . $cars[0] . ", " . $cars[1] . " and " . $cars[2] . ".";</a:t>
            </a:r>
          </a:p>
          <a:p>
            <a:pPr>
              <a:buNone/>
            </a:pPr>
            <a:r>
              <a:rPr lang="en-US" dirty="0" smtClean="0"/>
              <a:t>?&gt;</a:t>
            </a:r>
          </a:p>
          <a:p>
            <a:pPr>
              <a:buNone/>
            </a:pPr>
            <a:r>
              <a:rPr lang="en-US" dirty="0" smtClean="0"/>
              <a:t>O/P:</a:t>
            </a:r>
          </a:p>
          <a:p>
            <a:pPr>
              <a:buNone/>
            </a:pPr>
            <a:r>
              <a:rPr lang="en-US" dirty="0" smtClean="0"/>
              <a:t>I like Volvo, BMW and Toyota.</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r>
              <a:rPr lang="en-US" dirty="0" smtClean="0"/>
              <a:t>PHP Indexed Arrays</a:t>
            </a:r>
          </a:p>
          <a:p>
            <a:pPr>
              <a:buNone/>
            </a:pPr>
            <a:endParaRPr lang="en-US" dirty="0" smtClean="0"/>
          </a:p>
          <a:p>
            <a:pPr>
              <a:buNone/>
            </a:pPr>
            <a:r>
              <a:rPr lang="en-US" dirty="0" smtClean="0"/>
              <a:t>$cars = array("Volvo", "BMW", "Toyota");</a:t>
            </a:r>
          </a:p>
          <a:p>
            <a:pPr>
              <a:buNone/>
            </a:pPr>
            <a:r>
              <a:rPr lang="en-US" dirty="0" smtClean="0"/>
              <a:t>	$cars[0] = "Volvo";</a:t>
            </a:r>
            <a:br>
              <a:rPr lang="en-US" dirty="0" smtClean="0"/>
            </a:br>
            <a:r>
              <a:rPr lang="en-US" dirty="0" smtClean="0"/>
              <a:t>$cars[1] = "BMW";</a:t>
            </a:r>
            <a:br>
              <a:rPr lang="en-US" dirty="0" smtClean="0"/>
            </a:br>
            <a:r>
              <a:rPr lang="en-US" dirty="0" smtClean="0"/>
              <a:t>$cars[2] = "Toyota";</a:t>
            </a:r>
          </a:p>
          <a:p>
            <a:pPr>
              <a:buNone/>
            </a:pPr>
            <a:endParaRPr lang="en-US" dirty="0" smtClean="0"/>
          </a:p>
          <a:p>
            <a:pPr>
              <a:buNone/>
            </a:pPr>
            <a:r>
              <a:rPr lang="en-US" dirty="0" smtClean="0"/>
              <a:t>&lt;?</a:t>
            </a:r>
            <a:r>
              <a:rPr lang="en-US" dirty="0" err="1" smtClean="0"/>
              <a:t>php</a:t>
            </a:r>
            <a:r>
              <a:rPr lang="en-US" dirty="0" smtClean="0"/>
              <a:t/>
            </a:r>
            <a:br>
              <a:rPr lang="en-US" dirty="0" smtClean="0"/>
            </a:br>
            <a:r>
              <a:rPr lang="en-US" dirty="0" smtClean="0"/>
              <a:t>$cars = array("Volvo", "BMW", "Toyota");</a:t>
            </a:r>
            <a:br>
              <a:rPr lang="en-US" dirty="0" smtClean="0"/>
            </a:br>
            <a:r>
              <a:rPr lang="en-US" dirty="0" smtClean="0"/>
              <a:t>echo "I like " . $cars[0] . ", " . $cars[1] . " and " . $cars[2] . ".";</a:t>
            </a:r>
          </a:p>
          <a:p>
            <a:pPr>
              <a:buNone/>
            </a:pPr>
            <a:r>
              <a:rPr lang="en-US" dirty="0" smtClean="0"/>
              <a:t>?&gt;</a:t>
            </a:r>
          </a:p>
          <a:p>
            <a:pPr>
              <a:buNone/>
            </a:pPr>
            <a:r>
              <a:rPr lang="en-US" dirty="0" smtClean="0"/>
              <a:t>O/P:</a:t>
            </a:r>
          </a:p>
          <a:p>
            <a:pPr>
              <a:buNone/>
            </a:pPr>
            <a:r>
              <a:rPr lang="en-US" dirty="0" smtClean="0"/>
              <a:t>I like Volvo, BMW and Toyota.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Autofit/>
          </a:bodyPr>
          <a:lstStyle/>
          <a:p>
            <a:r>
              <a:rPr lang="en-US" dirty="0" smtClean="0"/>
              <a:t>String</a:t>
            </a:r>
            <a:endParaRPr lang="en-US" dirty="0"/>
          </a:p>
        </p:txBody>
      </p:sp>
      <p:sp>
        <p:nvSpPr>
          <p:cNvPr id="3" name="Content Placeholder 2"/>
          <p:cNvSpPr>
            <a:spLocks noGrp="1"/>
          </p:cNvSpPr>
          <p:nvPr>
            <p:ph idx="1"/>
          </p:nvPr>
        </p:nvSpPr>
        <p:spPr>
          <a:xfrm>
            <a:off x="152400" y="685800"/>
            <a:ext cx="8839200" cy="5867400"/>
          </a:xfrm>
        </p:spPr>
        <p:txBody>
          <a:bodyPr>
            <a:normAutofit fontScale="62500" lnSpcReduction="20000"/>
          </a:bodyPr>
          <a:lstStyle/>
          <a:p>
            <a:pPr>
              <a:buNone/>
            </a:pPr>
            <a:r>
              <a:rPr lang="en-US" sz="4400" dirty="0" smtClean="0"/>
              <a:t>A string is a sequence of characters, like "Hello world!".</a:t>
            </a:r>
          </a:p>
          <a:p>
            <a:pPr>
              <a:buNone/>
            </a:pPr>
            <a:r>
              <a:rPr lang="en-US" sz="4400" dirty="0" smtClean="0"/>
              <a:t>&lt;?</a:t>
            </a:r>
            <a:r>
              <a:rPr lang="en-US" sz="4400" dirty="0" err="1" smtClean="0"/>
              <a:t>php</a:t>
            </a:r>
            <a:r>
              <a:rPr lang="en-US" sz="4400" dirty="0" smtClean="0"/>
              <a:t/>
            </a:r>
            <a:br>
              <a:rPr lang="en-US" sz="4400" dirty="0" smtClean="0"/>
            </a:br>
            <a:r>
              <a:rPr lang="en-US" sz="4400" dirty="0" smtClean="0"/>
              <a:t>$txt = “Hello All";</a:t>
            </a:r>
            <a:br>
              <a:rPr lang="en-US" sz="4400" dirty="0" smtClean="0"/>
            </a:br>
            <a:r>
              <a:rPr lang="en-US" sz="4400" dirty="0" smtClean="0"/>
              <a:t>echo "I love " . $txt . "!";</a:t>
            </a:r>
          </a:p>
          <a:p>
            <a:pPr>
              <a:buNone/>
            </a:pPr>
            <a:r>
              <a:rPr lang="en-US" sz="4400" dirty="0" smtClean="0"/>
              <a:t>?&gt;</a:t>
            </a:r>
          </a:p>
          <a:p>
            <a:pPr>
              <a:buNone/>
            </a:pPr>
            <a:r>
              <a:rPr lang="en-US" sz="4400" dirty="0" smtClean="0"/>
              <a:t>PHP String Functions:</a:t>
            </a:r>
          </a:p>
          <a:p>
            <a:pPr marL="514350" lvl="0" indent="-514350">
              <a:buFont typeface="+mj-lt"/>
              <a:buAutoNum type="arabicPeriod"/>
            </a:pPr>
            <a:r>
              <a:rPr lang="en-US" sz="4400" dirty="0" smtClean="0"/>
              <a:t>Get The Length of a </a:t>
            </a:r>
            <a:r>
              <a:rPr lang="en-US" sz="4400" dirty="0"/>
              <a:t>String : </a:t>
            </a:r>
            <a:r>
              <a:rPr lang="en-US" sz="4400" dirty="0" err="1"/>
              <a:t>strlen</a:t>
            </a:r>
            <a:endParaRPr lang="en-US" sz="4400" dirty="0" smtClean="0"/>
          </a:p>
          <a:p>
            <a:pPr marL="514350" indent="-514350">
              <a:buNone/>
            </a:pPr>
            <a:r>
              <a:rPr lang="en-US" sz="4400" dirty="0" smtClean="0"/>
              <a:t>	&lt;?</a:t>
            </a:r>
            <a:r>
              <a:rPr lang="en-US" sz="4400" dirty="0" err="1" smtClean="0"/>
              <a:t>php</a:t>
            </a:r>
            <a:r>
              <a:rPr lang="en-US" sz="4400" dirty="0" smtClean="0"/>
              <a:t/>
            </a:r>
            <a:br>
              <a:rPr lang="en-US" sz="4400" dirty="0" smtClean="0"/>
            </a:br>
            <a:r>
              <a:rPr lang="en-US" sz="4400" dirty="0" smtClean="0"/>
              <a:t>echo </a:t>
            </a:r>
            <a:r>
              <a:rPr lang="en-US" sz="4400" dirty="0" err="1" smtClean="0"/>
              <a:t>strlen</a:t>
            </a:r>
            <a:r>
              <a:rPr lang="en-US" sz="4400" dirty="0" smtClean="0"/>
              <a:t>("Hello world!"); // outputs 12</a:t>
            </a:r>
            <a:br>
              <a:rPr lang="en-US" sz="4400" dirty="0" smtClean="0"/>
            </a:br>
            <a:r>
              <a:rPr lang="en-US" sz="4400" dirty="0" smtClean="0"/>
              <a:t>?&gt;</a:t>
            </a:r>
          </a:p>
          <a:p>
            <a:pPr marL="514350" lvl="0" indent="-514350">
              <a:buNone/>
            </a:pPr>
            <a:r>
              <a:rPr lang="en-US" sz="4400" dirty="0" smtClean="0"/>
              <a:t>2. 	Count The Number of Words in a String</a:t>
            </a:r>
          </a:p>
          <a:p>
            <a:pPr marL="514350" indent="-514350">
              <a:buNone/>
            </a:pPr>
            <a:r>
              <a:rPr lang="en-US" sz="4400" dirty="0" smtClean="0"/>
              <a:t>	&lt;?</a:t>
            </a:r>
            <a:r>
              <a:rPr lang="en-US" sz="4400" dirty="0" err="1" smtClean="0"/>
              <a:t>php</a:t>
            </a:r>
            <a:r>
              <a:rPr lang="en-US" sz="4400" dirty="0" smtClean="0"/>
              <a:t/>
            </a:r>
            <a:br>
              <a:rPr lang="en-US" sz="4400" dirty="0" smtClean="0"/>
            </a:br>
            <a:r>
              <a:rPr lang="en-US" sz="4400" dirty="0" smtClean="0"/>
              <a:t>echo </a:t>
            </a:r>
            <a:r>
              <a:rPr lang="en-US" sz="4400" dirty="0" err="1" smtClean="0"/>
              <a:t>str_word_count</a:t>
            </a:r>
            <a:r>
              <a:rPr lang="en-US" sz="4400" dirty="0" smtClean="0"/>
              <a:t>("Hello world!"); // outputs 2</a:t>
            </a:r>
            <a:br>
              <a:rPr lang="en-US" sz="4400" dirty="0" smtClean="0"/>
            </a:br>
            <a:r>
              <a:rPr lang="en-US" sz="4400" dirty="0" smtClean="0"/>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chor="ctr">
            <a:normAutofit fontScale="85000" lnSpcReduction="20000"/>
          </a:bodyPr>
          <a:lstStyle/>
          <a:p>
            <a:pPr marL="514350" lvl="0" indent="-514350">
              <a:buNone/>
            </a:pPr>
            <a:r>
              <a:rPr lang="en-US" dirty="0" smtClean="0"/>
              <a:t>3.	Reverse a String</a:t>
            </a:r>
          </a:p>
          <a:p>
            <a:pPr>
              <a:buNone/>
            </a:pPr>
            <a:r>
              <a:rPr lang="en-US" dirty="0" smtClean="0"/>
              <a:t>	&lt;?</a:t>
            </a:r>
            <a:r>
              <a:rPr lang="en-US" dirty="0" err="1" smtClean="0"/>
              <a:t>php</a:t>
            </a:r>
            <a:r>
              <a:rPr lang="en-US" dirty="0" smtClean="0"/>
              <a:t/>
            </a:r>
            <a:br>
              <a:rPr lang="en-US" dirty="0" smtClean="0"/>
            </a:br>
            <a:r>
              <a:rPr lang="en-US" dirty="0" smtClean="0"/>
              <a:t>echo </a:t>
            </a:r>
            <a:r>
              <a:rPr lang="en-US" dirty="0" err="1" smtClean="0"/>
              <a:t>strrev</a:t>
            </a:r>
            <a:r>
              <a:rPr lang="en-US" dirty="0" smtClean="0"/>
              <a:t>("Hello world!"); // outputs !</a:t>
            </a:r>
            <a:r>
              <a:rPr lang="en-US" dirty="0" err="1" smtClean="0"/>
              <a:t>dlrow</a:t>
            </a:r>
            <a:r>
              <a:rPr lang="en-US" dirty="0" smtClean="0"/>
              <a:t> </a:t>
            </a:r>
            <a:r>
              <a:rPr lang="en-US" dirty="0" err="1" smtClean="0"/>
              <a:t>olleH</a:t>
            </a:r>
            <a:r>
              <a:rPr lang="en-US" dirty="0" smtClean="0"/>
              <a:t/>
            </a:r>
            <a:br>
              <a:rPr lang="en-US" dirty="0" smtClean="0"/>
            </a:br>
            <a:r>
              <a:rPr lang="en-US" dirty="0" smtClean="0"/>
              <a:t>?&gt;</a:t>
            </a:r>
          </a:p>
          <a:p>
            <a:pPr lvl="0">
              <a:buNone/>
            </a:pPr>
            <a:r>
              <a:rPr lang="en-US" dirty="0" smtClean="0"/>
              <a:t>4.	Search For a Specific Text Within a String</a:t>
            </a:r>
          </a:p>
          <a:p>
            <a:pPr>
              <a:buNone/>
            </a:pPr>
            <a:r>
              <a:rPr lang="en-US" dirty="0" smtClean="0"/>
              <a:t>	&lt;?</a:t>
            </a:r>
            <a:r>
              <a:rPr lang="en-US" dirty="0" err="1" smtClean="0"/>
              <a:t>php</a:t>
            </a:r>
            <a:r>
              <a:rPr lang="en-US" dirty="0" smtClean="0"/>
              <a:t/>
            </a:r>
            <a:br>
              <a:rPr lang="en-US" dirty="0" smtClean="0"/>
            </a:br>
            <a:r>
              <a:rPr lang="en-US" dirty="0" smtClean="0"/>
              <a:t>echo </a:t>
            </a:r>
            <a:r>
              <a:rPr lang="en-US" dirty="0" err="1" smtClean="0"/>
              <a:t>strpos</a:t>
            </a:r>
            <a:r>
              <a:rPr lang="en-US" dirty="0" smtClean="0"/>
              <a:t>("Hello world!", "world"); // outputs 6</a:t>
            </a:r>
            <a:br>
              <a:rPr lang="en-US" dirty="0" smtClean="0"/>
            </a:br>
            <a:r>
              <a:rPr lang="en-US" dirty="0" smtClean="0"/>
              <a:t>?&gt;</a:t>
            </a:r>
          </a:p>
          <a:p>
            <a:r>
              <a:rPr lang="en-US" dirty="0" smtClean="0"/>
              <a:t>NOTE: If no match is found, it will return FALSE.</a:t>
            </a:r>
          </a:p>
          <a:p>
            <a:pPr lvl="0">
              <a:buNone/>
            </a:pPr>
            <a:r>
              <a:rPr lang="en-US" dirty="0" smtClean="0"/>
              <a:t>5.	Replace Text Within a String</a:t>
            </a:r>
          </a:p>
          <a:p>
            <a:pPr>
              <a:buNone/>
            </a:pPr>
            <a:r>
              <a:rPr lang="en-US" dirty="0" smtClean="0"/>
              <a:t>	&lt;?</a:t>
            </a:r>
            <a:r>
              <a:rPr lang="en-US" dirty="0" err="1" smtClean="0"/>
              <a:t>php</a:t>
            </a:r>
            <a:r>
              <a:rPr lang="en-US" dirty="0" smtClean="0"/>
              <a:t/>
            </a:r>
            <a:br>
              <a:rPr lang="en-US" dirty="0" smtClean="0"/>
            </a:br>
            <a:r>
              <a:rPr lang="en-US" dirty="0" smtClean="0"/>
              <a:t>echo </a:t>
            </a:r>
            <a:r>
              <a:rPr lang="en-US" dirty="0" err="1" smtClean="0"/>
              <a:t>str_replace</a:t>
            </a:r>
            <a:r>
              <a:rPr lang="en-US" dirty="0" smtClean="0"/>
              <a:t>("world", "Dolly", "Hello world!"); // outputs Hello Dolly!</a:t>
            </a:r>
            <a:br>
              <a:rPr lang="en-US" dirty="0" smtClean="0"/>
            </a:br>
            <a:r>
              <a:rPr lang="en-US" dirty="0" smtClean="0"/>
              <a:t>?&gt;</a:t>
            </a:r>
          </a:p>
          <a:p>
            <a:r>
              <a:rPr lang="en-US" dirty="0" smtClean="0"/>
              <a:t>NOTE: function replaces some characters with some other characters in a string.</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PHP Function Arguments</a:t>
            </a:r>
            <a:br>
              <a:rPr lang="en-US"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85000" lnSpcReduction="20000"/>
          </a:bodyPr>
          <a:lstStyle/>
          <a:p>
            <a:pPr>
              <a:buNone/>
            </a:pPr>
            <a:r>
              <a:rPr lang="en-US" dirty="0" smtClean="0"/>
              <a:t>Information can be passed to functions through arguments. An argument is just like a variable.</a:t>
            </a:r>
          </a:p>
          <a:p>
            <a:pPr>
              <a:buNone/>
            </a:pPr>
            <a:endParaRPr lang="en-US" dirty="0" smtClean="0"/>
          </a:p>
          <a:p>
            <a:pPr>
              <a:buNone/>
            </a:pPr>
            <a:r>
              <a:rPr lang="en-US" dirty="0" smtClean="0"/>
              <a:t>&lt;?</a:t>
            </a:r>
            <a:r>
              <a:rPr lang="en-US" dirty="0" err="1" smtClean="0"/>
              <a:t>php</a:t>
            </a:r>
            <a:r>
              <a:rPr lang="en-US" dirty="0" smtClean="0"/>
              <a:t/>
            </a:r>
            <a:br>
              <a:rPr lang="en-US" dirty="0" smtClean="0"/>
            </a:br>
            <a:r>
              <a:rPr lang="en-US" dirty="0" smtClean="0"/>
              <a:t>function </a:t>
            </a:r>
            <a:r>
              <a:rPr lang="en-US" dirty="0" err="1" smtClean="0"/>
              <a:t>familyName</a:t>
            </a:r>
            <a:r>
              <a:rPr lang="en-US" dirty="0" smtClean="0"/>
              <a:t>($</a:t>
            </a:r>
            <a:r>
              <a:rPr lang="en-US" dirty="0" err="1" smtClean="0"/>
              <a:t>fname</a:t>
            </a:r>
            <a:r>
              <a:rPr lang="en-US" dirty="0" smtClean="0"/>
              <a:t>) {</a:t>
            </a:r>
            <a:br>
              <a:rPr lang="en-US" dirty="0" smtClean="0"/>
            </a:br>
            <a:r>
              <a:rPr lang="en-US" dirty="0" smtClean="0"/>
              <a:t>    echo "$</a:t>
            </a:r>
            <a:r>
              <a:rPr lang="en-US" dirty="0" err="1" smtClean="0"/>
              <a:t>fname</a:t>
            </a:r>
            <a:r>
              <a:rPr lang="en-US" dirty="0" smtClean="0"/>
              <a:t> .&lt;</a:t>
            </a:r>
            <a:r>
              <a:rPr lang="en-US" dirty="0" err="1" smtClean="0"/>
              <a:t>br</a:t>
            </a:r>
            <a:r>
              <a:rPr lang="en-US" dirty="0" smtClean="0"/>
              <a:t>&gt;";</a:t>
            </a:r>
            <a:br>
              <a:rPr lang="en-US" dirty="0" smtClean="0"/>
            </a:br>
            <a:r>
              <a:rPr lang="en-US" dirty="0" smtClean="0"/>
              <a:t>}</a:t>
            </a:r>
            <a:br>
              <a:rPr lang="en-US" dirty="0" smtClean="0"/>
            </a:br>
            <a:r>
              <a:rPr lang="en-US" dirty="0" smtClean="0"/>
              <a:t/>
            </a:r>
            <a:br>
              <a:rPr lang="en-US" dirty="0" smtClean="0"/>
            </a:br>
            <a:r>
              <a:rPr lang="en-US" dirty="0" err="1" smtClean="0"/>
              <a:t>familyName</a:t>
            </a:r>
            <a:r>
              <a:rPr lang="en-US" dirty="0" smtClean="0"/>
              <a:t>(“</a:t>
            </a:r>
            <a:r>
              <a:rPr lang="en-US" dirty="0" err="1" smtClean="0"/>
              <a:t>Jadhav</a:t>
            </a:r>
            <a:r>
              <a:rPr lang="en-US" dirty="0" smtClean="0"/>
              <a:t>");</a:t>
            </a:r>
            <a:br>
              <a:rPr lang="en-US" dirty="0" smtClean="0"/>
            </a:br>
            <a:r>
              <a:rPr lang="en-US" dirty="0" err="1" smtClean="0"/>
              <a:t>familyName</a:t>
            </a:r>
            <a:r>
              <a:rPr lang="en-US" dirty="0" smtClean="0"/>
              <a:t>(“</a:t>
            </a:r>
            <a:r>
              <a:rPr lang="en-US" dirty="0" err="1" smtClean="0"/>
              <a:t>Bahulkar</a:t>
            </a:r>
            <a:r>
              <a:rPr lang="en-US" dirty="0" smtClean="0"/>
              <a:t>");</a:t>
            </a:r>
            <a:br>
              <a:rPr lang="en-US" dirty="0" smtClean="0"/>
            </a:br>
            <a:r>
              <a:rPr lang="en-US" dirty="0" err="1" smtClean="0"/>
              <a:t>familyName</a:t>
            </a:r>
            <a:r>
              <a:rPr lang="en-US" dirty="0" smtClean="0"/>
              <a:t>(“</a:t>
            </a:r>
            <a:r>
              <a:rPr lang="en-US" dirty="0" err="1" smtClean="0"/>
              <a:t>Kulkarni</a:t>
            </a:r>
            <a:r>
              <a:rPr lang="en-US" dirty="0" smtClean="0"/>
              <a:t>");</a:t>
            </a:r>
            <a:br>
              <a:rPr lang="en-US" dirty="0" smtClean="0"/>
            </a:br>
            <a:r>
              <a:rPr lang="en-US" dirty="0" err="1" smtClean="0"/>
              <a:t>familyName</a:t>
            </a:r>
            <a:r>
              <a:rPr lang="en-US" dirty="0" smtClean="0"/>
              <a:t>(“</a:t>
            </a:r>
            <a:r>
              <a:rPr lang="en-US" dirty="0" err="1" smtClean="0"/>
              <a:t>Chandolikar</a:t>
            </a:r>
            <a:r>
              <a:rPr lang="en-US" dirty="0" smtClean="0"/>
              <a:t>");</a:t>
            </a:r>
            <a:br>
              <a:rPr lang="en-US" dirty="0" smtClean="0"/>
            </a:br>
            <a:r>
              <a:rPr lang="en-US" dirty="0" err="1" smtClean="0"/>
              <a:t>familyName</a:t>
            </a:r>
            <a:r>
              <a:rPr lang="en-US" dirty="0" smtClean="0"/>
              <a:t>(“</a:t>
            </a:r>
            <a:r>
              <a:rPr lang="en-US" dirty="0" err="1" smtClean="0"/>
              <a:t>Khade</a:t>
            </a:r>
            <a:r>
              <a:rPr lang="en-US" dirty="0" smtClean="0"/>
              <a:t>");</a:t>
            </a:r>
            <a:br>
              <a:rPr lang="en-US" dirty="0" smtClean="0"/>
            </a:br>
            <a:r>
              <a:rPr lang="en-US" dirty="0" smtClean="0"/>
              <a:t>?&gt;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 Languages</a:t>
            </a:r>
            <a:endParaRPr lang="en-IN" dirty="0"/>
          </a:p>
        </p:txBody>
      </p:sp>
      <p:sp>
        <p:nvSpPr>
          <p:cNvPr id="3" name="Content Placeholder 2"/>
          <p:cNvSpPr>
            <a:spLocks noGrp="1"/>
          </p:cNvSpPr>
          <p:nvPr>
            <p:ph idx="1"/>
          </p:nvPr>
        </p:nvSpPr>
        <p:spPr/>
        <p:txBody>
          <a:bodyPr>
            <a:normAutofit lnSpcReduction="10000"/>
          </a:bodyPr>
          <a:lstStyle/>
          <a:p>
            <a:r>
              <a:rPr lang="en-US" dirty="0" smtClean="0"/>
              <a:t>ASP</a:t>
            </a:r>
          </a:p>
          <a:p>
            <a:r>
              <a:rPr lang="en-US" dirty="0" smtClean="0"/>
              <a:t>JSP</a:t>
            </a:r>
          </a:p>
          <a:p>
            <a:r>
              <a:rPr lang="en-US" dirty="0" smtClean="0"/>
              <a:t>Pascal </a:t>
            </a:r>
          </a:p>
          <a:p>
            <a:r>
              <a:rPr lang="en-US" dirty="0" smtClean="0"/>
              <a:t>PHP</a:t>
            </a:r>
          </a:p>
          <a:p>
            <a:r>
              <a:rPr lang="en-US" dirty="0" smtClean="0"/>
              <a:t>Python</a:t>
            </a:r>
          </a:p>
          <a:p>
            <a:r>
              <a:rPr lang="en-US" dirty="0" smtClean="0"/>
              <a:t>R</a:t>
            </a:r>
          </a:p>
          <a:p>
            <a:r>
              <a:rPr lang="en-US" dirty="0" smtClean="0"/>
              <a:t>Ruby</a:t>
            </a:r>
          </a:p>
          <a:p>
            <a:r>
              <a:rPr lang="en-US" dirty="0" smtClean="0"/>
              <a:t>Groovy Server pages etc…</a:t>
            </a:r>
            <a:endParaRPr lang="en-IN" dirty="0"/>
          </a:p>
        </p:txBody>
      </p:sp>
    </p:spTree>
    <p:extLst>
      <p:ext uri="{BB962C8B-B14F-4D97-AF65-F5344CB8AC3E}">
        <p14:creationId xmlns:p14="http://schemas.microsoft.com/office/powerpoint/2010/main" val="461837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buNone/>
            </a:pPr>
            <a:r>
              <a:rPr lang="en-US" dirty="0" smtClean="0"/>
              <a:t>&lt;?</a:t>
            </a:r>
            <a:r>
              <a:rPr lang="en-US" dirty="0" err="1" smtClean="0"/>
              <a:t>php</a:t>
            </a:r>
            <a:r>
              <a:rPr lang="en-US" dirty="0" smtClean="0"/>
              <a:t/>
            </a:r>
            <a:br>
              <a:rPr lang="en-US" dirty="0" smtClean="0"/>
            </a:br>
            <a:r>
              <a:rPr lang="en-US" dirty="0" smtClean="0"/>
              <a:t>function </a:t>
            </a:r>
            <a:r>
              <a:rPr lang="en-US" dirty="0" err="1" smtClean="0"/>
              <a:t>setHeight</a:t>
            </a:r>
            <a:r>
              <a:rPr lang="en-US" dirty="0" smtClean="0"/>
              <a:t>($</a:t>
            </a:r>
            <a:r>
              <a:rPr lang="en-US" dirty="0" err="1" smtClean="0"/>
              <a:t>minheight</a:t>
            </a:r>
            <a:r>
              <a:rPr lang="en-US" dirty="0" smtClean="0"/>
              <a:t> = 50) {</a:t>
            </a:r>
            <a:br>
              <a:rPr lang="en-US" dirty="0" smtClean="0"/>
            </a:br>
            <a:r>
              <a:rPr lang="en-US" dirty="0" smtClean="0"/>
              <a:t>    echo "The height is : $</a:t>
            </a:r>
            <a:r>
              <a:rPr lang="en-US" dirty="0" err="1" smtClean="0"/>
              <a:t>minheight</a:t>
            </a:r>
            <a:r>
              <a:rPr lang="en-US" dirty="0" smtClean="0"/>
              <a:t> &lt;</a:t>
            </a:r>
            <a:r>
              <a:rPr lang="en-US" dirty="0" err="1" smtClean="0"/>
              <a:t>br</a:t>
            </a:r>
            <a:r>
              <a:rPr lang="en-US" dirty="0" smtClean="0"/>
              <a:t>&gt;";</a:t>
            </a:r>
            <a:br>
              <a:rPr lang="en-US" dirty="0" smtClean="0"/>
            </a:br>
            <a:r>
              <a:rPr lang="en-US" dirty="0" smtClean="0"/>
              <a:t>}</a:t>
            </a:r>
            <a:br>
              <a:rPr lang="en-US" dirty="0" smtClean="0"/>
            </a:br>
            <a:r>
              <a:rPr lang="en-US" dirty="0" smtClean="0"/>
              <a:t/>
            </a:r>
            <a:br>
              <a:rPr lang="en-US" dirty="0" smtClean="0"/>
            </a:br>
            <a:r>
              <a:rPr lang="en-US" dirty="0" err="1" smtClean="0"/>
              <a:t>setHeight</a:t>
            </a:r>
            <a:r>
              <a:rPr lang="en-US" dirty="0" smtClean="0"/>
              <a:t>(350);</a:t>
            </a:r>
            <a:br>
              <a:rPr lang="en-US" dirty="0" smtClean="0"/>
            </a:br>
            <a:r>
              <a:rPr lang="en-US" dirty="0" err="1" smtClean="0"/>
              <a:t>setHeight</a:t>
            </a:r>
            <a:r>
              <a:rPr lang="en-US" dirty="0" smtClean="0"/>
              <a:t>(); // will use the default value of 50</a:t>
            </a:r>
            <a:br>
              <a:rPr lang="en-US" dirty="0" smtClean="0"/>
            </a:br>
            <a:r>
              <a:rPr lang="en-US" dirty="0" err="1" smtClean="0"/>
              <a:t>setHeight</a:t>
            </a:r>
            <a:r>
              <a:rPr lang="en-US" dirty="0" smtClean="0"/>
              <a:t>(135);</a:t>
            </a:r>
            <a:br>
              <a:rPr lang="en-US" dirty="0" smtClean="0"/>
            </a:br>
            <a:r>
              <a:rPr lang="en-US" dirty="0" err="1" smtClean="0"/>
              <a:t>setHeight</a:t>
            </a:r>
            <a:r>
              <a:rPr lang="en-US" dirty="0" smtClean="0"/>
              <a:t>(80);</a:t>
            </a:r>
            <a:br>
              <a:rPr lang="en-US" dirty="0" smtClean="0"/>
            </a:br>
            <a:r>
              <a:rPr lang="en-US" dirty="0" smtClean="0"/>
              <a:t>?&gt;</a:t>
            </a:r>
          </a:p>
          <a:p>
            <a:pPr>
              <a:buNone/>
            </a:pPr>
            <a:endParaRPr lang="en-US" dirty="0" smtClean="0"/>
          </a:p>
          <a:p>
            <a:pPr>
              <a:buNone/>
            </a:pPr>
            <a:r>
              <a:rPr lang="en-US" dirty="0" smtClean="0"/>
              <a:t>O/P:</a:t>
            </a:r>
          </a:p>
          <a:p>
            <a:pPr>
              <a:buNone/>
            </a:pPr>
            <a:r>
              <a:rPr lang="en-US" dirty="0" smtClean="0"/>
              <a:t>The height is : 350 </a:t>
            </a:r>
            <a:br>
              <a:rPr lang="en-US" dirty="0" smtClean="0"/>
            </a:br>
            <a:r>
              <a:rPr lang="en-US" dirty="0" smtClean="0"/>
              <a:t>The height is : 50 </a:t>
            </a:r>
            <a:br>
              <a:rPr lang="en-US" dirty="0" smtClean="0"/>
            </a:br>
            <a:r>
              <a:rPr lang="en-US" dirty="0" smtClean="0"/>
              <a:t>The height is : 135 </a:t>
            </a:r>
            <a:br>
              <a:rPr lang="en-US" dirty="0" smtClean="0"/>
            </a:br>
            <a:r>
              <a:rPr lang="en-US" dirty="0" smtClean="0"/>
              <a:t>The height is : 80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Functions - Returning values</a:t>
            </a:r>
            <a:br>
              <a:rPr lang="en-US" dirty="0" smtClean="0"/>
            </a:br>
            <a:endParaRPr lang="en-US" dirty="0"/>
          </a:p>
        </p:txBody>
      </p:sp>
      <p:sp>
        <p:nvSpPr>
          <p:cNvPr id="3" name="Content Placeholder 2"/>
          <p:cNvSpPr>
            <a:spLocks noGrp="1"/>
          </p:cNvSpPr>
          <p:nvPr>
            <p:ph idx="1"/>
          </p:nvPr>
        </p:nvSpPr>
        <p:spPr>
          <a:xfrm>
            <a:off x="457200" y="762000"/>
            <a:ext cx="8229600" cy="5638800"/>
          </a:xfrm>
        </p:spPr>
        <p:txBody>
          <a:bodyPr>
            <a:normAutofit fontScale="92500" lnSpcReduction="20000"/>
          </a:bodyPr>
          <a:lstStyle/>
          <a:p>
            <a:pPr>
              <a:buNone/>
            </a:pPr>
            <a:r>
              <a:rPr lang="en-US" dirty="0" smtClean="0"/>
              <a:t>&lt;?</a:t>
            </a:r>
            <a:r>
              <a:rPr lang="en-US" dirty="0" err="1" smtClean="0"/>
              <a:t>php</a:t>
            </a:r>
            <a:r>
              <a:rPr lang="en-US" dirty="0" smtClean="0"/>
              <a:t/>
            </a:r>
            <a:br>
              <a:rPr lang="en-US" dirty="0" smtClean="0"/>
            </a:br>
            <a:r>
              <a:rPr lang="en-US" dirty="0" smtClean="0"/>
              <a:t>function sum($x, $y) {</a:t>
            </a:r>
            <a:br>
              <a:rPr lang="en-US" dirty="0" smtClean="0"/>
            </a:br>
            <a:r>
              <a:rPr lang="en-US" dirty="0" smtClean="0"/>
              <a:t>    $z = $x + $y;</a:t>
            </a:r>
            <a:br>
              <a:rPr lang="en-US" dirty="0" smtClean="0"/>
            </a:br>
            <a:r>
              <a:rPr lang="en-US" dirty="0" smtClean="0"/>
              <a:t>    return $z;</a:t>
            </a:r>
            <a:br>
              <a:rPr lang="en-US" dirty="0" smtClean="0"/>
            </a:br>
            <a:r>
              <a:rPr lang="en-US" dirty="0" smtClean="0"/>
              <a:t>}</a:t>
            </a:r>
            <a:br>
              <a:rPr lang="en-US" dirty="0" smtClean="0"/>
            </a:br>
            <a:r>
              <a:rPr lang="en-US" dirty="0" smtClean="0"/>
              <a:t/>
            </a:r>
            <a:br>
              <a:rPr lang="en-US" dirty="0" smtClean="0"/>
            </a:br>
            <a:r>
              <a:rPr lang="en-US" dirty="0" smtClean="0"/>
              <a:t>echo "5 + 10 = " . sum(5, 10) . "&lt;</a:t>
            </a:r>
            <a:r>
              <a:rPr lang="en-US" dirty="0" err="1" smtClean="0"/>
              <a:t>br</a:t>
            </a:r>
            <a:r>
              <a:rPr lang="en-US" dirty="0" smtClean="0"/>
              <a:t>&gt;";</a:t>
            </a:r>
            <a:br>
              <a:rPr lang="en-US" dirty="0" smtClean="0"/>
            </a:br>
            <a:r>
              <a:rPr lang="en-US" dirty="0" smtClean="0"/>
              <a:t>echo "7 + 13 = " . sum(7, 13) . "&lt;</a:t>
            </a:r>
            <a:r>
              <a:rPr lang="en-US" dirty="0" err="1" smtClean="0"/>
              <a:t>br</a:t>
            </a:r>
            <a:r>
              <a:rPr lang="en-US" dirty="0" smtClean="0"/>
              <a:t>&gt;";</a:t>
            </a:r>
            <a:br>
              <a:rPr lang="en-US" dirty="0" smtClean="0"/>
            </a:br>
            <a:r>
              <a:rPr lang="en-US" dirty="0" smtClean="0"/>
              <a:t>echo "2 + 4 = " . sum(2, 4);</a:t>
            </a:r>
          </a:p>
          <a:p>
            <a:pPr>
              <a:buNone/>
            </a:pPr>
            <a:r>
              <a:rPr lang="en-US" dirty="0" smtClean="0"/>
              <a:t>?&gt;</a:t>
            </a:r>
          </a:p>
          <a:p>
            <a:pPr>
              <a:buNone/>
            </a:pPr>
            <a:r>
              <a:rPr lang="en-US" dirty="0" smtClean="0"/>
              <a:t>O/P:</a:t>
            </a:r>
          </a:p>
          <a:p>
            <a:pPr>
              <a:buNone/>
            </a:pPr>
            <a:r>
              <a:rPr lang="en-US" dirty="0" smtClean="0"/>
              <a:t>	5 + 10 = 15</a:t>
            </a:r>
            <a:br>
              <a:rPr lang="en-US" dirty="0" smtClean="0"/>
            </a:br>
            <a:r>
              <a:rPr lang="en-US" dirty="0" smtClean="0"/>
              <a:t>7 + 13 = 20</a:t>
            </a:r>
            <a:br>
              <a:rPr lang="en-US" dirty="0" smtClean="0"/>
            </a:br>
            <a:r>
              <a:rPr lang="en-US" dirty="0" smtClean="0"/>
              <a:t>2 + 4 = 6</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smtClean="0"/>
              <a:t>Get The Length of an Array - The count() Function</a:t>
            </a:r>
          </a:p>
          <a:p>
            <a:pPr>
              <a:buNone/>
            </a:pPr>
            <a:r>
              <a:rPr lang="en-US" dirty="0" smtClean="0"/>
              <a:t>&lt;?</a:t>
            </a:r>
            <a:r>
              <a:rPr lang="en-US" dirty="0" err="1" smtClean="0"/>
              <a:t>php</a:t>
            </a:r>
            <a:r>
              <a:rPr lang="en-US" dirty="0" smtClean="0"/>
              <a:t/>
            </a:r>
            <a:br>
              <a:rPr lang="en-US" dirty="0" smtClean="0"/>
            </a:br>
            <a:r>
              <a:rPr lang="en-US" dirty="0" smtClean="0"/>
              <a:t>$cars = array("Volvo", "BMW", "Toyota");</a:t>
            </a:r>
            <a:br>
              <a:rPr lang="en-US" dirty="0" smtClean="0"/>
            </a:br>
            <a:r>
              <a:rPr lang="en-US" dirty="0" smtClean="0"/>
              <a:t>echo count($cars);</a:t>
            </a:r>
            <a:br>
              <a:rPr lang="en-US" dirty="0" smtClean="0"/>
            </a:br>
            <a:r>
              <a:rPr lang="en-US" dirty="0" smtClean="0"/>
              <a:t>?&gt;</a:t>
            </a:r>
          </a:p>
          <a:p>
            <a:pPr>
              <a:buNone/>
            </a:pPr>
            <a:r>
              <a:rPr lang="en-US" dirty="0" smtClean="0"/>
              <a:t>O/P: 3</a:t>
            </a:r>
          </a:p>
          <a:p>
            <a:r>
              <a:rPr lang="en-US" dirty="0" smtClean="0"/>
              <a:t>Loop Through an Indexed Array</a:t>
            </a:r>
          </a:p>
          <a:p>
            <a:pPr>
              <a:buNone/>
            </a:pPr>
            <a:r>
              <a:rPr lang="en-US" dirty="0" smtClean="0"/>
              <a:t>&lt;?</a:t>
            </a:r>
            <a:r>
              <a:rPr lang="en-US" dirty="0" err="1" smtClean="0"/>
              <a:t>php</a:t>
            </a:r>
            <a:r>
              <a:rPr lang="en-US" dirty="0" smtClean="0"/>
              <a:t/>
            </a:r>
            <a:br>
              <a:rPr lang="en-US" dirty="0" smtClean="0"/>
            </a:br>
            <a:r>
              <a:rPr lang="en-US" dirty="0" smtClean="0"/>
              <a:t>$cars = array("Volvo", "BMW", "Toyota");</a:t>
            </a:r>
            <a:br>
              <a:rPr lang="en-US" dirty="0" smtClean="0"/>
            </a:br>
            <a:r>
              <a:rPr lang="en-US" dirty="0" smtClean="0"/>
              <a:t>$</a:t>
            </a:r>
            <a:r>
              <a:rPr lang="en-US" dirty="0" err="1" smtClean="0"/>
              <a:t>arrlength</a:t>
            </a:r>
            <a:r>
              <a:rPr lang="en-US" dirty="0" smtClean="0"/>
              <a:t> = count($cars);</a:t>
            </a:r>
            <a:br>
              <a:rPr lang="en-US" dirty="0" smtClean="0"/>
            </a:br>
            <a:r>
              <a:rPr lang="en-US" dirty="0" smtClean="0"/>
              <a:t/>
            </a:r>
            <a:br>
              <a:rPr lang="en-US" dirty="0" smtClean="0"/>
            </a:br>
            <a:r>
              <a:rPr lang="en-US" dirty="0" smtClean="0"/>
              <a:t>for($x = 0; $x &lt; $</a:t>
            </a:r>
            <a:r>
              <a:rPr lang="en-US" dirty="0" err="1" smtClean="0"/>
              <a:t>arrlength</a:t>
            </a:r>
            <a:r>
              <a:rPr lang="en-US" dirty="0" smtClean="0"/>
              <a:t>; $x++)</a:t>
            </a:r>
          </a:p>
          <a:p>
            <a:pPr>
              <a:buNone/>
            </a:pPr>
            <a:r>
              <a:rPr lang="en-US" dirty="0" smtClean="0"/>
              <a:t>	 {</a:t>
            </a:r>
            <a:br>
              <a:rPr lang="en-US" dirty="0" smtClean="0"/>
            </a:br>
            <a:r>
              <a:rPr lang="en-US" dirty="0" smtClean="0"/>
              <a:t>    echo $cars[$x];</a:t>
            </a:r>
            <a:br>
              <a:rPr lang="en-US" dirty="0" smtClean="0"/>
            </a:br>
            <a:r>
              <a:rPr lang="en-US" dirty="0" smtClean="0"/>
              <a:t>    echo "&lt;</a:t>
            </a:r>
            <a:r>
              <a:rPr lang="en-US" dirty="0" err="1" smtClean="0"/>
              <a:t>br</a:t>
            </a:r>
            <a:r>
              <a:rPr lang="en-US" dirty="0" smtClean="0"/>
              <a:t>&gt;";</a:t>
            </a:r>
            <a:br>
              <a:rPr lang="en-US" dirty="0" smtClean="0"/>
            </a:br>
            <a:r>
              <a:rPr lang="en-US" dirty="0" smtClean="0"/>
              <a:t>}</a:t>
            </a:r>
            <a:br>
              <a:rPr lang="en-US" dirty="0" smtClean="0"/>
            </a:br>
            <a:r>
              <a:rPr lang="en-US" dirty="0" smtClean="0"/>
              <a:t>?&gt;</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a:buNone/>
            </a:pPr>
            <a:endParaRPr lang="en-US" dirty="0" smtClean="0"/>
          </a:p>
          <a:p>
            <a:pPr>
              <a:buNone/>
            </a:pPr>
            <a:r>
              <a:rPr lang="en-US" dirty="0" smtClean="0"/>
              <a:t>	Echo and print Statements</a:t>
            </a:r>
          </a:p>
          <a:p>
            <a:pPr>
              <a:buNone/>
            </a:pPr>
            <a:endParaRPr lang="en-US" dirty="0" smtClean="0"/>
          </a:p>
          <a:p>
            <a:pPr>
              <a:buNone/>
            </a:pPr>
            <a:endParaRPr lang="en-US" b="1" dirty="0" smtClean="0"/>
          </a:p>
          <a:p>
            <a:pPr>
              <a:buNone/>
            </a:pPr>
            <a:endParaRPr lang="en-US" dirty="0" smtClean="0"/>
          </a:p>
          <a:p>
            <a:pPr>
              <a:buNone/>
            </a:pPr>
            <a:endParaRPr lang="en-US" dirty="0"/>
          </a:p>
        </p:txBody>
      </p:sp>
      <p:sp>
        <p:nvSpPr>
          <p:cNvPr id="4" name="TextBox 3"/>
          <p:cNvSpPr txBox="1"/>
          <p:nvPr/>
        </p:nvSpPr>
        <p:spPr>
          <a:xfrm>
            <a:off x="533400" y="0"/>
            <a:ext cx="8153400" cy="707886"/>
          </a:xfrm>
          <a:prstGeom prst="rect">
            <a:avLst/>
          </a:prstGeom>
          <a:noFill/>
        </p:spPr>
        <p:txBody>
          <a:bodyPr wrap="square" rtlCol="0">
            <a:spAutoFit/>
          </a:bodyPr>
          <a:lstStyle/>
          <a:p>
            <a:pPr algn="ctr"/>
            <a:r>
              <a:rPr lang="en-US" sz="4000" b="1" dirty="0" smtClean="0"/>
              <a:t>Outputting Data</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2564164498"/>
              </p:ext>
            </p:extLst>
          </p:nvPr>
        </p:nvGraphicFramePr>
        <p:xfrm>
          <a:off x="609600" y="2087880"/>
          <a:ext cx="7239000" cy="1198880"/>
        </p:xfrm>
        <a:graphic>
          <a:graphicData uri="http://schemas.openxmlformats.org/drawingml/2006/table">
            <a:tbl>
              <a:tblPr firstRow="1" bandRow="1">
                <a:tableStyleId>{5940675A-B579-460E-94D1-54222C63F5DA}</a:tableStyleId>
              </a:tblPr>
              <a:tblGrid>
                <a:gridCol w="3545898"/>
                <a:gridCol w="3693102"/>
              </a:tblGrid>
              <a:tr h="370840">
                <a:tc>
                  <a:txBody>
                    <a:bodyPr/>
                    <a:lstStyle/>
                    <a:p>
                      <a:pPr algn="ctr"/>
                      <a:r>
                        <a:rPr lang="en-US" sz="2400" b="1" dirty="0" smtClean="0"/>
                        <a:t>Echo </a:t>
                      </a:r>
                      <a:endParaRPr lang="en-US" sz="2400" b="1" dirty="0"/>
                    </a:p>
                  </a:txBody>
                  <a:tcPr/>
                </a:tc>
                <a:tc>
                  <a:txBody>
                    <a:bodyPr/>
                    <a:lstStyle/>
                    <a:p>
                      <a:pPr algn="ctr"/>
                      <a:r>
                        <a:rPr lang="en-US" sz="2400" b="1" dirty="0" smtClean="0"/>
                        <a:t>Print</a:t>
                      </a:r>
                      <a:endParaRPr lang="en-US" sz="2400" b="1" dirty="0"/>
                    </a:p>
                  </a:txBody>
                  <a:tcPr/>
                </a:tc>
              </a:tr>
              <a:tr h="370840">
                <a:tc>
                  <a:txBody>
                    <a:bodyPr/>
                    <a:lstStyle/>
                    <a:p>
                      <a:pPr algn="l"/>
                      <a:r>
                        <a:rPr lang="en-US" dirty="0" smtClean="0"/>
                        <a:t>1.</a:t>
                      </a:r>
                      <a:r>
                        <a:rPr lang="en-US" sz="1800" kern="1200" dirty="0" smtClean="0"/>
                        <a:t> Don’t return anything</a:t>
                      </a:r>
                      <a:endParaRPr lang="en-US" b="0" dirty="0" smtClean="0"/>
                    </a:p>
                  </a:txBody>
                  <a:tcPr/>
                </a:tc>
                <a:tc>
                  <a:txBody>
                    <a:bodyPr/>
                    <a:lstStyle/>
                    <a:p>
                      <a:pPr marL="0" marR="0" lvl="0" indent="-342900" algn="l" defTabSz="914400" rtl="0" eaLnBrk="1" latinLnBrk="0" hangingPunct="1">
                        <a:lnSpc>
                          <a:spcPct val="115000"/>
                        </a:lnSpc>
                        <a:spcBef>
                          <a:spcPts val="0"/>
                        </a:spcBef>
                        <a:spcAft>
                          <a:spcPts val="0"/>
                        </a:spcAft>
                        <a:buFont typeface="+mj-lt"/>
                        <a:buNone/>
                      </a:pPr>
                      <a:r>
                        <a:rPr lang="en-US" sz="1800" kern="1200" dirty="0" smtClean="0"/>
                        <a:t>1. Print has a return value ‘1’.</a:t>
                      </a:r>
                      <a:endParaRPr lang="en-US" sz="1800" b="0" kern="1200" dirty="0" smtClean="0">
                        <a:solidFill>
                          <a:schemeClr val="dk1"/>
                        </a:solidFill>
                        <a:latin typeface="+mn-lt"/>
                        <a:ea typeface="+mn-ea"/>
                        <a:cs typeface="+mn-cs"/>
                      </a:endParaRPr>
                    </a:p>
                  </a:txBody>
                  <a:tcPr marL="68580" marR="68580" marT="0" marB="0"/>
                </a:tc>
              </a:tr>
              <a:tr h="370840">
                <a:tc>
                  <a:txBody>
                    <a:bodyPr/>
                    <a:lstStyle/>
                    <a:p>
                      <a:pPr algn="l"/>
                      <a:r>
                        <a:rPr lang="en-US" dirty="0" smtClean="0"/>
                        <a:t>2.</a:t>
                      </a:r>
                      <a:r>
                        <a:rPr lang="en-US" sz="1800" kern="1200" dirty="0" smtClean="0"/>
                        <a:t> Echo can take many parameters</a:t>
                      </a:r>
                      <a:endParaRPr lang="en-US" b="0" dirty="0"/>
                    </a:p>
                  </a:txBody>
                  <a:tcPr/>
                </a:tc>
                <a:tc>
                  <a:txBody>
                    <a:bodyPr/>
                    <a:lstStyle/>
                    <a:p>
                      <a:pPr marL="0" marR="0" lvl="0" indent="-342900" algn="l" defTabSz="914400" rtl="0" eaLnBrk="1" latinLnBrk="0" hangingPunct="1">
                        <a:lnSpc>
                          <a:spcPct val="115000"/>
                        </a:lnSpc>
                        <a:spcBef>
                          <a:spcPts val="0"/>
                        </a:spcBef>
                        <a:spcAft>
                          <a:spcPts val="0"/>
                        </a:spcAft>
                        <a:buFont typeface="+mj-lt"/>
                        <a:buNone/>
                      </a:pPr>
                      <a:r>
                        <a:rPr lang="en-US" sz="1800" kern="1200" dirty="0" smtClean="0"/>
                        <a:t>2. Print can take only one argument.</a:t>
                      </a:r>
                      <a:endParaRPr lang="en-US" sz="1800" b="0" kern="1200" dirty="0" smtClean="0">
                        <a:solidFill>
                          <a:schemeClr val="dk1"/>
                        </a:solidFill>
                        <a:latin typeface="+mn-lt"/>
                        <a:ea typeface="+mn-ea"/>
                        <a:cs typeface="+mn-cs"/>
                      </a:endParaRPr>
                    </a:p>
                  </a:txBody>
                  <a:tcPr marL="68580" marR="68580" marT="0" marB="0"/>
                </a:tc>
              </a:tr>
            </a:tbl>
          </a:graphicData>
        </a:graphic>
      </p:graphicFrame>
      <p:sp>
        <p:nvSpPr>
          <p:cNvPr id="2" name="TextBox 1"/>
          <p:cNvSpPr txBox="1"/>
          <p:nvPr/>
        </p:nvSpPr>
        <p:spPr>
          <a:xfrm>
            <a:off x="533400" y="3429000"/>
            <a:ext cx="7467600" cy="2585323"/>
          </a:xfrm>
          <a:prstGeom prst="rect">
            <a:avLst/>
          </a:prstGeom>
          <a:noFill/>
        </p:spPr>
        <p:txBody>
          <a:bodyPr wrap="square" rtlCol="0">
            <a:spAutoFit/>
          </a:bodyPr>
          <a:lstStyle/>
          <a:p>
            <a:r>
              <a:rPr lang="en-US" sz="2400" dirty="0" smtClean="0"/>
              <a:t>Print :</a:t>
            </a:r>
          </a:p>
          <a:p>
            <a:r>
              <a:rPr lang="en-US" sz="2400" dirty="0" smtClean="0"/>
              <a:t>&lt;? </a:t>
            </a:r>
            <a:r>
              <a:rPr lang="en-US" sz="2400" dirty="0" err="1" smtClean="0"/>
              <a:t>php</a:t>
            </a:r>
            <a:endParaRPr lang="en-US" sz="2400" dirty="0" smtClean="0"/>
          </a:p>
          <a:p>
            <a:r>
              <a:rPr lang="en-US" sz="2400" dirty="0" smtClean="0"/>
              <a:t>$text=“Hello All”</a:t>
            </a:r>
          </a:p>
          <a:p>
            <a:r>
              <a:rPr lang="en-US" sz="2400" dirty="0" smtClean="0"/>
              <a:t>Print “$text to this class” </a:t>
            </a:r>
          </a:p>
          <a:p>
            <a:r>
              <a:rPr lang="en-US" sz="2400" dirty="0" smtClean="0"/>
              <a:t>Echo .$text. “to </a:t>
            </a:r>
            <a:r>
              <a:rPr lang="en-US" sz="2400" dirty="0"/>
              <a:t>this class” </a:t>
            </a:r>
            <a:endParaRPr lang="en-US" sz="2400" dirty="0" smtClean="0"/>
          </a:p>
          <a:p>
            <a:r>
              <a:rPr lang="en-US" sz="2400" dirty="0" smtClean="0"/>
              <a:t>?&gt;</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
            </a:r>
            <a:br>
              <a:rPr lang="en-US" dirty="0" smtClean="0"/>
            </a:br>
            <a:r>
              <a:rPr lang="en-US" dirty="0" smtClean="0"/>
              <a:t>PHP 5 Include Files</a:t>
            </a:r>
            <a:br>
              <a:rPr lang="en-US" dirty="0" smtClean="0"/>
            </a:br>
            <a:endParaRPr lang="en-US" dirty="0"/>
          </a:p>
        </p:txBody>
      </p:sp>
      <p:sp>
        <p:nvSpPr>
          <p:cNvPr id="3" name="Content Placeholder 2"/>
          <p:cNvSpPr>
            <a:spLocks noGrp="1"/>
          </p:cNvSpPr>
          <p:nvPr>
            <p:ph idx="1"/>
          </p:nvPr>
        </p:nvSpPr>
        <p:spPr>
          <a:xfrm>
            <a:off x="228600" y="762000"/>
            <a:ext cx="8610600" cy="5867400"/>
          </a:xfrm>
        </p:spPr>
        <p:txBody>
          <a:bodyPr anchor="ctr">
            <a:normAutofit fontScale="92500" lnSpcReduction="10000"/>
          </a:bodyPr>
          <a:lstStyle/>
          <a:p>
            <a:r>
              <a:rPr lang="en-US" dirty="0" smtClean="0"/>
              <a:t>The include (or require) statement takes all the text/code/markup that exists in the specified file and copies it into the file that uses the include statement.</a:t>
            </a:r>
          </a:p>
          <a:p>
            <a:r>
              <a:rPr lang="en-US" dirty="0" smtClean="0"/>
              <a:t>Including files is very useful when you want to include the same PHP, HTML, or text on multiple pages of a website.</a:t>
            </a:r>
          </a:p>
          <a:p>
            <a:pPr>
              <a:buNone/>
            </a:pPr>
            <a:endParaRPr lang="en-US" dirty="0" smtClean="0"/>
          </a:p>
          <a:p>
            <a:pPr>
              <a:buNone/>
            </a:pPr>
            <a:r>
              <a:rPr lang="en-US" dirty="0" smtClean="0"/>
              <a:t>	</a:t>
            </a:r>
            <a:r>
              <a:rPr lang="en-US" b="1" dirty="0" smtClean="0"/>
              <a:t>PHP include and require Statements:</a:t>
            </a:r>
            <a:endParaRPr lang="en-US" dirty="0" smtClean="0"/>
          </a:p>
          <a:p>
            <a:r>
              <a:rPr lang="en-US" dirty="0" smtClean="0"/>
              <a:t>It is possible to insert the content of one PHP file into another PHP file (before the server executes it), with the include or require statement.</a:t>
            </a:r>
            <a:br>
              <a:rPr lang="en-US" dirty="0" smtClean="0"/>
            </a:b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1143000"/>
          </a:xfrm>
        </p:spPr>
        <p:txBody>
          <a:bodyPr/>
          <a:lstStyle/>
          <a:p>
            <a:r>
              <a:rPr lang="en-US" dirty="0"/>
              <a:t>PHP 5 Include </a:t>
            </a:r>
            <a:r>
              <a:rPr lang="en-US" dirty="0" smtClean="0"/>
              <a:t>Files </a:t>
            </a:r>
            <a:r>
              <a:rPr lang="en-US" sz="2400" dirty="0" smtClean="0"/>
              <a:t>Cont.…</a:t>
            </a:r>
            <a:endParaRPr lang="en-IN" dirty="0"/>
          </a:p>
        </p:txBody>
      </p:sp>
      <p:sp>
        <p:nvSpPr>
          <p:cNvPr id="3" name="Content Placeholder 2"/>
          <p:cNvSpPr>
            <a:spLocks noGrp="1"/>
          </p:cNvSpPr>
          <p:nvPr>
            <p:ph idx="1"/>
          </p:nvPr>
        </p:nvSpPr>
        <p:spPr>
          <a:xfrm>
            <a:off x="457200" y="1219200"/>
            <a:ext cx="8229600" cy="4906963"/>
          </a:xfrm>
        </p:spPr>
        <p:txBody>
          <a:bodyPr>
            <a:noAutofit/>
          </a:bodyPr>
          <a:lstStyle/>
          <a:p>
            <a:r>
              <a:rPr lang="en-US" sz="2800" dirty="0"/>
              <a:t>The include and require statements are identical, except upon failure</a:t>
            </a:r>
            <a:r>
              <a:rPr lang="en-US" sz="2800" dirty="0" smtClean="0"/>
              <a:t>:</a:t>
            </a:r>
            <a:endParaRPr lang="en-US" sz="2800" b="1" dirty="0" smtClean="0"/>
          </a:p>
          <a:p>
            <a:r>
              <a:rPr lang="en-US" sz="2800" b="1" dirty="0" smtClean="0"/>
              <a:t>require </a:t>
            </a:r>
            <a:r>
              <a:rPr lang="en-US" sz="2800" dirty="0"/>
              <a:t>will produce a fatal error (E_COMPILE_ERROR) and stop the script</a:t>
            </a:r>
          </a:p>
          <a:p>
            <a:r>
              <a:rPr lang="en-US" sz="2800" b="1" dirty="0"/>
              <a:t>include</a:t>
            </a:r>
            <a:r>
              <a:rPr lang="en-US" sz="2800" dirty="0"/>
              <a:t> will only produce a warning (E_WARNING) and the script will </a:t>
            </a:r>
            <a:r>
              <a:rPr lang="en-US" sz="2800" dirty="0" smtClean="0"/>
              <a:t>continue</a:t>
            </a:r>
            <a:endParaRPr lang="en-US" sz="2800" dirty="0"/>
          </a:p>
          <a:p>
            <a:pPr>
              <a:buNone/>
            </a:pPr>
            <a:r>
              <a:rPr lang="en-US" sz="2800" dirty="0"/>
              <a:t>	Including files saves a lot of work. </a:t>
            </a:r>
            <a:endParaRPr lang="en-IN" sz="2800" dirty="0"/>
          </a:p>
        </p:txBody>
      </p:sp>
    </p:spTree>
    <p:extLst>
      <p:ext uri="{BB962C8B-B14F-4D97-AF65-F5344CB8AC3E}">
        <p14:creationId xmlns:p14="http://schemas.microsoft.com/office/powerpoint/2010/main" val="2841600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Example-1</a:t>
            </a:r>
            <a:endParaRPr lang="en-IN" dirty="0"/>
          </a:p>
        </p:txBody>
      </p:sp>
      <p:sp>
        <p:nvSpPr>
          <p:cNvPr id="3" name="Content Placeholder 2"/>
          <p:cNvSpPr>
            <a:spLocks noGrp="1"/>
          </p:cNvSpPr>
          <p:nvPr>
            <p:ph idx="1"/>
          </p:nvPr>
        </p:nvSpPr>
        <p:spPr>
          <a:xfrm>
            <a:off x="457200" y="1295400"/>
            <a:ext cx="8229600" cy="4830763"/>
          </a:xfrm>
        </p:spPr>
        <p:txBody>
          <a:bodyPr>
            <a:noAutofit/>
          </a:bodyPr>
          <a:lstStyle/>
          <a:p>
            <a:pPr marL="0" indent="0">
              <a:buNone/>
            </a:pPr>
            <a:r>
              <a:rPr lang="en-IN" sz="2400" dirty="0" err="1"/>
              <a:t>vars.php</a:t>
            </a:r>
            <a:r>
              <a:rPr lang="en-IN" sz="2400" dirty="0"/>
              <a:t/>
            </a:r>
            <a:br>
              <a:rPr lang="en-IN" sz="2400" dirty="0"/>
            </a:br>
            <a:r>
              <a:rPr lang="en-IN" sz="2400" dirty="0"/>
              <a:t>&lt;?</a:t>
            </a:r>
            <a:r>
              <a:rPr lang="en-IN" sz="2400" dirty="0" err="1"/>
              <a:t>php</a:t>
            </a:r>
            <a:r>
              <a:rPr lang="en-IN" sz="2400" dirty="0"/>
              <a:t/>
            </a:r>
            <a:br>
              <a:rPr lang="en-IN" sz="2400" dirty="0"/>
            </a:br>
            <a:r>
              <a:rPr lang="en-IN" sz="2400" dirty="0" smtClean="0"/>
              <a:t>$</a:t>
            </a:r>
            <a:r>
              <a:rPr lang="en-IN" sz="2400" dirty="0" err="1"/>
              <a:t>color</a:t>
            </a:r>
            <a:r>
              <a:rPr lang="en-IN" sz="2400" dirty="0"/>
              <a:t> = 'green</a:t>
            </a:r>
            <a:r>
              <a:rPr lang="en-IN" sz="2400" dirty="0" smtClean="0"/>
              <a:t>'; $</a:t>
            </a:r>
            <a:r>
              <a:rPr lang="en-IN" sz="2400" dirty="0"/>
              <a:t>fruit = 'apple';</a:t>
            </a:r>
            <a:br>
              <a:rPr lang="en-IN" sz="2400" dirty="0"/>
            </a:br>
            <a:r>
              <a:rPr lang="en-IN" sz="2400" dirty="0" smtClean="0"/>
              <a:t>?&gt;</a:t>
            </a:r>
            <a:r>
              <a:rPr lang="en-IN" sz="2400" dirty="0"/>
              <a:t/>
            </a:r>
            <a:br>
              <a:rPr lang="en-IN" sz="2400" dirty="0"/>
            </a:br>
            <a:endParaRPr lang="en-IN" sz="2400" dirty="0" smtClean="0"/>
          </a:p>
          <a:p>
            <a:pPr marL="0" indent="0">
              <a:buNone/>
            </a:pPr>
            <a:r>
              <a:rPr lang="en-IN" sz="2400" dirty="0" err="1" smtClean="0"/>
              <a:t>test.php</a:t>
            </a:r>
            <a:r>
              <a:rPr lang="en-IN" sz="2400" dirty="0"/>
              <a:t/>
            </a:r>
            <a:br>
              <a:rPr lang="en-IN" sz="2400" dirty="0"/>
            </a:br>
            <a:endParaRPr lang="en-IN" sz="2400" dirty="0" smtClean="0"/>
          </a:p>
          <a:p>
            <a:pPr marL="0" indent="0">
              <a:buNone/>
            </a:pPr>
            <a:r>
              <a:rPr lang="en-IN" sz="2400" dirty="0" smtClean="0"/>
              <a:t>&lt;?</a:t>
            </a:r>
            <a:r>
              <a:rPr lang="en-IN" sz="2400" dirty="0" err="1"/>
              <a:t>php</a:t>
            </a:r>
            <a:r>
              <a:rPr lang="en-IN" sz="2400" dirty="0"/>
              <a:t/>
            </a:r>
            <a:br>
              <a:rPr lang="en-IN" sz="2400" dirty="0"/>
            </a:br>
            <a:r>
              <a:rPr lang="en-IN" sz="2400" dirty="0" smtClean="0"/>
              <a:t>echo</a:t>
            </a:r>
            <a:r>
              <a:rPr lang="en-IN" sz="2400" dirty="0"/>
              <a:t> "A $</a:t>
            </a:r>
            <a:r>
              <a:rPr lang="en-IN" sz="2400" dirty="0" err="1"/>
              <a:t>color</a:t>
            </a:r>
            <a:r>
              <a:rPr lang="en-IN" sz="2400" dirty="0"/>
              <a:t> $fruit"; // A</a:t>
            </a:r>
            <a:br>
              <a:rPr lang="en-IN" sz="2400" dirty="0"/>
            </a:br>
            <a:r>
              <a:rPr lang="en-IN" sz="2400" dirty="0" smtClean="0"/>
              <a:t>include</a:t>
            </a:r>
            <a:r>
              <a:rPr lang="en-IN" sz="2400" dirty="0"/>
              <a:t> '</a:t>
            </a:r>
            <a:r>
              <a:rPr lang="en-IN" sz="2400" dirty="0" err="1"/>
              <a:t>vars.php</a:t>
            </a:r>
            <a:r>
              <a:rPr lang="en-IN" sz="2400" dirty="0"/>
              <a:t>';</a:t>
            </a:r>
            <a:br>
              <a:rPr lang="en-IN" sz="2400" dirty="0"/>
            </a:br>
            <a:r>
              <a:rPr lang="en-IN" sz="2400" dirty="0" smtClean="0"/>
              <a:t>echo</a:t>
            </a:r>
            <a:r>
              <a:rPr lang="en-IN" sz="2400" dirty="0"/>
              <a:t> "A $</a:t>
            </a:r>
            <a:r>
              <a:rPr lang="en-IN" sz="2400" dirty="0" err="1"/>
              <a:t>color</a:t>
            </a:r>
            <a:r>
              <a:rPr lang="en-IN" sz="2400" dirty="0"/>
              <a:t> $fruit"; // A green apple</a:t>
            </a:r>
            <a:br>
              <a:rPr lang="en-IN" sz="2400" dirty="0"/>
            </a:br>
            <a:r>
              <a:rPr lang="en-IN" sz="2400" dirty="0" smtClean="0"/>
              <a:t>?&gt; </a:t>
            </a:r>
            <a:endParaRPr lang="en-IN" sz="2400" dirty="0"/>
          </a:p>
        </p:txBody>
      </p:sp>
    </p:spTree>
    <p:extLst>
      <p:ext uri="{BB962C8B-B14F-4D97-AF65-F5344CB8AC3E}">
        <p14:creationId xmlns:p14="http://schemas.microsoft.com/office/powerpoint/2010/main" val="2527044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chor="t">
            <a:normAutofit fontScale="85000" lnSpcReduction="20000"/>
          </a:bodyPr>
          <a:lstStyle/>
          <a:p>
            <a:pPr>
              <a:buNone/>
            </a:pPr>
            <a:r>
              <a:rPr lang="en-US" dirty="0" smtClean="0"/>
              <a:t>Example: 1</a:t>
            </a:r>
          </a:p>
          <a:p>
            <a:r>
              <a:rPr lang="en-US" dirty="0" err="1" smtClean="0"/>
              <a:t>Footer.php</a:t>
            </a:r>
            <a:endParaRPr lang="en-US" sz="2800" dirty="0" smtClean="0"/>
          </a:p>
          <a:p>
            <a:pPr>
              <a:buNone/>
            </a:pPr>
            <a:r>
              <a:rPr lang="en-US" dirty="0" smtClean="0"/>
              <a:t>&lt;?</a:t>
            </a:r>
            <a:r>
              <a:rPr lang="en-US" dirty="0" err="1" smtClean="0"/>
              <a:t>php</a:t>
            </a:r>
            <a:r>
              <a:rPr lang="en-US" dirty="0" smtClean="0"/>
              <a:t/>
            </a:r>
            <a:br>
              <a:rPr lang="en-US" dirty="0" smtClean="0"/>
            </a:br>
            <a:r>
              <a:rPr lang="en-US" dirty="0" smtClean="0"/>
              <a:t>echo "&lt;p&gt;Copyright &amp;copy; 1999-" . date("Y") . " W3Schools.com&lt;/p&gt;";</a:t>
            </a:r>
          </a:p>
          <a:p>
            <a:pPr>
              <a:buNone/>
            </a:pPr>
            <a:r>
              <a:rPr lang="en-US" dirty="0" smtClean="0"/>
              <a:t>?&gt;</a:t>
            </a:r>
          </a:p>
          <a:p>
            <a:r>
              <a:rPr lang="en-US" dirty="0" smtClean="0"/>
              <a:t>To include the footer file in a page, use the include statement:</a:t>
            </a:r>
          </a:p>
          <a:p>
            <a:pPr>
              <a:buNone/>
            </a:pP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&lt;h1&gt;Welcome to my home page!&lt;/h1&gt;</a:t>
            </a:r>
            <a:br>
              <a:rPr lang="en-US" dirty="0" smtClean="0"/>
            </a:br>
            <a:r>
              <a:rPr lang="en-US" dirty="0" smtClean="0"/>
              <a:t>&lt;p&gt;Some text.&lt;/p&gt;</a:t>
            </a:r>
            <a:br>
              <a:rPr lang="en-US" dirty="0" smtClean="0"/>
            </a:br>
            <a:r>
              <a:rPr lang="en-US" dirty="0" smtClean="0"/>
              <a:t>&lt;p&gt;Some more text.&lt;/p&gt;</a:t>
            </a:r>
            <a:br>
              <a:rPr lang="en-US" dirty="0" smtClean="0"/>
            </a:br>
            <a:r>
              <a:rPr lang="en-US" dirty="0" smtClean="0"/>
              <a:t>&lt;?</a:t>
            </a:r>
            <a:r>
              <a:rPr lang="en-US" dirty="0" err="1" smtClean="0"/>
              <a:t>php</a:t>
            </a:r>
            <a:r>
              <a:rPr lang="en-US" dirty="0" smtClean="0"/>
              <a:t> include 'footer.php';?&gt;</a:t>
            </a:r>
            <a:br>
              <a:rPr lang="en-US" dirty="0" smtClean="0"/>
            </a:br>
            <a:r>
              <a:rPr lang="en-US" dirty="0" smtClean="0"/>
              <a:t/>
            </a:r>
            <a:br>
              <a:rPr lang="en-US" dirty="0" smtClean="0"/>
            </a:br>
            <a:r>
              <a:rPr lang="en-US" dirty="0" smtClean="0"/>
              <a:t>&lt;/body&gt;</a:t>
            </a:r>
          </a:p>
          <a:p>
            <a:pPr>
              <a:buNone/>
            </a:pPr>
            <a:r>
              <a:rPr lang="en-US" dirty="0" smtClean="0"/>
              <a:t>&lt;/html&gt;</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chor="ctr"/>
          <a:lstStyle/>
          <a:p>
            <a:pPr>
              <a:buNone/>
            </a:pPr>
            <a:r>
              <a:rPr lang="en-US" dirty="0" err="1" smtClean="0"/>
              <a:t>OutPut</a:t>
            </a:r>
            <a:r>
              <a:rPr lang="en-US" dirty="0" smtClean="0"/>
              <a:t> of Example 1:</a:t>
            </a:r>
          </a:p>
          <a:p>
            <a:pPr>
              <a:buNone/>
            </a:pPr>
            <a:endParaRPr lang="en-US" dirty="0" smtClean="0"/>
          </a:p>
          <a:p>
            <a:pPr>
              <a:buNone/>
            </a:pPr>
            <a:r>
              <a:rPr lang="en-US" sz="2800" b="1" dirty="0" smtClean="0"/>
              <a:t>Welcome to my home page!</a:t>
            </a:r>
          </a:p>
          <a:p>
            <a:pPr>
              <a:buNone/>
            </a:pPr>
            <a:r>
              <a:rPr lang="en-US" sz="2800" dirty="0" smtClean="0"/>
              <a:t>Some text.</a:t>
            </a:r>
          </a:p>
          <a:p>
            <a:pPr>
              <a:buNone/>
            </a:pPr>
            <a:r>
              <a:rPr lang="en-US" sz="2800" dirty="0" smtClean="0"/>
              <a:t>Some more text.</a:t>
            </a:r>
          </a:p>
          <a:p>
            <a:pPr>
              <a:buNone/>
            </a:pPr>
            <a:r>
              <a:rPr lang="en-US" sz="2800" dirty="0" smtClean="0"/>
              <a:t>Copyright © 1999-2015 W3Schools.com</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763000" cy="6629400"/>
          </a:xfrm>
        </p:spPr>
        <p:txBody>
          <a:bodyPr>
            <a:normAutofit fontScale="70000" lnSpcReduction="20000"/>
          </a:bodyPr>
          <a:lstStyle/>
          <a:p>
            <a:pPr>
              <a:buNone/>
            </a:pPr>
            <a:r>
              <a:rPr lang="en-US" dirty="0" smtClean="0"/>
              <a:t>Example: 2</a:t>
            </a:r>
          </a:p>
          <a:p>
            <a:pPr>
              <a:buNone/>
            </a:pPr>
            <a:r>
              <a:rPr lang="en-US" dirty="0" smtClean="0"/>
              <a:t>Assume we have a standard menu file called "menu.php":</a:t>
            </a:r>
          </a:p>
          <a:p>
            <a:pPr>
              <a:buNone/>
            </a:pPr>
            <a:r>
              <a:rPr lang="en-US" dirty="0" smtClean="0"/>
              <a:t>&lt;?</a:t>
            </a:r>
            <a:r>
              <a:rPr lang="en-US" dirty="0" err="1" smtClean="0"/>
              <a:t>php</a:t>
            </a:r>
            <a:r>
              <a:rPr lang="en-US" dirty="0" smtClean="0"/>
              <a:t/>
            </a:r>
            <a:br>
              <a:rPr lang="en-US" dirty="0" smtClean="0"/>
            </a:br>
            <a:r>
              <a:rPr lang="en-US" dirty="0" smtClean="0"/>
              <a:t>echo '&lt;a </a:t>
            </a:r>
            <a:r>
              <a:rPr lang="en-US" dirty="0" err="1" smtClean="0"/>
              <a:t>href</a:t>
            </a:r>
            <a:r>
              <a:rPr lang="en-US" dirty="0" smtClean="0"/>
              <a:t>="/default.asp"&gt;Home&lt;/a&gt; -</a:t>
            </a:r>
            <a:br>
              <a:rPr lang="en-US" dirty="0" smtClean="0"/>
            </a:br>
            <a:r>
              <a:rPr lang="en-US" dirty="0" smtClean="0"/>
              <a:t>&lt;a </a:t>
            </a:r>
            <a:r>
              <a:rPr lang="en-US" dirty="0" err="1" smtClean="0"/>
              <a:t>href</a:t>
            </a:r>
            <a:r>
              <a:rPr lang="en-US" dirty="0" smtClean="0"/>
              <a:t>="/html/default.asp"&gt;HTML Tutorial&lt;/a&gt; -</a:t>
            </a:r>
            <a:br>
              <a:rPr lang="en-US" dirty="0" smtClean="0"/>
            </a:br>
            <a:r>
              <a:rPr lang="en-US" dirty="0" smtClean="0"/>
              <a:t>&lt;a </a:t>
            </a:r>
            <a:r>
              <a:rPr lang="en-US" dirty="0" err="1" smtClean="0"/>
              <a:t>href</a:t>
            </a:r>
            <a:r>
              <a:rPr lang="en-US" dirty="0" smtClean="0"/>
              <a:t>="/</a:t>
            </a:r>
            <a:r>
              <a:rPr lang="en-US" dirty="0" err="1" smtClean="0"/>
              <a:t>css</a:t>
            </a:r>
            <a:r>
              <a:rPr lang="en-US" dirty="0" smtClean="0"/>
              <a:t>/default.asp"&gt;CSS Tutorial&lt;/a&gt; -</a:t>
            </a:r>
            <a:br>
              <a:rPr lang="en-US" dirty="0" smtClean="0"/>
            </a:br>
            <a:r>
              <a:rPr lang="en-US" dirty="0" smtClean="0"/>
              <a:t>&lt;a </a:t>
            </a:r>
            <a:r>
              <a:rPr lang="en-US" dirty="0" err="1" smtClean="0"/>
              <a:t>href</a:t>
            </a:r>
            <a:r>
              <a:rPr lang="en-US" dirty="0" smtClean="0"/>
              <a:t>="/</a:t>
            </a:r>
            <a:r>
              <a:rPr lang="en-US" dirty="0" err="1" smtClean="0"/>
              <a:t>js</a:t>
            </a:r>
            <a:r>
              <a:rPr lang="en-US" dirty="0" smtClean="0"/>
              <a:t>/default.asp"&gt;JavaScript Tutorial&lt;/a&gt; -</a:t>
            </a:r>
            <a:br>
              <a:rPr lang="en-US" dirty="0" smtClean="0"/>
            </a:br>
            <a:r>
              <a:rPr lang="en-US" dirty="0" smtClean="0"/>
              <a:t>&lt;a </a:t>
            </a:r>
            <a:r>
              <a:rPr lang="en-US" dirty="0" err="1" smtClean="0"/>
              <a:t>href</a:t>
            </a:r>
            <a:r>
              <a:rPr lang="en-US" dirty="0" smtClean="0"/>
              <a:t>="default.asp"&gt;PHP Tutorial&lt;/a&gt;';</a:t>
            </a:r>
            <a:br>
              <a:rPr lang="en-US" dirty="0" smtClean="0"/>
            </a:br>
            <a:r>
              <a:rPr lang="en-US" dirty="0" smtClean="0"/>
              <a:t>?&gt;</a:t>
            </a:r>
          </a:p>
          <a:p>
            <a:pPr>
              <a:buNone/>
            </a:pP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&lt;div class="menu"&gt;</a:t>
            </a:r>
            <a:br>
              <a:rPr lang="en-US" dirty="0" smtClean="0"/>
            </a:br>
            <a:r>
              <a:rPr lang="en-US" dirty="0" smtClean="0"/>
              <a:t>&lt;?</a:t>
            </a:r>
            <a:r>
              <a:rPr lang="en-US" dirty="0" err="1" smtClean="0"/>
              <a:t>php</a:t>
            </a:r>
            <a:r>
              <a:rPr lang="en-US" dirty="0" smtClean="0"/>
              <a:t> include 'menu.php';?&gt;</a:t>
            </a:r>
            <a:br>
              <a:rPr lang="en-US" dirty="0" smtClean="0"/>
            </a:br>
            <a:r>
              <a:rPr lang="en-US" dirty="0" smtClean="0"/>
              <a:t>&lt;/div&gt;</a:t>
            </a:r>
            <a:br>
              <a:rPr lang="en-US" dirty="0" smtClean="0"/>
            </a:br>
            <a:r>
              <a:rPr lang="en-US" dirty="0" smtClean="0"/>
              <a:t/>
            </a:r>
            <a:br>
              <a:rPr lang="en-US" dirty="0" smtClean="0"/>
            </a:br>
            <a:r>
              <a:rPr lang="en-US" dirty="0" smtClean="0"/>
              <a:t>&lt;h1&gt;Welcome to my home page!&lt;/h1&gt;</a:t>
            </a:r>
            <a:br>
              <a:rPr lang="en-US" dirty="0" smtClean="0"/>
            </a:br>
            <a:r>
              <a:rPr lang="en-US" dirty="0" smtClean="0"/>
              <a:t>&lt;p&gt;Some text.&lt;/p&gt;</a:t>
            </a:r>
            <a:br>
              <a:rPr lang="en-US" dirty="0" smtClean="0"/>
            </a:br>
            <a:r>
              <a:rPr lang="en-US" dirty="0" smtClean="0"/>
              <a:t>&lt;p&gt;Some more text.&lt;/p&gt;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 of PHP language</a:t>
            </a:r>
            <a:endParaRPr lang="en-IN" dirty="0"/>
          </a:p>
        </p:txBody>
      </p:sp>
      <p:sp>
        <p:nvSpPr>
          <p:cNvPr id="3" name="Content Placeholder 2"/>
          <p:cNvSpPr>
            <a:spLocks noGrp="1"/>
          </p:cNvSpPr>
          <p:nvPr>
            <p:ph idx="1"/>
          </p:nvPr>
        </p:nvSpPr>
        <p:spPr/>
        <p:txBody>
          <a:bodyPr>
            <a:normAutofit fontScale="92500" lnSpcReduction="20000"/>
          </a:bodyPr>
          <a:lstStyle/>
          <a:p>
            <a:r>
              <a:rPr lang="en-IN" smtClean="0"/>
              <a:t>Open </a:t>
            </a:r>
            <a:r>
              <a:rPr lang="en-IN" dirty="0"/>
              <a:t>source: It is developed and maintained by a large group of PHP developers, this will helps in creating a support community, abundant extension library.</a:t>
            </a:r>
          </a:p>
          <a:p>
            <a:r>
              <a:rPr lang="en-IN" dirty="0"/>
              <a:t>Speed: It is relative fast since it uses much system resource.</a:t>
            </a:r>
          </a:p>
          <a:p>
            <a:r>
              <a:rPr lang="en-IN" dirty="0"/>
              <a:t>Easy to use: It uses C like syntax, so for those who are familiar with C, it’s very easy for them to pick up and it is very easy to create website scripts.</a:t>
            </a:r>
          </a:p>
          <a:p>
            <a:r>
              <a:rPr lang="en-IN" dirty="0"/>
              <a:t>Stable: Since it is maintained by many developers, so when bugs are found, it can be quickly fixed</a:t>
            </a:r>
            <a:r>
              <a:rPr lang="en-IN" dirty="0" smtClean="0"/>
              <a:t>.</a:t>
            </a:r>
            <a:endParaRPr lang="en-IN" dirty="0"/>
          </a:p>
        </p:txBody>
      </p:sp>
    </p:spTree>
    <p:extLst>
      <p:ext uri="{BB962C8B-B14F-4D97-AF65-F5344CB8AC3E}">
        <p14:creationId xmlns:p14="http://schemas.microsoft.com/office/powerpoint/2010/main" val="1517118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None/>
            </a:pPr>
            <a:r>
              <a:rPr lang="en-US" dirty="0" smtClean="0"/>
              <a:t>Output of Example 2:</a:t>
            </a:r>
          </a:p>
          <a:p>
            <a:pPr>
              <a:buNone/>
            </a:pPr>
            <a:endParaRPr lang="en-US" dirty="0" smtClean="0"/>
          </a:p>
          <a:p>
            <a:pPr>
              <a:buNone/>
            </a:pPr>
            <a:endParaRPr lang="en-US" dirty="0" smtClean="0"/>
          </a:p>
          <a:p>
            <a:pPr>
              <a:buNone/>
            </a:pPr>
            <a:r>
              <a:rPr lang="en-US" sz="2000" dirty="0" smtClean="0">
                <a:hlinkClick r:id="rId2"/>
              </a:rPr>
              <a:t>Home</a:t>
            </a:r>
            <a:r>
              <a:rPr lang="en-US" sz="2000" dirty="0" smtClean="0"/>
              <a:t> - </a:t>
            </a:r>
            <a:r>
              <a:rPr lang="en-US" sz="2000" dirty="0" smtClean="0">
                <a:hlinkClick r:id="rId3"/>
              </a:rPr>
              <a:t>HTML Tutorial</a:t>
            </a:r>
            <a:r>
              <a:rPr lang="en-US" sz="2000" dirty="0" smtClean="0"/>
              <a:t> - </a:t>
            </a:r>
            <a:r>
              <a:rPr lang="en-US" sz="2000" dirty="0" smtClean="0">
                <a:hlinkClick r:id="rId4"/>
              </a:rPr>
              <a:t>CSS Tutorial</a:t>
            </a:r>
            <a:r>
              <a:rPr lang="en-US" sz="2000" dirty="0" smtClean="0"/>
              <a:t> - </a:t>
            </a:r>
            <a:r>
              <a:rPr lang="en-US" sz="2000" dirty="0" smtClean="0">
                <a:hlinkClick r:id="rId5"/>
              </a:rPr>
              <a:t>JavaScript Tutorial</a:t>
            </a:r>
            <a:r>
              <a:rPr lang="en-US" sz="2000" dirty="0" smtClean="0"/>
              <a:t> - </a:t>
            </a:r>
            <a:r>
              <a:rPr lang="en-US" sz="2000" dirty="0" smtClean="0">
                <a:hlinkClick r:id="rId6"/>
              </a:rPr>
              <a:t>PHP Tutorial</a:t>
            </a:r>
            <a:endParaRPr lang="en-US" sz="2000" dirty="0" smtClean="0"/>
          </a:p>
          <a:p>
            <a:pPr>
              <a:buNone/>
            </a:pPr>
            <a:r>
              <a:rPr lang="en-US" sz="2000" b="1" dirty="0" smtClean="0"/>
              <a:t>Welcome to my home page!</a:t>
            </a:r>
          </a:p>
          <a:p>
            <a:pPr>
              <a:buNone/>
            </a:pPr>
            <a:r>
              <a:rPr lang="en-US" sz="2000" dirty="0" smtClean="0"/>
              <a:t>Some text.</a:t>
            </a:r>
          </a:p>
          <a:p>
            <a:pPr>
              <a:buNone/>
            </a:pPr>
            <a:r>
              <a:rPr lang="en-US" sz="2000" dirty="0" smtClean="0"/>
              <a:t>Some more text.</a:t>
            </a:r>
          </a:p>
          <a:p>
            <a:pPr>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PHP include vs. require</a:t>
            </a:r>
            <a:br>
              <a:rPr lang="en-US" dirty="0" smtClean="0"/>
            </a:br>
            <a:endParaRPr lang="en-US" dirty="0"/>
          </a:p>
        </p:txBody>
      </p:sp>
      <p:sp>
        <p:nvSpPr>
          <p:cNvPr id="3" name="Content Placeholder 2"/>
          <p:cNvSpPr>
            <a:spLocks noGrp="1"/>
          </p:cNvSpPr>
          <p:nvPr>
            <p:ph idx="1"/>
          </p:nvPr>
        </p:nvSpPr>
        <p:spPr>
          <a:xfrm>
            <a:off x="152400" y="655637"/>
            <a:ext cx="4267200" cy="4319134"/>
          </a:xfrm>
        </p:spPr>
        <p:style>
          <a:lnRef idx="2">
            <a:schemeClr val="accent6"/>
          </a:lnRef>
          <a:fillRef idx="1">
            <a:schemeClr val="lt1"/>
          </a:fillRef>
          <a:effectRef idx="0">
            <a:schemeClr val="accent6"/>
          </a:effectRef>
          <a:fontRef idx="minor">
            <a:schemeClr val="dk1"/>
          </a:fontRef>
        </p:style>
        <p:txBody>
          <a:bodyPr>
            <a:normAutofit lnSpcReduction="10000"/>
          </a:bodyPr>
          <a:lstStyle/>
          <a:p>
            <a:pPr>
              <a:buNone/>
            </a:pPr>
            <a:r>
              <a:rPr lang="en-US" sz="2000" dirty="0" smtClean="0"/>
              <a:t>&lt;html&gt;</a:t>
            </a:r>
            <a:br>
              <a:rPr lang="en-US" sz="2000" dirty="0" smtClean="0"/>
            </a:br>
            <a:r>
              <a:rPr lang="en-US" sz="2000" dirty="0" smtClean="0"/>
              <a:t>&lt;body&gt;</a:t>
            </a:r>
            <a:br>
              <a:rPr lang="en-US" sz="2000" dirty="0" smtClean="0"/>
            </a:br>
            <a:r>
              <a:rPr lang="en-US" sz="2000" dirty="0" smtClean="0"/>
              <a:t>&lt;h1&gt;Welcome to my home page!</a:t>
            </a:r>
          </a:p>
          <a:p>
            <a:pPr>
              <a:buNone/>
            </a:pPr>
            <a:r>
              <a:rPr lang="en-US" sz="2000" dirty="0" smtClean="0"/>
              <a:t>	&lt;/h1&gt;</a:t>
            </a:r>
            <a:br>
              <a:rPr lang="en-US" sz="2000" dirty="0" smtClean="0"/>
            </a:br>
            <a:r>
              <a:rPr lang="en-US" sz="2000" dirty="0" smtClean="0"/>
              <a:t>&lt;?</a:t>
            </a:r>
            <a:r>
              <a:rPr lang="en-US" sz="2000" dirty="0" err="1" smtClean="0"/>
              <a:t>php</a:t>
            </a:r>
            <a:r>
              <a:rPr lang="en-US" sz="2000" dirty="0" smtClean="0"/>
              <a:t> </a:t>
            </a:r>
            <a:r>
              <a:rPr lang="en-US" sz="2000" b="1" dirty="0" smtClean="0"/>
              <a:t>include</a:t>
            </a:r>
            <a:r>
              <a:rPr lang="en-US" sz="2000" dirty="0" smtClean="0"/>
              <a:t> 'noFileExists.php';</a:t>
            </a:r>
            <a:br>
              <a:rPr lang="en-US" sz="2000" dirty="0" smtClean="0"/>
            </a:br>
            <a:r>
              <a:rPr lang="en-US" sz="2000" dirty="0" smtClean="0"/>
              <a:t>echo "I have a $color $car.";</a:t>
            </a:r>
            <a:br>
              <a:rPr lang="en-US" sz="2000" dirty="0" smtClean="0"/>
            </a:br>
            <a:r>
              <a:rPr lang="en-US" sz="2000" dirty="0" smtClean="0"/>
              <a:t>?&gt;</a:t>
            </a:r>
            <a:br>
              <a:rPr lang="en-US" sz="2000" dirty="0" smtClean="0"/>
            </a:br>
            <a:r>
              <a:rPr lang="en-US" sz="2000" dirty="0" smtClean="0"/>
              <a:t>&lt;/body&gt;</a:t>
            </a:r>
          </a:p>
          <a:p>
            <a:pPr>
              <a:buNone/>
            </a:pPr>
            <a:r>
              <a:rPr lang="en-US" sz="2000" dirty="0" smtClean="0"/>
              <a:t>&lt;/html&gt;</a:t>
            </a:r>
          </a:p>
          <a:p>
            <a:pPr>
              <a:buNone/>
            </a:pPr>
            <a:endParaRPr lang="en-US" sz="2000" dirty="0" smtClean="0"/>
          </a:p>
          <a:p>
            <a:pPr>
              <a:buNone/>
            </a:pPr>
            <a:r>
              <a:rPr lang="en-US" sz="2000" dirty="0" smtClean="0"/>
              <a:t>O/P:</a:t>
            </a:r>
          </a:p>
          <a:p>
            <a:pPr>
              <a:buNone/>
            </a:pPr>
            <a:r>
              <a:rPr lang="en-US" sz="2000" b="1" dirty="0" smtClean="0"/>
              <a:t>	Welcome to my home page!</a:t>
            </a:r>
          </a:p>
          <a:p>
            <a:pPr>
              <a:buNone/>
            </a:pPr>
            <a:r>
              <a:rPr lang="en-US" sz="2000" dirty="0" smtClean="0"/>
              <a:t>	I have a .</a:t>
            </a:r>
          </a:p>
          <a:p>
            <a:pPr>
              <a:buNone/>
            </a:pPr>
            <a:endParaRPr lang="en-US" sz="2000" dirty="0"/>
          </a:p>
        </p:txBody>
      </p:sp>
      <p:sp>
        <p:nvSpPr>
          <p:cNvPr id="4" name="TextBox 3"/>
          <p:cNvSpPr txBox="1"/>
          <p:nvPr/>
        </p:nvSpPr>
        <p:spPr>
          <a:xfrm>
            <a:off x="4419600" y="630972"/>
            <a:ext cx="4419600" cy="437042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smtClean="0"/>
              <a:t>&lt;</a:t>
            </a:r>
            <a:r>
              <a:rPr lang="en-US" sz="2000" dirty="0" smtClean="0"/>
              <a:t>html&gt;</a:t>
            </a:r>
            <a:br>
              <a:rPr lang="en-US" sz="2000" dirty="0" smtClean="0"/>
            </a:br>
            <a:r>
              <a:rPr lang="en-US" sz="2000" dirty="0" smtClean="0"/>
              <a:t>&lt;body&gt;</a:t>
            </a:r>
            <a:br>
              <a:rPr lang="en-US" sz="2000" dirty="0" smtClean="0"/>
            </a:br>
            <a:r>
              <a:rPr lang="en-US" sz="2000" dirty="0" smtClean="0"/>
              <a:t>&lt;h1&gt;Welcome to my home page!&lt;/h1&gt;</a:t>
            </a:r>
            <a:br>
              <a:rPr lang="en-US" sz="2000" dirty="0" smtClean="0"/>
            </a:br>
            <a:r>
              <a:rPr lang="en-US" sz="2000" dirty="0" smtClean="0"/>
              <a:t>&lt;?</a:t>
            </a:r>
            <a:r>
              <a:rPr lang="en-US" sz="2000" dirty="0" err="1" smtClean="0"/>
              <a:t>php</a:t>
            </a:r>
            <a:r>
              <a:rPr lang="en-US" sz="2000" dirty="0" smtClean="0"/>
              <a:t> </a:t>
            </a:r>
            <a:r>
              <a:rPr lang="en-US" sz="2000" b="1" dirty="0" smtClean="0"/>
              <a:t>require</a:t>
            </a:r>
            <a:r>
              <a:rPr lang="en-US" sz="2000" dirty="0" smtClean="0"/>
              <a:t> 'noFileExists.php';</a:t>
            </a:r>
            <a:br>
              <a:rPr lang="en-US" sz="2000" dirty="0" smtClean="0"/>
            </a:br>
            <a:r>
              <a:rPr lang="en-US" sz="2000" dirty="0" smtClean="0"/>
              <a:t>echo "I have a $color $car.";</a:t>
            </a:r>
            <a:br>
              <a:rPr lang="en-US" sz="2000" dirty="0" smtClean="0"/>
            </a:br>
            <a:r>
              <a:rPr lang="en-US" sz="2000" dirty="0" smtClean="0"/>
              <a:t>?&gt;</a:t>
            </a:r>
            <a:br>
              <a:rPr lang="en-US" sz="2000" dirty="0" smtClean="0"/>
            </a:br>
            <a:r>
              <a:rPr lang="en-US" sz="2000" dirty="0" smtClean="0"/>
              <a:t>&lt;/body&gt;</a:t>
            </a:r>
            <a:br>
              <a:rPr lang="en-US" sz="2000" dirty="0" smtClean="0"/>
            </a:br>
            <a:r>
              <a:rPr lang="en-US" sz="2000" dirty="0" smtClean="0"/>
              <a:t>&lt;/html&gt;</a:t>
            </a:r>
          </a:p>
          <a:p>
            <a:endParaRPr lang="en-US" sz="2000" dirty="0" smtClean="0"/>
          </a:p>
          <a:p>
            <a:endParaRPr lang="en-US" sz="2000" dirty="0" smtClean="0"/>
          </a:p>
          <a:p>
            <a:r>
              <a:rPr lang="en-US" sz="2000" dirty="0" smtClean="0"/>
              <a:t>O/P:</a:t>
            </a:r>
          </a:p>
          <a:p>
            <a:r>
              <a:rPr lang="en-US" sz="2000" b="1" dirty="0" smtClean="0"/>
              <a:t>Welcome to my home page!</a:t>
            </a:r>
          </a:p>
          <a:p>
            <a:endParaRPr lang="en-US" sz="2000"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Global Variables - </a:t>
            </a:r>
            <a:r>
              <a:rPr lang="en-US" dirty="0" err="1" smtClean="0"/>
              <a:t>Superglobals</a:t>
            </a: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r>
              <a:rPr lang="en-US" dirty="0" smtClean="0"/>
              <a:t>Several predefined variables in PHP are "</a:t>
            </a:r>
            <a:r>
              <a:rPr lang="en-US" dirty="0" err="1" smtClean="0"/>
              <a:t>superglobals</a:t>
            </a:r>
            <a:r>
              <a:rPr lang="en-US" dirty="0" smtClean="0"/>
              <a:t>", which means that they are always accessible, regardless of scope - and you can access them from any function, class or file without having to do anything special.</a:t>
            </a:r>
          </a:p>
          <a:p>
            <a:pPr>
              <a:buNone/>
            </a:pPr>
            <a:r>
              <a:rPr lang="en-US" dirty="0" smtClean="0"/>
              <a:t>The PHP </a:t>
            </a:r>
            <a:r>
              <a:rPr lang="en-US" dirty="0" err="1" smtClean="0"/>
              <a:t>superglobal</a:t>
            </a:r>
            <a:r>
              <a:rPr lang="en-US" dirty="0" smtClean="0"/>
              <a:t> variables are:</a:t>
            </a:r>
          </a:p>
          <a:p>
            <a:r>
              <a:rPr lang="en-US" b="1" dirty="0" smtClean="0"/>
              <a:t>$GLOBALS</a:t>
            </a:r>
          </a:p>
          <a:p>
            <a:r>
              <a:rPr lang="en-US" dirty="0" smtClean="0"/>
              <a:t>$_SERVER</a:t>
            </a:r>
          </a:p>
          <a:p>
            <a:r>
              <a:rPr lang="en-US" dirty="0" smtClean="0"/>
              <a:t>$_</a:t>
            </a:r>
            <a:r>
              <a:rPr lang="en-US" b="1" dirty="0" smtClean="0"/>
              <a:t>REQUEST</a:t>
            </a:r>
          </a:p>
          <a:p>
            <a:r>
              <a:rPr lang="en-US" b="1" dirty="0" smtClean="0"/>
              <a:t>$_POST</a:t>
            </a:r>
          </a:p>
          <a:p>
            <a:r>
              <a:rPr lang="en-US" b="1" dirty="0" smtClean="0"/>
              <a:t>$_GET</a:t>
            </a:r>
          </a:p>
          <a:p>
            <a:r>
              <a:rPr lang="en-US" dirty="0" smtClean="0"/>
              <a:t>$_FILES</a:t>
            </a:r>
          </a:p>
          <a:p>
            <a:r>
              <a:rPr lang="en-US" dirty="0" smtClean="0"/>
              <a:t>$_ENV</a:t>
            </a:r>
          </a:p>
          <a:p>
            <a:r>
              <a:rPr lang="en-US" dirty="0" smtClean="0"/>
              <a:t>$_</a:t>
            </a:r>
            <a:r>
              <a:rPr lang="en-US" b="1" dirty="0" smtClean="0"/>
              <a:t>COOKIE</a:t>
            </a:r>
          </a:p>
          <a:p>
            <a:r>
              <a:rPr lang="en-US" b="1" dirty="0" smtClean="0"/>
              <a:t>$_SESSION</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PHP $GLOBALS</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dirty="0" smtClean="0"/>
              <a:t>$GLOBALS </a:t>
            </a:r>
            <a:r>
              <a:rPr lang="en-US" sz="2400" dirty="0" smtClean="0"/>
              <a:t>is used to access global variables from anywhere in the PHP script (also from within functions or methods).</a:t>
            </a:r>
          </a:p>
          <a:p>
            <a:r>
              <a:rPr lang="en-US" sz="2400" dirty="0" smtClean="0"/>
              <a:t>PHP stores all global variables in an array called $GLOBALS[index]. The index holds the name of the variable.</a:t>
            </a:r>
          </a:p>
          <a:p>
            <a:pPr>
              <a:buNone/>
            </a:pPr>
            <a:r>
              <a:rPr lang="en-US" sz="2400" dirty="0" smtClean="0"/>
              <a:t>&lt;?</a:t>
            </a:r>
            <a:r>
              <a:rPr lang="en-US" sz="2400" dirty="0" err="1" smtClean="0"/>
              <a:t>php</a:t>
            </a:r>
            <a:r>
              <a:rPr lang="en-US" sz="2400" dirty="0" smtClean="0"/>
              <a:t> </a:t>
            </a:r>
            <a:br>
              <a:rPr lang="en-US" sz="2400" dirty="0" smtClean="0"/>
            </a:br>
            <a:r>
              <a:rPr lang="en-US" sz="2400" dirty="0" smtClean="0"/>
              <a:t>$x = 75; </a:t>
            </a:r>
            <a:br>
              <a:rPr lang="en-US" sz="2400" dirty="0" smtClean="0"/>
            </a:br>
            <a:r>
              <a:rPr lang="en-US" sz="2400" dirty="0" smtClean="0"/>
              <a:t>$y = 25;</a:t>
            </a:r>
            <a:br>
              <a:rPr lang="en-US" sz="2400" dirty="0" smtClean="0"/>
            </a:br>
            <a:r>
              <a:rPr lang="en-US" sz="2400" dirty="0" smtClean="0"/>
              <a:t> </a:t>
            </a:r>
            <a:br>
              <a:rPr lang="en-US" sz="2400" dirty="0" smtClean="0"/>
            </a:br>
            <a:r>
              <a:rPr lang="en-US" sz="2400" dirty="0" smtClean="0"/>
              <a:t>function addition() { </a:t>
            </a:r>
            <a:br>
              <a:rPr lang="en-US" sz="2400" dirty="0" smtClean="0"/>
            </a:br>
            <a:r>
              <a:rPr lang="en-US" sz="2400" dirty="0" smtClean="0"/>
              <a:t>    $GLOBALS['z'] = $GLOBALS['x'] + $GLOBALS['y']; </a:t>
            </a:r>
            <a:br>
              <a:rPr lang="en-US" sz="2400" dirty="0" smtClean="0"/>
            </a:br>
            <a:r>
              <a:rPr lang="en-US" sz="2400" dirty="0" smtClean="0"/>
              <a:t>}</a:t>
            </a:r>
            <a:br>
              <a:rPr lang="en-US" sz="2400" dirty="0" smtClean="0"/>
            </a:br>
            <a:r>
              <a:rPr lang="en-US" sz="2400" dirty="0" smtClean="0"/>
              <a:t> </a:t>
            </a:r>
            <a:br>
              <a:rPr lang="en-US" sz="2400" dirty="0" smtClean="0"/>
            </a:br>
            <a:r>
              <a:rPr lang="en-US" sz="2400" dirty="0" smtClean="0"/>
              <a:t>addition(); </a:t>
            </a:r>
            <a:br>
              <a:rPr lang="en-US" sz="2400" dirty="0" smtClean="0"/>
            </a:br>
            <a:r>
              <a:rPr lang="en-US" sz="2400" dirty="0" smtClean="0"/>
              <a:t>echo $z; </a:t>
            </a:r>
            <a:br>
              <a:rPr lang="en-US" sz="2400" dirty="0" smtClean="0"/>
            </a:br>
            <a:r>
              <a:rPr lang="en-US" sz="2400" dirty="0" smtClean="0"/>
              <a:t>?&gt;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PHP $_POST</a:t>
            </a:r>
            <a:br>
              <a:rPr lang="en-US" dirty="0" smtClean="0"/>
            </a:br>
            <a:endParaRPr lang="en-US" dirty="0"/>
          </a:p>
        </p:txBody>
      </p:sp>
      <p:sp>
        <p:nvSpPr>
          <p:cNvPr id="3" name="Content Placeholder 2"/>
          <p:cNvSpPr>
            <a:spLocks noGrp="1"/>
          </p:cNvSpPr>
          <p:nvPr>
            <p:ph idx="1"/>
          </p:nvPr>
        </p:nvSpPr>
        <p:spPr>
          <a:xfrm>
            <a:off x="457200" y="609600"/>
            <a:ext cx="8229600" cy="6019800"/>
          </a:xfrm>
        </p:spPr>
        <p:txBody>
          <a:bodyPr>
            <a:normAutofit fontScale="85000" lnSpcReduction="10000"/>
          </a:bodyPr>
          <a:lstStyle/>
          <a:p>
            <a:pPr>
              <a:buNone/>
            </a:pPr>
            <a:r>
              <a:rPr lang="en-US" dirty="0" smtClean="0"/>
              <a:t>&lt;form action="welcome.php" </a:t>
            </a:r>
            <a:r>
              <a:rPr lang="en-US" b="1" dirty="0" smtClean="0"/>
              <a:t>method="post"&gt;</a:t>
            </a:r>
            <a:r>
              <a:rPr lang="en-US" dirty="0" smtClean="0"/>
              <a:t/>
            </a:r>
            <a:br>
              <a:rPr lang="en-US" dirty="0" smtClean="0"/>
            </a:br>
            <a:r>
              <a:rPr lang="en-US" dirty="0" smtClean="0"/>
              <a:t>Name: &lt;input type="text" name="name"&gt;&lt;</a:t>
            </a:r>
            <a:r>
              <a:rPr lang="en-US" dirty="0" err="1" smtClean="0"/>
              <a:t>br</a:t>
            </a:r>
            <a:r>
              <a:rPr lang="en-US" dirty="0" smtClean="0"/>
              <a:t>&gt;</a:t>
            </a:r>
            <a:br>
              <a:rPr lang="en-US" dirty="0" smtClean="0"/>
            </a:br>
            <a:r>
              <a:rPr lang="en-US" dirty="0" smtClean="0"/>
              <a:t>E-mail: &lt;input type="text" name="email"&gt;&lt;</a:t>
            </a:r>
            <a:r>
              <a:rPr lang="en-US" dirty="0" err="1" smtClean="0"/>
              <a:t>br</a:t>
            </a:r>
            <a:r>
              <a:rPr lang="en-US" dirty="0" smtClean="0"/>
              <a:t>&gt;</a:t>
            </a:r>
            <a:br>
              <a:rPr lang="en-US" dirty="0" smtClean="0"/>
            </a:br>
            <a:r>
              <a:rPr lang="en-US" dirty="0" smtClean="0"/>
              <a:t>&lt;input type="submit"&gt;</a:t>
            </a:r>
          </a:p>
          <a:p>
            <a:pPr>
              <a:buNone/>
            </a:pPr>
            <a:r>
              <a:rPr lang="en-US" dirty="0" smtClean="0"/>
              <a:t>&lt;/form&gt;</a:t>
            </a:r>
          </a:p>
          <a:p>
            <a:pPr>
              <a:buNone/>
            </a:pPr>
            <a:r>
              <a:rPr lang="en-US" dirty="0" smtClean="0"/>
              <a:t/>
            </a:r>
            <a:br>
              <a:rPr lang="en-US" dirty="0" smtClean="0"/>
            </a:br>
            <a:r>
              <a:rPr lang="en-US" u="sng" dirty="0" smtClean="0"/>
              <a:t>welcome.php</a:t>
            </a:r>
          </a:p>
          <a:p>
            <a:pPr>
              <a:buNone/>
            </a:pPr>
            <a:r>
              <a:rPr lang="en-US" dirty="0" smtClean="0"/>
              <a:t>&lt;html&gt;</a:t>
            </a:r>
            <a:br>
              <a:rPr lang="en-US" dirty="0" smtClean="0"/>
            </a:br>
            <a:r>
              <a:rPr lang="en-US" dirty="0" smtClean="0"/>
              <a:t>&lt;body&gt;</a:t>
            </a:r>
          </a:p>
          <a:p>
            <a:pPr>
              <a:buNone/>
            </a:pPr>
            <a:r>
              <a:rPr lang="en-US" dirty="0" smtClean="0"/>
              <a:t/>
            </a:r>
            <a:br>
              <a:rPr lang="en-US" dirty="0" smtClean="0"/>
            </a:br>
            <a:r>
              <a:rPr lang="en-US" dirty="0" smtClean="0"/>
              <a:t>Welcome &lt;?</a:t>
            </a:r>
            <a:r>
              <a:rPr lang="en-US" dirty="0" err="1" smtClean="0"/>
              <a:t>php</a:t>
            </a:r>
            <a:r>
              <a:rPr lang="en-US" dirty="0" smtClean="0"/>
              <a:t> echo $_POST["name"]; ?&gt;&lt;</a:t>
            </a:r>
            <a:r>
              <a:rPr lang="en-US" dirty="0" err="1" smtClean="0"/>
              <a:t>br</a:t>
            </a:r>
            <a:r>
              <a:rPr lang="en-US" dirty="0" smtClean="0"/>
              <a:t>&gt;</a:t>
            </a:r>
            <a:br>
              <a:rPr lang="en-US" dirty="0" smtClean="0"/>
            </a:br>
            <a:r>
              <a:rPr lang="en-US" dirty="0" smtClean="0"/>
              <a:t>Your email address is: &lt;?</a:t>
            </a:r>
            <a:r>
              <a:rPr lang="en-US" dirty="0" err="1" smtClean="0"/>
              <a:t>php</a:t>
            </a:r>
            <a:r>
              <a:rPr lang="en-US" dirty="0" smtClean="0"/>
              <a:t> echo $_POST["email"]; ?&gt;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u="sng"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237"/>
            <a:ext cx="8229600" cy="5897563"/>
          </a:xfrm>
        </p:spPr>
        <p:txBody>
          <a:bodyPr>
            <a:normAutofit fontScale="70000" lnSpcReduction="20000"/>
          </a:bodyPr>
          <a:lstStyle/>
          <a:p>
            <a:pPr>
              <a:buNone/>
            </a:pPr>
            <a:r>
              <a:rPr lang="en-US" dirty="0" smtClean="0"/>
              <a:t>&lt;!DOCTYPE html &gt;</a:t>
            </a:r>
          </a:p>
          <a:p>
            <a:pPr>
              <a:buNone/>
            </a:pPr>
            <a:r>
              <a:rPr lang="en-US" dirty="0" smtClean="0"/>
              <a:t> &lt;html&gt;</a:t>
            </a:r>
          </a:p>
          <a:p>
            <a:pPr>
              <a:buNone/>
            </a:pPr>
            <a:r>
              <a:rPr lang="en-US" dirty="0" smtClean="0"/>
              <a:t> &lt;head&gt;</a:t>
            </a:r>
          </a:p>
          <a:p>
            <a:pPr>
              <a:buNone/>
            </a:pPr>
            <a:r>
              <a:rPr lang="en-US" dirty="0" smtClean="0"/>
              <a:t> &lt;body&gt;</a:t>
            </a:r>
          </a:p>
          <a:p>
            <a:pPr>
              <a:buNone/>
            </a:pPr>
            <a:r>
              <a:rPr lang="en-US" dirty="0" smtClean="0"/>
              <a:t> &lt;form action="script.php" </a:t>
            </a:r>
            <a:r>
              <a:rPr lang="en-US" b="1" dirty="0" smtClean="0"/>
              <a:t>method="get"</a:t>
            </a:r>
            <a:r>
              <a:rPr lang="en-US" dirty="0" smtClean="0"/>
              <a:t>&gt; </a:t>
            </a:r>
          </a:p>
          <a:p>
            <a:pPr>
              <a:buNone/>
            </a:pPr>
            <a:r>
              <a:rPr lang="en-US" dirty="0" smtClean="0"/>
              <a:t>User: &lt;input type="text" name="user" /&gt;&lt;</a:t>
            </a:r>
            <a:r>
              <a:rPr lang="en-US" dirty="0" err="1" smtClean="0"/>
              <a:t>br</a:t>
            </a:r>
            <a:r>
              <a:rPr lang="en-US" dirty="0" smtClean="0"/>
              <a:t> /&gt;</a:t>
            </a:r>
          </a:p>
          <a:p>
            <a:pPr>
              <a:buNone/>
            </a:pPr>
            <a:r>
              <a:rPr lang="en-US" dirty="0" smtClean="0"/>
              <a:t> &lt;input type="radio" name="gen" value="man" /&gt;Man </a:t>
            </a:r>
          </a:p>
          <a:p>
            <a:pPr>
              <a:buNone/>
            </a:pPr>
            <a:r>
              <a:rPr lang="en-US" dirty="0" smtClean="0"/>
              <a:t>&lt;input type="radio" name="gen" value="woman" /&gt;Woman&lt;</a:t>
            </a:r>
            <a:r>
              <a:rPr lang="en-US" dirty="0" err="1" smtClean="0"/>
              <a:t>br</a:t>
            </a:r>
            <a:r>
              <a:rPr lang="en-US" dirty="0" smtClean="0"/>
              <a:t> /&gt;</a:t>
            </a:r>
          </a:p>
          <a:p>
            <a:pPr>
              <a:buNone/>
            </a:pPr>
            <a:r>
              <a:rPr lang="en-US" dirty="0" smtClean="0"/>
              <a:t> &lt;input type="submit" value="Send" /&gt;</a:t>
            </a:r>
          </a:p>
          <a:p>
            <a:pPr>
              <a:buNone/>
            </a:pPr>
            <a:r>
              <a:rPr lang="en-US" dirty="0" smtClean="0"/>
              <a:t> &lt;/form&gt; </a:t>
            </a:r>
          </a:p>
          <a:p>
            <a:pPr>
              <a:buNone/>
            </a:pPr>
            <a:r>
              <a:rPr lang="en-US" dirty="0" smtClean="0"/>
              <a:t>&lt;/body&gt; </a:t>
            </a:r>
          </a:p>
          <a:p>
            <a:pPr>
              <a:buNone/>
            </a:pPr>
            <a:r>
              <a:rPr lang="en-US" dirty="0" smtClean="0"/>
              <a:t>&lt;/html&gt;</a:t>
            </a:r>
          </a:p>
          <a:p>
            <a:pPr>
              <a:buNone/>
            </a:pPr>
            <a:endParaRPr lang="en-US" dirty="0" smtClean="0"/>
          </a:p>
          <a:p>
            <a:r>
              <a:rPr lang="en-US" dirty="0" smtClean="0"/>
              <a:t>After the user fills the form and clicks the "submit" (Send) button, the URL sent to the server could look something like this:</a:t>
            </a:r>
          </a:p>
          <a:p>
            <a:pPr>
              <a:buNone/>
            </a:pPr>
            <a:r>
              <a:rPr lang="en-US" dirty="0" smtClean="0"/>
              <a:t>http://PHP-programma/script.php?user=XYZ&amp;gen=man</a:t>
            </a:r>
            <a:endParaRPr lang="en-US" dirty="0"/>
          </a:p>
        </p:txBody>
      </p:sp>
      <p:sp>
        <p:nvSpPr>
          <p:cNvPr id="4" name="Title 1"/>
          <p:cNvSpPr>
            <a:spLocks noGrp="1"/>
          </p:cNvSpPr>
          <p:nvPr>
            <p:ph type="title"/>
          </p:nvPr>
        </p:nvSpPr>
        <p:spPr>
          <a:xfrm>
            <a:off x="457200" y="0"/>
            <a:ext cx="8229600" cy="563562"/>
          </a:xfrm>
        </p:spPr>
        <p:txBody>
          <a:bodyPr>
            <a:normAutofit fontScale="90000"/>
          </a:bodyPr>
          <a:lstStyle/>
          <a:p>
            <a:r>
              <a:rPr lang="en-US" dirty="0" smtClean="0"/>
              <a:t>PHP $_GET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6019800"/>
          </a:xfrm>
        </p:spPr>
        <p:txBody>
          <a:bodyPr>
            <a:normAutofit lnSpcReduction="10000"/>
          </a:bodyPr>
          <a:lstStyle/>
          <a:p>
            <a:pPr>
              <a:buNone/>
            </a:pPr>
            <a:r>
              <a:rPr lang="en-US" sz="2400" dirty="0" smtClean="0"/>
              <a:t>The "script.php" file can use the $_GET variable /array to collect form data.</a:t>
            </a:r>
          </a:p>
          <a:p>
            <a:pPr>
              <a:buNone/>
            </a:pPr>
            <a:endParaRPr lang="en-US" sz="2400" dirty="0" smtClean="0"/>
          </a:p>
          <a:p>
            <a:pPr>
              <a:buNone/>
            </a:pPr>
            <a:r>
              <a:rPr lang="en-US" sz="2800" dirty="0" smtClean="0"/>
              <a:t>&lt;?</a:t>
            </a:r>
            <a:r>
              <a:rPr lang="en-US" sz="2800" dirty="0" err="1" smtClean="0"/>
              <a:t>php</a:t>
            </a:r>
            <a:r>
              <a:rPr lang="en-US" sz="2800" dirty="0" smtClean="0"/>
              <a:t> if (</a:t>
            </a:r>
            <a:r>
              <a:rPr lang="en-US" sz="2800" dirty="0" err="1" smtClean="0"/>
              <a:t>isset</a:t>
            </a:r>
            <a:r>
              <a:rPr lang="en-US" sz="2800" dirty="0" smtClean="0"/>
              <a:t>($_GET['user']) &amp;&amp; </a:t>
            </a:r>
            <a:r>
              <a:rPr lang="en-US" sz="2800" dirty="0" err="1" smtClean="0"/>
              <a:t>isset</a:t>
            </a:r>
            <a:r>
              <a:rPr lang="en-US" sz="2800" dirty="0" smtClean="0"/>
              <a:t>($_GET['gen'])) </a:t>
            </a:r>
          </a:p>
          <a:p>
            <a:pPr>
              <a:buNone/>
            </a:pPr>
            <a:r>
              <a:rPr lang="en-US" sz="2800" dirty="0" smtClean="0"/>
              <a:t>{ </a:t>
            </a:r>
          </a:p>
          <a:p>
            <a:pPr>
              <a:buNone/>
            </a:pPr>
            <a:r>
              <a:rPr lang="en-US" sz="2800" dirty="0" smtClean="0"/>
              <a:t>	 $user = $_GET['user']; </a:t>
            </a:r>
          </a:p>
          <a:p>
            <a:pPr>
              <a:buNone/>
            </a:pPr>
            <a:r>
              <a:rPr lang="en-US" sz="2800" dirty="0" smtClean="0"/>
              <a:t>	 $gen = $_GET['gen'];</a:t>
            </a:r>
          </a:p>
          <a:p>
            <a:pPr>
              <a:buNone/>
            </a:pPr>
            <a:r>
              <a:rPr lang="en-US" sz="2800" dirty="0" smtClean="0"/>
              <a:t>	 echo 'User: '. $user. ' - gender: '. $gen; </a:t>
            </a:r>
          </a:p>
          <a:p>
            <a:pPr>
              <a:buNone/>
            </a:pPr>
            <a:r>
              <a:rPr lang="en-US" sz="2800" dirty="0" smtClean="0"/>
              <a:t>} </a:t>
            </a:r>
          </a:p>
          <a:p>
            <a:pPr>
              <a:buNone/>
            </a:pPr>
            <a:r>
              <a:rPr lang="en-US" sz="2800" dirty="0" smtClean="0"/>
              <a:t>?&gt;</a:t>
            </a:r>
          </a:p>
          <a:p>
            <a:pPr>
              <a:buNone/>
            </a:pPr>
            <a:endParaRPr lang="en-US" sz="2800" dirty="0" smtClean="0"/>
          </a:p>
          <a:p>
            <a:pPr>
              <a:buNone/>
            </a:pPr>
            <a:r>
              <a:rPr lang="en-US" sz="2800" dirty="0" smtClean="0"/>
              <a:t>***</a:t>
            </a:r>
            <a:r>
              <a:rPr lang="en-US" sz="2400" i="1" dirty="0" smtClean="0"/>
              <a:t>Before using data received through get (or post), is indicated to check if they were set /sent (using the "</a:t>
            </a:r>
            <a:r>
              <a:rPr lang="en-US" sz="2400" i="1" dirty="0" err="1" smtClean="0"/>
              <a:t>isset</a:t>
            </a:r>
            <a:r>
              <a:rPr lang="en-US" sz="2400" i="1" dirty="0" smtClean="0"/>
              <a:t>()" function).</a:t>
            </a:r>
            <a:endParaRPr lang="en-US"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normAutofit fontScale="90000"/>
          </a:bodyPr>
          <a:lstStyle/>
          <a:p>
            <a:r>
              <a:rPr lang="en-US" dirty="0" smtClean="0"/>
              <a:t>POST and GET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0925860"/>
              </p:ext>
            </p:extLst>
          </p:nvPr>
        </p:nvGraphicFramePr>
        <p:xfrm>
          <a:off x="228600" y="858520"/>
          <a:ext cx="8686800" cy="5303520"/>
        </p:xfrm>
        <a:graphic>
          <a:graphicData uri="http://schemas.openxmlformats.org/drawingml/2006/table">
            <a:tbl>
              <a:tblPr firstRow="1" bandRow="1">
                <a:tableStyleId>{5940675A-B579-460E-94D1-54222C63F5DA}</a:tableStyleId>
              </a:tblPr>
              <a:tblGrid>
                <a:gridCol w="4343400"/>
                <a:gridCol w="4343400"/>
              </a:tblGrid>
              <a:tr h="344250">
                <a:tc>
                  <a:txBody>
                    <a:bodyPr/>
                    <a:lstStyle/>
                    <a:p>
                      <a:r>
                        <a:rPr lang="en-US" dirty="0" smtClean="0"/>
                        <a:t>POST</a:t>
                      </a:r>
                      <a:endParaRPr lang="en-US" dirty="0"/>
                    </a:p>
                  </a:txBody>
                  <a:tcPr/>
                </a:tc>
                <a:tc>
                  <a:txBody>
                    <a:bodyPr/>
                    <a:lstStyle/>
                    <a:p>
                      <a:r>
                        <a:rPr lang="en-US" dirty="0" smtClean="0"/>
                        <a:t>GET</a:t>
                      </a:r>
                      <a:endParaRPr lang="en-US" dirty="0"/>
                    </a:p>
                  </a:txBody>
                  <a:tcPr/>
                </a:tc>
              </a:tr>
              <a:tr h="594185">
                <a:tc>
                  <a:txBody>
                    <a:bodyPr/>
                    <a:lstStyle/>
                    <a:p>
                      <a:r>
                        <a:rPr lang="en-US" sz="1800" kern="1200" dirty="0" smtClean="0"/>
                        <a:t>$_POST is an array of variables passed to the current script via the HTTP POST method.</a:t>
                      </a:r>
                      <a:endParaRPr lang="en-US" dirty="0"/>
                    </a:p>
                  </a:txBody>
                  <a:tcPr/>
                </a:tc>
                <a:tc>
                  <a:txBody>
                    <a:bodyPr/>
                    <a:lstStyle/>
                    <a:p>
                      <a:r>
                        <a:rPr lang="en-US" sz="1800" kern="1200" dirty="0" smtClean="0"/>
                        <a:t>$_GET is an array of variables passed to the current script via the URL parameters.</a:t>
                      </a:r>
                      <a:endParaRPr lang="en-US" dirty="0"/>
                    </a:p>
                  </a:txBody>
                  <a:tcPr/>
                </a:tc>
              </a:tr>
              <a:tr h="1103487">
                <a:tc>
                  <a:txBody>
                    <a:bodyPr/>
                    <a:lstStyle/>
                    <a:p>
                      <a:r>
                        <a:rPr lang="en-US" sz="1800" kern="1200" dirty="0" smtClean="0"/>
                        <a:t>Information sent from a form with the POST method is invisible to others (all names/values are embedded within the body of the HTTP request)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Information sent from a form with the GET method is visible to everyone (all variable names and values are displayed in the URL).</a:t>
                      </a:r>
                      <a:endParaRPr lang="en-US" dirty="0" smtClean="0"/>
                    </a:p>
                    <a:p>
                      <a:endParaRPr lang="en-US" dirty="0"/>
                    </a:p>
                  </a:txBody>
                  <a:tcPr/>
                </a:tc>
              </a:tr>
              <a:tr h="848836">
                <a:tc>
                  <a:txBody>
                    <a:bodyPr/>
                    <a:lstStyle/>
                    <a:p>
                      <a:r>
                        <a:rPr lang="en-US" dirty="0" smtClean="0"/>
                        <a:t>POST </a:t>
                      </a:r>
                      <a:r>
                        <a:rPr lang="en-US" sz="1800" kern="1200" dirty="0" smtClean="0"/>
                        <a:t>has no limits on the amount of information to send</a:t>
                      </a:r>
                      <a:endParaRPr lang="en-US" dirty="0"/>
                    </a:p>
                  </a:txBody>
                  <a:tcPr/>
                </a:tc>
                <a:tc>
                  <a:txBody>
                    <a:bodyPr/>
                    <a:lstStyle/>
                    <a:p>
                      <a:r>
                        <a:rPr lang="en-US" sz="1800" kern="1200" dirty="0" smtClean="0"/>
                        <a:t>GET also has limits on the amount of information to send. Limit is about 2000 characters</a:t>
                      </a:r>
                      <a:endParaRPr lang="en-US" dirty="0"/>
                    </a:p>
                  </a:txBody>
                  <a:tcPr/>
                </a:tc>
              </a:tr>
              <a:tr h="848836">
                <a:tc>
                  <a:txBody>
                    <a:bodyPr/>
                    <a:lstStyle/>
                    <a:p>
                      <a:r>
                        <a:rPr lang="en-US" sz="1800" kern="1200" dirty="0" smtClean="0"/>
                        <a:t>The variables are not displayed in the URL, it is not possible to bookmark the page</a:t>
                      </a:r>
                      <a:endParaRPr lang="en-US" dirty="0"/>
                    </a:p>
                  </a:txBody>
                  <a:tcPr/>
                </a:tc>
                <a:tc>
                  <a:txBody>
                    <a:bodyPr/>
                    <a:lstStyle/>
                    <a:p>
                      <a:r>
                        <a:rPr lang="en-US" sz="1800" kern="1200" dirty="0" smtClean="0"/>
                        <a:t>The variables are displayed in the URL, it is possible to bookmark the page. This can be useful in some cases</a:t>
                      </a:r>
                      <a:endParaRPr lang="en-US" dirty="0"/>
                    </a:p>
                  </a:txBody>
                  <a:tcPr/>
                </a:tc>
              </a:tr>
              <a:tr h="344250">
                <a:tc>
                  <a:txBody>
                    <a:bodyPr/>
                    <a:lstStyle/>
                    <a:p>
                      <a:r>
                        <a:rPr lang="en-US" dirty="0" smtClean="0"/>
                        <a:t>POST</a:t>
                      </a:r>
                      <a:r>
                        <a:rPr lang="en-US" sz="1800" kern="1200" dirty="0" smtClean="0"/>
                        <a:t> from form submission</a:t>
                      </a:r>
                      <a:endParaRPr lang="en-US" dirty="0"/>
                    </a:p>
                  </a:txBody>
                  <a:tcPr/>
                </a:tc>
                <a:tc>
                  <a:txBody>
                    <a:bodyPr/>
                    <a:lstStyle/>
                    <a:p>
                      <a:r>
                        <a:rPr lang="en-US" dirty="0" smtClean="0"/>
                        <a:t>GET </a:t>
                      </a:r>
                      <a:r>
                        <a:rPr lang="en-US" sz="1800" kern="1200" dirty="0" smtClean="0"/>
                        <a:t>from query string</a:t>
                      </a:r>
                      <a:endParaRPr lang="en-US" dirty="0"/>
                    </a:p>
                  </a:txBody>
                  <a:tcPr/>
                </a:tc>
              </a:tr>
              <a:tr h="848836">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*GET should NEVER be used for sending passwords or other sensitive information!</a:t>
                      </a:r>
                      <a:endParaRPr lang="en-US" dirty="0" smtClean="0"/>
                    </a:p>
                    <a:p>
                      <a:endParaRPr lang="en-US" dirty="0"/>
                    </a:p>
                  </a:txBody>
                  <a:tcPr/>
                </a:tc>
              </a:tr>
            </a:tbl>
          </a:graphicData>
        </a:graphic>
      </p:graphicFrame>
      <p:sp>
        <p:nvSpPr>
          <p:cNvPr id="5" name="Rectangle 4"/>
          <p:cNvSpPr/>
          <p:nvPr/>
        </p:nvSpPr>
        <p:spPr>
          <a:xfrm>
            <a:off x="228600" y="6135469"/>
            <a:ext cx="8686800" cy="646331"/>
          </a:xfrm>
          <a:prstGeom prst="rect">
            <a:avLst/>
          </a:prstGeom>
        </p:spPr>
        <p:txBody>
          <a:bodyPr wrap="square">
            <a:spAutoFit/>
          </a:bodyPr>
          <a:lstStyle/>
          <a:p>
            <a:r>
              <a:rPr lang="en-US" b="1" dirty="0" smtClean="0"/>
              <a:t>$_REQUEST is a merging of $_GET and $_POST where $_POST overrides $_GET. Good to use $_REQUEST on self referential forms for validations.</a:t>
            </a:r>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PHP - A Simple HTML Form</a:t>
            </a:r>
            <a:br>
              <a:rPr lang="en-US" dirty="0" smtClean="0"/>
            </a:br>
            <a:endParaRPr lang="en-US" dirty="0"/>
          </a:p>
        </p:txBody>
      </p:sp>
      <p:sp>
        <p:nvSpPr>
          <p:cNvPr id="3" name="Content Placeholder 2"/>
          <p:cNvSpPr>
            <a:spLocks noGrp="1"/>
          </p:cNvSpPr>
          <p:nvPr>
            <p:ph idx="1"/>
          </p:nvPr>
        </p:nvSpPr>
        <p:spPr>
          <a:xfrm>
            <a:off x="0" y="533400"/>
            <a:ext cx="6172200" cy="6172199"/>
          </a:xfrm>
        </p:spPr>
        <p:txBody>
          <a:bodyPr anchor="ctr">
            <a:normAutofit fontScale="62500" lnSpcReduction="20000"/>
          </a:bodyPr>
          <a:lstStyle/>
          <a:p>
            <a:pPr>
              <a:buNone/>
            </a:pPr>
            <a:r>
              <a:rPr lang="en-US" dirty="0" smtClean="0"/>
              <a:t>	&lt;html&gt;</a:t>
            </a:r>
            <a:br>
              <a:rPr lang="en-US" dirty="0" smtClean="0"/>
            </a:br>
            <a:r>
              <a:rPr lang="en-US" dirty="0" smtClean="0"/>
              <a:t>&lt;body&gt;</a:t>
            </a:r>
            <a:br>
              <a:rPr lang="en-US" dirty="0" smtClean="0"/>
            </a:br>
            <a:r>
              <a:rPr lang="en-US" dirty="0" smtClean="0"/>
              <a:t/>
            </a:r>
            <a:br>
              <a:rPr lang="en-US" dirty="0" smtClean="0"/>
            </a:br>
            <a:r>
              <a:rPr lang="en-US" dirty="0" smtClean="0"/>
              <a:t>&lt;form action=“</a:t>
            </a:r>
            <a:r>
              <a:rPr lang="en-US" dirty="0" err="1" smtClean="0"/>
              <a:t>nextpage.php</a:t>
            </a:r>
            <a:r>
              <a:rPr lang="en-US" dirty="0" smtClean="0"/>
              <a:t>" method="post"&gt;</a:t>
            </a:r>
            <a:br>
              <a:rPr lang="en-US" dirty="0" smtClean="0"/>
            </a:br>
            <a:r>
              <a:rPr lang="en-US" dirty="0" smtClean="0"/>
              <a:t>Name: &lt;input type="text" name="name"&gt;&lt;</a:t>
            </a:r>
            <a:r>
              <a:rPr lang="en-US" dirty="0" err="1" smtClean="0"/>
              <a:t>br</a:t>
            </a:r>
            <a:r>
              <a:rPr lang="en-US" dirty="0" smtClean="0"/>
              <a:t>&gt;</a:t>
            </a:r>
            <a:br>
              <a:rPr lang="en-US" dirty="0" smtClean="0"/>
            </a:br>
            <a:r>
              <a:rPr lang="en-US" dirty="0" smtClean="0"/>
              <a:t>E-mail: &lt;input type="text" name="email"&gt;&lt;</a:t>
            </a:r>
            <a:r>
              <a:rPr lang="en-US" dirty="0" err="1" smtClean="0"/>
              <a:t>br</a:t>
            </a:r>
            <a:r>
              <a:rPr lang="en-US" dirty="0" smtClean="0"/>
              <a:t>&gt;</a:t>
            </a:r>
            <a:br>
              <a:rPr lang="en-US" dirty="0" smtClean="0"/>
            </a:br>
            <a:r>
              <a:rPr lang="en-US" dirty="0" smtClean="0"/>
              <a:t>&lt;input type="submit"&gt;</a:t>
            </a:r>
            <a:br>
              <a:rPr lang="en-US" dirty="0" smtClean="0"/>
            </a:br>
            <a:r>
              <a:rPr lang="en-US" dirty="0" smtClean="0"/>
              <a:t>&lt;/form&gt;</a:t>
            </a:r>
            <a:br>
              <a:rPr lang="en-US" dirty="0" smtClean="0"/>
            </a:br>
            <a:r>
              <a:rPr lang="en-US" dirty="0" smtClean="0"/>
              <a:t/>
            </a:r>
            <a:br>
              <a:rPr lang="en-US" dirty="0" smtClean="0"/>
            </a:br>
            <a:r>
              <a:rPr lang="en-US" dirty="0" smtClean="0"/>
              <a:t>&lt;/body&gt;</a:t>
            </a:r>
            <a:br>
              <a:rPr lang="en-US" dirty="0" smtClean="0"/>
            </a:br>
            <a:r>
              <a:rPr lang="en-US" dirty="0" smtClean="0"/>
              <a:t>&lt;/html&gt;</a:t>
            </a:r>
          </a:p>
          <a:p>
            <a:pPr>
              <a:buNone/>
            </a:pPr>
            <a:endParaRPr lang="en-US" dirty="0" smtClean="0"/>
          </a:p>
          <a:p>
            <a:r>
              <a:rPr lang="en-US" dirty="0" smtClean="0"/>
              <a:t>“</a:t>
            </a:r>
            <a:r>
              <a:rPr lang="en-US" dirty="0" err="1" smtClean="0"/>
              <a:t>nextpage.php</a:t>
            </a:r>
            <a:r>
              <a:rPr lang="en-US" dirty="0" smtClean="0"/>
              <a:t>"</a:t>
            </a:r>
          </a:p>
          <a:p>
            <a:pPr>
              <a:buNone/>
            </a:pPr>
            <a:r>
              <a:rPr lang="en-US" dirty="0" smtClean="0"/>
              <a:t>	&lt;html&gt;</a:t>
            </a:r>
            <a:br>
              <a:rPr lang="en-US" dirty="0" smtClean="0"/>
            </a:br>
            <a:r>
              <a:rPr lang="en-US" dirty="0" smtClean="0"/>
              <a:t>&lt;body&gt;</a:t>
            </a:r>
            <a:br>
              <a:rPr lang="en-US" dirty="0" smtClean="0"/>
            </a:br>
            <a:r>
              <a:rPr lang="en-US" dirty="0" smtClean="0"/>
              <a:t/>
            </a:r>
            <a:br>
              <a:rPr lang="en-US" dirty="0" smtClean="0"/>
            </a:br>
            <a:r>
              <a:rPr lang="en-US" dirty="0" smtClean="0"/>
              <a:t>Welcome &lt;?</a:t>
            </a:r>
            <a:r>
              <a:rPr lang="en-US" dirty="0" err="1" smtClean="0"/>
              <a:t>php</a:t>
            </a:r>
            <a:r>
              <a:rPr lang="en-US" dirty="0" smtClean="0"/>
              <a:t> echo $_POST["name"]; ?&gt;&lt;</a:t>
            </a:r>
            <a:r>
              <a:rPr lang="en-US" dirty="0" err="1" smtClean="0"/>
              <a:t>br</a:t>
            </a:r>
            <a:r>
              <a:rPr lang="en-US" dirty="0" smtClean="0"/>
              <a:t>&gt;</a:t>
            </a:r>
            <a:br>
              <a:rPr lang="en-US" dirty="0" smtClean="0"/>
            </a:br>
            <a:r>
              <a:rPr lang="en-US" dirty="0" smtClean="0"/>
              <a:t>Your email address is: &lt;?</a:t>
            </a:r>
            <a:r>
              <a:rPr lang="en-US" dirty="0" err="1" smtClean="0"/>
              <a:t>php</a:t>
            </a:r>
            <a:r>
              <a:rPr lang="en-US" dirty="0" smtClean="0"/>
              <a:t> echo $_POST["email"]; ?&gt;</a:t>
            </a:r>
            <a:br>
              <a:rPr lang="en-US" dirty="0" smtClean="0"/>
            </a:br>
            <a:r>
              <a:rPr lang="en-US" dirty="0" smtClean="0"/>
              <a:t/>
            </a:r>
            <a:br>
              <a:rPr lang="en-US" dirty="0" smtClean="0"/>
            </a:br>
            <a:r>
              <a:rPr lang="en-US" dirty="0" smtClean="0"/>
              <a:t>&lt;/body&gt;</a:t>
            </a:r>
            <a:br>
              <a:rPr lang="en-US" dirty="0" smtClean="0"/>
            </a:br>
            <a:r>
              <a:rPr lang="en-US" dirty="0" smtClean="0"/>
              <a:t>&lt;/html&gt;</a:t>
            </a:r>
          </a:p>
          <a:p>
            <a:pPr>
              <a:buNone/>
            </a:pPr>
            <a:r>
              <a:rPr lang="en-US" dirty="0" smtClean="0"/>
              <a:t/>
            </a:r>
            <a:br>
              <a:rPr lang="en-US" dirty="0" smtClean="0"/>
            </a:br>
            <a:endParaRPr lang="en-US" dirty="0"/>
          </a:p>
        </p:txBody>
      </p:sp>
      <p:sp>
        <p:nvSpPr>
          <p:cNvPr id="4" name="TextBox 3"/>
          <p:cNvSpPr txBox="1"/>
          <p:nvPr/>
        </p:nvSpPr>
        <p:spPr>
          <a:xfrm>
            <a:off x="5257800" y="5581471"/>
            <a:ext cx="36576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smtClean="0"/>
              <a:t>O/P:</a:t>
            </a:r>
          </a:p>
          <a:p>
            <a:r>
              <a:rPr lang="en-US" b="1" dirty="0" smtClean="0"/>
              <a:t>Welcome </a:t>
            </a:r>
            <a:r>
              <a:rPr lang="en-US" b="1" dirty="0" err="1" smtClean="0"/>
              <a:t>Madhvi</a:t>
            </a:r>
            <a:r>
              <a:rPr lang="en-US" b="1" dirty="0" smtClean="0"/>
              <a:t/>
            </a:r>
            <a:br>
              <a:rPr lang="en-US" b="1" dirty="0" smtClean="0"/>
            </a:br>
            <a:r>
              <a:rPr lang="en-US" b="1" dirty="0" smtClean="0"/>
              <a:t>Your email address is madhvi.ramrakhiyani@gmail.com</a:t>
            </a:r>
            <a:endParaRPr lang="en-US" b="1" dirty="0"/>
          </a:p>
        </p:txBody>
      </p:sp>
      <p:sp>
        <p:nvSpPr>
          <p:cNvPr id="5" name="TextBox 4"/>
          <p:cNvSpPr txBox="1"/>
          <p:nvPr/>
        </p:nvSpPr>
        <p:spPr>
          <a:xfrm>
            <a:off x="1219200" y="6477000"/>
            <a:ext cx="3962400" cy="369332"/>
          </a:xfrm>
          <a:prstGeom prst="rect">
            <a:avLst/>
          </a:prstGeom>
          <a:noFill/>
        </p:spPr>
        <p:txBody>
          <a:bodyPr wrap="square" rtlCol="0">
            <a:spAutoFit/>
          </a:bodyPr>
          <a:lstStyle/>
          <a:p>
            <a:r>
              <a:rPr lang="en-US" b="1" dirty="0" smtClean="0"/>
              <a:t>Try get method in this example</a:t>
            </a:r>
            <a:endParaRPr lang="en-US"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Session and cookie</a:t>
            </a:r>
            <a:r>
              <a:rPr lang="en-US" dirty="0" smtClean="0"/>
              <a:t/>
            </a:r>
            <a:br>
              <a:rPr lang="en-US" dirty="0" smtClean="0"/>
            </a:br>
            <a:endParaRPr lang="en-US" dirty="0"/>
          </a:p>
        </p:txBody>
      </p:sp>
      <p:pic>
        <p:nvPicPr>
          <p:cNvPr id="4" name="Content Placeholder 3" descr="flow diagram of session "/>
          <p:cNvPicPr>
            <a:picLocks noGrp="1"/>
          </p:cNvPicPr>
          <p:nvPr>
            <p:ph idx="1"/>
          </p:nvPr>
        </p:nvPicPr>
        <p:blipFill>
          <a:blip r:embed="rId2"/>
          <a:srcRect/>
          <a:stretch>
            <a:fillRect/>
          </a:stretch>
        </p:blipFill>
        <p:spPr bwMode="auto">
          <a:xfrm>
            <a:off x="1685522" y="1600678"/>
            <a:ext cx="5772956" cy="4525007"/>
          </a:xfrm>
          <a:prstGeom prst="rect">
            <a:avLst/>
          </a:prstGeom>
          <a:noFill/>
          <a:ln w="9525">
            <a:noFill/>
            <a:miter lim="800000"/>
            <a:headEnd/>
            <a:tailEnd/>
          </a:ln>
        </p:spPr>
      </p:pic>
    </p:spTree>
    <p:extLst>
      <p:ext uri="{BB962C8B-B14F-4D97-AF65-F5344CB8AC3E}">
        <p14:creationId xmlns:p14="http://schemas.microsoft.com/office/powerpoint/2010/main" val="2459401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PHP </a:t>
            </a:r>
            <a:r>
              <a:rPr lang="en-US" dirty="0" smtClean="0"/>
              <a:t>language </a:t>
            </a:r>
            <a:r>
              <a:rPr lang="en-US" sz="2800" dirty="0" err="1" smtClean="0"/>
              <a:t>Cont</a:t>
            </a:r>
            <a:r>
              <a:rPr lang="en-US" sz="2800"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IN" dirty="0"/>
              <a:t>Powerful library support: You can easily find functional modules you need such as PDF, Graph etc.</a:t>
            </a:r>
          </a:p>
          <a:p>
            <a:r>
              <a:rPr lang="en-IN" dirty="0"/>
              <a:t>Built-in database connection modules: You can connect to database easily using PHP, since many websites are data/content driven, so we will use database frequently, this will largely reduce the development time of web apps.</a:t>
            </a:r>
          </a:p>
          <a:p>
            <a:r>
              <a:rPr lang="en-IN" dirty="0"/>
              <a:t>Can be run on many platforms, including Windows, Linux and Mac, it’s easy for users to find hosting service providers.</a:t>
            </a:r>
          </a:p>
          <a:p>
            <a:endParaRPr lang="en-IN" dirty="0"/>
          </a:p>
        </p:txBody>
      </p:sp>
    </p:spTree>
    <p:extLst>
      <p:ext uri="{BB962C8B-B14F-4D97-AF65-F5344CB8AC3E}">
        <p14:creationId xmlns:p14="http://schemas.microsoft.com/office/powerpoint/2010/main" val="3227222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p:spPr>
        <p:txBody>
          <a:bodyPr>
            <a:normAutofit fontScale="90000"/>
          </a:bodyPr>
          <a:lstStyle/>
          <a:p>
            <a:r>
              <a:rPr lang="en-US" dirty="0" smtClean="0"/>
              <a:t>Session and Cookie</a:t>
            </a:r>
            <a:endParaRPr lang="en-US" dirty="0"/>
          </a:p>
        </p:txBody>
      </p:sp>
      <p:sp>
        <p:nvSpPr>
          <p:cNvPr id="3" name="Content Placeholder 2"/>
          <p:cNvSpPr>
            <a:spLocks noGrp="1"/>
          </p:cNvSpPr>
          <p:nvPr>
            <p:ph idx="1"/>
          </p:nvPr>
        </p:nvSpPr>
        <p:spPr>
          <a:xfrm>
            <a:off x="457200" y="762000"/>
            <a:ext cx="8382000" cy="5943600"/>
          </a:xfrm>
        </p:spPr>
        <p:txBody>
          <a:bodyPr>
            <a:normAutofit/>
          </a:bodyPr>
          <a:lstStyle/>
          <a:p>
            <a:pPr>
              <a:buNone/>
            </a:pPr>
            <a:r>
              <a:rPr lang="en-US" dirty="0" smtClean="0"/>
              <a:t>Cookie</a:t>
            </a:r>
          </a:p>
          <a:p>
            <a:pPr>
              <a:buNone/>
            </a:pPr>
            <a:r>
              <a:rPr lang="en-US" sz="2400" dirty="0"/>
              <a:t>	</a:t>
            </a:r>
            <a:r>
              <a:rPr lang="en-US" sz="2400" dirty="0" smtClean="0"/>
              <a:t>A cookie is often used to identify a user. A cookie is a small file that the server embeds on the user's computer. Each time the same computer requests a page with a browser, it will send the cookie too. With PHP, you can both create and retrieve cookie values.</a:t>
            </a:r>
          </a:p>
          <a:p>
            <a:pPr>
              <a:buNone/>
            </a:pPr>
            <a:r>
              <a:rPr lang="en-US" sz="2400" dirty="0" smtClean="0"/>
              <a:t>	</a:t>
            </a:r>
            <a:r>
              <a:rPr lang="en-US" sz="2400" b="1" dirty="0" smtClean="0"/>
              <a:t>Create Cookies With PHP</a:t>
            </a:r>
          </a:p>
          <a:p>
            <a:r>
              <a:rPr lang="en-US" sz="2400" dirty="0" smtClean="0"/>
              <a:t>A cookie is created with the </a:t>
            </a:r>
            <a:r>
              <a:rPr lang="en-US" sz="2400" dirty="0" err="1" smtClean="0"/>
              <a:t>setcookie</a:t>
            </a:r>
            <a:r>
              <a:rPr lang="en-US" sz="2400" dirty="0" smtClean="0"/>
              <a:t>() function.</a:t>
            </a:r>
          </a:p>
          <a:p>
            <a:pPr>
              <a:buNone/>
            </a:pPr>
            <a:r>
              <a:rPr lang="en-US" sz="2400" dirty="0" smtClean="0"/>
              <a:t>	</a:t>
            </a:r>
            <a:r>
              <a:rPr lang="en-US" sz="2400" b="1" dirty="0" smtClean="0"/>
              <a:t>Syntax</a:t>
            </a:r>
          </a:p>
          <a:p>
            <a:r>
              <a:rPr lang="en-US" sz="2400" dirty="0" err="1" smtClean="0"/>
              <a:t>setcookie</a:t>
            </a:r>
            <a:r>
              <a:rPr lang="en-US" sz="2400" dirty="0" smtClean="0"/>
              <a:t>(</a:t>
            </a:r>
            <a:r>
              <a:rPr lang="en-US" sz="2400" i="1" dirty="0" smtClean="0"/>
              <a:t>name, value, expire, path, domain, secure, </a:t>
            </a:r>
            <a:r>
              <a:rPr lang="en-US" sz="2400" i="1" dirty="0" err="1" smtClean="0"/>
              <a:t>httponly</a:t>
            </a:r>
            <a:r>
              <a:rPr lang="en-US" sz="2400" dirty="0" smtClean="0"/>
              <a:t>);</a:t>
            </a:r>
          </a:p>
          <a:p>
            <a:r>
              <a:rPr lang="en-US" sz="2400" dirty="0" smtClean="0"/>
              <a:t>Only the </a:t>
            </a:r>
            <a:r>
              <a:rPr lang="en-US" sz="2400" i="1" dirty="0" smtClean="0"/>
              <a:t>name</a:t>
            </a:r>
            <a:r>
              <a:rPr lang="en-US" sz="2400" dirty="0" smtClean="0"/>
              <a:t> parameter is required. All other parameters are optional.</a:t>
            </a:r>
          </a:p>
          <a:p>
            <a:pPr>
              <a:buNone/>
            </a:pPr>
            <a:r>
              <a:rPr lang="en-US" sz="2400" dirty="0" smtClean="0"/>
              <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400800"/>
          </a:xfrm>
        </p:spPr>
        <p:txBody>
          <a:bodyPr>
            <a:normAutofit fontScale="70000" lnSpcReduction="20000"/>
          </a:bodyPr>
          <a:lstStyle/>
          <a:p>
            <a:pPr>
              <a:buNone/>
            </a:pPr>
            <a:r>
              <a:rPr lang="en-US" dirty="0" smtClean="0"/>
              <a:t>&lt;?</a:t>
            </a:r>
            <a:r>
              <a:rPr lang="en-US" dirty="0" err="1" smtClean="0"/>
              <a:t>php</a:t>
            </a:r>
            <a:r>
              <a:rPr lang="en-US" dirty="0" smtClean="0"/>
              <a:t/>
            </a:r>
            <a:br>
              <a:rPr lang="en-US" dirty="0" smtClean="0"/>
            </a:br>
            <a:r>
              <a:rPr lang="en-US" dirty="0" smtClean="0"/>
              <a:t>$</a:t>
            </a:r>
            <a:r>
              <a:rPr lang="en-US" dirty="0" err="1" smtClean="0"/>
              <a:t>cookie_name</a:t>
            </a:r>
            <a:r>
              <a:rPr lang="en-US" dirty="0" smtClean="0"/>
              <a:t> = "name";</a:t>
            </a:r>
            <a:br>
              <a:rPr lang="en-US" dirty="0" smtClean="0"/>
            </a:br>
            <a:r>
              <a:rPr lang="en-US" dirty="0" smtClean="0"/>
              <a:t>$</a:t>
            </a:r>
            <a:r>
              <a:rPr lang="en-US" dirty="0" err="1" smtClean="0"/>
              <a:t>cookie_value</a:t>
            </a:r>
            <a:r>
              <a:rPr lang="en-US" dirty="0" smtClean="0"/>
              <a:t> = “XYZ";</a:t>
            </a:r>
            <a:br>
              <a:rPr lang="en-US" dirty="0" smtClean="0"/>
            </a:br>
            <a:r>
              <a:rPr lang="en-US" b="1" dirty="0" err="1" smtClean="0"/>
              <a:t>setcookie</a:t>
            </a:r>
            <a:r>
              <a:rPr lang="en-US" b="1" dirty="0" smtClean="0"/>
              <a:t>($</a:t>
            </a:r>
            <a:r>
              <a:rPr lang="en-US" b="1" dirty="0" err="1" smtClean="0"/>
              <a:t>cookie_name</a:t>
            </a:r>
            <a:r>
              <a:rPr lang="en-US" b="1" dirty="0" smtClean="0"/>
              <a:t>, $</a:t>
            </a:r>
            <a:r>
              <a:rPr lang="en-US" b="1" dirty="0" err="1" smtClean="0"/>
              <a:t>cookie_value</a:t>
            </a:r>
            <a:r>
              <a:rPr lang="en-US" b="1" dirty="0" smtClean="0"/>
              <a:t>, time() + (86400 * 30)); 							// </a:t>
            </a:r>
            <a:r>
              <a:rPr lang="en-US" dirty="0" smtClean="0"/>
              <a:t>86400 = 1 day</a:t>
            </a:r>
            <a:br>
              <a:rPr lang="en-US" dirty="0" smtClean="0"/>
            </a:br>
            <a:r>
              <a:rPr lang="en-US" dirty="0" smtClean="0"/>
              <a:t>?&gt;</a:t>
            </a:r>
            <a:br>
              <a:rPr lang="en-US" dirty="0" smtClean="0"/>
            </a:br>
            <a:r>
              <a:rPr lang="en-US" dirty="0" smtClean="0"/>
              <a:t>&lt;html&gt;</a:t>
            </a:r>
            <a:br>
              <a:rPr lang="en-US" dirty="0" smtClean="0"/>
            </a:br>
            <a:r>
              <a:rPr lang="en-US" dirty="0" smtClean="0"/>
              <a:t>&lt;body&gt;</a:t>
            </a:r>
          </a:p>
          <a:p>
            <a:pPr>
              <a:buNone/>
            </a:pPr>
            <a:r>
              <a:rPr lang="en-US" dirty="0" smtClean="0"/>
              <a:t>&lt;?</a:t>
            </a:r>
            <a:r>
              <a:rPr lang="en-US" dirty="0" err="1" smtClean="0"/>
              <a:t>php</a:t>
            </a:r>
            <a:endParaRPr lang="en-US" dirty="0" smtClean="0"/>
          </a:p>
          <a:p>
            <a:pPr>
              <a:buNone/>
            </a:pPr>
            <a:r>
              <a:rPr lang="en-US" dirty="0" smtClean="0"/>
              <a:t/>
            </a:r>
            <a:br>
              <a:rPr lang="en-US" dirty="0" smtClean="0"/>
            </a:br>
            <a:r>
              <a:rPr lang="en-US" dirty="0" smtClean="0"/>
              <a:t>if(!</a:t>
            </a:r>
            <a:r>
              <a:rPr lang="en-US" dirty="0" err="1" smtClean="0"/>
              <a:t>isset</a:t>
            </a:r>
            <a:r>
              <a:rPr lang="en-US" dirty="0" smtClean="0"/>
              <a:t>($_COOKIE[$</a:t>
            </a:r>
            <a:r>
              <a:rPr lang="en-US" dirty="0" err="1" smtClean="0"/>
              <a:t>cookie_name</a:t>
            </a:r>
            <a:r>
              <a:rPr lang="en-US" dirty="0" smtClean="0"/>
              <a:t>])) </a:t>
            </a:r>
          </a:p>
          <a:p>
            <a:pPr>
              <a:buNone/>
            </a:pPr>
            <a:r>
              <a:rPr lang="en-US" dirty="0" smtClean="0"/>
              <a:t>	{</a:t>
            </a:r>
            <a:br>
              <a:rPr lang="en-US" dirty="0" smtClean="0"/>
            </a:br>
            <a:r>
              <a:rPr lang="en-US" dirty="0" smtClean="0"/>
              <a:t>    echo "Cookie named '" . $</a:t>
            </a:r>
            <a:r>
              <a:rPr lang="en-US" dirty="0" err="1" smtClean="0"/>
              <a:t>cookie_name</a:t>
            </a:r>
            <a:r>
              <a:rPr lang="en-US" dirty="0" smtClean="0"/>
              <a:t> . "' is not set!";</a:t>
            </a:r>
            <a:br>
              <a:rPr lang="en-US" dirty="0" smtClean="0"/>
            </a:br>
            <a:r>
              <a:rPr lang="en-US" dirty="0" smtClean="0"/>
              <a:t>} </a:t>
            </a:r>
          </a:p>
          <a:p>
            <a:pPr>
              <a:buNone/>
            </a:pPr>
            <a:r>
              <a:rPr lang="en-US" dirty="0" smtClean="0"/>
              <a:t>	else </a:t>
            </a:r>
          </a:p>
          <a:p>
            <a:pPr>
              <a:buNone/>
            </a:pPr>
            <a:r>
              <a:rPr lang="en-US" dirty="0" smtClean="0"/>
              <a:t>	{</a:t>
            </a:r>
            <a:br>
              <a:rPr lang="en-US" dirty="0" smtClean="0"/>
            </a:br>
            <a:r>
              <a:rPr lang="en-US" dirty="0" smtClean="0"/>
              <a:t>    echo "Cookie '" . $</a:t>
            </a:r>
            <a:r>
              <a:rPr lang="en-US" dirty="0" err="1" smtClean="0"/>
              <a:t>cookie_name</a:t>
            </a:r>
            <a:r>
              <a:rPr lang="en-US" dirty="0" smtClean="0"/>
              <a:t> . "' is set!&lt;</a:t>
            </a:r>
            <a:r>
              <a:rPr lang="en-US" dirty="0" err="1" smtClean="0"/>
              <a:t>br</a:t>
            </a:r>
            <a:r>
              <a:rPr lang="en-US" dirty="0" smtClean="0"/>
              <a:t>&gt;";</a:t>
            </a:r>
            <a:br>
              <a:rPr lang="en-US" dirty="0" smtClean="0"/>
            </a:br>
            <a:r>
              <a:rPr lang="en-US" dirty="0" smtClean="0"/>
              <a:t>    echo "Value is: " . $_COOKIE[$</a:t>
            </a:r>
            <a:r>
              <a:rPr lang="en-US" dirty="0" err="1" smtClean="0"/>
              <a:t>cookie_name</a:t>
            </a:r>
            <a:r>
              <a:rPr lang="en-US" dirty="0" smtClean="0"/>
              <a:t>];</a:t>
            </a:r>
            <a:br>
              <a:rPr lang="en-US" dirty="0" smtClean="0"/>
            </a:br>
            <a:r>
              <a:rPr lang="en-US" dirty="0" smtClean="0"/>
              <a:t>}</a:t>
            </a:r>
            <a:br>
              <a:rPr lang="en-US" dirty="0" smtClean="0"/>
            </a:br>
            <a:r>
              <a:rPr lang="en-US" dirty="0" smtClean="0"/>
              <a:t>?&gt;</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458200" cy="6477000"/>
          </a:xfrm>
        </p:spPr>
        <p:txBody>
          <a:bodyPr>
            <a:normAutofit fontScale="70000" lnSpcReduction="20000"/>
          </a:bodyPr>
          <a:lstStyle/>
          <a:p>
            <a:pPr>
              <a:buNone/>
            </a:pPr>
            <a:r>
              <a:rPr lang="en-US" dirty="0" smtClean="0"/>
              <a:t>	</a:t>
            </a:r>
            <a:r>
              <a:rPr lang="en-US" b="1" dirty="0" smtClean="0"/>
              <a:t>Modify a Cookie Value</a:t>
            </a:r>
          </a:p>
          <a:p>
            <a:r>
              <a:rPr lang="en-US" dirty="0" smtClean="0"/>
              <a:t>To modify a cookie, just set (again) the cookie using the </a:t>
            </a:r>
            <a:r>
              <a:rPr lang="en-US" dirty="0" err="1" smtClean="0"/>
              <a:t>setcookie</a:t>
            </a:r>
            <a:r>
              <a:rPr lang="en-US" dirty="0" smtClean="0"/>
              <a:t>() function</a:t>
            </a:r>
          </a:p>
          <a:p>
            <a:pPr>
              <a:buNone/>
            </a:pPr>
            <a:r>
              <a:rPr lang="en-US" dirty="0" smtClean="0"/>
              <a:t>	</a:t>
            </a:r>
            <a:r>
              <a:rPr lang="en-US" b="1" dirty="0" smtClean="0"/>
              <a:t>Delete a Cookie</a:t>
            </a:r>
          </a:p>
          <a:p>
            <a:r>
              <a:rPr lang="en-US" dirty="0" smtClean="0"/>
              <a:t>To delete a cookie, use the </a:t>
            </a:r>
            <a:r>
              <a:rPr lang="en-US" dirty="0" err="1" smtClean="0"/>
              <a:t>setcookie</a:t>
            </a:r>
            <a:r>
              <a:rPr lang="en-US" dirty="0" smtClean="0"/>
              <a:t>() function with an expiration date in the past:</a:t>
            </a:r>
          </a:p>
          <a:p>
            <a:endParaRPr lang="en-US" dirty="0" smtClean="0"/>
          </a:p>
          <a:p>
            <a:pPr>
              <a:buNone/>
            </a:pPr>
            <a:r>
              <a:rPr lang="en-US" dirty="0" smtClean="0"/>
              <a:t>	&lt;?</a:t>
            </a:r>
            <a:r>
              <a:rPr lang="en-US" dirty="0" err="1" smtClean="0"/>
              <a:t>php</a:t>
            </a:r>
            <a:r>
              <a:rPr lang="en-US" dirty="0" smtClean="0"/>
              <a:t/>
            </a:r>
            <a:br>
              <a:rPr lang="en-US" dirty="0" smtClean="0"/>
            </a:br>
            <a:r>
              <a:rPr lang="en-US" dirty="0" smtClean="0"/>
              <a:t>// set the expiration date to one hour ago</a:t>
            </a:r>
            <a:br>
              <a:rPr lang="en-US" dirty="0" smtClean="0"/>
            </a:br>
            <a:r>
              <a:rPr lang="en-US" dirty="0" err="1" smtClean="0"/>
              <a:t>setcookie</a:t>
            </a:r>
            <a:r>
              <a:rPr lang="en-US" dirty="0" smtClean="0"/>
              <a:t>("user", "", time() - 3600);</a:t>
            </a:r>
            <a:br>
              <a:rPr lang="en-US" dirty="0" smtClean="0"/>
            </a:br>
            <a:r>
              <a:rPr lang="en-US" dirty="0" smtClean="0"/>
              <a:t>?&gt;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echo "Cookie 'user' is deleted.";</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70000" lnSpcReduction="20000"/>
          </a:bodyPr>
          <a:lstStyle/>
          <a:p>
            <a:pPr>
              <a:buNone/>
            </a:pPr>
            <a:r>
              <a:rPr lang="en-US" b="1" dirty="0" smtClean="0"/>
              <a:t>Check if Cookies are Enabled</a:t>
            </a:r>
          </a:p>
          <a:p>
            <a:pPr>
              <a:buNone/>
            </a:pPr>
            <a:endParaRPr lang="en-US" b="1" dirty="0" smtClean="0"/>
          </a:p>
          <a:p>
            <a:r>
              <a:rPr lang="en-US" dirty="0" smtClean="0"/>
              <a:t> First, try to create a test cookie with the </a:t>
            </a:r>
            <a:r>
              <a:rPr lang="en-US" dirty="0" err="1" smtClean="0"/>
              <a:t>setcookie</a:t>
            </a:r>
            <a:r>
              <a:rPr lang="en-US" dirty="0" smtClean="0"/>
              <a:t>() function, then count the $_COOKIE array variable:</a:t>
            </a:r>
          </a:p>
          <a:p>
            <a:pPr>
              <a:buNone/>
            </a:pPr>
            <a:r>
              <a:rPr lang="en-US" dirty="0" smtClean="0"/>
              <a:t>&lt;?</a:t>
            </a:r>
            <a:r>
              <a:rPr lang="en-US" dirty="0" err="1" smtClean="0"/>
              <a:t>php</a:t>
            </a:r>
            <a:r>
              <a:rPr lang="en-US" dirty="0" smtClean="0"/>
              <a:t/>
            </a:r>
            <a:br>
              <a:rPr lang="en-US" dirty="0" smtClean="0"/>
            </a:br>
            <a:r>
              <a:rPr lang="en-US" dirty="0" err="1" smtClean="0"/>
              <a:t>setcookie</a:t>
            </a:r>
            <a:r>
              <a:rPr lang="en-US" dirty="0" smtClean="0"/>
              <a:t>("</a:t>
            </a:r>
            <a:r>
              <a:rPr lang="en-US" dirty="0" err="1" smtClean="0"/>
              <a:t>test_cookie</a:t>
            </a:r>
            <a:r>
              <a:rPr lang="en-US" dirty="0" smtClean="0"/>
              <a:t>", "test", time() + 3600, '/');</a:t>
            </a:r>
            <a:br>
              <a:rPr lang="en-US" dirty="0" smtClean="0"/>
            </a:br>
            <a:r>
              <a:rPr lang="en-US" dirty="0" smtClean="0"/>
              <a:t>?&gt;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if(count($_COOKIE) &gt; 0)</a:t>
            </a:r>
          </a:p>
          <a:p>
            <a:pPr>
              <a:buNone/>
            </a:pPr>
            <a:r>
              <a:rPr lang="en-US" dirty="0" smtClean="0"/>
              <a:t>	 {</a:t>
            </a:r>
            <a:br>
              <a:rPr lang="en-US" dirty="0" smtClean="0"/>
            </a:br>
            <a:r>
              <a:rPr lang="en-US" dirty="0" smtClean="0"/>
              <a:t>    echo "Cookies are enabled.";</a:t>
            </a:r>
            <a:br>
              <a:rPr lang="en-US" dirty="0" smtClean="0"/>
            </a:br>
            <a:r>
              <a:rPr lang="en-US" dirty="0" smtClean="0"/>
              <a:t> } </a:t>
            </a:r>
          </a:p>
          <a:p>
            <a:pPr>
              <a:buNone/>
            </a:pPr>
            <a:r>
              <a:rPr lang="en-US" dirty="0" smtClean="0"/>
              <a:t>else {</a:t>
            </a:r>
            <a:br>
              <a:rPr lang="en-US" dirty="0" smtClean="0"/>
            </a:br>
            <a:r>
              <a:rPr lang="en-US" dirty="0" smtClean="0"/>
              <a:t>    echo "Cookies are disabled.";</a:t>
            </a:r>
            <a:br>
              <a:rPr lang="en-US" dirty="0" smtClean="0"/>
            </a:br>
            <a:r>
              <a:rPr lang="en-US" dirty="0" smtClean="0"/>
              <a:t>  }</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PHP 5 Sessions</a:t>
            </a:r>
            <a:br>
              <a:rPr lang="en-US" dirty="0" smtClean="0"/>
            </a:br>
            <a:endParaRPr lang="en-US" dirty="0"/>
          </a:p>
        </p:txBody>
      </p:sp>
      <p:sp>
        <p:nvSpPr>
          <p:cNvPr id="3" name="Content Placeholder 2"/>
          <p:cNvSpPr>
            <a:spLocks noGrp="1"/>
          </p:cNvSpPr>
          <p:nvPr>
            <p:ph idx="1"/>
          </p:nvPr>
        </p:nvSpPr>
        <p:spPr>
          <a:xfrm>
            <a:off x="457200" y="685800"/>
            <a:ext cx="8229600" cy="5867400"/>
          </a:xfrm>
        </p:spPr>
        <p:txBody>
          <a:bodyPr/>
          <a:lstStyle/>
          <a:p>
            <a:r>
              <a:rPr lang="en-US" dirty="0" smtClean="0"/>
              <a:t>A session is a way to store information (in variables) to be used across multiple pages.</a:t>
            </a:r>
          </a:p>
          <a:p>
            <a:r>
              <a:rPr lang="en-US" dirty="0" smtClean="0"/>
              <a:t>Unlike a cookie, the information is not stored on the users computer.</a:t>
            </a:r>
          </a:p>
          <a:p>
            <a:r>
              <a:rPr lang="en-US" dirty="0" smtClean="0"/>
              <a:t>The web server does not know who you are or what you do, because the HTTP address doesn't maintain state.</a:t>
            </a:r>
          </a:p>
          <a:p>
            <a:r>
              <a:rPr lang="en-US" dirty="0" smtClean="0"/>
              <a:t>Session variables hold information about one single user, and are available to all pages in one application.</a:t>
            </a:r>
            <a:br>
              <a:rPr lang="en-US" dirty="0" smtClean="0"/>
            </a:b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05800" cy="6400800"/>
          </a:xfrm>
        </p:spPr>
        <p:txBody>
          <a:bodyPr>
            <a:normAutofit fontScale="77500" lnSpcReduction="20000"/>
          </a:bodyPr>
          <a:lstStyle/>
          <a:p>
            <a:pPr>
              <a:buNone/>
            </a:pPr>
            <a:r>
              <a:rPr lang="en-US" b="1" dirty="0" smtClean="0"/>
              <a:t>Start a PHP Session</a:t>
            </a:r>
          </a:p>
          <a:p>
            <a:r>
              <a:rPr lang="en-US" dirty="0" smtClean="0"/>
              <a:t>A session is started with the </a:t>
            </a:r>
            <a:r>
              <a:rPr lang="en-US" dirty="0" err="1" smtClean="0"/>
              <a:t>session_start</a:t>
            </a:r>
            <a:r>
              <a:rPr lang="en-US" dirty="0" smtClean="0"/>
              <a:t>() function.</a:t>
            </a:r>
          </a:p>
          <a:p>
            <a:pPr>
              <a:buNone/>
            </a:pPr>
            <a:r>
              <a:rPr lang="en-US" dirty="0" smtClean="0"/>
              <a:t>&lt;?</a:t>
            </a:r>
            <a:r>
              <a:rPr lang="en-US" dirty="0" err="1" smtClean="0"/>
              <a:t>php</a:t>
            </a:r>
            <a:r>
              <a:rPr lang="en-US" dirty="0" smtClean="0"/>
              <a:t/>
            </a:r>
            <a:br>
              <a:rPr lang="en-US" dirty="0" smtClean="0"/>
            </a:br>
            <a:r>
              <a:rPr lang="en-US" dirty="0" smtClean="0"/>
              <a:t>// Start the session</a:t>
            </a:r>
            <a:br>
              <a:rPr lang="en-US" dirty="0" smtClean="0"/>
            </a:br>
            <a:r>
              <a:rPr lang="en-US" dirty="0" err="1" smtClean="0"/>
              <a:t>session_start</a:t>
            </a:r>
            <a:r>
              <a:rPr lang="en-US" dirty="0" smtClean="0"/>
              <a:t>();</a:t>
            </a:r>
            <a:br>
              <a:rPr lang="en-US" dirty="0" smtClean="0"/>
            </a:br>
            <a:r>
              <a:rPr lang="en-US" dirty="0" smtClean="0"/>
              <a:t>?&gt;</a:t>
            </a:r>
            <a:br>
              <a:rPr lang="en-US" dirty="0" smtClean="0"/>
            </a:b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 Set session variables</a:t>
            </a:r>
            <a:br>
              <a:rPr lang="en-US" dirty="0" smtClean="0"/>
            </a:br>
            <a:r>
              <a:rPr lang="en-US" dirty="0" smtClean="0"/>
              <a:t>$_SESSION["</a:t>
            </a:r>
            <a:r>
              <a:rPr lang="en-US" dirty="0" err="1" smtClean="0"/>
              <a:t>favcolor</a:t>
            </a:r>
            <a:r>
              <a:rPr lang="en-US" dirty="0" smtClean="0"/>
              <a:t>"] = "green";</a:t>
            </a:r>
            <a:br>
              <a:rPr lang="en-US" dirty="0" smtClean="0"/>
            </a:br>
            <a:r>
              <a:rPr lang="en-US" dirty="0" smtClean="0"/>
              <a:t>$_SESSION["</a:t>
            </a:r>
            <a:r>
              <a:rPr lang="en-US" dirty="0" err="1" smtClean="0"/>
              <a:t>favanimal</a:t>
            </a:r>
            <a:r>
              <a:rPr lang="en-US" dirty="0" smtClean="0"/>
              <a:t>"] = "cat";</a:t>
            </a:r>
            <a:br>
              <a:rPr lang="en-US" dirty="0" smtClean="0"/>
            </a:br>
            <a:r>
              <a:rPr lang="en-US" dirty="0" smtClean="0"/>
              <a:t>echo "Session variables are set.";</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p>
          <a:p>
            <a:pPr>
              <a:buNone/>
            </a:pP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Get PHP Session Variable Values</a:t>
            </a:r>
            <a:br>
              <a:rPr lang="en-US" dirty="0" smtClean="0"/>
            </a:br>
            <a:endParaRPr lang="en-US" dirty="0"/>
          </a:p>
        </p:txBody>
      </p:sp>
      <p:sp>
        <p:nvSpPr>
          <p:cNvPr id="3" name="Content Placeholder 2"/>
          <p:cNvSpPr>
            <a:spLocks noGrp="1"/>
          </p:cNvSpPr>
          <p:nvPr>
            <p:ph idx="1"/>
          </p:nvPr>
        </p:nvSpPr>
        <p:spPr>
          <a:xfrm>
            <a:off x="457200" y="1143000"/>
            <a:ext cx="8229600" cy="4800600"/>
          </a:xfrm>
        </p:spPr>
        <p:txBody>
          <a:bodyPr>
            <a:normAutofit fontScale="77500" lnSpcReduction="20000"/>
          </a:bodyPr>
          <a:lstStyle/>
          <a:p>
            <a:pPr>
              <a:buNone/>
            </a:pPr>
            <a:r>
              <a:rPr lang="en-US" dirty="0" smtClean="0"/>
              <a:t>&lt;?</a:t>
            </a:r>
            <a:r>
              <a:rPr lang="en-US" dirty="0" err="1" smtClean="0"/>
              <a:t>php</a:t>
            </a:r>
            <a:r>
              <a:rPr lang="en-US" dirty="0" smtClean="0"/>
              <a:t/>
            </a:r>
            <a:br>
              <a:rPr lang="en-US" dirty="0" smtClean="0"/>
            </a:br>
            <a:r>
              <a:rPr lang="en-US" dirty="0" err="1" smtClean="0"/>
              <a:t>session_start</a:t>
            </a:r>
            <a:r>
              <a:rPr lang="en-US" dirty="0" smtClean="0"/>
              <a:t>();</a:t>
            </a:r>
            <a:br>
              <a:rPr lang="en-US" dirty="0" smtClean="0"/>
            </a:br>
            <a:r>
              <a:rPr lang="en-US" dirty="0" smtClean="0"/>
              <a:t>?&gt;</a:t>
            </a:r>
            <a:br>
              <a:rPr lang="en-US" dirty="0" smtClean="0"/>
            </a:b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 Echo session variables that were set on previous page</a:t>
            </a:r>
            <a:br>
              <a:rPr lang="en-US" dirty="0" smtClean="0"/>
            </a:br>
            <a:r>
              <a:rPr lang="en-US" dirty="0" smtClean="0"/>
              <a:t>echo "Favorite color is " . $_SESSION["</a:t>
            </a:r>
            <a:r>
              <a:rPr lang="en-US" dirty="0" err="1" smtClean="0"/>
              <a:t>favcolor</a:t>
            </a:r>
            <a:r>
              <a:rPr lang="en-US" dirty="0" smtClean="0"/>
              <a:t>"] . ".&lt;</a:t>
            </a:r>
            <a:r>
              <a:rPr lang="en-US" dirty="0" err="1" smtClean="0"/>
              <a:t>br</a:t>
            </a:r>
            <a:r>
              <a:rPr lang="en-US" dirty="0" smtClean="0"/>
              <a:t>&gt;";</a:t>
            </a:r>
            <a:br>
              <a:rPr lang="en-US" dirty="0" smtClean="0"/>
            </a:br>
            <a:r>
              <a:rPr lang="en-US" dirty="0" smtClean="0"/>
              <a:t>echo "Favorite animal is " . $_SESSION["</a:t>
            </a:r>
            <a:r>
              <a:rPr lang="en-US" dirty="0" err="1" smtClean="0"/>
              <a:t>favanimal</a:t>
            </a:r>
            <a:r>
              <a:rPr lang="en-US" dirty="0" smtClean="0"/>
              <a:t>"] . ".";</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400800"/>
          </a:xfrm>
        </p:spPr>
        <p:txBody>
          <a:bodyPr>
            <a:normAutofit fontScale="85000" lnSpcReduction="20000"/>
          </a:bodyPr>
          <a:lstStyle/>
          <a:p>
            <a:pPr>
              <a:buNone/>
            </a:pPr>
            <a:r>
              <a:rPr lang="en-US" b="1" dirty="0" smtClean="0"/>
              <a:t>Modify a PHP Session Variable</a:t>
            </a:r>
          </a:p>
          <a:p>
            <a:r>
              <a:rPr lang="en-US" dirty="0" smtClean="0"/>
              <a:t>To change a session variable, just overwrite it:</a:t>
            </a:r>
          </a:p>
          <a:p>
            <a:pPr>
              <a:buNone/>
            </a:pPr>
            <a:r>
              <a:rPr lang="en-US" dirty="0" smtClean="0"/>
              <a:t>&lt;?</a:t>
            </a:r>
            <a:r>
              <a:rPr lang="en-US" dirty="0" err="1" smtClean="0"/>
              <a:t>php</a:t>
            </a:r>
            <a:r>
              <a:rPr lang="en-US" dirty="0" smtClean="0"/>
              <a:t/>
            </a:r>
            <a:br>
              <a:rPr lang="en-US" dirty="0" smtClean="0"/>
            </a:br>
            <a:r>
              <a:rPr lang="en-US" dirty="0" err="1" smtClean="0"/>
              <a:t>session_start</a:t>
            </a:r>
            <a:r>
              <a:rPr lang="en-US" dirty="0" smtClean="0"/>
              <a:t>();</a:t>
            </a:r>
          </a:p>
          <a:p>
            <a:pPr>
              <a:buNone/>
            </a:pPr>
            <a:r>
              <a:rPr lang="en-US" dirty="0" smtClean="0"/>
              <a:t>?&gt;</a:t>
            </a:r>
            <a:br>
              <a:rPr lang="en-US" dirty="0" smtClean="0"/>
            </a:b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
            </a:r>
            <a:br>
              <a:rPr lang="en-US" dirty="0" smtClean="0"/>
            </a:br>
            <a:r>
              <a:rPr lang="en-US" dirty="0" smtClean="0"/>
              <a:t>&lt;?</a:t>
            </a:r>
            <a:r>
              <a:rPr lang="en-US" dirty="0" err="1" smtClean="0"/>
              <a:t>php</a:t>
            </a:r>
            <a:r>
              <a:rPr lang="en-US" dirty="0" smtClean="0"/>
              <a:t/>
            </a:r>
            <a:br>
              <a:rPr lang="en-US" dirty="0" smtClean="0"/>
            </a:br>
            <a:r>
              <a:rPr lang="en-US" dirty="0" smtClean="0"/>
              <a:t>// to change a session variable, just overwrite it </a:t>
            </a:r>
            <a:br>
              <a:rPr lang="en-US" dirty="0" smtClean="0"/>
            </a:br>
            <a:r>
              <a:rPr lang="en-US" dirty="0" smtClean="0"/>
              <a:t>$_SESSION["</a:t>
            </a:r>
            <a:r>
              <a:rPr lang="en-US" dirty="0" err="1" smtClean="0"/>
              <a:t>favcolor</a:t>
            </a:r>
            <a:r>
              <a:rPr lang="en-US" dirty="0" smtClean="0"/>
              <a:t>"] = "yellow";</a:t>
            </a:r>
            <a:br>
              <a:rPr lang="en-US" dirty="0" smtClean="0"/>
            </a:br>
            <a:r>
              <a:rPr lang="en-US" dirty="0" smtClean="0"/>
              <a:t>print($_SESSION);</a:t>
            </a:r>
            <a:br>
              <a:rPr lang="en-US" dirty="0" smtClean="0"/>
            </a:b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70000" lnSpcReduction="20000"/>
          </a:bodyPr>
          <a:lstStyle/>
          <a:p>
            <a:pPr>
              <a:buNone/>
            </a:pPr>
            <a:r>
              <a:rPr lang="en-US" sz="4000" b="1" dirty="0" smtClean="0"/>
              <a:t>Destroy a PHP Session</a:t>
            </a:r>
          </a:p>
          <a:p>
            <a:pPr>
              <a:buNone/>
            </a:pPr>
            <a:r>
              <a:rPr lang="en-US" dirty="0" smtClean="0"/>
              <a:t>&lt;?</a:t>
            </a:r>
            <a:r>
              <a:rPr lang="en-US" dirty="0" err="1" smtClean="0"/>
              <a:t>php</a:t>
            </a:r>
            <a:r>
              <a:rPr lang="en-US" dirty="0" smtClean="0"/>
              <a:t/>
            </a:r>
            <a:br>
              <a:rPr lang="en-US" dirty="0" smtClean="0"/>
            </a:br>
            <a:r>
              <a:rPr lang="en-US" dirty="0" err="1" smtClean="0"/>
              <a:t>session_start</a:t>
            </a:r>
            <a:r>
              <a:rPr lang="en-US" dirty="0" smtClean="0"/>
              <a:t>();</a:t>
            </a:r>
          </a:p>
          <a:p>
            <a:pPr>
              <a:buNone/>
            </a:pPr>
            <a:r>
              <a:rPr lang="en-US" dirty="0" smtClean="0"/>
              <a:t>?&gt;</a:t>
            </a:r>
            <a:br>
              <a:rPr lang="en-US" dirty="0" smtClean="0"/>
            </a:br>
            <a:r>
              <a:rPr lang="en-US" dirty="0" smtClean="0"/>
              <a:t>&lt;!DOCTYPE html&gt;</a:t>
            </a:r>
            <a:br>
              <a:rPr lang="en-US" dirty="0" smtClean="0"/>
            </a:br>
            <a:r>
              <a:rPr lang="en-US" dirty="0" smtClean="0"/>
              <a:t>&lt;html&gt;</a:t>
            </a:r>
            <a:br>
              <a:rPr lang="en-US" dirty="0" smtClean="0"/>
            </a:br>
            <a:r>
              <a:rPr lang="en-US" dirty="0" smtClean="0"/>
              <a:t>&lt;body&gt;</a:t>
            </a:r>
            <a:br>
              <a:rPr lang="en-US" dirty="0" smtClean="0"/>
            </a:br>
            <a:endParaRPr lang="en-US" dirty="0" smtClean="0"/>
          </a:p>
          <a:p>
            <a:pPr>
              <a:buNone/>
            </a:pPr>
            <a:r>
              <a:rPr lang="en-US" dirty="0" smtClean="0"/>
              <a:t>&lt;?</a:t>
            </a:r>
            <a:r>
              <a:rPr lang="en-US" dirty="0" err="1" smtClean="0"/>
              <a:t>php</a:t>
            </a:r>
            <a:endParaRPr lang="en-US" dirty="0" smtClean="0"/>
          </a:p>
          <a:p>
            <a:pPr>
              <a:buNone/>
            </a:pPr>
            <a:r>
              <a:rPr lang="en-US" dirty="0" smtClean="0"/>
              <a:t/>
            </a:r>
            <a:br>
              <a:rPr lang="en-US" dirty="0" smtClean="0"/>
            </a:br>
            <a:r>
              <a:rPr lang="en-US" dirty="0" smtClean="0"/>
              <a:t>// remove all session variables</a:t>
            </a:r>
            <a:br>
              <a:rPr lang="en-US" dirty="0" smtClean="0"/>
            </a:br>
            <a:r>
              <a:rPr lang="en-US" dirty="0" err="1" smtClean="0"/>
              <a:t>session_unset</a:t>
            </a:r>
            <a:r>
              <a:rPr lang="en-US" dirty="0" smtClean="0"/>
              <a:t>(); </a:t>
            </a:r>
            <a:br>
              <a:rPr lang="en-US" dirty="0" smtClean="0"/>
            </a:br>
            <a:r>
              <a:rPr lang="en-US" dirty="0" smtClean="0"/>
              <a:t/>
            </a:r>
            <a:br>
              <a:rPr lang="en-US" dirty="0" smtClean="0"/>
            </a:br>
            <a:r>
              <a:rPr lang="en-US" dirty="0" smtClean="0"/>
              <a:t>// destroy the session </a:t>
            </a:r>
            <a:br>
              <a:rPr lang="en-US" dirty="0" smtClean="0"/>
            </a:br>
            <a:r>
              <a:rPr lang="en-US" dirty="0" err="1" smtClean="0"/>
              <a:t>session_destroy</a:t>
            </a:r>
            <a:r>
              <a:rPr lang="en-US" dirty="0" smtClean="0"/>
              <a:t>(); </a:t>
            </a:r>
          </a:p>
          <a:p>
            <a:pPr>
              <a:buNone/>
            </a:pPr>
            <a:r>
              <a:rPr lang="en-US" dirty="0" smtClean="0"/>
              <a:t>?&gt;</a:t>
            </a:r>
            <a:br>
              <a:rPr lang="en-US" dirty="0" smtClean="0"/>
            </a:br>
            <a:r>
              <a:rPr lang="en-US" dirty="0" smtClean="0"/>
              <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67363654"/>
              </p:ext>
            </p:extLst>
          </p:nvPr>
        </p:nvGraphicFramePr>
        <p:xfrm>
          <a:off x="381000" y="1143000"/>
          <a:ext cx="8229600" cy="4637532"/>
        </p:xfrm>
        <a:graphic>
          <a:graphicData uri="http://schemas.openxmlformats.org/drawingml/2006/table">
            <a:tbl>
              <a:tblPr firstRow="1" bandRow="1">
                <a:tableStyleId>{5940675A-B579-460E-94D1-54222C63F5DA}</a:tableStyleId>
              </a:tblPr>
              <a:tblGrid>
                <a:gridCol w="4114800"/>
                <a:gridCol w="4114800"/>
              </a:tblGrid>
              <a:tr h="370840">
                <a:tc>
                  <a:txBody>
                    <a:bodyPr/>
                    <a:lstStyle/>
                    <a:p>
                      <a:pPr algn="ctr"/>
                      <a:r>
                        <a:rPr lang="en-US" sz="2800" b="1" dirty="0" smtClean="0"/>
                        <a:t>Session</a:t>
                      </a:r>
                      <a:endParaRPr lang="en-US" sz="2800" b="1" dirty="0"/>
                    </a:p>
                  </a:txBody>
                  <a:tcPr/>
                </a:tc>
                <a:tc>
                  <a:txBody>
                    <a:bodyPr/>
                    <a:lstStyle/>
                    <a:p>
                      <a:pPr algn="ctr"/>
                      <a:r>
                        <a:rPr lang="en-US" sz="2800" b="1" dirty="0" smtClean="0"/>
                        <a:t>Cookie</a:t>
                      </a:r>
                      <a:endParaRPr lang="en-US" sz="2800" b="1" dirty="0"/>
                    </a:p>
                  </a:txBody>
                  <a:tcPr/>
                </a:tc>
              </a:tr>
              <a:tr h="370840">
                <a:tc>
                  <a:txBody>
                    <a:bodyPr/>
                    <a:lstStyle/>
                    <a:p>
                      <a:r>
                        <a:rPr lang="en-US" sz="1800" kern="1200" dirty="0" smtClean="0"/>
                        <a:t>Sessions are server-side files that contain user information</a:t>
                      </a:r>
                      <a:endParaRPr lang="en-US" dirty="0"/>
                    </a:p>
                  </a:txBody>
                  <a:tcPr/>
                </a:tc>
                <a:tc>
                  <a:txBody>
                    <a:bodyPr/>
                    <a:lstStyle/>
                    <a:p>
                      <a:r>
                        <a:rPr lang="en-US" sz="1800" kern="1200" dirty="0" smtClean="0"/>
                        <a:t>Cookies are client-side files that contain user information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Session Max life time is 1440 Seconds(24 Minutes) as defined in php.ini file </a:t>
                      </a:r>
                      <a:r>
                        <a:rPr lang="en-US" sz="1800" kern="1200" smtClean="0"/>
                        <a:t/>
                      </a:r>
                      <a:br>
                        <a:rPr lang="en-US" sz="1800" kern="1200" smtClean="0"/>
                      </a:br>
                      <a:endParaRPr lang="en-US" sz="18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t>We have to set cookie max life time manually with </a:t>
                      </a:r>
                      <a:r>
                        <a:rPr lang="en-US" sz="1800" kern="1200" dirty="0" err="1" smtClean="0"/>
                        <a:t>php</a:t>
                      </a:r>
                      <a:r>
                        <a:rPr lang="en-US" sz="1800" kern="1200" dirty="0" smtClean="0"/>
                        <a:t> code with </a:t>
                      </a:r>
                      <a:r>
                        <a:rPr lang="en-US" sz="1800" kern="1200" dirty="0" err="1" smtClean="0"/>
                        <a:t>setcookie</a:t>
                      </a:r>
                      <a:r>
                        <a:rPr lang="en-US" sz="1800" kern="1200" dirty="0" smtClean="0"/>
                        <a:t> function. </a:t>
                      </a:r>
                    </a:p>
                    <a:p>
                      <a:endParaRPr lang="en-US" dirty="0"/>
                    </a:p>
                  </a:txBody>
                  <a:tcPr/>
                </a:tc>
              </a:tr>
              <a:tr h="370840">
                <a:tc>
                  <a:txBody>
                    <a:bodyPr/>
                    <a:lstStyle/>
                    <a:p>
                      <a:pPr latinLnBrk="1"/>
                      <a:r>
                        <a:rPr lang="en-US" sz="1800" kern="1200" dirty="0" smtClean="0"/>
                        <a:t>; http://php.net/session.gc-maxlifetime            </a:t>
                      </a:r>
                    </a:p>
                    <a:p>
                      <a:pPr latinLnBrk="1"/>
                      <a:r>
                        <a:rPr lang="en-US" sz="1800" kern="1200" dirty="0" smtClean="0"/>
                        <a:t>    </a:t>
                      </a:r>
                      <a:r>
                        <a:rPr lang="en-US" sz="1800" kern="1200" dirty="0" err="1" smtClean="0"/>
                        <a:t>session.gc_maxlifetime</a:t>
                      </a:r>
                      <a:r>
                        <a:rPr lang="en-US" sz="1800" kern="1200" dirty="0" smtClean="0"/>
                        <a:t> = 1440</a:t>
                      </a:r>
                      <a:endParaRPr lang="en-US" sz="1800" kern="1200" dirty="0" smtClean="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t>setcookie</a:t>
                      </a:r>
                      <a:r>
                        <a:rPr lang="en-US" sz="1800" kern="1200" dirty="0" smtClean="0"/>
                        <a:t>("email", 'test@example.com', time()+3600);  /* expire in 1 hour */</a:t>
                      </a:r>
                      <a:endParaRPr lang="en-US" dirty="0" smtClean="0"/>
                    </a:p>
                    <a:p>
                      <a:endParaRPr lang="en-US" dirty="0"/>
                    </a:p>
                  </a:txBody>
                  <a:tcPr/>
                </a:tc>
              </a:tr>
              <a:tr h="370840">
                <a:tc>
                  <a:txBody>
                    <a:bodyPr/>
                    <a:lstStyle/>
                    <a:p>
                      <a:r>
                        <a:rPr lang="en-US" sz="1800" kern="1200" dirty="0" smtClean="0"/>
                        <a:t>You can edit this value if you need custom session life.</a:t>
                      </a:r>
                      <a:endParaRPr lang="en-US" dirty="0"/>
                    </a:p>
                  </a:txBody>
                  <a:tcPr/>
                </a:tc>
                <a:tc>
                  <a:txBody>
                    <a:bodyPr/>
                    <a:lstStyle/>
                    <a:p>
                      <a:pPr marL="0" marR="0">
                        <a:lnSpc>
                          <a:spcPct val="115000"/>
                        </a:lnSpc>
                        <a:spcBef>
                          <a:spcPts val="0"/>
                        </a:spcBef>
                        <a:spcAft>
                          <a:spcPts val="0"/>
                        </a:spcAft>
                      </a:pPr>
                      <a:r>
                        <a:rPr lang="en-US" sz="1050" dirty="0"/>
                        <a:t>In above example </a:t>
                      </a:r>
                      <a:br>
                        <a:rPr lang="en-US" sz="1050" dirty="0"/>
                      </a:br>
                      <a:r>
                        <a:rPr lang="en-US" sz="1050" dirty="0"/>
                        <a:t>Cookie Name : email </a:t>
                      </a:r>
                      <a:br>
                        <a:rPr lang="en-US" sz="1050" dirty="0"/>
                      </a:br>
                      <a:r>
                        <a:rPr lang="en-US" sz="1050" dirty="0"/>
                        <a:t>Cookie Value : </a:t>
                      </a:r>
                      <a:r>
                        <a:rPr lang="en-US" sz="1050" u="sng" dirty="0">
                          <a:hlinkClick r:id="rId2"/>
                        </a:rPr>
                        <a:t>test@example.com</a:t>
                      </a:r>
                      <a:r>
                        <a:rPr lang="en-US" sz="1050" u="none" strike="noStrike" dirty="0">
                          <a:hlinkClick r:id="rId2"/>
                        </a:rPr>
                        <a:t> </a:t>
                      </a:r>
                      <a:br>
                        <a:rPr lang="en-US" sz="1050" u="none" strike="noStrike" dirty="0">
                          <a:hlinkClick r:id="rId2"/>
                        </a:rPr>
                      </a:br>
                      <a:r>
                        <a:rPr lang="en-US" sz="1050" dirty="0"/>
                        <a:t>Expire time : I hour after current time (1 Hour = 3600 Seconds)</a:t>
                      </a:r>
                      <a:endParaRPr lang="en-US" sz="1100" dirty="0">
                        <a:latin typeface="Calibri"/>
                        <a:ea typeface="Times New Roman"/>
                        <a:cs typeface="Times New Roman"/>
                      </a:endParaRPr>
                    </a:p>
                  </a:txBody>
                  <a:tcPr marL="68580" marR="68580" marT="0" marB="0"/>
                </a:tc>
              </a:tr>
              <a:tr h="370840">
                <a:tc>
                  <a:txBody>
                    <a:bodyPr/>
                    <a:lstStyle/>
                    <a:p>
                      <a:r>
                        <a:rPr lang="en-US" sz="1800" kern="1200" dirty="0" smtClean="0"/>
                        <a:t>In </a:t>
                      </a:r>
                      <a:r>
                        <a:rPr lang="en-US" sz="1800" kern="1200" dirty="0" err="1" smtClean="0"/>
                        <a:t>php</a:t>
                      </a:r>
                      <a:r>
                        <a:rPr lang="en-US" sz="1800" kern="1200" dirty="0" smtClean="0"/>
                        <a:t> $_SESSION super global variable is used to manage session.</a:t>
                      </a:r>
                      <a:endParaRPr lang="en-US" dirty="0"/>
                    </a:p>
                  </a:txBody>
                  <a:tcPr/>
                </a:tc>
                <a:tc>
                  <a:txBody>
                    <a:bodyPr/>
                    <a:lstStyle/>
                    <a:p>
                      <a:r>
                        <a:rPr lang="en-US" sz="1800" kern="1200" dirty="0" smtClean="0"/>
                        <a:t>In </a:t>
                      </a:r>
                      <a:r>
                        <a:rPr lang="en-US" sz="1800" kern="1200" dirty="0" err="1" smtClean="0"/>
                        <a:t>php</a:t>
                      </a:r>
                      <a:r>
                        <a:rPr lang="en-US" sz="1800" kern="1200" dirty="0" smtClean="0"/>
                        <a:t> $_COOKIE super global variable is used to manage cookie.</a:t>
                      </a:r>
                      <a:endParaRPr lang="en-US" dirty="0"/>
                    </a:p>
                  </a:txBody>
                  <a:tcPr/>
                </a:tc>
              </a:tr>
            </a:tbl>
          </a:graphicData>
        </a:graphic>
      </p:graphicFrame>
      <p:sp>
        <p:nvSpPr>
          <p:cNvPr id="5" name="TextBox 4"/>
          <p:cNvSpPr txBox="1"/>
          <p:nvPr/>
        </p:nvSpPr>
        <p:spPr>
          <a:xfrm>
            <a:off x="533400" y="0"/>
            <a:ext cx="8153400" cy="646331"/>
          </a:xfrm>
          <a:prstGeom prst="rect">
            <a:avLst/>
          </a:prstGeom>
          <a:noFill/>
        </p:spPr>
        <p:txBody>
          <a:bodyPr wrap="square" rtlCol="0">
            <a:spAutoFit/>
          </a:bodyPr>
          <a:lstStyle/>
          <a:p>
            <a:pPr algn="ctr"/>
            <a:r>
              <a:rPr lang="en-US" sz="3600" b="1" dirty="0" smtClean="0"/>
              <a:t>Session and Cookie</a:t>
            </a:r>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 of PHP</a:t>
            </a:r>
          </a:p>
        </p:txBody>
      </p:sp>
      <p:sp>
        <p:nvSpPr>
          <p:cNvPr id="3" name="Content Placeholder 2"/>
          <p:cNvSpPr>
            <a:spLocks noGrp="1"/>
          </p:cNvSpPr>
          <p:nvPr>
            <p:ph idx="1"/>
          </p:nvPr>
        </p:nvSpPr>
        <p:spPr/>
        <p:txBody>
          <a:bodyPr>
            <a:normAutofit fontScale="92500" lnSpcReduction="20000"/>
          </a:bodyPr>
          <a:lstStyle/>
          <a:p>
            <a:r>
              <a:rPr lang="en-IN" dirty="0" smtClean="0"/>
              <a:t>Security </a:t>
            </a:r>
            <a:r>
              <a:rPr lang="en-IN" dirty="0"/>
              <a:t>: Since it is open sourced, so all people can see the source code, if there are bugs in the source code, it can be used by people to explore the weakness of PHP</a:t>
            </a:r>
          </a:p>
          <a:p>
            <a:r>
              <a:rPr lang="en-IN" dirty="0"/>
              <a:t>Not suitable for large applications: Hard to maintain since it is not very modular.</a:t>
            </a:r>
          </a:p>
          <a:p>
            <a:r>
              <a:rPr lang="en-IN" dirty="0"/>
              <a:t>Weak type:  Implicit conversion may surprise unwary programmers and lead to unexpected bugs. For example, the strings “1000” and “1e3” compare equal because they are implicitly cast to floating point numbers.</a:t>
            </a:r>
          </a:p>
          <a:p>
            <a:pPr marL="0" indent="0">
              <a:buNone/>
            </a:pPr>
            <a:endParaRPr lang="en-IN" dirty="0"/>
          </a:p>
          <a:p>
            <a:endParaRPr lang="en-IN" dirty="0"/>
          </a:p>
        </p:txBody>
      </p:sp>
    </p:spTree>
    <p:extLst>
      <p:ext uri="{BB962C8B-B14F-4D97-AF65-F5344CB8AC3E}">
        <p14:creationId xmlns:p14="http://schemas.microsoft.com/office/powerpoint/2010/main" val="31366318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fontScale="90000"/>
          </a:bodyPr>
          <a:lstStyle/>
          <a:p>
            <a:r>
              <a:rPr lang="en-US" dirty="0" smtClean="0"/>
              <a:t>Introduction to Object Oriented PHP</a:t>
            </a:r>
            <a:endParaRPr lang="en-US" dirty="0"/>
          </a:p>
        </p:txBody>
      </p:sp>
      <p:sp>
        <p:nvSpPr>
          <p:cNvPr id="3" name="Content Placeholder 2"/>
          <p:cNvSpPr>
            <a:spLocks noGrp="1"/>
          </p:cNvSpPr>
          <p:nvPr>
            <p:ph idx="1"/>
          </p:nvPr>
        </p:nvSpPr>
        <p:spPr>
          <a:xfrm>
            <a:off x="457200" y="1066800"/>
            <a:ext cx="8229600" cy="5410200"/>
          </a:xfrm>
        </p:spPr>
        <p:txBody>
          <a:bodyPr>
            <a:normAutofit fontScale="62500" lnSpcReduction="20000"/>
          </a:bodyPr>
          <a:lstStyle/>
          <a:p>
            <a:r>
              <a:rPr lang="en-US" b="1" dirty="0" smtClean="0"/>
              <a:t>Class:</a:t>
            </a:r>
            <a:r>
              <a:rPr lang="en-US" dirty="0" smtClean="0"/>
              <a:t> This is a programmer-defined </a:t>
            </a:r>
            <a:r>
              <a:rPr lang="en-US" dirty="0" err="1" smtClean="0"/>
              <a:t>datatype</a:t>
            </a:r>
            <a:r>
              <a:rPr lang="en-US" dirty="0" smtClean="0"/>
              <a:t>, which includes local functions as well as local data. You can think of a class as a template for making many instances of the same kind (or class) of object.</a:t>
            </a:r>
          </a:p>
          <a:p>
            <a:r>
              <a:rPr lang="en-US" b="1" dirty="0" smtClean="0"/>
              <a:t>Object:</a:t>
            </a:r>
            <a:r>
              <a:rPr lang="en-US" dirty="0" smtClean="0"/>
              <a:t> An individual instance of the data structure defined by a class. You define a class once and then make many objects that belong to it. Objects are also known as instance.</a:t>
            </a:r>
          </a:p>
          <a:p>
            <a:r>
              <a:rPr lang="en-US" b="1" dirty="0" smtClean="0"/>
              <a:t>Member Variable:</a:t>
            </a:r>
            <a:r>
              <a:rPr lang="en-US" dirty="0" smtClean="0"/>
              <a:t> These are the variables defined inside a class. This data will be invisible to the outside of the class and can be accessed via member functions. These variables are called attribute of the object once an object is created.</a:t>
            </a:r>
          </a:p>
          <a:p>
            <a:r>
              <a:rPr lang="en-US" b="1" dirty="0" smtClean="0"/>
              <a:t>Member function:</a:t>
            </a:r>
            <a:r>
              <a:rPr lang="en-US" dirty="0" smtClean="0"/>
              <a:t> These are the function defined inside a class and are used to access object data.</a:t>
            </a:r>
          </a:p>
          <a:p>
            <a:r>
              <a:rPr lang="en-US" b="1" dirty="0" smtClean="0"/>
              <a:t>Inheritance:</a:t>
            </a:r>
            <a:r>
              <a:rPr lang="en-US" dirty="0" smtClean="0"/>
              <a:t> When a class is defined by inheriting existing function of a parent class then it is called inheritance. Here child class will inherit all or few member functions and variables of a parent class.</a:t>
            </a:r>
          </a:p>
          <a:p>
            <a:r>
              <a:rPr lang="en-US" b="1" dirty="0" smtClean="0"/>
              <a:t>Parent class:</a:t>
            </a:r>
            <a:r>
              <a:rPr lang="en-US" dirty="0" smtClean="0"/>
              <a:t> A class that is inherited from by another class. This is also called a base class or super class.</a:t>
            </a:r>
          </a:p>
          <a:p>
            <a:r>
              <a:rPr lang="en-US" b="1" dirty="0" smtClean="0"/>
              <a:t>Child Class:</a:t>
            </a:r>
            <a:r>
              <a:rPr lang="en-US" dirty="0" smtClean="0"/>
              <a:t> A class that inherits from another class. This is also called a subclass or derived class</a:t>
            </a:r>
          </a:p>
          <a:p>
            <a:pPr>
              <a:buNone/>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r>
              <a:rPr lang="en-US" dirty="0" smtClean="0"/>
              <a:t>New:</a:t>
            </a:r>
          </a:p>
          <a:p>
            <a:pPr>
              <a:buNone/>
            </a:pPr>
            <a:r>
              <a:rPr lang="en-US" dirty="0" smtClean="0"/>
              <a:t>To create an instance of a class, the </a:t>
            </a:r>
            <a:r>
              <a:rPr lang="en-US" i="1" dirty="0" smtClean="0"/>
              <a:t>new</a:t>
            </a:r>
            <a:r>
              <a:rPr lang="en-US" dirty="0" smtClean="0"/>
              <a:t> keyword must be used.</a:t>
            </a:r>
          </a:p>
          <a:p>
            <a:pPr>
              <a:buNone/>
            </a:pPr>
            <a:r>
              <a:rPr lang="en-US" dirty="0" smtClean="0"/>
              <a:t>&lt;?</a:t>
            </a:r>
            <a:r>
              <a:rPr lang="en-US" dirty="0" err="1" smtClean="0"/>
              <a:t>php</a:t>
            </a:r>
            <a:r>
              <a:rPr lang="en-US" dirty="0" smtClean="0"/>
              <a:t/>
            </a:r>
            <a:br>
              <a:rPr lang="en-US" dirty="0" smtClean="0"/>
            </a:br>
            <a:r>
              <a:rPr lang="en-US" dirty="0" smtClean="0"/>
              <a:t>$instance = new </a:t>
            </a:r>
            <a:r>
              <a:rPr lang="en-US" dirty="0" err="1" smtClean="0"/>
              <a:t>SimpleClass</a:t>
            </a:r>
            <a:r>
              <a:rPr lang="en-US" dirty="0" smtClean="0"/>
              <a:t>();</a:t>
            </a:r>
          </a:p>
          <a:p>
            <a:pPr>
              <a:buNone/>
            </a:pPr>
            <a:r>
              <a:rPr lang="en-US" dirty="0" smtClean="0"/>
              <a:t>?&gt;</a:t>
            </a:r>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92500" lnSpcReduction="20000"/>
          </a:bodyPr>
          <a:lstStyle/>
          <a:p>
            <a:pPr>
              <a:buNone/>
            </a:pPr>
            <a:r>
              <a:rPr lang="en-US" dirty="0" smtClean="0"/>
              <a:t>Constructor Functions</a:t>
            </a:r>
          </a:p>
          <a:p>
            <a:r>
              <a:rPr lang="en-US" dirty="0" smtClean="0"/>
              <a:t>Constructor Functions are special type of functions which are called automatically whenever an object is created. So we take full advantage of this behavior, by initializing many things through constructor functions.</a:t>
            </a:r>
          </a:p>
          <a:p>
            <a:r>
              <a:rPr lang="en-US" dirty="0" smtClean="0"/>
              <a:t>PHP provides a special function called </a:t>
            </a:r>
            <a:r>
              <a:rPr lang="en-US" b="1" dirty="0" smtClean="0"/>
              <a:t>__construct()</a:t>
            </a:r>
            <a:r>
              <a:rPr lang="en-US" dirty="0" smtClean="0"/>
              <a:t> to define a constructor. You can pass as many as arguments you like into the constructor function.</a:t>
            </a:r>
          </a:p>
          <a:p>
            <a:pPr>
              <a:buNone/>
            </a:pPr>
            <a:r>
              <a:rPr lang="en-US" dirty="0" smtClean="0"/>
              <a:t>function __construct( $par1, $par2 )</a:t>
            </a:r>
          </a:p>
          <a:p>
            <a:pPr>
              <a:buNone/>
            </a:pPr>
            <a:r>
              <a:rPr lang="en-US" dirty="0" smtClean="0"/>
              <a:t>{</a:t>
            </a:r>
          </a:p>
          <a:p>
            <a:pPr>
              <a:buNone/>
            </a:pPr>
            <a:r>
              <a:rPr lang="en-US" dirty="0" smtClean="0"/>
              <a:t> $this-&gt;price = $par1; </a:t>
            </a:r>
          </a:p>
          <a:p>
            <a:pPr>
              <a:buNone/>
            </a:pPr>
            <a:r>
              <a:rPr lang="en-US" dirty="0" smtClean="0"/>
              <a:t>$this-&gt;title = $par2; </a:t>
            </a:r>
          </a:p>
          <a:p>
            <a:pPr>
              <a:buNone/>
            </a:pP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821363"/>
          </a:xfrm>
        </p:spPr>
        <p:txBody>
          <a:bodyPr>
            <a:normAutofit fontScale="92500" lnSpcReduction="20000"/>
          </a:bodyPr>
          <a:lstStyle/>
          <a:p>
            <a:pPr>
              <a:buNone/>
            </a:pPr>
            <a:r>
              <a:rPr lang="en-US" dirty="0" smtClean="0"/>
              <a:t>Example:</a:t>
            </a:r>
          </a:p>
          <a:p>
            <a:pPr>
              <a:buNone/>
            </a:pPr>
            <a:r>
              <a:rPr lang="en-US" dirty="0" smtClean="0"/>
              <a:t>&lt;?</a:t>
            </a:r>
            <a:r>
              <a:rPr lang="en-US" dirty="0" err="1" smtClean="0"/>
              <a:t>php</a:t>
            </a:r>
            <a:r>
              <a:rPr lang="en-US" dirty="0" smtClean="0"/>
              <a:t> </a:t>
            </a:r>
          </a:p>
          <a:p>
            <a:pPr>
              <a:buNone/>
            </a:pPr>
            <a:r>
              <a:rPr lang="en-US" dirty="0" smtClean="0"/>
              <a:t>class Books</a:t>
            </a:r>
          </a:p>
          <a:p>
            <a:pPr>
              <a:buNone/>
            </a:pPr>
            <a:r>
              <a:rPr lang="en-US" dirty="0" smtClean="0"/>
              <a:t>	{ /* Member variables */ </a:t>
            </a:r>
          </a:p>
          <a:p>
            <a:pPr>
              <a:buNone/>
            </a:pPr>
            <a:r>
              <a:rPr lang="en-US" dirty="0" smtClean="0"/>
              <a:t>		</a:t>
            </a:r>
            <a:r>
              <a:rPr lang="en-US" dirty="0" err="1" smtClean="0"/>
              <a:t>var</a:t>
            </a:r>
            <a:r>
              <a:rPr lang="en-US" dirty="0" smtClean="0"/>
              <a:t> $price; </a:t>
            </a:r>
            <a:r>
              <a:rPr lang="en-US" dirty="0" err="1" smtClean="0"/>
              <a:t>var</a:t>
            </a:r>
            <a:r>
              <a:rPr lang="en-US" dirty="0" smtClean="0"/>
              <a:t> $title; </a:t>
            </a:r>
          </a:p>
          <a:p>
            <a:pPr>
              <a:buNone/>
            </a:pPr>
            <a:r>
              <a:rPr lang="en-US" dirty="0" smtClean="0"/>
              <a:t>		/* Member functions */</a:t>
            </a:r>
          </a:p>
          <a:p>
            <a:pPr>
              <a:buNone/>
            </a:pPr>
            <a:r>
              <a:rPr lang="en-US" dirty="0" smtClean="0"/>
              <a:t> 		function </a:t>
            </a:r>
            <a:r>
              <a:rPr lang="en-US" dirty="0" err="1" smtClean="0"/>
              <a:t>setPrice</a:t>
            </a:r>
            <a:r>
              <a:rPr lang="en-US" dirty="0" smtClean="0"/>
              <a:t>($par){ $this-&gt;price = $par; }</a:t>
            </a:r>
          </a:p>
          <a:p>
            <a:pPr>
              <a:buNone/>
            </a:pPr>
            <a:r>
              <a:rPr lang="en-US" dirty="0" smtClean="0"/>
              <a:t>		function </a:t>
            </a:r>
            <a:r>
              <a:rPr lang="en-US" dirty="0" err="1" smtClean="0"/>
              <a:t>getPrice</a:t>
            </a:r>
            <a:r>
              <a:rPr lang="en-US" dirty="0" smtClean="0"/>
              <a:t>(){ echo $this-&gt;price ."&lt;</a:t>
            </a:r>
            <a:r>
              <a:rPr lang="en-US" dirty="0" err="1" smtClean="0"/>
              <a:t>br</a:t>
            </a:r>
            <a:r>
              <a:rPr lang="en-US" dirty="0" smtClean="0"/>
              <a:t>/&gt;"; }</a:t>
            </a:r>
          </a:p>
          <a:p>
            <a:pPr>
              <a:buNone/>
            </a:pPr>
            <a:r>
              <a:rPr lang="en-US" dirty="0" smtClean="0"/>
              <a:t>		function </a:t>
            </a:r>
            <a:r>
              <a:rPr lang="en-US" dirty="0" err="1" smtClean="0"/>
              <a:t>setTitle</a:t>
            </a:r>
            <a:r>
              <a:rPr lang="en-US" dirty="0" smtClean="0"/>
              <a:t>($par){ $this-&gt;title = $par; }</a:t>
            </a:r>
          </a:p>
          <a:p>
            <a:pPr>
              <a:buNone/>
            </a:pPr>
            <a:r>
              <a:rPr lang="en-US" dirty="0" smtClean="0"/>
              <a:t>		function </a:t>
            </a:r>
            <a:r>
              <a:rPr lang="en-US" dirty="0" err="1" smtClean="0"/>
              <a:t>getTitle</a:t>
            </a:r>
            <a:r>
              <a:rPr lang="en-US" dirty="0" smtClean="0"/>
              <a:t>(){ echo $this-&gt;title ." &lt;</a:t>
            </a:r>
            <a:r>
              <a:rPr lang="en-US" dirty="0" err="1" smtClean="0"/>
              <a:t>br</a:t>
            </a:r>
            <a:r>
              <a:rPr lang="en-US" dirty="0" smtClean="0"/>
              <a:t>/&gt;"; } </a:t>
            </a:r>
          </a:p>
          <a:p>
            <a:pPr>
              <a:buNone/>
            </a:pPr>
            <a:r>
              <a:rPr lang="en-US" dirty="0" smtClean="0"/>
              <a:t>	}</a:t>
            </a:r>
          </a:p>
          <a:p>
            <a:pPr>
              <a:buNone/>
            </a:pPr>
            <a:r>
              <a:rPr lang="en-US" dirty="0" smtClean="0"/>
              <a:t> ?&gt;</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Objects in PHP</a:t>
            </a:r>
            <a:br>
              <a:rPr lang="en-US" dirty="0" smtClean="0"/>
            </a:br>
            <a:endParaRPr lang="en-US" dirty="0"/>
          </a:p>
        </p:txBody>
      </p:sp>
      <p:sp>
        <p:nvSpPr>
          <p:cNvPr id="3" name="Content Placeholder 2"/>
          <p:cNvSpPr>
            <a:spLocks noGrp="1"/>
          </p:cNvSpPr>
          <p:nvPr>
            <p:ph idx="1"/>
          </p:nvPr>
        </p:nvSpPr>
        <p:spPr>
          <a:xfrm>
            <a:off x="457200" y="1600201"/>
            <a:ext cx="6400800" cy="2362200"/>
          </a:xfrm>
        </p:spPr>
        <p:txBody>
          <a:bodyPr/>
          <a:lstStyle/>
          <a:p>
            <a:pPr>
              <a:buNone/>
            </a:pPr>
            <a:r>
              <a:rPr lang="en-US" dirty="0" smtClean="0"/>
              <a:t>$physics = new Books; </a:t>
            </a:r>
          </a:p>
          <a:p>
            <a:pPr>
              <a:buNone/>
            </a:pPr>
            <a:r>
              <a:rPr lang="en-US" dirty="0" smtClean="0"/>
              <a:t>$</a:t>
            </a:r>
            <a:r>
              <a:rPr lang="en-US" dirty="0" err="1" smtClean="0"/>
              <a:t>maths</a:t>
            </a:r>
            <a:r>
              <a:rPr lang="en-US" dirty="0" smtClean="0"/>
              <a:t> = new Books; </a:t>
            </a:r>
          </a:p>
          <a:p>
            <a:pPr>
              <a:buNone/>
            </a:pPr>
            <a:r>
              <a:rPr lang="en-US" dirty="0" smtClean="0"/>
              <a:t>$chemistry = new Books;</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chor="t">
            <a:normAutofit fontScale="90000"/>
          </a:bodyPr>
          <a:lstStyle/>
          <a:p>
            <a:r>
              <a:rPr lang="en-US" dirty="0" smtClean="0"/>
              <a:t>Calling Member Functions</a:t>
            </a:r>
            <a:br>
              <a:rPr lang="en-US" dirty="0" smtClean="0"/>
            </a:br>
            <a:endParaRPr lang="en-US" dirty="0"/>
          </a:p>
        </p:txBody>
      </p:sp>
      <p:sp>
        <p:nvSpPr>
          <p:cNvPr id="3" name="Content Placeholder 2"/>
          <p:cNvSpPr>
            <a:spLocks noGrp="1"/>
          </p:cNvSpPr>
          <p:nvPr>
            <p:ph idx="1"/>
          </p:nvPr>
        </p:nvSpPr>
        <p:spPr>
          <a:xfrm>
            <a:off x="457200" y="685800"/>
            <a:ext cx="8229600" cy="5943600"/>
          </a:xfrm>
        </p:spPr>
        <p:txBody>
          <a:bodyPr>
            <a:normAutofit fontScale="77500" lnSpcReduction="20000"/>
          </a:bodyPr>
          <a:lstStyle/>
          <a:p>
            <a:pPr>
              <a:buNone/>
            </a:pPr>
            <a:r>
              <a:rPr lang="en-US" dirty="0" smtClean="0"/>
              <a:t>   Call the function to set the variables' values for every object: </a:t>
            </a:r>
          </a:p>
          <a:p>
            <a:pPr>
              <a:buNone/>
            </a:pPr>
            <a:r>
              <a:rPr lang="en-US" dirty="0" smtClean="0"/>
              <a:t>   $physics-&gt;</a:t>
            </a:r>
            <a:r>
              <a:rPr lang="en-US" dirty="0" err="1" smtClean="0"/>
              <a:t>setTitle</a:t>
            </a:r>
            <a:r>
              <a:rPr lang="en-US" dirty="0" smtClean="0"/>
              <a:t>( "Physics for High School" );</a:t>
            </a:r>
          </a:p>
          <a:p>
            <a:pPr>
              <a:buNone/>
            </a:pPr>
            <a:r>
              <a:rPr lang="en-US" dirty="0" smtClean="0"/>
              <a:t>   $chemistry-&gt;</a:t>
            </a:r>
            <a:r>
              <a:rPr lang="en-US" dirty="0" err="1" smtClean="0"/>
              <a:t>setTitle</a:t>
            </a:r>
            <a:r>
              <a:rPr lang="en-US" dirty="0" smtClean="0"/>
              <a:t>( "Advanced Chemistry" ); </a:t>
            </a:r>
          </a:p>
          <a:p>
            <a:pPr>
              <a:buNone/>
            </a:pPr>
            <a:r>
              <a:rPr lang="en-US" dirty="0" smtClean="0"/>
              <a:t>   $</a:t>
            </a:r>
            <a:r>
              <a:rPr lang="en-US" dirty="0" err="1" smtClean="0"/>
              <a:t>maths</a:t>
            </a:r>
            <a:r>
              <a:rPr lang="en-US" dirty="0" smtClean="0"/>
              <a:t>-&gt;</a:t>
            </a:r>
            <a:r>
              <a:rPr lang="en-US" dirty="0" err="1" smtClean="0"/>
              <a:t>setTitle</a:t>
            </a:r>
            <a:r>
              <a:rPr lang="en-US" dirty="0" smtClean="0"/>
              <a:t>( "Algebra" ); </a:t>
            </a:r>
          </a:p>
          <a:p>
            <a:pPr>
              <a:buNone/>
            </a:pPr>
            <a:r>
              <a:rPr lang="en-US" dirty="0" smtClean="0"/>
              <a:t>   $physics-&gt;</a:t>
            </a:r>
            <a:r>
              <a:rPr lang="en-US" dirty="0" err="1" smtClean="0"/>
              <a:t>setPrice</a:t>
            </a:r>
            <a:r>
              <a:rPr lang="en-US" dirty="0" smtClean="0"/>
              <a:t>( 100 ); </a:t>
            </a:r>
          </a:p>
          <a:p>
            <a:pPr>
              <a:buNone/>
            </a:pPr>
            <a:r>
              <a:rPr lang="en-US" dirty="0" smtClean="0"/>
              <a:t>   $chemistry-&gt;</a:t>
            </a:r>
            <a:r>
              <a:rPr lang="en-US" dirty="0" err="1" smtClean="0"/>
              <a:t>setPrice</a:t>
            </a:r>
            <a:r>
              <a:rPr lang="en-US" dirty="0" smtClean="0"/>
              <a:t>( 150 ); </a:t>
            </a:r>
          </a:p>
          <a:p>
            <a:pPr>
              <a:buNone/>
            </a:pPr>
            <a:r>
              <a:rPr lang="en-US" dirty="0" smtClean="0"/>
              <a:t>   $</a:t>
            </a:r>
            <a:r>
              <a:rPr lang="en-US" dirty="0" err="1" smtClean="0"/>
              <a:t>maths</a:t>
            </a:r>
            <a:r>
              <a:rPr lang="en-US" dirty="0" smtClean="0"/>
              <a:t>-&gt;</a:t>
            </a:r>
            <a:r>
              <a:rPr lang="en-US" dirty="0" err="1" smtClean="0"/>
              <a:t>setPrice</a:t>
            </a:r>
            <a:r>
              <a:rPr lang="en-US" dirty="0" smtClean="0"/>
              <a:t>( 230);</a:t>
            </a:r>
          </a:p>
          <a:p>
            <a:pPr>
              <a:buNone/>
            </a:pPr>
            <a:endParaRPr lang="en-US" dirty="0" smtClean="0"/>
          </a:p>
          <a:p>
            <a:pPr>
              <a:buNone/>
            </a:pPr>
            <a:r>
              <a:rPr lang="en-US" dirty="0" smtClean="0"/>
              <a:t>Call the function to get the variables' values for every object:</a:t>
            </a:r>
          </a:p>
          <a:p>
            <a:pPr>
              <a:buNone/>
            </a:pPr>
            <a:r>
              <a:rPr lang="en-US" dirty="0" smtClean="0"/>
              <a:t>$physics-&gt;</a:t>
            </a:r>
            <a:r>
              <a:rPr lang="en-US" dirty="0" err="1" smtClean="0"/>
              <a:t>getTitle</a:t>
            </a:r>
            <a:r>
              <a:rPr lang="en-US" dirty="0" smtClean="0"/>
              <a:t>(); </a:t>
            </a:r>
          </a:p>
          <a:p>
            <a:pPr>
              <a:buNone/>
            </a:pPr>
            <a:r>
              <a:rPr lang="en-US" dirty="0" smtClean="0"/>
              <a:t>$chemistry-&gt;</a:t>
            </a:r>
            <a:r>
              <a:rPr lang="en-US" dirty="0" err="1" smtClean="0"/>
              <a:t>getTitle</a:t>
            </a:r>
            <a:r>
              <a:rPr lang="en-US" dirty="0" smtClean="0"/>
              <a:t>();</a:t>
            </a:r>
          </a:p>
          <a:p>
            <a:pPr>
              <a:buNone/>
            </a:pPr>
            <a:r>
              <a:rPr lang="en-US" dirty="0" smtClean="0"/>
              <a:t> $</a:t>
            </a:r>
            <a:r>
              <a:rPr lang="en-US" dirty="0" err="1" smtClean="0"/>
              <a:t>maths</a:t>
            </a:r>
            <a:r>
              <a:rPr lang="en-US" dirty="0" smtClean="0"/>
              <a:t>-&gt;</a:t>
            </a:r>
            <a:r>
              <a:rPr lang="en-US" dirty="0" err="1" smtClean="0"/>
              <a:t>getTitle</a:t>
            </a:r>
            <a:r>
              <a:rPr lang="en-US" dirty="0" smtClean="0"/>
              <a:t>();</a:t>
            </a:r>
          </a:p>
          <a:p>
            <a:pPr>
              <a:buNone/>
            </a:pPr>
            <a:r>
              <a:rPr lang="en-US" dirty="0" smtClean="0"/>
              <a:t> $physics-&gt;</a:t>
            </a:r>
            <a:r>
              <a:rPr lang="en-US" dirty="0" err="1" smtClean="0"/>
              <a:t>getPrice</a:t>
            </a:r>
            <a:r>
              <a:rPr lang="en-US" dirty="0" smtClean="0"/>
              <a:t>(); </a:t>
            </a:r>
          </a:p>
          <a:p>
            <a:pPr>
              <a:buNone/>
            </a:pPr>
            <a:r>
              <a:rPr lang="en-US" dirty="0" smtClean="0"/>
              <a:t>$chemistry-&gt;</a:t>
            </a:r>
            <a:r>
              <a:rPr lang="en-US" dirty="0" err="1" smtClean="0"/>
              <a:t>getPrice</a:t>
            </a:r>
            <a:r>
              <a:rPr lang="en-US" dirty="0" smtClean="0"/>
              <a:t>(); </a:t>
            </a:r>
          </a:p>
          <a:p>
            <a:pPr>
              <a:buNone/>
            </a:pPr>
            <a:r>
              <a:rPr lang="en-US" dirty="0" smtClean="0"/>
              <a:t>$</a:t>
            </a:r>
            <a:r>
              <a:rPr lang="en-US" dirty="0" err="1" smtClean="0"/>
              <a:t>maths</a:t>
            </a:r>
            <a:r>
              <a:rPr lang="en-US" dirty="0" smtClean="0"/>
              <a:t>-&gt;</a:t>
            </a:r>
            <a:r>
              <a:rPr lang="en-US" dirty="0" err="1" smtClean="0"/>
              <a:t>getPrice</a:t>
            </a:r>
            <a:r>
              <a:rPr lang="en-US" dirty="0" smtClean="0"/>
              <a:t>();</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lstStyle/>
          <a:p>
            <a:pPr>
              <a:buNone/>
            </a:pPr>
            <a:r>
              <a:rPr lang="en-US" dirty="0" smtClean="0"/>
              <a:t>Output:</a:t>
            </a:r>
          </a:p>
          <a:p>
            <a:pPr>
              <a:buNone/>
            </a:pPr>
            <a:r>
              <a:rPr lang="en-US" dirty="0" smtClean="0"/>
              <a:t>Physics for High School  </a:t>
            </a:r>
          </a:p>
          <a:p>
            <a:pPr>
              <a:buNone/>
            </a:pPr>
            <a:r>
              <a:rPr lang="en-US" dirty="0" smtClean="0"/>
              <a:t>Advanced Chemistry </a:t>
            </a:r>
          </a:p>
          <a:p>
            <a:pPr>
              <a:buNone/>
            </a:pPr>
            <a:r>
              <a:rPr lang="en-US" dirty="0" smtClean="0"/>
              <a:t>Algebra</a:t>
            </a:r>
          </a:p>
          <a:p>
            <a:pPr>
              <a:buNone/>
            </a:pPr>
            <a:r>
              <a:rPr lang="en-US" dirty="0" smtClean="0"/>
              <a:t> 100</a:t>
            </a:r>
          </a:p>
          <a:p>
            <a:pPr>
              <a:buNone/>
            </a:pPr>
            <a:r>
              <a:rPr lang="en-US" dirty="0" smtClean="0"/>
              <a:t> 150</a:t>
            </a:r>
          </a:p>
          <a:p>
            <a:pPr>
              <a:buNone/>
            </a:pPr>
            <a:r>
              <a:rPr lang="en-US" dirty="0" smtClean="0"/>
              <a:t> 230</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lstStyle/>
          <a:p>
            <a:r>
              <a:rPr lang="en-US" dirty="0" smtClean="0"/>
              <a:t>Above program using constructor:</a:t>
            </a:r>
            <a:endParaRPr lang="en-US" dirty="0"/>
          </a:p>
        </p:txBody>
      </p:sp>
      <p:sp>
        <p:nvSpPr>
          <p:cNvPr id="3" name="Content Placeholder 2"/>
          <p:cNvSpPr>
            <a:spLocks noGrp="1"/>
          </p:cNvSpPr>
          <p:nvPr>
            <p:ph idx="1"/>
          </p:nvPr>
        </p:nvSpPr>
        <p:spPr>
          <a:xfrm>
            <a:off x="0" y="685800"/>
            <a:ext cx="9144000" cy="6172200"/>
          </a:xfrm>
        </p:spPr>
        <p:txBody>
          <a:bodyPr>
            <a:normAutofit fontScale="85000" lnSpcReduction="20000"/>
          </a:bodyPr>
          <a:lstStyle/>
          <a:p>
            <a:pPr>
              <a:buNone/>
            </a:pPr>
            <a:r>
              <a:rPr lang="en-US" sz="2800" dirty="0" smtClean="0"/>
              <a:t>function __construct( $par1, $par2 )</a:t>
            </a:r>
          </a:p>
          <a:p>
            <a:pPr>
              <a:buNone/>
            </a:pPr>
            <a:r>
              <a:rPr lang="en-US" sz="2800" dirty="0" smtClean="0"/>
              <a:t>{ </a:t>
            </a:r>
          </a:p>
          <a:p>
            <a:pPr>
              <a:buNone/>
            </a:pPr>
            <a:r>
              <a:rPr lang="en-US" sz="2800" dirty="0" smtClean="0"/>
              <a:t>$this-&gt;price = $par1; </a:t>
            </a:r>
          </a:p>
          <a:p>
            <a:pPr>
              <a:buNone/>
            </a:pPr>
            <a:r>
              <a:rPr lang="en-US" sz="2800" dirty="0" smtClean="0"/>
              <a:t>$this-&gt;title = $par2; </a:t>
            </a:r>
          </a:p>
          <a:p>
            <a:pPr>
              <a:buNone/>
            </a:pPr>
            <a:r>
              <a:rPr lang="en-US" sz="2800" dirty="0" smtClean="0"/>
              <a:t>}</a:t>
            </a:r>
          </a:p>
          <a:p>
            <a:pPr>
              <a:buNone/>
            </a:pPr>
            <a:r>
              <a:rPr lang="en-US" sz="2800" dirty="0" smtClean="0"/>
              <a:t>$physics = new Books( "Physics for High School", 100 ); </a:t>
            </a:r>
          </a:p>
          <a:p>
            <a:pPr>
              <a:buNone/>
            </a:pPr>
            <a:r>
              <a:rPr lang="en-US" sz="2800" dirty="0" smtClean="0"/>
              <a:t>$</a:t>
            </a:r>
            <a:r>
              <a:rPr lang="en-US" sz="2800" dirty="0" err="1" smtClean="0"/>
              <a:t>maths</a:t>
            </a:r>
            <a:r>
              <a:rPr lang="en-US" sz="2800" dirty="0" smtClean="0"/>
              <a:t> = new Books ( "Advanced Chemistry", 150 ); </a:t>
            </a:r>
          </a:p>
          <a:p>
            <a:pPr>
              <a:buNone/>
            </a:pPr>
            <a:r>
              <a:rPr lang="en-US" sz="2800" dirty="0" smtClean="0"/>
              <a:t>$chemistry = new Books ("Algebra", 230 );</a:t>
            </a:r>
          </a:p>
          <a:p>
            <a:pPr>
              <a:buNone/>
            </a:pPr>
            <a:endParaRPr lang="en-US" sz="2800" dirty="0" smtClean="0"/>
          </a:p>
          <a:p>
            <a:pPr>
              <a:buNone/>
            </a:pPr>
            <a:r>
              <a:rPr lang="en-US" sz="2800" dirty="0" smtClean="0"/>
              <a:t>Output:</a:t>
            </a:r>
          </a:p>
          <a:p>
            <a:pPr>
              <a:buNone/>
            </a:pPr>
            <a:r>
              <a:rPr lang="en-US" sz="2800" dirty="0" smtClean="0"/>
              <a:t>Physics for High School  </a:t>
            </a:r>
          </a:p>
          <a:p>
            <a:pPr>
              <a:buNone/>
            </a:pPr>
            <a:r>
              <a:rPr lang="en-US" sz="2800" dirty="0" smtClean="0"/>
              <a:t>Advanced Chemistry </a:t>
            </a:r>
          </a:p>
          <a:p>
            <a:pPr>
              <a:buNone/>
            </a:pPr>
            <a:r>
              <a:rPr lang="en-US" sz="2800" dirty="0" smtClean="0"/>
              <a:t>Algebra</a:t>
            </a:r>
          </a:p>
          <a:p>
            <a:pPr>
              <a:buNone/>
            </a:pPr>
            <a:r>
              <a:rPr lang="en-US" sz="2800" dirty="0" smtClean="0"/>
              <a:t> 100</a:t>
            </a:r>
          </a:p>
          <a:p>
            <a:pPr>
              <a:buNone/>
            </a:pPr>
            <a:r>
              <a:rPr lang="en-US" sz="2800" dirty="0" smtClean="0"/>
              <a:t> 150</a:t>
            </a:r>
          </a:p>
          <a:p>
            <a:pPr>
              <a:buNone/>
            </a:pPr>
            <a:r>
              <a:rPr lang="en-US" sz="2800" dirty="0" smtClean="0"/>
              <a:t> 230</a:t>
            </a:r>
          </a:p>
          <a:p>
            <a:pPr>
              <a:buNone/>
            </a:pPr>
            <a:endParaRPr lang="en-US"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connect </a:t>
            </a:r>
            <a:r>
              <a:rPr lang="en-US" dirty="0" err="1" smtClean="0"/>
              <a:t>MySql</a:t>
            </a:r>
            <a:r>
              <a:rPr lang="en-US" dirty="0" smtClean="0"/>
              <a:t> Database with PHP</a:t>
            </a:r>
            <a:endParaRPr lang="en-IN" dirty="0"/>
          </a:p>
        </p:txBody>
      </p:sp>
      <p:sp>
        <p:nvSpPr>
          <p:cNvPr id="3" name="Content Placeholder 2"/>
          <p:cNvSpPr>
            <a:spLocks noGrp="1"/>
          </p:cNvSpPr>
          <p:nvPr>
            <p:ph idx="1"/>
          </p:nvPr>
        </p:nvSpPr>
        <p:spPr/>
        <p:txBody>
          <a:bodyPr/>
          <a:lstStyle/>
          <a:p>
            <a:r>
              <a:rPr lang="en-US" dirty="0" smtClean="0"/>
              <a:t>Create the connection</a:t>
            </a:r>
          </a:p>
          <a:p>
            <a:r>
              <a:rPr lang="en-US" dirty="0" smtClean="0"/>
              <a:t>Select the database</a:t>
            </a:r>
          </a:p>
          <a:p>
            <a:r>
              <a:rPr lang="en-US" dirty="0" smtClean="0"/>
              <a:t>Perform the query on the table</a:t>
            </a:r>
          </a:p>
          <a:p>
            <a:r>
              <a:rPr lang="en-US" dirty="0" smtClean="0"/>
              <a:t>Print out the data</a:t>
            </a:r>
          </a:p>
          <a:p>
            <a:r>
              <a:rPr lang="en-US" dirty="0" smtClean="0"/>
              <a:t>Close the connection</a:t>
            </a:r>
          </a:p>
          <a:p>
            <a:r>
              <a:rPr lang="en-US" dirty="0" smtClean="0"/>
              <a:t>Style the data with CSS</a:t>
            </a:r>
          </a:p>
          <a:p>
            <a:pPr marL="0" indent="0">
              <a:buNone/>
            </a:pPr>
            <a:endParaRPr lang="en-IN" dirty="0"/>
          </a:p>
        </p:txBody>
      </p:sp>
    </p:spTree>
    <p:extLst>
      <p:ext uri="{BB962C8B-B14F-4D97-AF65-F5344CB8AC3E}">
        <p14:creationId xmlns:p14="http://schemas.microsoft.com/office/powerpoint/2010/main" val="22256711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connect </a:t>
            </a:r>
            <a:r>
              <a:rPr lang="en-US" dirty="0" err="1"/>
              <a:t>MySql</a:t>
            </a:r>
            <a:r>
              <a:rPr lang="en-US" dirty="0"/>
              <a:t> Database with </a:t>
            </a:r>
            <a:r>
              <a:rPr lang="en-US" dirty="0" smtClean="0"/>
              <a:t>PHP and </a:t>
            </a:r>
            <a:r>
              <a:rPr lang="en-US" dirty="0" err="1" smtClean="0"/>
              <a:t>buit</a:t>
            </a:r>
            <a:r>
              <a:rPr lang="en-US" dirty="0" smtClean="0"/>
              <a:t>-in Database functions</a:t>
            </a:r>
            <a:endParaRPr lang="en-IN" dirty="0"/>
          </a:p>
        </p:txBody>
      </p:sp>
      <p:sp>
        <p:nvSpPr>
          <p:cNvPr id="3" name="Content Placeholder 2"/>
          <p:cNvSpPr>
            <a:spLocks noGrp="1"/>
          </p:cNvSpPr>
          <p:nvPr>
            <p:ph idx="1"/>
          </p:nvPr>
        </p:nvSpPr>
        <p:spPr/>
        <p:txBody>
          <a:bodyPr/>
          <a:lstStyle/>
          <a:p>
            <a:pPr marL="0" indent="0">
              <a:buNone/>
            </a:pPr>
            <a:r>
              <a:rPr lang="en-US" dirty="0" smtClean="0"/>
              <a:t>Step 1:</a:t>
            </a:r>
          </a:p>
          <a:p>
            <a:pPr marL="0" indent="0">
              <a:buNone/>
            </a:pPr>
            <a:r>
              <a:rPr lang="en-IN" dirty="0" err="1" smtClean="0"/>
              <a:t>mysql_connect</a:t>
            </a:r>
            <a:r>
              <a:rPr lang="en-IN" dirty="0" smtClean="0"/>
              <a:t>: Open </a:t>
            </a:r>
            <a:r>
              <a:rPr lang="en-IN" dirty="0"/>
              <a:t>a connection to a MySQL Server</a:t>
            </a:r>
            <a:r>
              <a:rPr lang="en-US" dirty="0" smtClean="0"/>
              <a:t> </a:t>
            </a:r>
          </a:p>
          <a:p>
            <a:pPr marL="0" indent="0">
              <a:buNone/>
            </a:pPr>
            <a:r>
              <a:rPr lang="en-IN" dirty="0"/>
              <a:t>Returns a MySQL link identifier on success or FALSE on failure</a:t>
            </a:r>
            <a:r>
              <a:rPr lang="en-IN" dirty="0" smtClean="0"/>
              <a:t>.</a:t>
            </a:r>
          </a:p>
          <a:p>
            <a:pPr marL="0" indent="0">
              <a:buNone/>
            </a:pPr>
            <a:r>
              <a:rPr lang="en-US" dirty="0" smtClean="0"/>
              <a:t>Step 2:</a:t>
            </a:r>
          </a:p>
          <a:p>
            <a:pPr marL="0" indent="0">
              <a:buNone/>
            </a:pPr>
            <a:r>
              <a:rPr lang="en-IN" dirty="0" err="1" smtClean="0"/>
              <a:t>mysql_select_db</a:t>
            </a:r>
            <a:r>
              <a:rPr lang="en-IN" dirty="0" smtClean="0"/>
              <a:t>: </a:t>
            </a:r>
            <a:r>
              <a:rPr lang="en-IN" dirty="0"/>
              <a:t>Select a MySQL </a:t>
            </a:r>
            <a:r>
              <a:rPr lang="en-IN" dirty="0" smtClean="0"/>
              <a:t>database</a:t>
            </a:r>
          </a:p>
          <a:p>
            <a:pPr marL="0" indent="0">
              <a:buNone/>
            </a:pPr>
            <a:r>
              <a:rPr lang="en-IN" dirty="0"/>
              <a:t>Returns TRUE on success or FALSE on failure.</a:t>
            </a:r>
          </a:p>
        </p:txBody>
      </p:sp>
    </p:spTree>
    <p:extLst>
      <p:ext uri="{BB962C8B-B14F-4D97-AF65-F5344CB8AC3E}">
        <p14:creationId xmlns:p14="http://schemas.microsoft.com/office/powerpoint/2010/main" val="1715978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638800"/>
          </a:xfrm>
        </p:spPr>
        <p:txBody>
          <a:bodyPr anchor="ctr">
            <a:normAutofit/>
          </a:bodyPr>
          <a:lstStyle/>
          <a:p>
            <a:pPr>
              <a:buNone/>
            </a:pPr>
            <a:r>
              <a:rPr lang="en-US" b="1" dirty="0" smtClean="0"/>
              <a:t>	PHP Syntax</a:t>
            </a:r>
          </a:p>
          <a:p>
            <a:pPr>
              <a:buNone/>
            </a:pPr>
            <a:r>
              <a:rPr lang="en-US" dirty="0" smtClean="0"/>
              <a:t>	</a:t>
            </a:r>
            <a:r>
              <a:rPr lang="en-US" sz="2200" dirty="0" smtClean="0"/>
              <a:t>&lt;!DOCTYPE html&gt;</a:t>
            </a:r>
            <a:br>
              <a:rPr lang="en-US" sz="2200" dirty="0" smtClean="0"/>
            </a:br>
            <a:r>
              <a:rPr lang="en-US" sz="2200" dirty="0" smtClean="0"/>
              <a:t>&lt;html&gt;</a:t>
            </a:r>
            <a:br>
              <a:rPr lang="en-US" sz="2200" dirty="0" smtClean="0"/>
            </a:br>
            <a:r>
              <a:rPr lang="en-US" sz="2200" dirty="0" smtClean="0"/>
              <a:t>&lt;body&gt;</a:t>
            </a:r>
            <a:br>
              <a:rPr lang="en-US" sz="2200" dirty="0" smtClean="0"/>
            </a:br>
            <a:r>
              <a:rPr lang="en-US" sz="2200" dirty="0" smtClean="0"/>
              <a:t>&lt;h1&gt;My first PHP page&lt;/h1&gt;</a:t>
            </a:r>
            <a:r>
              <a:rPr lang="en-US" dirty="0" smtClean="0"/>
              <a:t/>
            </a:r>
            <a:br>
              <a:rPr lang="en-US" dirty="0" smtClean="0"/>
            </a:br>
            <a:r>
              <a:rPr lang="en-US" sz="2800" b="1" dirty="0" smtClean="0"/>
              <a:t>&lt;?</a:t>
            </a:r>
            <a:r>
              <a:rPr lang="en-US" sz="2800" b="1" dirty="0" err="1" smtClean="0"/>
              <a:t>php</a:t>
            </a:r>
            <a:r>
              <a:rPr lang="en-US" sz="2800" b="1" dirty="0" smtClean="0"/>
              <a:t/>
            </a:r>
            <a:br>
              <a:rPr lang="en-US" sz="2800" b="1" dirty="0" smtClean="0"/>
            </a:br>
            <a:r>
              <a:rPr lang="en-US" sz="2800" b="1" dirty="0" smtClean="0"/>
              <a:t>echo "Hello World!";</a:t>
            </a:r>
            <a:br>
              <a:rPr lang="en-US" sz="2800" b="1" dirty="0" smtClean="0"/>
            </a:br>
            <a:r>
              <a:rPr lang="en-US" sz="2800" b="1" dirty="0" smtClean="0"/>
              <a:t>?&gt;</a:t>
            </a:r>
            <a:r>
              <a:rPr lang="en-US" dirty="0" smtClean="0"/>
              <a:t/>
            </a:r>
            <a:br>
              <a:rPr lang="en-US" dirty="0" smtClean="0"/>
            </a:br>
            <a:r>
              <a:rPr lang="en-US" sz="2200" dirty="0" smtClean="0"/>
              <a:t>&lt;/body&gt;</a:t>
            </a:r>
            <a:br>
              <a:rPr lang="en-US" sz="2200" dirty="0" smtClean="0"/>
            </a:br>
            <a:r>
              <a:rPr lang="en-US" sz="2200" dirty="0" smtClean="0"/>
              <a:t>&lt;/html&gt;</a:t>
            </a:r>
          </a:p>
          <a:p>
            <a:pPr>
              <a:buNone/>
            </a:pPr>
            <a:endParaRPr lang="en-US" dirty="0" smtClean="0"/>
          </a:p>
          <a:p>
            <a:pPr>
              <a:buNone/>
            </a:pPr>
            <a:r>
              <a:rPr lang="en-US" b="1" dirty="0" smtClean="0"/>
              <a:t>Note:</a:t>
            </a:r>
            <a:r>
              <a:rPr lang="en-US" dirty="0" smtClean="0"/>
              <a:t> PHP statements end with a semicolon (;).</a:t>
            </a:r>
          </a:p>
          <a:p>
            <a:pPr>
              <a:buNone/>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connect </a:t>
            </a:r>
            <a:r>
              <a:rPr lang="en-US" dirty="0" err="1"/>
              <a:t>MySql</a:t>
            </a:r>
            <a:r>
              <a:rPr lang="en-US" dirty="0"/>
              <a:t> Database with PHP and </a:t>
            </a:r>
            <a:r>
              <a:rPr lang="en-US" dirty="0" err="1"/>
              <a:t>buit</a:t>
            </a:r>
            <a:r>
              <a:rPr lang="en-US" dirty="0"/>
              <a:t>-in Database functions</a:t>
            </a:r>
            <a:endParaRPr lang="en-IN" dirty="0"/>
          </a:p>
        </p:txBody>
      </p:sp>
      <p:sp>
        <p:nvSpPr>
          <p:cNvPr id="3" name="Content Placeholder 2"/>
          <p:cNvSpPr>
            <a:spLocks noGrp="1"/>
          </p:cNvSpPr>
          <p:nvPr>
            <p:ph idx="1"/>
          </p:nvPr>
        </p:nvSpPr>
        <p:spPr/>
        <p:txBody>
          <a:bodyPr/>
          <a:lstStyle/>
          <a:p>
            <a:pPr marL="0" indent="0">
              <a:buNone/>
            </a:pPr>
            <a:r>
              <a:rPr lang="en-US" dirty="0" smtClean="0"/>
              <a:t>Step 3: Write a query</a:t>
            </a:r>
          </a:p>
          <a:p>
            <a:pPr marL="0" indent="0">
              <a:buNone/>
            </a:pPr>
            <a:r>
              <a:rPr lang="en-US" dirty="0" smtClean="0"/>
              <a:t>Step 4: </a:t>
            </a:r>
            <a:r>
              <a:rPr lang="en-IN" dirty="0"/>
              <a:t>  </a:t>
            </a:r>
            <a:r>
              <a:rPr lang="en-IN" dirty="0" smtClean="0"/>
              <a:t>To send/fire </a:t>
            </a:r>
            <a:r>
              <a:rPr lang="en-IN" dirty="0"/>
              <a:t>a MySQL query </a:t>
            </a:r>
            <a:endParaRPr lang="en-IN" dirty="0" smtClean="0"/>
          </a:p>
          <a:p>
            <a:pPr marL="0" indent="0">
              <a:buNone/>
            </a:pPr>
            <a:r>
              <a:rPr lang="en-IN" dirty="0" err="1" smtClean="0"/>
              <a:t>mysql_query</a:t>
            </a:r>
            <a:endParaRPr lang="en-IN" dirty="0" smtClean="0"/>
          </a:p>
          <a:p>
            <a:pPr marL="0" indent="0">
              <a:buNone/>
            </a:pPr>
            <a:r>
              <a:rPr lang="en-US" dirty="0" smtClean="0"/>
              <a:t>Step 5: To display the data </a:t>
            </a:r>
          </a:p>
          <a:p>
            <a:pPr marL="0" indent="0">
              <a:buNone/>
            </a:pPr>
            <a:r>
              <a:rPr lang="en-US" dirty="0" err="1" smtClean="0"/>
              <a:t>mysql_fetch_array</a:t>
            </a:r>
            <a:endParaRPr lang="en-US" dirty="0" smtClean="0"/>
          </a:p>
          <a:p>
            <a:pPr marL="0" indent="0">
              <a:buNone/>
            </a:pPr>
            <a:r>
              <a:rPr lang="en-US" dirty="0" smtClean="0"/>
              <a:t>OR</a:t>
            </a:r>
          </a:p>
          <a:p>
            <a:pPr marL="0" indent="0">
              <a:buNone/>
            </a:pPr>
            <a:r>
              <a:rPr lang="en-US" dirty="0" err="1" smtClean="0"/>
              <a:t>Mysql_fetch_assoc</a:t>
            </a:r>
            <a:endParaRPr lang="en-US" dirty="0" smtClean="0"/>
          </a:p>
        </p:txBody>
      </p:sp>
    </p:spTree>
    <p:extLst>
      <p:ext uri="{BB962C8B-B14F-4D97-AF65-F5344CB8AC3E}">
        <p14:creationId xmlns:p14="http://schemas.microsoft.com/office/powerpoint/2010/main" val="23125742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Display data in table</a:t>
            </a:r>
          </a:p>
          <a:p>
            <a:r>
              <a:rPr lang="en-US" dirty="0" err="1" smtClean="0"/>
              <a:t>AJAx</a:t>
            </a:r>
            <a:r>
              <a:rPr lang="en-US" dirty="0" smtClean="0"/>
              <a:t> practical(ASP.NET project) </a:t>
            </a:r>
          </a:p>
          <a:p>
            <a:r>
              <a:rPr lang="en-US" dirty="0" smtClean="0"/>
              <a:t>AJAX through PPT</a:t>
            </a:r>
          </a:p>
          <a:p>
            <a:r>
              <a:rPr lang="en-US" dirty="0" smtClean="0"/>
              <a:t>AJAX program in </a:t>
            </a:r>
            <a:r>
              <a:rPr lang="en-US" dirty="0" err="1" smtClean="0"/>
              <a:t>php</a:t>
            </a:r>
            <a:endParaRPr lang="en-US" dirty="0" smtClean="0"/>
          </a:p>
          <a:p>
            <a:r>
              <a:rPr lang="en-US" dirty="0" smtClean="0"/>
              <a:t>Error handling</a:t>
            </a:r>
          </a:p>
          <a:p>
            <a:r>
              <a:rPr lang="en-US" dirty="0" smtClean="0"/>
              <a:t>Project list</a:t>
            </a:r>
          </a:p>
          <a:p>
            <a:pPr marL="0" indent="0">
              <a:buNone/>
            </a:pPr>
            <a:endParaRPr lang="en-US" dirty="0" smtClean="0"/>
          </a:p>
          <a:p>
            <a:pPr marL="0" indent="0">
              <a:buNone/>
            </a:pPr>
            <a:endParaRPr lang="en-US" dirty="0" smtClean="0"/>
          </a:p>
          <a:p>
            <a:endParaRPr lang="en-IN" dirty="0"/>
          </a:p>
        </p:txBody>
      </p:sp>
    </p:spTree>
    <p:extLst>
      <p:ext uri="{BB962C8B-B14F-4D97-AF65-F5344CB8AC3E}">
        <p14:creationId xmlns:p14="http://schemas.microsoft.com/office/powerpoint/2010/main" val="7421143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6324600"/>
          </a:xfrm>
        </p:spPr>
        <p:txBody>
          <a:bodyPr>
            <a:normAutofit fontScale="92500" lnSpcReduction="20000"/>
          </a:bodyPr>
          <a:lstStyle/>
          <a:p>
            <a:pPr>
              <a:buNone/>
            </a:pPr>
            <a:r>
              <a:rPr lang="en-US" b="1" dirty="0" smtClean="0"/>
              <a:t>AJAX</a:t>
            </a:r>
            <a:r>
              <a:rPr lang="en-US" dirty="0" smtClean="0"/>
              <a:t> is about updating parts of a web page, without reloading the whole page.</a:t>
            </a:r>
          </a:p>
          <a:p>
            <a:r>
              <a:rPr lang="en-US" dirty="0" smtClean="0"/>
              <a:t>AJAX = Asynchronous JavaScript and XML.</a:t>
            </a:r>
          </a:p>
          <a:p>
            <a:r>
              <a:rPr lang="en-US" dirty="0" smtClean="0"/>
              <a:t>AJAX is a technique for creating fast and dynamic web pages.</a:t>
            </a:r>
          </a:p>
          <a:p>
            <a:r>
              <a:rPr lang="en-US" dirty="0" smtClean="0"/>
              <a:t>AJAX allows web pages to be updated asynchronously by exchanging small amounts of data with the server behind the scenes. This means that it is possible to update parts of a web page, without reloading the whole page.</a:t>
            </a:r>
          </a:p>
          <a:p>
            <a:r>
              <a:rPr lang="en-US" dirty="0" smtClean="0"/>
              <a:t>Classic web pages, (which do not use AJAX) must reload the entire page if the content should change.</a:t>
            </a:r>
          </a:p>
          <a:p>
            <a:r>
              <a:rPr lang="en-US" dirty="0" smtClean="0"/>
              <a:t>Examples of applications using AJAX: Google Maps, Gmail, </a:t>
            </a:r>
            <a:r>
              <a:rPr lang="en-US" dirty="0" err="1" smtClean="0"/>
              <a:t>Youtube</a:t>
            </a:r>
            <a:r>
              <a:rPr lang="en-US" dirty="0" smtClean="0"/>
              <a:t>, and </a:t>
            </a:r>
            <a:r>
              <a:rPr lang="en-US" dirty="0" err="1" smtClean="0"/>
              <a:t>Facebook</a:t>
            </a:r>
            <a:r>
              <a:rPr lang="en-US" dirty="0" smtClean="0"/>
              <a:t> tabs.</a:t>
            </a:r>
          </a:p>
          <a:p>
            <a:endParaRPr lang="en-US" dirty="0" smtClean="0"/>
          </a:p>
          <a:p>
            <a:pPr>
              <a:buNone/>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868362"/>
          </a:xfrm>
        </p:spPr>
        <p:txBody>
          <a:bodyPr>
            <a:normAutofit fontScale="90000"/>
          </a:bodyPr>
          <a:lstStyle/>
          <a:p>
            <a:r>
              <a:rPr lang="en-US" dirty="0" smtClean="0"/>
              <a:t>How AJAX Works</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1828800"/>
            <a:ext cx="6781800" cy="41148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495800"/>
          </a:xfrm>
        </p:spPr>
        <p:txBody>
          <a:bodyPr>
            <a:normAutofit fontScale="85000" lnSpcReduction="20000"/>
          </a:bodyPr>
          <a:lstStyle/>
          <a:p>
            <a:r>
              <a:rPr lang="en-US" dirty="0" smtClean="0"/>
              <a:t>AJAX is based on internet standards, and uses a combination of:</a:t>
            </a:r>
          </a:p>
          <a:p>
            <a:r>
              <a:rPr lang="en-US" dirty="0" err="1" smtClean="0"/>
              <a:t>XMLHttpRequest</a:t>
            </a:r>
            <a:r>
              <a:rPr lang="en-US" dirty="0" smtClean="0"/>
              <a:t> object (to exchange data asynchronously with a server)</a:t>
            </a:r>
          </a:p>
          <a:p>
            <a:r>
              <a:rPr lang="en-US" dirty="0" smtClean="0"/>
              <a:t>JavaScript/DOM (to display/interact with the information)</a:t>
            </a:r>
          </a:p>
          <a:p>
            <a:r>
              <a:rPr lang="en-US" dirty="0" smtClean="0"/>
              <a:t>CSS (to style the data)</a:t>
            </a:r>
          </a:p>
          <a:p>
            <a:r>
              <a:rPr lang="en-US" dirty="0" smtClean="0"/>
              <a:t>XML (often used as the format for transferring data)</a:t>
            </a:r>
          </a:p>
          <a:p>
            <a:r>
              <a:rPr lang="en-US" dirty="0" smtClean="0"/>
              <a:t>AJAX applications are browser- and platform-independent!</a:t>
            </a:r>
          </a:p>
          <a:p>
            <a:r>
              <a:rPr lang="en-US" dirty="0" smtClean="0"/>
              <a:t>Best Example is Google's search box</a:t>
            </a:r>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PHP-Error Handling</a:t>
            </a:r>
          </a:p>
        </p:txBody>
      </p:sp>
      <p:sp>
        <p:nvSpPr>
          <p:cNvPr id="3" name="Content Placeholder 2"/>
          <p:cNvSpPr>
            <a:spLocks noGrp="1"/>
          </p:cNvSpPr>
          <p:nvPr>
            <p:ph idx="1"/>
          </p:nvPr>
        </p:nvSpPr>
        <p:spPr/>
        <p:txBody>
          <a:bodyPr>
            <a:normAutofit lnSpcReduction="10000"/>
          </a:bodyPr>
          <a:lstStyle/>
          <a:p>
            <a:r>
              <a:rPr lang="en-US" dirty="0" smtClean="0"/>
              <a:t>When creating scripts and web applications, error handling is an important part. If your code lacks error checking code, your program may be open to security risks.</a:t>
            </a:r>
          </a:p>
          <a:p>
            <a:r>
              <a:rPr lang="en-US" dirty="0" smtClean="0"/>
              <a:t>In PHP we have different error handling methods </a:t>
            </a:r>
          </a:p>
          <a:p>
            <a:pPr lvl="1"/>
            <a:r>
              <a:rPr lang="en-US" dirty="0" smtClean="0"/>
              <a:t>die()  method</a:t>
            </a:r>
          </a:p>
          <a:p>
            <a:pPr lvl="1"/>
            <a:r>
              <a:rPr lang="en-US" dirty="0" smtClean="0"/>
              <a:t>Custom errors and error triggers</a:t>
            </a:r>
          </a:p>
          <a:p>
            <a:pPr lvl="1"/>
            <a:r>
              <a:rPr lang="en-US" dirty="0" smtClean="0"/>
              <a:t>Error reporting </a:t>
            </a:r>
            <a:endParaRPr lang="en-US" dirty="0"/>
          </a:p>
        </p:txBody>
      </p:sp>
    </p:spTree>
    <p:extLst>
      <p:ext uri="{BB962C8B-B14F-4D97-AF65-F5344CB8AC3E}">
        <p14:creationId xmlns:p14="http://schemas.microsoft.com/office/powerpoint/2010/main" val="3671534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 method</a:t>
            </a:r>
            <a:endParaRPr lang="en-US" dirty="0"/>
          </a:p>
        </p:txBody>
      </p:sp>
      <p:sp>
        <p:nvSpPr>
          <p:cNvPr id="3" name="Content Placeholder 2"/>
          <p:cNvSpPr>
            <a:spLocks noGrp="1"/>
          </p:cNvSpPr>
          <p:nvPr>
            <p:ph idx="1"/>
          </p:nvPr>
        </p:nvSpPr>
        <p:spPr/>
        <p:txBody>
          <a:bodyPr>
            <a:normAutofit/>
          </a:bodyPr>
          <a:lstStyle/>
          <a:p>
            <a:r>
              <a:rPr lang="en-US" dirty="0" smtClean="0"/>
              <a:t>Example of die() method</a:t>
            </a:r>
          </a:p>
          <a:p>
            <a:pPr lvl="1"/>
            <a:r>
              <a:rPr lang="en-IN" sz="2400" dirty="0" smtClean="0"/>
              <a:t> $</a:t>
            </a:r>
            <a:r>
              <a:rPr lang="en-IN" sz="2400" dirty="0"/>
              <a:t>conn = </a:t>
            </a:r>
            <a:r>
              <a:rPr lang="en-IN" sz="2400" dirty="0" err="1"/>
              <a:t>mysql_connect</a:t>
            </a:r>
            <a:r>
              <a:rPr lang="en-IN" sz="2400" dirty="0"/>
              <a:t>($</a:t>
            </a:r>
            <a:r>
              <a:rPr lang="en-IN" sz="2400" dirty="0" err="1" smtClean="0"/>
              <a:t>db</a:t>
            </a:r>
            <a:r>
              <a:rPr lang="en-IN" sz="2400" dirty="0" smtClean="0"/>
              <a:t>, $user</a:t>
            </a:r>
            <a:r>
              <a:rPr lang="en-IN" sz="2400" dirty="0"/>
              <a:t>, </a:t>
            </a:r>
            <a:r>
              <a:rPr lang="en-IN" sz="2400" dirty="0" smtClean="0"/>
              <a:t>$pass</a:t>
            </a:r>
            <a:r>
              <a:rPr lang="en-IN" sz="2400" dirty="0"/>
              <a:t>); </a:t>
            </a:r>
            <a:endParaRPr lang="en-IN" sz="2400" dirty="0" smtClean="0"/>
          </a:p>
          <a:p>
            <a:pPr marL="457200" lvl="1" indent="0">
              <a:buNone/>
            </a:pPr>
            <a:r>
              <a:rPr lang="en-IN" sz="2400" dirty="0" smtClean="0"/>
              <a:t>	if</a:t>
            </a:r>
            <a:r>
              <a:rPr lang="en-IN" sz="2400" dirty="0"/>
              <a:t>(! $conn </a:t>
            </a:r>
            <a:r>
              <a:rPr lang="en-IN" sz="2400" dirty="0" smtClean="0"/>
              <a:t>)</a:t>
            </a:r>
          </a:p>
          <a:p>
            <a:pPr marL="457200" lvl="1" indent="0">
              <a:buNone/>
            </a:pPr>
            <a:r>
              <a:rPr lang="en-IN" sz="2400" dirty="0"/>
              <a:t>	</a:t>
            </a:r>
            <a:r>
              <a:rPr lang="en-IN" sz="2400" dirty="0" smtClean="0"/>
              <a:t> </a:t>
            </a:r>
            <a:r>
              <a:rPr lang="en-IN" sz="2400" dirty="0"/>
              <a:t>{ die('Could not connect: ' . </a:t>
            </a:r>
            <a:r>
              <a:rPr lang="en-IN" sz="2400" dirty="0" err="1" smtClean="0"/>
              <a:t>Mysql_error</a:t>
            </a:r>
            <a:r>
              <a:rPr lang="en-IN" sz="2400" dirty="0"/>
              <a:t>()); </a:t>
            </a:r>
            <a:r>
              <a:rPr lang="en-IN" sz="2400" dirty="0" smtClean="0"/>
              <a:t>}</a:t>
            </a:r>
          </a:p>
          <a:p>
            <a:r>
              <a:rPr lang="en-IN" dirty="0"/>
              <a:t>The die() function prints a message and exits the current script.</a:t>
            </a:r>
          </a:p>
          <a:p>
            <a:pPr marL="342900" lvl="1" indent="-342900">
              <a:buFont typeface="Arial" pitchFamily="34" charset="0"/>
              <a:buChar char="•"/>
            </a:pPr>
            <a:r>
              <a:rPr lang="en-IN" sz="3200" dirty="0"/>
              <a:t>This function is Equivalent to exit</a:t>
            </a:r>
            <a:endParaRPr lang="en-US" sz="3200" dirty="0"/>
          </a:p>
          <a:p>
            <a:pPr marL="0" indent="0">
              <a:buNone/>
            </a:pPr>
            <a:endParaRPr lang="en-IN" dirty="0"/>
          </a:p>
          <a:p>
            <a:pPr marL="457200" lvl="1" indent="0">
              <a:buNone/>
            </a:pPr>
            <a:endParaRPr lang="en-US" sz="2400" dirty="0"/>
          </a:p>
          <a:p>
            <a:pPr marL="457200" lvl="1" indent="0">
              <a:buNone/>
            </a:pPr>
            <a:endParaRPr lang="en-US" sz="2400" dirty="0"/>
          </a:p>
        </p:txBody>
      </p:sp>
    </p:spTree>
    <p:extLst>
      <p:ext uri="{BB962C8B-B14F-4D97-AF65-F5344CB8AC3E}">
        <p14:creationId xmlns:p14="http://schemas.microsoft.com/office/powerpoint/2010/main" val="2664739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Error Handling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Create a special function to handle errors</a:t>
            </a:r>
          </a:p>
          <a:p>
            <a:r>
              <a:rPr lang="en-US" dirty="0" smtClean="0"/>
              <a:t>Syntax:</a:t>
            </a:r>
          </a:p>
          <a:p>
            <a:pPr lvl="1"/>
            <a:r>
              <a:rPr lang="en-US" dirty="0" smtClean="0"/>
              <a:t> </a:t>
            </a:r>
            <a:r>
              <a:rPr lang="en-US" dirty="0" err="1" smtClean="0"/>
              <a:t>error_function</a:t>
            </a:r>
            <a:r>
              <a:rPr lang="en-US" dirty="0" smtClean="0"/>
              <a:t>(</a:t>
            </a:r>
            <a:r>
              <a:rPr lang="en-US" dirty="0" err="1" smtClean="0"/>
              <a:t>error_level,error_message</a:t>
            </a:r>
            <a:r>
              <a:rPr lang="en-US" dirty="0" smtClean="0"/>
              <a:t>,</a:t>
            </a:r>
            <a:br>
              <a:rPr lang="en-US" dirty="0" smtClean="0"/>
            </a:br>
            <a:r>
              <a:rPr lang="en-US" dirty="0" err="1" smtClean="0"/>
              <a:t>error_file,error_line,error_context</a:t>
            </a:r>
            <a:r>
              <a:rPr lang="en-US" dirty="0" smtClean="0"/>
              <a:t>) </a:t>
            </a:r>
          </a:p>
          <a:p>
            <a:pPr lvl="1">
              <a:buNone/>
            </a:pPr>
            <a:r>
              <a:rPr lang="en-US" dirty="0" smtClean="0"/>
              <a:t>Error Levels:</a:t>
            </a:r>
          </a:p>
          <a:p>
            <a:pPr marL="971550" lvl="1" indent="-514350">
              <a:buAutoNum type="arabicPlain" startAt="2"/>
            </a:pPr>
            <a:r>
              <a:rPr lang="en-US" dirty="0" smtClean="0"/>
              <a:t>E_WARNING	 </a:t>
            </a:r>
          </a:p>
          <a:p>
            <a:pPr marL="971550" lvl="1" indent="-514350">
              <a:buNone/>
            </a:pPr>
            <a:r>
              <a:rPr lang="en-US" dirty="0" smtClean="0"/>
              <a:t>Non-fatal run-time errors. Execution of the script is not halted</a:t>
            </a:r>
          </a:p>
          <a:p>
            <a:pPr marL="971550" lvl="1" indent="-514350">
              <a:buAutoNum type="arabicPlain" startAt="8"/>
            </a:pPr>
            <a:r>
              <a:rPr lang="en-US" dirty="0" smtClean="0"/>
              <a:t>E_NOTICE </a:t>
            </a:r>
          </a:p>
          <a:p>
            <a:pPr marL="971550" lvl="1" indent="-514350">
              <a:buNone/>
            </a:pPr>
            <a:r>
              <a:rPr lang="en-US" dirty="0" smtClean="0"/>
              <a:t>Run-time notices. The script found something that might be an error, but could also happen when running a script normally</a:t>
            </a:r>
            <a:endParaRPr lang="en-US" dirty="0"/>
          </a:p>
        </p:txBody>
      </p:sp>
    </p:spTree>
    <p:extLst>
      <p:ext uri="{BB962C8B-B14F-4D97-AF65-F5344CB8AC3E}">
        <p14:creationId xmlns:p14="http://schemas.microsoft.com/office/powerpoint/2010/main" val="33355303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3600" dirty="0" smtClean="0"/>
              <a:t>Error Levels</a:t>
            </a:r>
            <a:endParaRPr lang="en-IN"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1726514"/>
              </p:ext>
            </p:extLst>
          </p:nvPr>
        </p:nvGraphicFramePr>
        <p:xfrm>
          <a:off x="381000" y="1295400"/>
          <a:ext cx="8534400" cy="3213168"/>
        </p:xfrm>
        <a:graphic>
          <a:graphicData uri="http://schemas.openxmlformats.org/drawingml/2006/table">
            <a:tbl>
              <a:tblPr>
                <a:tableStyleId>{5940675A-B579-460E-94D1-54222C63F5DA}</a:tableStyleId>
              </a:tblPr>
              <a:tblGrid>
                <a:gridCol w="838200"/>
                <a:gridCol w="2209800"/>
                <a:gridCol w="5486400"/>
              </a:tblGrid>
              <a:tr h="665648">
                <a:tc>
                  <a:txBody>
                    <a:bodyPr/>
                    <a:lstStyle/>
                    <a:p>
                      <a:pPr algn="l" fontAlgn="t"/>
                      <a:r>
                        <a:rPr lang="en-IN" sz="1600" dirty="0">
                          <a:effectLst/>
                        </a:rPr>
                        <a:t>256</a:t>
                      </a:r>
                    </a:p>
                  </a:txBody>
                  <a:tcPr marL="55195" marR="55195" marT="55195" marB="55195"/>
                </a:tc>
                <a:tc>
                  <a:txBody>
                    <a:bodyPr/>
                    <a:lstStyle/>
                    <a:p>
                      <a:pPr algn="l" fontAlgn="t"/>
                      <a:r>
                        <a:rPr lang="en-IN" sz="1600" dirty="0">
                          <a:effectLst/>
                        </a:rPr>
                        <a:t>E_USER_ERROR</a:t>
                      </a:r>
                    </a:p>
                  </a:txBody>
                  <a:tcPr marL="55195" marR="55195" marT="55195" marB="55195"/>
                </a:tc>
                <a:tc>
                  <a:txBody>
                    <a:bodyPr/>
                    <a:lstStyle/>
                    <a:p>
                      <a:pPr algn="l" fontAlgn="t"/>
                      <a:r>
                        <a:rPr lang="en-IN" sz="1600" dirty="0">
                          <a:effectLst/>
                        </a:rPr>
                        <a:t>Fatal user-generated error. This is like an E_ERROR set by the programmer using the PHP function </a:t>
                      </a:r>
                      <a:r>
                        <a:rPr lang="en-IN" sz="1600" dirty="0" err="1">
                          <a:effectLst/>
                        </a:rPr>
                        <a:t>trigger_error</a:t>
                      </a:r>
                      <a:r>
                        <a:rPr lang="en-IN" sz="1600" dirty="0">
                          <a:effectLst/>
                        </a:rPr>
                        <a:t>()</a:t>
                      </a:r>
                    </a:p>
                  </a:txBody>
                  <a:tcPr marL="55195" marR="55195" marT="55195" marB="55195"/>
                </a:tc>
              </a:tr>
              <a:tr h="665648">
                <a:tc>
                  <a:txBody>
                    <a:bodyPr/>
                    <a:lstStyle/>
                    <a:p>
                      <a:pPr algn="l" fontAlgn="t"/>
                      <a:r>
                        <a:rPr lang="en-IN" sz="1600">
                          <a:effectLst/>
                        </a:rPr>
                        <a:t>512</a:t>
                      </a:r>
                    </a:p>
                  </a:txBody>
                  <a:tcPr marL="55195" marR="55195" marT="55195" marB="55195"/>
                </a:tc>
                <a:tc>
                  <a:txBody>
                    <a:bodyPr/>
                    <a:lstStyle/>
                    <a:p>
                      <a:pPr algn="l" fontAlgn="t"/>
                      <a:r>
                        <a:rPr lang="en-IN" sz="1600" dirty="0">
                          <a:effectLst/>
                        </a:rPr>
                        <a:t>E_USER_WARNING</a:t>
                      </a:r>
                    </a:p>
                  </a:txBody>
                  <a:tcPr marL="55195" marR="55195" marT="55195" marB="55195"/>
                </a:tc>
                <a:tc>
                  <a:txBody>
                    <a:bodyPr/>
                    <a:lstStyle/>
                    <a:p>
                      <a:pPr algn="l" fontAlgn="t"/>
                      <a:r>
                        <a:rPr lang="en-IN" sz="1600" dirty="0">
                          <a:effectLst/>
                        </a:rPr>
                        <a:t>Non-fatal user-generated warning. This is like an E_WARNING set by the programmer using the PHP function </a:t>
                      </a:r>
                      <a:r>
                        <a:rPr lang="en-IN" sz="1600" dirty="0" err="1">
                          <a:effectLst/>
                        </a:rPr>
                        <a:t>trigger_error</a:t>
                      </a:r>
                      <a:r>
                        <a:rPr lang="en-IN" sz="1600" dirty="0">
                          <a:effectLst/>
                        </a:rPr>
                        <a:t>()</a:t>
                      </a:r>
                    </a:p>
                  </a:txBody>
                  <a:tcPr marL="55195" marR="55195" marT="55195" marB="55195"/>
                </a:tc>
              </a:tr>
              <a:tr h="591687">
                <a:tc>
                  <a:txBody>
                    <a:bodyPr/>
                    <a:lstStyle/>
                    <a:p>
                      <a:pPr algn="l" fontAlgn="t"/>
                      <a:r>
                        <a:rPr lang="en-IN" sz="1600">
                          <a:effectLst/>
                        </a:rPr>
                        <a:t>1024</a:t>
                      </a:r>
                    </a:p>
                  </a:txBody>
                  <a:tcPr marL="55195" marR="55195" marT="55195" marB="55195"/>
                </a:tc>
                <a:tc>
                  <a:txBody>
                    <a:bodyPr/>
                    <a:lstStyle/>
                    <a:p>
                      <a:pPr algn="l" fontAlgn="t"/>
                      <a:r>
                        <a:rPr lang="en-IN" sz="1600" dirty="0">
                          <a:effectLst/>
                        </a:rPr>
                        <a:t>E_USER_NOTICE</a:t>
                      </a:r>
                    </a:p>
                  </a:txBody>
                  <a:tcPr marL="55195" marR="55195" marT="55195" marB="55195"/>
                </a:tc>
                <a:tc>
                  <a:txBody>
                    <a:bodyPr/>
                    <a:lstStyle/>
                    <a:p>
                      <a:pPr algn="l" fontAlgn="t"/>
                      <a:r>
                        <a:rPr lang="en-IN" sz="1600" dirty="0">
                          <a:effectLst/>
                        </a:rPr>
                        <a:t>User-generated notice. This is like an E_NOTICE set by the programmer using the PHP function </a:t>
                      </a:r>
                      <a:r>
                        <a:rPr lang="en-IN" sz="1600" dirty="0" err="1">
                          <a:effectLst/>
                        </a:rPr>
                        <a:t>trigger_error</a:t>
                      </a:r>
                      <a:r>
                        <a:rPr lang="en-IN" sz="1600" dirty="0">
                          <a:effectLst/>
                        </a:rPr>
                        <a:t>()</a:t>
                      </a:r>
                    </a:p>
                  </a:txBody>
                  <a:tcPr marL="55195" marR="55195" marT="55195" marB="55195"/>
                </a:tc>
              </a:tr>
              <a:tr h="591687">
                <a:tc>
                  <a:txBody>
                    <a:bodyPr/>
                    <a:lstStyle/>
                    <a:p>
                      <a:pPr algn="l" fontAlgn="t"/>
                      <a:r>
                        <a:rPr lang="en-IN" sz="1600">
                          <a:effectLst/>
                        </a:rPr>
                        <a:t>4096</a:t>
                      </a:r>
                    </a:p>
                  </a:txBody>
                  <a:tcPr marL="55195" marR="55195" marT="55195" marB="55195"/>
                </a:tc>
                <a:tc>
                  <a:txBody>
                    <a:bodyPr/>
                    <a:lstStyle/>
                    <a:p>
                      <a:pPr algn="l" fontAlgn="t"/>
                      <a:r>
                        <a:rPr lang="en-IN" sz="1600">
                          <a:effectLst/>
                        </a:rPr>
                        <a:t>E_RECOVERABLE_ERROR</a:t>
                      </a:r>
                    </a:p>
                  </a:txBody>
                  <a:tcPr marL="55195" marR="55195" marT="55195" marB="55195"/>
                </a:tc>
                <a:tc>
                  <a:txBody>
                    <a:bodyPr/>
                    <a:lstStyle/>
                    <a:p>
                      <a:pPr algn="l" fontAlgn="t"/>
                      <a:r>
                        <a:rPr lang="en-IN" sz="1600" dirty="0">
                          <a:effectLst/>
                        </a:rPr>
                        <a:t>Catchable fatal error. This is like an E_ERROR but can be caught by a user defined handle (see also </a:t>
                      </a:r>
                      <a:r>
                        <a:rPr lang="en-IN" sz="1600" dirty="0" err="1">
                          <a:effectLst/>
                        </a:rPr>
                        <a:t>set_error_handler</a:t>
                      </a:r>
                      <a:r>
                        <a:rPr lang="en-IN" sz="1600" dirty="0">
                          <a:effectLst/>
                        </a:rPr>
                        <a:t>())</a:t>
                      </a:r>
                    </a:p>
                  </a:txBody>
                  <a:tcPr marL="55195" marR="55195" marT="55195" marB="55195"/>
                </a:tc>
              </a:tr>
              <a:tr h="685732">
                <a:tc>
                  <a:txBody>
                    <a:bodyPr/>
                    <a:lstStyle/>
                    <a:p>
                      <a:pPr algn="l" fontAlgn="t"/>
                      <a:r>
                        <a:rPr lang="en-IN" sz="1600">
                          <a:effectLst/>
                        </a:rPr>
                        <a:t>8191</a:t>
                      </a:r>
                    </a:p>
                  </a:txBody>
                  <a:tcPr marL="55195" marR="55195" marT="55195" marB="55195"/>
                </a:tc>
                <a:tc>
                  <a:txBody>
                    <a:bodyPr/>
                    <a:lstStyle/>
                    <a:p>
                      <a:pPr algn="l" fontAlgn="t"/>
                      <a:r>
                        <a:rPr lang="en-IN" sz="1600">
                          <a:effectLst/>
                        </a:rPr>
                        <a:t>E_ALL</a:t>
                      </a:r>
                    </a:p>
                  </a:txBody>
                  <a:tcPr marL="55195" marR="55195" marT="55195" marB="55195"/>
                </a:tc>
                <a:tc>
                  <a:txBody>
                    <a:bodyPr/>
                    <a:lstStyle/>
                    <a:p>
                      <a:pPr algn="l" fontAlgn="t"/>
                      <a:r>
                        <a:rPr lang="en-IN" sz="1600" dirty="0">
                          <a:effectLst/>
                        </a:rPr>
                        <a:t>All errors and warnings (E_STRICT became a part of E_ALL in PHP 5.4)</a:t>
                      </a:r>
                    </a:p>
                  </a:txBody>
                  <a:tcPr marL="55195" marR="55195" marT="55195" marB="55195"/>
                </a:tc>
              </a:tr>
            </a:tbl>
          </a:graphicData>
        </a:graphic>
      </p:graphicFrame>
      <p:sp>
        <p:nvSpPr>
          <p:cNvPr id="5" name="Rectangle 4"/>
          <p:cNvSpPr/>
          <p:nvPr/>
        </p:nvSpPr>
        <p:spPr>
          <a:xfrm>
            <a:off x="304800" y="4495800"/>
            <a:ext cx="7772400" cy="2308324"/>
          </a:xfrm>
          <a:prstGeom prst="rect">
            <a:avLst/>
          </a:prstGeom>
        </p:spPr>
        <p:txBody>
          <a:bodyPr wrap="square">
            <a:spAutoFit/>
          </a:bodyPr>
          <a:lstStyle/>
          <a:p>
            <a:r>
              <a:rPr lang="en-IN" sz="2400" dirty="0"/>
              <a:t>function </a:t>
            </a:r>
            <a:r>
              <a:rPr lang="en-IN" sz="2400" dirty="0" err="1"/>
              <a:t>customError</a:t>
            </a:r>
            <a:r>
              <a:rPr lang="en-IN" sz="2400" dirty="0"/>
              <a:t>($</a:t>
            </a:r>
            <a:r>
              <a:rPr lang="en-IN" sz="2400" dirty="0" err="1"/>
              <a:t>errno</a:t>
            </a:r>
            <a:r>
              <a:rPr lang="en-IN" sz="2400" dirty="0"/>
              <a:t>, $</a:t>
            </a:r>
            <a:r>
              <a:rPr lang="en-IN" sz="2400" dirty="0" err="1"/>
              <a:t>errstr</a:t>
            </a:r>
            <a:r>
              <a:rPr lang="en-IN" sz="2400" dirty="0"/>
              <a:t>) </a:t>
            </a:r>
            <a:endParaRPr lang="en-IN" sz="2400" dirty="0" smtClean="0"/>
          </a:p>
          <a:p>
            <a:r>
              <a:rPr lang="en-IN" sz="2400" dirty="0" smtClean="0"/>
              <a:t>{</a:t>
            </a:r>
            <a:r>
              <a:rPr lang="en-IN" sz="2400" dirty="0"/>
              <a:t/>
            </a:r>
            <a:br>
              <a:rPr lang="en-IN" sz="2400" dirty="0"/>
            </a:br>
            <a:r>
              <a:rPr lang="en-IN" sz="2400" dirty="0"/>
              <a:t>  echo "&lt;b&gt;Error:&lt;/b&gt; [$</a:t>
            </a:r>
            <a:r>
              <a:rPr lang="en-IN" sz="2400" dirty="0" err="1"/>
              <a:t>errno</a:t>
            </a:r>
            <a:r>
              <a:rPr lang="en-IN" sz="2400" dirty="0"/>
              <a:t>] $</a:t>
            </a:r>
            <a:r>
              <a:rPr lang="en-IN" sz="2400" dirty="0" err="1"/>
              <a:t>errstr</a:t>
            </a:r>
            <a:r>
              <a:rPr lang="en-IN" sz="2400" dirty="0"/>
              <a:t>&lt;</a:t>
            </a:r>
            <a:r>
              <a:rPr lang="en-IN" sz="2400" dirty="0" err="1"/>
              <a:t>br</a:t>
            </a:r>
            <a:r>
              <a:rPr lang="en-IN" sz="2400" dirty="0"/>
              <a:t>&gt;";</a:t>
            </a:r>
            <a:br>
              <a:rPr lang="en-IN" sz="2400" dirty="0"/>
            </a:br>
            <a:r>
              <a:rPr lang="en-IN" sz="2400" dirty="0"/>
              <a:t>  echo "Ending Script";</a:t>
            </a:r>
            <a:br>
              <a:rPr lang="en-IN" sz="2400" dirty="0"/>
            </a:br>
            <a:r>
              <a:rPr lang="en-IN" sz="2400" dirty="0"/>
              <a:t>  die();</a:t>
            </a:r>
            <a:br>
              <a:rPr lang="en-IN" sz="2400" dirty="0"/>
            </a:br>
            <a:r>
              <a:rPr lang="en-IN" sz="2400" dirty="0"/>
              <a:t>}</a:t>
            </a:r>
          </a:p>
        </p:txBody>
      </p:sp>
    </p:spTree>
    <p:extLst>
      <p:ext uri="{BB962C8B-B14F-4D97-AF65-F5344CB8AC3E}">
        <p14:creationId xmlns:p14="http://schemas.microsoft.com/office/powerpoint/2010/main" val="18308238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t>Trigger an Error</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In a script where users can input data it is useful to trigger errors when an illegal input occurs. In PHP, this is done by the </a:t>
            </a:r>
            <a:r>
              <a:rPr lang="en-US" dirty="0" err="1" smtClean="0"/>
              <a:t>trigger_error</a:t>
            </a:r>
            <a:r>
              <a:rPr lang="en-US" dirty="0" smtClean="0"/>
              <a:t>() function.</a:t>
            </a:r>
          </a:p>
          <a:p>
            <a:pPr>
              <a:buNone/>
            </a:pPr>
            <a:r>
              <a:rPr lang="en-US" dirty="0" smtClean="0"/>
              <a:t>	&lt;?</a:t>
            </a:r>
            <a:r>
              <a:rPr lang="en-US" dirty="0" err="1" smtClean="0"/>
              <a:t>php</a:t>
            </a:r>
            <a:r>
              <a:rPr lang="en-US" dirty="0" smtClean="0"/>
              <a:t/>
            </a:r>
            <a:br>
              <a:rPr lang="en-US" dirty="0" smtClean="0"/>
            </a:br>
            <a:r>
              <a:rPr lang="en-US" dirty="0" smtClean="0"/>
              <a:t>$test=2;</a:t>
            </a:r>
            <a:br>
              <a:rPr lang="en-US" dirty="0" smtClean="0"/>
            </a:br>
            <a:r>
              <a:rPr lang="en-US" dirty="0" smtClean="0"/>
              <a:t>if ($test&gt;1) {</a:t>
            </a:r>
            <a:br>
              <a:rPr lang="en-US" dirty="0" smtClean="0"/>
            </a:br>
            <a:r>
              <a:rPr lang="en-US" dirty="0" smtClean="0"/>
              <a:t>  </a:t>
            </a:r>
            <a:r>
              <a:rPr lang="en-US" dirty="0" err="1" smtClean="0"/>
              <a:t>trigger_error</a:t>
            </a:r>
            <a:r>
              <a:rPr lang="en-US" smtClean="0"/>
              <a:t>("Value must be 1 or below");</a:t>
            </a:r>
            <a:br>
              <a:rPr lang="en-US" smtClean="0"/>
            </a:br>
            <a:r>
              <a:rPr lang="en-US" smtClean="0"/>
              <a:t>}</a:t>
            </a:r>
            <a:br>
              <a:rPr lang="en-US" smtClean="0"/>
            </a:br>
            <a:r>
              <a:rPr lang="en-US" smtClean="0"/>
              <a:t>?&gt; </a:t>
            </a:r>
            <a:endParaRPr lang="en-US" dirty="0"/>
          </a:p>
        </p:txBody>
      </p:sp>
    </p:spTree>
    <p:extLst>
      <p:ext uri="{BB962C8B-B14F-4D97-AF65-F5344CB8AC3E}">
        <p14:creationId xmlns:p14="http://schemas.microsoft.com/office/powerpoint/2010/main" val="257268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buNone/>
            </a:pPr>
            <a:r>
              <a:rPr lang="en-US" dirty="0" smtClean="0"/>
              <a:t>	</a:t>
            </a:r>
            <a:r>
              <a:rPr lang="en-US" b="1" dirty="0" smtClean="0"/>
              <a:t>Comments can be used to:</a:t>
            </a:r>
          </a:p>
          <a:p>
            <a:pPr lvl="0"/>
            <a:r>
              <a:rPr lang="en-US" dirty="0" smtClean="0"/>
              <a:t>Let others understand what you are doing</a:t>
            </a:r>
          </a:p>
          <a:p>
            <a:pPr lvl="0"/>
            <a:r>
              <a:rPr lang="en-US" dirty="0" smtClean="0"/>
              <a:t>Remind yourself of what you did - Most programmers have experienced coming back to their own work a year or two later and having to re-figure out what they did. Comments can remind you of what you were thinking when you wrote the code</a:t>
            </a:r>
          </a:p>
          <a:p>
            <a:pPr>
              <a:buNone/>
            </a:pPr>
            <a:r>
              <a:rPr lang="en-US" dirty="0" smtClean="0"/>
              <a:t>	// This is a single-line comment</a:t>
            </a:r>
            <a:br>
              <a:rPr lang="en-US" dirty="0" smtClean="0"/>
            </a:br>
            <a:r>
              <a:rPr lang="en-US" dirty="0" smtClean="0"/>
              <a:t/>
            </a:r>
            <a:br>
              <a:rPr lang="en-US" dirty="0" smtClean="0"/>
            </a:br>
            <a:r>
              <a:rPr lang="en-US" dirty="0" smtClean="0"/>
              <a:t># This is also a single-line comment</a:t>
            </a:r>
          </a:p>
          <a:p>
            <a:pPr>
              <a:buNone/>
            </a:pPr>
            <a:r>
              <a:rPr lang="en-US" dirty="0" smtClean="0"/>
              <a:t>	/*</a:t>
            </a:r>
            <a:br>
              <a:rPr lang="en-US" dirty="0" smtClean="0"/>
            </a:br>
            <a:r>
              <a:rPr lang="en-US" dirty="0" smtClean="0"/>
              <a:t>This is a multiple-lines comment block</a:t>
            </a:r>
            <a:br>
              <a:rPr lang="en-US" dirty="0" smtClean="0"/>
            </a:br>
            <a:r>
              <a:rPr lang="en-US" dirty="0" smtClean="0"/>
              <a:t>that spans over multiple</a:t>
            </a:r>
            <a:br>
              <a:rPr lang="en-US" dirty="0" smtClean="0"/>
            </a:br>
            <a:r>
              <a:rPr lang="en-US" dirty="0" smtClean="0"/>
              <a:t>lines</a:t>
            </a:r>
            <a:br>
              <a:rPr lang="en-US" dirty="0" smtClean="0"/>
            </a:br>
            <a:r>
              <a:rPr lang="en-US" dirty="0" smtClean="0"/>
              <a:t>*/</a:t>
            </a:r>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reporting</a:t>
            </a:r>
            <a:endParaRPr lang="en-IN" dirty="0"/>
          </a:p>
        </p:txBody>
      </p:sp>
      <p:sp>
        <p:nvSpPr>
          <p:cNvPr id="3" name="Content Placeholder 2"/>
          <p:cNvSpPr>
            <a:spLocks noGrp="1"/>
          </p:cNvSpPr>
          <p:nvPr>
            <p:ph idx="1"/>
          </p:nvPr>
        </p:nvSpPr>
        <p:spPr/>
        <p:txBody>
          <a:bodyPr/>
          <a:lstStyle/>
          <a:p>
            <a:pPr marL="342900" lvl="1" indent="-342900">
              <a:buFont typeface="Arial" pitchFamily="34" charset="0"/>
              <a:buChar char="•"/>
            </a:pPr>
            <a:r>
              <a:rPr lang="en-US" dirty="0"/>
              <a:t>Error reporting </a:t>
            </a:r>
            <a:r>
              <a:rPr lang="en-IN" dirty="0" smtClean="0"/>
              <a:t> we can create an error report using log errors concept.</a:t>
            </a:r>
            <a:endParaRPr lang="en-IN" dirty="0"/>
          </a:p>
          <a:p>
            <a:pPr marL="742950" lvl="2" indent="-342900"/>
            <a:r>
              <a:rPr lang="en-IN" dirty="0"/>
              <a:t> By using the </a:t>
            </a:r>
            <a:r>
              <a:rPr lang="en-IN" dirty="0" err="1"/>
              <a:t>error_log</a:t>
            </a:r>
            <a:r>
              <a:rPr lang="en-IN" dirty="0"/>
              <a:t>() function you can send error logs to a specified file or a remote </a:t>
            </a:r>
            <a:r>
              <a:rPr lang="en-IN" dirty="0" smtClean="0"/>
              <a:t>destination for future reference.</a:t>
            </a:r>
            <a:endParaRPr lang="en-US" dirty="0" smtClean="0"/>
          </a:p>
        </p:txBody>
      </p:sp>
    </p:spTree>
    <p:extLst>
      <p:ext uri="{BB962C8B-B14F-4D97-AF65-F5344CB8AC3E}">
        <p14:creationId xmlns:p14="http://schemas.microsoft.com/office/powerpoint/2010/main" val="184325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PHP 5 Variables</a:t>
            </a:r>
            <a:br>
              <a:rPr lang="en-US" b="1" dirty="0" smtClean="0"/>
            </a:br>
            <a:endParaRPr lang="en-US" dirty="0"/>
          </a:p>
        </p:txBody>
      </p:sp>
      <p:sp>
        <p:nvSpPr>
          <p:cNvPr id="3" name="Content Placeholder 2"/>
          <p:cNvSpPr>
            <a:spLocks noGrp="1"/>
          </p:cNvSpPr>
          <p:nvPr>
            <p:ph idx="1"/>
          </p:nvPr>
        </p:nvSpPr>
        <p:spPr>
          <a:xfrm>
            <a:off x="457200" y="838200"/>
            <a:ext cx="8229600" cy="5638800"/>
          </a:xfrm>
        </p:spPr>
        <p:txBody>
          <a:bodyPr>
            <a:normAutofit fontScale="92500" lnSpcReduction="10000"/>
          </a:bodyPr>
          <a:lstStyle/>
          <a:p>
            <a:pPr marL="0" indent="0" algn="just">
              <a:buNone/>
            </a:pPr>
            <a:endParaRPr lang="en-US" dirty="0" smtClean="0"/>
          </a:p>
          <a:p>
            <a:pPr algn="just"/>
            <a:r>
              <a:rPr lang="en-US" dirty="0" smtClean="0"/>
              <a:t>Rules for PHP variables:</a:t>
            </a:r>
          </a:p>
          <a:p>
            <a:pPr lvl="0" algn="just"/>
            <a:r>
              <a:rPr lang="en-US" dirty="0" smtClean="0"/>
              <a:t>A variable starts with the $ sign, followed by the name of the variable</a:t>
            </a:r>
          </a:p>
          <a:p>
            <a:pPr lvl="0" algn="just"/>
            <a:r>
              <a:rPr lang="en-US" dirty="0" smtClean="0"/>
              <a:t>A variable name must start with a letter or the underscore character</a:t>
            </a:r>
          </a:p>
          <a:p>
            <a:pPr lvl="0" algn="just"/>
            <a:r>
              <a:rPr lang="en-US" dirty="0" smtClean="0"/>
              <a:t>A variable name cannot start with a number</a:t>
            </a:r>
          </a:p>
          <a:p>
            <a:pPr lvl="0" algn="just"/>
            <a:r>
              <a:rPr lang="en-US" dirty="0" smtClean="0"/>
              <a:t>A variable name can only contain alpha-numeric characters and underscores (A-z, 0-9, and _ )</a:t>
            </a:r>
          </a:p>
          <a:p>
            <a:pPr lvl="0" algn="just"/>
            <a:r>
              <a:rPr lang="en-US" dirty="0" smtClean="0"/>
              <a:t>Variable names are case-sensitive ($age and $AGE are two different variables)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306158A1A15C4DAEDB4AE9AC037EE6" ma:contentTypeVersion="11" ma:contentTypeDescription="Create a new document." ma:contentTypeScope="" ma:versionID="f74459b5281de6d29f1c502f41951597">
  <xsd:schema xmlns:xsd="http://www.w3.org/2001/XMLSchema" xmlns:xs="http://www.w3.org/2001/XMLSchema" xmlns:p="http://schemas.microsoft.com/office/2006/metadata/properties" xmlns:ns2="da1fb967-cdb9-4942-8558-781a020194f4" xmlns:ns3="aef93bce-39dd-479c-8184-88334b77acb7" targetNamespace="http://schemas.microsoft.com/office/2006/metadata/properties" ma:root="true" ma:fieldsID="23e2f9ce8906867215628094cf4e231a" ns2:_="" ns3:_="">
    <xsd:import namespace="da1fb967-cdb9-4942-8558-781a020194f4"/>
    <xsd:import namespace="aef93bce-39dd-479c-8184-88334b77acb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1fb967-cdb9-4942-8558-781a02019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f93bce-39dd-479c-8184-88334b77acb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bde1606-67b5-4b51-a158-11757046d15e}" ma:internalName="TaxCatchAll" ma:showField="CatchAllData" ma:web="aef93bce-39dd-479c-8184-88334b77ac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ef93bce-39dd-479c-8184-88334b77acb7" xsi:nil="true"/>
    <lcf76f155ced4ddcb4097134ff3c332f xmlns="da1fb967-cdb9-4942-8558-781a020194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69D0B19-7E6E-4F5F-831A-020A5A786799}"/>
</file>

<file path=customXml/itemProps2.xml><?xml version="1.0" encoding="utf-8"?>
<ds:datastoreItem xmlns:ds="http://schemas.openxmlformats.org/officeDocument/2006/customXml" ds:itemID="{518E006E-0CC8-4A64-BA18-482FF4071B20}"/>
</file>

<file path=customXml/itemProps3.xml><?xml version="1.0" encoding="utf-8"?>
<ds:datastoreItem xmlns:ds="http://schemas.openxmlformats.org/officeDocument/2006/customXml" ds:itemID="{BAEC543C-A60A-4617-B052-FD9B721329AE}"/>
</file>

<file path=docProps/app.xml><?xml version="1.0" encoding="utf-8"?>
<Properties xmlns="http://schemas.openxmlformats.org/officeDocument/2006/extended-properties" xmlns:vt="http://schemas.openxmlformats.org/officeDocument/2006/docPropsVTypes">
  <TotalTime>3363</TotalTime>
  <Words>2572</Words>
  <Application>Microsoft Office PowerPoint</Application>
  <PresentationFormat>On-screen Show (4:3)</PresentationFormat>
  <Paragraphs>555</Paragraphs>
  <Slides>80</Slides>
  <Notes>0</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Office Theme</vt:lpstr>
      <vt:lpstr>PowerPoint Presentation</vt:lpstr>
      <vt:lpstr>PHP</vt:lpstr>
      <vt:lpstr>Server side script Languages</vt:lpstr>
      <vt:lpstr>Advantages of PHP language</vt:lpstr>
      <vt:lpstr>Advantages of PHP language Cont…</vt:lpstr>
      <vt:lpstr>Disadvantages of PHP</vt:lpstr>
      <vt:lpstr>PowerPoint Presentation</vt:lpstr>
      <vt:lpstr>PowerPoint Presentation</vt:lpstr>
      <vt:lpstr>PHP 5 Variables </vt:lpstr>
      <vt:lpstr>PHP Case Sensitivity </vt:lpstr>
      <vt:lpstr>PowerPoint Presentation</vt:lpstr>
      <vt:lpstr>PHP Conditional Statements</vt:lpstr>
      <vt:lpstr>The if Statement </vt:lpstr>
      <vt:lpstr>The if...else Statement </vt:lpstr>
      <vt:lpstr>The if...elseif....else Statement </vt:lpstr>
      <vt:lpstr>switch Statement </vt:lpstr>
      <vt:lpstr>PHP FLOW CONTROL AND LOOPS </vt:lpstr>
      <vt:lpstr>PowerPoint Presentation</vt:lpstr>
      <vt:lpstr>While Loop</vt:lpstr>
      <vt:lpstr>do...while Loop</vt:lpstr>
      <vt:lpstr>PowerPoint Presentation</vt:lpstr>
      <vt:lpstr>For Loops</vt:lpstr>
      <vt:lpstr>PHP foreach Loop </vt:lpstr>
      <vt:lpstr>PowerPoint Presentation</vt:lpstr>
      <vt:lpstr>PHP5 Arrays </vt:lpstr>
      <vt:lpstr>PowerPoint Presentation</vt:lpstr>
      <vt:lpstr>String</vt:lpstr>
      <vt:lpstr>PowerPoint Presentation</vt:lpstr>
      <vt:lpstr>PHP Function Arguments </vt:lpstr>
      <vt:lpstr>PowerPoint Presentation</vt:lpstr>
      <vt:lpstr>Functions - Returning values </vt:lpstr>
      <vt:lpstr>PowerPoint Presentation</vt:lpstr>
      <vt:lpstr>PowerPoint Presentation</vt:lpstr>
      <vt:lpstr> PHP 5 Include Files </vt:lpstr>
      <vt:lpstr>PHP 5 Include Files Cont.…</vt:lpstr>
      <vt:lpstr>Include Example-1</vt:lpstr>
      <vt:lpstr>PowerPoint Presentation</vt:lpstr>
      <vt:lpstr>PowerPoint Presentation</vt:lpstr>
      <vt:lpstr>PowerPoint Presentation</vt:lpstr>
      <vt:lpstr>PowerPoint Presentation</vt:lpstr>
      <vt:lpstr>PHP include vs. require </vt:lpstr>
      <vt:lpstr>Global Variables - Superglobals </vt:lpstr>
      <vt:lpstr>PHP $GLOBALS </vt:lpstr>
      <vt:lpstr>PHP $_POST </vt:lpstr>
      <vt:lpstr>PHP $_GET</vt:lpstr>
      <vt:lpstr>PowerPoint Presentation</vt:lpstr>
      <vt:lpstr>POST and GET</vt:lpstr>
      <vt:lpstr>PHP - A Simple HTML Form </vt:lpstr>
      <vt:lpstr>Session and cookie </vt:lpstr>
      <vt:lpstr>Session and Cookie</vt:lpstr>
      <vt:lpstr>PowerPoint Presentation</vt:lpstr>
      <vt:lpstr>PowerPoint Presentation</vt:lpstr>
      <vt:lpstr>PowerPoint Presentation</vt:lpstr>
      <vt:lpstr>PHP 5 Sessions </vt:lpstr>
      <vt:lpstr>PowerPoint Presentation</vt:lpstr>
      <vt:lpstr>Get PHP Session Variable Values </vt:lpstr>
      <vt:lpstr>PowerPoint Presentation</vt:lpstr>
      <vt:lpstr>PowerPoint Presentation</vt:lpstr>
      <vt:lpstr>PowerPoint Presentation</vt:lpstr>
      <vt:lpstr>Introduction to Object Oriented PHP</vt:lpstr>
      <vt:lpstr>PowerPoint Presentation</vt:lpstr>
      <vt:lpstr>PowerPoint Presentation</vt:lpstr>
      <vt:lpstr>PowerPoint Presentation</vt:lpstr>
      <vt:lpstr>Creating Objects in PHP </vt:lpstr>
      <vt:lpstr>Calling Member Functions </vt:lpstr>
      <vt:lpstr>PowerPoint Presentation</vt:lpstr>
      <vt:lpstr>Above program using constructor:</vt:lpstr>
      <vt:lpstr>Steps to connect MySql Database with PHP</vt:lpstr>
      <vt:lpstr>Steps to connect MySql Database with PHP and buit-in Database functions</vt:lpstr>
      <vt:lpstr>Steps to connect MySql Database with PHP and buit-in Database functions</vt:lpstr>
      <vt:lpstr>PowerPoint Presentation</vt:lpstr>
      <vt:lpstr>PowerPoint Presentation</vt:lpstr>
      <vt:lpstr>How AJAX Works </vt:lpstr>
      <vt:lpstr>PowerPoint Presentation</vt:lpstr>
      <vt:lpstr>PHP-Error Handling</vt:lpstr>
      <vt:lpstr>Die() method</vt:lpstr>
      <vt:lpstr>Custom Error Handling</vt:lpstr>
      <vt:lpstr>Error Levels</vt:lpstr>
      <vt:lpstr>Trigger an Error </vt:lpstr>
      <vt:lpstr>Error reporting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
  <cp:lastModifiedBy>Debabrata swain</cp:lastModifiedBy>
  <cp:revision>253</cp:revision>
  <dcterms:created xsi:type="dcterms:W3CDTF">2006-08-16T00:00:00Z</dcterms:created>
  <dcterms:modified xsi:type="dcterms:W3CDTF">2024-10-15T17:59:59Z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0x010100CA306158A1A15C4DAEDB4AE9AC037EE6</vt:lpwstr>
  </property>
</Properties>
</file>