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77" r:id="rId6"/>
    <p:sldId id="278" r:id="rId7"/>
    <p:sldId id="279" r:id="rId8"/>
    <p:sldId id="280" r:id="rId9"/>
    <p:sldId id="287" r:id="rId10"/>
    <p:sldId id="288" r:id="rId11"/>
    <p:sldId id="289" r:id="rId12"/>
    <p:sldId id="290" r:id="rId13"/>
    <p:sldId id="291" r:id="rId14"/>
    <p:sldId id="281" r:id="rId15"/>
    <p:sldId id="282" r:id="rId16"/>
    <p:sldId id="283" r:id="rId17"/>
    <p:sldId id="284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75" autoAdjust="0"/>
    <p:restoredTop sz="94660"/>
  </p:normalViewPr>
  <p:slideViewPr>
    <p:cSldViewPr>
      <p:cViewPr varScale="1">
        <p:scale>
          <a:sx n="64" d="100"/>
          <a:sy n="64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backgrou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ttach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CSS?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CSS</a:t>
            </a:r>
            <a:r>
              <a:rPr lang="en-US" sz="2800" dirty="0" smtClean="0"/>
              <a:t> stands for </a:t>
            </a:r>
            <a:r>
              <a:rPr lang="en-US" sz="2800" b="1" dirty="0" smtClean="0"/>
              <a:t>C</a:t>
            </a:r>
            <a:r>
              <a:rPr lang="en-US" sz="2800" dirty="0" smtClean="0"/>
              <a:t>ascading </a:t>
            </a:r>
            <a:r>
              <a:rPr lang="en-US" sz="2800" b="1" dirty="0" smtClean="0"/>
              <a:t>S</a:t>
            </a:r>
            <a:r>
              <a:rPr lang="en-US" sz="2800" dirty="0" smtClean="0"/>
              <a:t>tyle </a:t>
            </a:r>
            <a:r>
              <a:rPr lang="en-US" sz="2800" b="1" dirty="0" smtClean="0"/>
              <a:t>S</a:t>
            </a:r>
            <a:r>
              <a:rPr lang="en-US" sz="2800" dirty="0" smtClean="0"/>
              <a:t>heets</a:t>
            </a:r>
          </a:p>
          <a:p>
            <a:r>
              <a:rPr lang="en-US" sz="2800" dirty="0" smtClean="0"/>
              <a:t>CSS defines </a:t>
            </a:r>
            <a:r>
              <a:rPr lang="en-US" sz="2800" b="1" dirty="0" smtClean="0"/>
              <a:t>how HTML elements are to be displayed</a:t>
            </a:r>
            <a:endParaRPr lang="en-US" sz="2800" dirty="0" smtClean="0"/>
          </a:p>
          <a:p>
            <a:r>
              <a:rPr lang="en-US" sz="2800" dirty="0" smtClean="0"/>
              <a:t>CSS saves a lot of work</a:t>
            </a:r>
          </a:p>
          <a:p>
            <a:r>
              <a:rPr lang="en-US" sz="2800" dirty="0" smtClean="0"/>
              <a:t>External Style Sheets are stored in </a:t>
            </a:r>
            <a:r>
              <a:rPr lang="en-US" sz="2800" b="1" dirty="0" smtClean="0"/>
              <a:t>CSS files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500" dirty="0" smtClean="0"/>
              <a:t>The id Selector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The id selector uses the id attribute of an HTML element to select a specific element.</a:t>
            </a:r>
          </a:p>
          <a:p>
            <a:pPr>
              <a:buNone/>
            </a:pPr>
            <a:r>
              <a:rPr lang="en-US" sz="3000" dirty="0" smtClean="0"/>
              <a:t>	An id should be unique within a page, so the id selector is used if you want to select a single, unique element.</a:t>
            </a:r>
          </a:p>
          <a:p>
            <a:pPr>
              <a:buNone/>
            </a:pPr>
            <a:r>
              <a:rPr lang="es-ES" sz="2600" dirty="0" smtClean="0"/>
              <a:t>#para1 {</a:t>
            </a:r>
          </a:p>
          <a:p>
            <a:pPr>
              <a:buNone/>
            </a:pPr>
            <a:r>
              <a:rPr lang="es-ES" sz="2600" dirty="0" smtClean="0"/>
              <a:t>    </a:t>
            </a:r>
            <a:r>
              <a:rPr lang="es-ES" sz="2600" dirty="0" err="1" smtClean="0"/>
              <a:t>text-align</a:t>
            </a:r>
            <a:r>
              <a:rPr lang="es-ES" sz="2600" dirty="0" smtClean="0"/>
              <a:t>: center;</a:t>
            </a:r>
          </a:p>
          <a:p>
            <a:pPr>
              <a:buNone/>
            </a:pPr>
            <a:r>
              <a:rPr lang="es-ES" sz="2600" dirty="0" smtClean="0"/>
              <a:t>    color: red;</a:t>
            </a:r>
          </a:p>
          <a:p>
            <a:pPr>
              <a:buNone/>
            </a:pPr>
            <a:r>
              <a:rPr lang="es-E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&lt;p id="para1"&gt;Hello World!&lt;/p&gt;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 class Selector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class selector selects elements with a specific class attribute.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.</a:t>
            </a:r>
            <a:r>
              <a:rPr lang="en-US" sz="2400" dirty="0" smtClean="0"/>
              <a:t>center {</a:t>
            </a:r>
            <a:br>
              <a:rPr lang="en-US" sz="2400" dirty="0" smtClean="0"/>
            </a:br>
            <a:r>
              <a:rPr lang="en-US" sz="2400" dirty="0" smtClean="0"/>
              <a:t>    text-align: center;</a:t>
            </a:r>
            <a:br>
              <a:rPr lang="en-US" sz="2400" dirty="0" smtClean="0"/>
            </a:br>
            <a:r>
              <a:rPr lang="en-US" sz="2400" dirty="0" smtClean="0"/>
              <a:t>    color: red;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&lt;h1 class="center"&gt;Red and center-aligned heading&lt;/h1&gt;</a:t>
            </a:r>
          </a:p>
          <a:p>
            <a:pPr>
              <a:buNone/>
            </a:pPr>
            <a:r>
              <a:rPr lang="en-US" sz="2400" dirty="0" smtClean="0"/>
              <a:t>&lt;p class="center"&gt;Red and center-aligned paragraph.&lt;/p&gt;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p.one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border-style: solid;</a:t>
            </a:r>
          </a:p>
          <a:p>
            <a:pPr>
              <a:buNone/>
            </a:pPr>
            <a:r>
              <a:rPr lang="en-US" dirty="0" smtClean="0"/>
              <a:t>    border-width: 5px;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p.two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border-style: solid;</a:t>
            </a:r>
          </a:p>
          <a:p>
            <a:pPr>
              <a:buNone/>
            </a:pPr>
            <a:r>
              <a:rPr lang="en-US" dirty="0" smtClean="0"/>
              <a:t>    border-width: medium;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class="one"&gt;Some text.&lt;/p&gt;</a:t>
            </a:r>
          </a:p>
          <a:p>
            <a:pPr>
              <a:buNone/>
            </a:pPr>
            <a:r>
              <a:rPr lang="en-US" dirty="0" smtClean="0"/>
              <a:t>&lt;p class="two"&gt;Some text.&lt;/p&gt;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Grouping Selectors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h1, h2, p {</a:t>
            </a:r>
            <a:br>
              <a:rPr lang="en-US" sz="2800" dirty="0" smtClean="0"/>
            </a:br>
            <a:r>
              <a:rPr lang="en-US" sz="2800" dirty="0" smtClean="0"/>
              <a:t>    text-align: center;</a:t>
            </a:r>
            <a:br>
              <a:rPr lang="en-US" sz="2800" dirty="0" smtClean="0"/>
            </a:br>
            <a:r>
              <a:rPr lang="en-US" sz="2800" dirty="0" smtClean="0"/>
              <a:t>    color: red;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CSS Text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600" dirty="0" smtClean="0"/>
              <a:t>Text </a:t>
            </a:r>
            <a:r>
              <a:rPr lang="en-IN" sz="3600" dirty="0" err="1" smtClean="0"/>
              <a:t>Color</a:t>
            </a:r>
            <a:endParaRPr lang="en-IN" sz="3600" dirty="0" smtClean="0"/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</a:t>
            </a:r>
            <a:r>
              <a:rPr lang="en-IN" sz="2800" dirty="0" err="1"/>
              <a:t>color</a:t>
            </a:r>
            <a:r>
              <a:rPr lang="en-IN" sz="2800" dirty="0"/>
              <a:t> property is used to set the </a:t>
            </a:r>
            <a:r>
              <a:rPr lang="en-IN" sz="2800" dirty="0" err="1"/>
              <a:t>color</a:t>
            </a:r>
            <a:r>
              <a:rPr lang="en-IN" sz="2800" dirty="0"/>
              <a:t> of the text.</a:t>
            </a:r>
          </a:p>
          <a:p>
            <a:r>
              <a:rPr lang="en-IN" dirty="0"/>
              <a:t>With CSS, a </a:t>
            </a:r>
            <a:r>
              <a:rPr lang="en-IN" dirty="0" err="1"/>
              <a:t>color</a:t>
            </a:r>
            <a:r>
              <a:rPr lang="en-IN" dirty="0"/>
              <a:t> is most often specified by:</a:t>
            </a:r>
          </a:p>
          <a:p>
            <a:pPr lvl="1"/>
            <a:r>
              <a:rPr lang="en-IN" sz="2400" dirty="0"/>
              <a:t>a HEX value - like "#ff0000"</a:t>
            </a:r>
          </a:p>
          <a:p>
            <a:pPr lvl="1"/>
            <a:r>
              <a:rPr lang="en-IN" sz="2400" dirty="0"/>
              <a:t>an RGB value - like "</a:t>
            </a:r>
            <a:r>
              <a:rPr lang="en-IN" sz="2400" dirty="0" err="1"/>
              <a:t>rgb</a:t>
            </a:r>
            <a:r>
              <a:rPr lang="en-IN" sz="2400" dirty="0"/>
              <a:t>(255,0,0)"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 err="1"/>
              <a:t>color</a:t>
            </a:r>
            <a:r>
              <a:rPr lang="en-IN" sz="2400" dirty="0"/>
              <a:t> name - like "</a:t>
            </a:r>
            <a:r>
              <a:rPr lang="en-IN" sz="2400" dirty="0" smtClean="0"/>
              <a:t>red“</a:t>
            </a:r>
          </a:p>
          <a:p>
            <a:pPr lvl="1">
              <a:buNone/>
            </a:pPr>
            <a:r>
              <a:rPr lang="en-US" sz="2400" dirty="0" smtClean="0"/>
              <a:t>h1 {</a:t>
            </a:r>
            <a:br>
              <a:rPr lang="en-US" sz="2400" dirty="0" smtClean="0"/>
            </a:br>
            <a:r>
              <a:rPr lang="en-US" sz="2400" dirty="0" smtClean="0"/>
              <a:t>    color: #00ff00;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h2 {</a:t>
            </a:r>
            <a:br>
              <a:rPr lang="en-US" sz="2400" dirty="0" smtClean="0"/>
            </a:br>
            <a:r>
              <a:rPr lang="en-US" sz="2400" dirty="0" smtClean="0"/>
              <a:t>    color: </a:t>
            </a:r>
            <a:r>
              <a:rPr lang="en-US" sz="2400" dirty="0" err="1" smtClean="0"/>
              <a:t>rgb</a:t>
            </a:r>
            <a:r>
              <a:rPr lang="en-US" sz="2400" dirty="0" smtClean="0"/>
              <a:t>(255,0,0);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IN" sz="24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4369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IN" dirty="0"/>
              <a:t>CSS </a:t>
            </a:r>
            <a:r>
              <a:rPr lang="en-IN" dirty="0" smtClean="0"/>
              <a:t>Text </a:t>
            </a:r>
            <a:r>
              <a:rPr lang="en-IN" sz="3100" dirty="0" err="1" smtClean="0"/>
              <a:t>cont</a:t>
            </a:r>
            <a:r>
              <a:rPr lang="en-IN" sz="3100" dirty="0" smtClean="0"/>
              <a:t>…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Text </a:t>
            </a:r>
            <a:r>
              <a:rPr lang="en-IN" dirty="0" smtClean="0"/>
              <a:t>Alignment:</a:t>
            </a:r>
          </a:p>
          <a:p>
            <a:pPr marL="0" indent="0"/>
            <a:r>
              <a:rPr lang="en-IN" sz="2800" dirty="0" smtClean="0"/>
              <a:t> Text </a:t>
            </a:r>
            <a:r>
              <a:rPr lang="en-IN" sz="2800" dirty="0"/>
              <a:t>can be </a:t>
            </a:r>
            <a:r>
              <a:rPr lang="en-IN" sz="2800" dirty="0" smtClean="0"/>
              <a:t>centred, </a:t>
            </a:r>
            <a:r>
              <a:rPr lang="en-IN" sz="2800" dirty="0"/>
              <a:t>or aligned to the left or right, or justified.</a:t>
            </a:r>
          </a:p>
          <a:p>
            <a:pPr marL="0" indent="0"/>
            <a:r>
              <a:rPr lang="en-IN" sz="2800" dirty="0" smtClean="0"/>
              <a:t> The</a:t>
            </a:r>
            <a:r>
              <a:rPr lang="en-IN" sz="2800" dirty="0"/>
              <a:t> text-align property is used to set the horizontal alignment of a text</a:t>
            </a:r>
            <a:r>
              <a:rPr lang="en-IN" sz="2800" dirty="0" smtClean="0"/>
              <a:t>.</a:t>
            </a:r>
          </a:p>
          <a:p>
            <a:pPr marL="0" indent="0"/>
            <a:r>
              <a:rPr lang="en-IN" sz="2800" dirty="0" smtClean="0"/>
              <a:t> When </a:t>
            </a:r>
            <a:r>
              <a:rPr lang="en-IN" sz="2800" dirty="0"/>
              <a:t>text-align is set to "justify", each line is stretched so that every line has equal width, and the left and right margins are straight (like in magazines and newspapers</a:t>
            </a:r>
            <a:r>
              <a:rPr lang="en-IN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h1 {</a:t>
            </a:r>
            <a:br>
              <a:rPr lang="en-US" sz="2800" dirty="0" smtClean="0"/>
            </a:br>
            <a:r>
              <a:rPr lang="en-US" sz="2800" dirty="0" smtClean="0"/>
              <a:t>    text-align: center;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452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Text Decoration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text-decoration property is mostly used to remove underlines from links for design purposes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text-decoration: none;</a:t>
            </a:r>
          </a:p>
          <a:p>
            <a:r>
              <a:rPr lang="en-US" dirty="0" smtClean="0"/>
              <a:t>It can also be used to decorate text:</a:t>
            </a:r>
            <a:endParaRPr lang="en-IN" dirty="0" smtClean="0"/>
          </a:p>
          <a:p>
            <a:pPr lvl="1"/>
            <a:r>
              <a:rPr lang="en-IN" dirty="0"/>
              <a:t> text-decoration: </a:t>
            </a:r>
            <a:r>
              <a:rPr lang="en-IN" dirty="0" err="1"/>
              <a:t>overline</a:t>
            </a:r>
            <a:r>
              <a:rPr lang="en-IN" dirty="0" smtClean="0"/>
              <a:t>;</a:t>
            </a:r>
          </a:p>
          <a:p>
            <a:pPr lvl="1"/>
            <a:r>
              <a:rPr lang="en-IN" dirty="0"/>
              <a:t>text-decoration: line-through</a:t>
            </a:r>
            <a:r>
              <a:rPr lang="en-IN" dirty="0" smtClean="0"/>
              <a:t>;</a:t>
            </a:r>
          </a:p>
          <a:p>
            <a:pPr lvl="1"/>
            <a:r>
              <a:rPr lang="en-IN" dirty="0"/>
              <a:t>text-decoration: underline;</a:t>
            </a:r>
            <a:endParaRPr lang="en-IN" dirty="0" smtClean="0"/>
          </a:p>
          <a:p>
            <a:pPr marL="0" indent="0">
              <a:buNone/>
            </a:pPr>
            <a:r>
              <a:rPr lang="en-US" sz="2400" dirty="0" smtClean="0"/>
              <a:t>h1 {</a:t>
            </a:r>
            <a:br>
              <a:rPr lang="en-US" sz="2400" dirty="0" smtClean="0"/>
            </a:br>
            <a:r>
              <a:rPr lang="en-US" sz="2400" dirty="0" smtClean="0"/>
              <a:t>    text-decoration: </a:t>
            </a:r>
            <a:r>
              <a:rPr lang="en-US" sz="2400" dirty="0" err="1" smtClean="0"/>
              <a:t>overline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74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IN" dirty="0"/>
              <a:t>Text </a:t>
            </a:r>
            <a:r>
              <a:rPr lang="en-IN" dirty="0" smtClean="0"/>
              <a:t>Transformation: </a:t>
            </a:r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text-transform property is used to specify uppercase and lowercase letters in a </a:t>
            </a:r>
            <a:r>
              <a:rPr lang="en-IN" sz="2800" dirty="0" smtClean="0"/>
              <a:t>text.</a:t>
            </a:r>
          </a:p>
          <a:p>
            <a:pPr lvl="1"/>
            <a:r>
              <a:rPr lang="en-IN" sz="2400" dirty="0" smtClean="0"/>
              <a:t>text-transform</a:t>
            </a:r>
            <a:r>
              <a:rPr lang="en-IN" sz="2400" dirty="0"/>
              <a:t>: uppercase</a:t>
            </a:r>
            <a:r>
              <a:rPr lang="en-IN" sz="2400" dirty="0" smtClean="0"/>
              <a:t>;</a:t>
            </a:r>
          </a:p>
          <a:p>
            <a:pPr lvl="1"/>
            <a:r>
              <a:rPr lang="en-IN" sz="2400" dirty="0"/>
              <a:t>text-transform: lowercase</a:t>
            </a:r>
            <a:r>
              <a:rPr lang="en-IN" sz="2400" dirty="0" smtClean="0"/>
              <a:t>;</a:t>
            </a:r>
          </a:p>
          <a:p>
            <a:pPr lvl="1"/>
            <a:r>
              <a:rPr lang="en-IN" sz="2400" dirty="0"/>
              <a:t>text-transform: capitalize</a:t>
            </a:r>
            <a:r>
              <a:rPr lang="en-IN" sz="2400" dirty="0" smtClean="0"/>
              <a:t>;</a:t>
            </a:r>
          </a:p>
          <a:p>
            <a:r>
              <a:rPr lang="en-IN" dirty="0"/>
              <a:t>Text </a:t>
            </a:r>
            <a:r>
              <a:rPr lang="en-IN" dirty="0" smtClean="0"/>
              <a:t>Indentation:</a:t>
            </a:r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text-indent property is used to specify the indentation of the first line of a text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/>
              <a:t>text-indent: 50px;</a:t>
            </a:r>
            <a:endParaRPr lang="en-IN" sz="2400" dirty="0" smtClean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07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Border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dirty="0" smtClean="0"/>
              <a:t>Border Style</a:t>
            </a:r>
          </a:p>
          <a:p>
            <a:pPr>
              <a:buNone/>
            </a:pPr>
            <a:r>
              <a:rPr lang="en-US" sz="3000" dirty="0" smtClean="0"/>
              <a:t>The border-style property specifies what kind of border to display.</a:t>
            </a:r>
          </a:p>
          <a:p>
            <a:pPr>
              <a:buNone/>
            </a:pPr>
            <a:r>
              <a:rPr lang="en-US" sz="2600" dirty="0" err="1" smtClean="0"/>
              <a:t>p.none</a:t>
            </a:r>
            <a:r>
              <a:rPr lang="en-US" sz="2600" dirty="0" smtClean="0"/>
              <a:t>{border-style: none;}</a:t>
            </a:r>
          </a:p>
          <a:p>
            <a:pPr>
              <a:buNone/>
            </a:pPr>
            <a:r>
              <a:rPr lang="en-US" sz="2600" dirty="0" err="1" smtClean="0"/>
              <a:t>p.dotted</a:t>
            </a:r>
            <a:r>
              <a:rPr lang="en-US" sz="2600" dirty="0" smtClean="0"/>
              <a:t> {border-style: dotted;}</a:t>
            </a:r>
          </a:p>
          <a:p>
            <a:pPr>
              <a:buNone/>
            </a:pPr>
            <a:r>
              <a:rPr lang="en-US" sz="2600" dirty="0" err="1" smtClean="0"/>
              <a:t>p.dashed</a:t>
            </a:r>
            <a:r>
              <a:rPr lang="en-US" sz="2600" dirty="0" smtClean="0"/>
              <a:t> {border-style: dashed;}</a:t>
            </a:r>
          </a:p>
          <a:p>
            <a:pPr>
              <a:buNone/>
            </a:pPr>
            <a:r>
              <a:rPr lang="en-US" sz="2600" dirty="0" err="1" smtClean="0"/>
              <a:t>p.solid</a:t>
            </a:r>
            <a:r>
              <a:rPr lang="en-US" sz="2600" dirty="0" smtClean="0"/>
              <a:t> {border-style: solid;}</a:t>
            </a:r>
          </a:p>
          <a:p>
            <a:pPr>
              <a:buNone/>
            </a:pPr>
            <a:r>
              <a:rPr lang="en-US" sz="2600" dirty="0" err="1" smtClean="0"/>
              <a:t>p.double</a:t>
            </a:r>
            <a:r>
              <a:rPr lang="en-US" sz="2600" dirty="0" smtClean="0"/>
              <a:t> {border-style: double;}</a:t>
            </a:r>
          </a:p>
          <a:p>
            <a:pPr>
              <a:buNone/>
            </a:pPr>
            <a:r>
              <a:rPr lang="en-US" sz="2600" dirty="0" err="1" smtClean="0"/>
              <a:t>p.groove</a:t>
            </a:r>
            <a:r>
              <a:rPr lang="en-US" sz="2600" dirty="0" smtClean="0"/>
              <a:t> {border-style: groove;}</a:t>
            </a:r>
          </a:p>
          <a:p>
            <a:pPr>
              <a:buNone/>
            </a:pPr>
            <a:r>
              <a:rPr lang="en-US" sz="2600" dirty="0" err="1" smtClean="0"/>
              <a:t>p.ridge</a:t>
            </a:r>
            <a:r>
              <a:rPr lang="en-US" sz="2600" dirty="0" smtClean="0"/>
              <a:t> {border-style: ridge;}</a:t>
            </a:r>
          </a:p>
          <a:p>
            <a:pPr>
              <a:buNone/>
            </a:pPr>
            <a:r>
              <a:rPr lang="en-US" sz="2600" dirty="0" err="1" smtClean="0"/>
              <a:t>p.inset</a:t>
            </a:r>
            <a:r>
              <a:rPr lang="en-US" sz="2600" dirty="0" smtClean="0"/>
              <a:t> {border-style: inset;}</a:t>
            </a:r>
          </a:p>
          <a:p>
            <a:pPr>
              <a:buNone/>
            </a:pPr>
            <a:r>
              <a:rPr lang="en-US" sz="2600" dirty="0" err="1" smtClean="0"/>
              <a:t>p.outset</a:t>
            </a:r>
            <a:r>
              <a:rPr lang="en-US" sz="2600" dirty="0" smtClean="0"/>
              <a:t> {border-style: outset;}</a:t>
            </a:r>
          </a:p>
          <a:p>
            <a:pPr>
              <a:buNone/>
            </a:pPr>
            <a:r>
              <a:rPr lang="en-US" sz="2600" dirty="0" err="1" smtClean="0"/>
              <a:t>p.hidden</a:t>
            </a:r>
            <a:r>
              <a:rPr lang="en-US" sz="2600" dirty="0" smtClean="0"/>
              <a:t> {border-style: hidden;}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 Width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border-width property is used to set the width of the border.</a:t>
            </a:r>
          </a:p>
          <a:p>
            <a:r>
              <a:rPr lang="en-US" sz="2800" dirty="0" smtClean="0"/>
              <a:t>The width is set in pixels, or by using one of the three pre-defined values: thin, medium, or thick.</a:t>
            </a:r>
          </a:p>
          <a:p>
            <a:pPr>
              <a:buNone/>
            </a:pPr>
            <a:r>
              <a:rPr lang="en-US" sz="2800" b="1" dirty="0" smtClean="0"/>
              <a:t>Note:</a:t>
            </a:r>
            <a:r>
              <a:rPr lang="en-US" sz="2800" dirty="0" smtClean="0"/>
              <a:t> The "border-width" property does not work if it is used alone. Use the "border-style" property to set the borders first.</a:t>
            </a:r>
          </a:p>
          <a:p>
            <a:pPr>
              <a:buNone/>
            </a:pPr>
            <a:r>
              <a:rPr lang="en-US" dirty="0" err="1" smtClean="0"/>
              <a:t>p.one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 border-style: solid;</a:t>
            </a:r>
            <a:br>
              <a:rPr lang="en-US" dirty="0" smtClean="0"/>
            </a:br>
            <a:r>
              <a:rPr lang="en-US" dirty="0" smtClean="0"/>
              <a:t>    border-width: 5px;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Insert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ways of inserting a style sheet: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border-color property is used to set the color of the border. The color can be set by:</a:t>
            </a:r>
          </a:p>
          <a:p>
            <a:pPr lvl="1"/>
            <a:r>
              <a:rPr lang="en-US" sz="2600" dirty="0" smtClean="0"/>
              <a:t>name - specify a color name, like "red"</a:t>
            </a:r>
          </a:p>
          <a:p>
            <a:pPr lvl="1"/>
            <a:r>
              <a:rPr lang="en-US" sz="2600" dirty="0" smtClean="0"/>
              <a:t>RGB - specify a RGB value, like "</a:t>
            </a:r>
            <a:r>
              <a:rPr lang="en-US" sz="2600" dirty="0" err="1" smtClean="0"/>
              <a:t>rgb</a:t>
            </a:r>
            <a:r>
              <a:rPr lang="en-US" sz="2600" dirty="0" smtClean="0"/>
              <a:t>(255,0,0)"</a:t>
            </a:r>
          </a:p>
          <a:p>
            <a:pPr lvl="1"/>
            <a:r>
              <a:rPr lang="en-US" sz="2600" dirty="0" smtClean="0"/>
              <a:t>Hex - specify a hex value, like "#ff0000"</a:t>
            </a:r>
          </a:p>
          <a:p>
            <a:r>
              <a:rPr lang="en-US" sz="3000" dirty="0" smtClean="0"/>
              <a:t>You can also set the border color to "transparent".</a:t>
            </a:r>
          </a:p>
          <a:p>
            <a:r>
              <a:rPr lang="en-US" sz="3000" dirty="0" smtClean="0"/>
              <a:t>If the border color is not set it is inherited from the color property of the element.</a:t>
            </a:r>
          </a:p>
          <a:p>
            <a:pPr>
              <a:buNone/>
            </a:pPr>
            <a:r>
              <a:rPr lang="en-US" b="1" dirty="0" smtClean="0"/>
              <a:t>Note:</a:t>
            </a:r>
            <a:r>
              <a:rPr lang="en-US" dirty="0" smtClean="0"/>
              <a:t> </a:t>
            </a:r>
            <a:r>
              <a:rPr lang="en-US" sz="3000" dirty="0" smtClean="0"/>
              <a:t>The "border-color" property does not work if it is used alone. Use the "border-style" property to set the borders first.</a:t>
            </a:r>
            <a:endParaRPr lang="en-US" dirty="0" smtClean="0"/>
          </a:p>
          <a:p>
            <a:pPr>
              <a:buNone/>
            </a:pPr>
            <a:r>
              <a:rPr lang="en-US" sz="2600" dirty="0" err="1" smtClean="0"/>
              <a:t>p.one</a:t>
            </a:r>
            <a:r>
              <a:rPr lang="en-US" sz="2600" dirty="0" smtClean="0"/>
              <a:t> {</a:t>
            </a:r>
            <a:br>
              <a:rPr lang="en-US" sz="2600" dirty="0" smtClean="0"/>
            </a:br>
            <a:r>
              <a:rPr lang="en-US" sz="2600" dirty="0" smtClean="0"/>
              <a:t>    border-style: solid;</a:t>
            </a:r>
            <a:br>
              <a:rPr lang="en-US" sz="2600" dirty="0" smtClean="0"/>
            </a:br>
            <a:r>
              <a:rPr lang="en-US" sz="2600" dirty="0" smtClean="0"/>
              <a:t>    border-color: red;</a:t>
            </a:r>
            <a:br>
              <a:rPr lang="en-US" sz="2600" dirty="0" smtClean="0"/>
            </a:br>
            <a:r>
              <a:rPr lang="en-US" sz="2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 - Individual sides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CSS it is possible to specify different borders for different sides:</a:t>
            </a:r>
          </a:p>
          <a:p>
            <a:pPr lvl="1"/>
            <a:r>
              <a:rPr lang="en-US" dirty="0" smtClean="0"/>
              <a:t> border-top-style: dotted;</a:t>
            </a:r>
          </a:p>
          <a:p>
            <a:pPr lvl="1"/>
            <a:r>
              <a:rPr lang="en-US" dirty="0" smtClean="0"/>
              <a:t> border-right-style: solid;</a:t>
            </a:r>
          </a:p>
          <a:p>
            <a:pPr lvl="1"/>
            <a:r>
              <a:rPr lang="en-US" dirty="0" smtClean="0"/>
              <a:t> border-bottom-style: dotted;</a:t>
            </a:r>
          </a:p>
          <a:p>
            <a:pPr lvl="1"/>
            <a:r>
              <a:rPr lang="en-US" dirty="0" smtClean="0"/>
              <a:t> border-left-style: solid;</a:t>
            </a:r>
          </a:p>
          <a:p>
            <a:r>
              <a:rPr lang="en-US" dirty="0" smtClean="0"/>
              <a:t>The border-style property can have from one to four values.</a:t>
            </a:r>
          </a:p>
          <a:p>
            <a:r>
              <a:rPr lang="en-US" b="1" dirty="0" smtClean="0"/>
              <a:t>border-style: dotted solid double dashed;</a:t>
            </a:r>
            <a:endParaRPr lang="en-US" dirty="0" smtClean="0"/>
          </a:p>
          <a:p>
            <a:pPr lvl="1"/>
            <a:r>
              <a:rPr lang="en-US" dirty="0" smtClean="0"/>
              <a:t>top border is dotted</a:t>
            </a:r>
          </a:p>
          <a:p>
            <a:pPr lvl="1"/>
            <a:r>
              <a:rPr lang="en-US" dirty="0" smtClean="0"/>
              <a:t>right border is solid</a:t>
            </a:r>
          </a:p>
          <a:p>
            <a:pPr lvl="1"/>
            <a:r>
              <a:rPr lang="en-US" dirty="0" smtClean="0"/>
              <a:t>bottom border is double</a:t>
            </a:r>
          </a:p>
          <a:p>
            <a:pPr lvl="1"/>
            <a:r>
              <a:rPr lang="en-US" dirty="0" smtClean="0"/>
              <a:t>left border is dashed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Border - Shorthand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border property is a shorthand for the following individual border properties:</a:t>
            </a:r>
          </a:p>
          <a:p>
            <a:pPr lvl="1"/>
            <a:r>
              <a:rPr lang="en-US" dirty="0" smtClean="0"/>
              <a:t>border-width</a:t>
            </a:r>
          </a:p>
          <a:p>
            <a:pPr lvl="1"/>
            <a:r>
              <a:rPr lang="en-US" dirty="0" smtClean="0"/>
              <a:t>border-style (required)</a:t>
            </a:r>
          </a:p>
          <a:p>
            <a:pPr lvl="1"/>
            <a:r>
              <a:rPr lang="en-US" dirty="0" smtClean="0"/>
              <a:t>border-color</a:t>
            </a:r>
          </a:p>
          <a:p>
            <a:pPr>
              <a:buNone/>
            </a:pPr>
            <a:r>
              <a:rPr lang="en-US" dirty="0" smtClean="0"/>
              <a:t>p {</a:t>
            </a:r>
            <a:br>
              <a:rPr lang="en-US" dirty="0" smtClean="0"/>
            </a:br>
            <a:r>
              <a:rPr lang="en-US" dirty="0" smtClean="0"/>
              <a:t>    border: 5px solid red;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Margin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 smtClean="0"/>
              <a:t>The CSS margin properties define the space around elements.</a:t>
            </a:r>
          </a:p>
          <a:p>
            <a:r>
              <a:rPr lang="en-US" sz="2800" dirty="0" smtClean="0"/>
              <a:t>Possible Values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49880"/>
          <a:ext cx="754380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975"/>
                <a:gridCol w="660082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auto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browser calculates a margin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Specifies a margin in px, pt, cm, etc. Default value is 0px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Specifies a margin in percent of the width of the containing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inherit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Specifies that the margin should be inherited from the parent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Margin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Margin - Individual sides</a:t>
            </a:r>
          </a:p>
          <a:p>
            <a:pPr>
              <a:buNone/>
            </a:pPr>
            <a:r>
              <a:rPr lang="en-US" dirty="0" smtClean="0"/>
              <a:t>	    margin-top: 100px;</a:t>
            </a:r>
            <a:br>
              <a:rPr lang="en-US" dirty="0" smtClean="0"/>
            </a:br>
            <a:r>
              <a:rPr lang="en-US" dirty="0" smtClean="0"/>
              <a:t>    margin-bottom: 100px;</a:t>
            </a:r>
            <a:br>
              <a:rPr lang="en-US" dirty="0" smtClean="0"/>
            </a:br>
            <a:r>
              <a:rPr lang="en-US" dirty="0" smtClean="0"/>
              <a:t>    margin-right: 150px;</a:t>
            </a:r>
            <a:br>
              <a:rPr lang="en-US" dirty="0" smtClean="0"/>
            </a:br>
            <a:r>
              <a:rPr lang="en-US" dirty="0" smtClean="0"/>
              <a:t>    margin-left: 50px;</a:t>
            </a:r>
          </a:p>
          <a:p>
            <a:r>
              <a:rPr lang="en-US" dirty="0" smtClean="0"/>
              <a:t>Margin - Shorthand property:</a:t>
            </a:r>
          </a:p>
          <a:p>
            <a:pPr>
              <a:buNone/>
            </a:pPr>
            <a:r>
              <a:rPr lang="en-US" dirty="0" smtClean="0"/>
              <a:t>margin: 25px 50px 75px 100px;</a:t>
            </a:r>
          </a:p>
          <a:p>
            <a:pPr>
              <a:buNone/>
            </a:pPr>
            <a:r>
              <a:rPr lang="en-US" dirty="0" smtClean="0"/>
              <a:t>top margin is 25px</a:t>
            </a:r>
          </a:p>
          <a:p>
            <a:pPr>
              <a:buNone/>
            </a:pPr>
            <a:r>
              <a:rPr lang="en-US" dirty="0" smtClean="0"/>
              <a:t>right margin is 50px</a:t>
            </a:r>
          </a:p>
          <a:p>
            <a:pPr>
              <a:buNone/>
            </a:pPr>
            <a:r>
              <a:rPr lang="en-US" dirty="0" smtClean="0"/>
              <a:t>bottom margin is 75px</a:t>
            </a:r>
          </a:p>
          <a:p>
            <a:pPr>
              <a:buNone/>
            </a:pPr>
            <a:r>
              <a:rPr lang="en-US" dirty="0" smtClean="0"/>
              <a:t>left margin is 100px</a:t>
            </a:r>
          </a:p>
          <a:p>
            <a:r>
              <a:rPr lang="en-US" b="1" dirty="0" smtClean="0"/>
              <a:t>margin: 25px;</a:t>
            </a:r>
            <a:endParaRPr lang="en-US" dirty="0" smtClean="0"/>
          </a:p>
          <a:p>
            <a:pPr lvl="1"/>
            <a:r>
              <a:rPr lang="en-US" dirty="0" smtClean="0"/>
              <a:t>all four margins are 25px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Padding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CSS padding properties define the space between the element border and the element content.</a:t>
            </a:r>
          </a:p>
          <a:p>
            <a:r>
              <a:rPr lang="en-US" dirty="0" smtClean="0"/>
              <a:t>Possible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Padding - Individual sides</a:t>
            </a:r>
          </a:p>
          <a:p>
            <a:pPr>
              <a:buNone/>
            </a:pPr>
            <a:r>
              <a:rPr lang="en-US" sz="2800" dirty="0" smtClean="0"/>
              <a:t>	In CSS, it is possible to specify different padding for different sides: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200"/>
          <a:ext cx="6096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Defines a fixed padding (in pixels, pt, em, etc.)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Defines a padding in % of the containing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 - Shorthand property</a:t>
            </a:r>
          </a:p>
          <a:p>
            <a:pPr>
              <a:buNone/>
            </a:pPr>
            <a:r>
              <a:rPr lang="en-US" sz="2800" b="1" dirty="0" smtClean="0"/>
              <a:t>padding: 25px 50px 75px;</a:t>
            </a:r>
            <a:r>
              <a:rPr lang="en-US" sz="2800" dirty="0" smtClean="0"/>
              <a:t>top padding is 25px</a:t>
            </a:r>
          </a:p>
          <a:p>
            <a:pPr>
              <a:buNone/>
            </a:pPr>
            <a:r>
              <a:rPr lang="en-US" sz="2800" dirty="0" smtClean="0"/>
              <a:t>right and left </a:t>
            </a:r>
            <a:r>
              <a:rPr lang="en-US" sz="2800" dirty="0" err="1" smtClean="0"/>
              <a:t>paddings</a:t>
            </a:r>
            <a:r>
              <a:rPr lang="en-US" sz="2800" dirty="0" smtClean="0"/>
              <a:t> are 50px bottom padding is 75px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Insert CSS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External Style Sheet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sz="2600" dirty="0" smtClean="0"/>
              <a:t>With an external style sheet, you can change the look of an entire website by changing just one file!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&lt;head&gt;</a:t>
            </a:r>
            <a:br>
              <a:rPr lang="en-US" sz="2400" dirty="0" smtClean="0"/>
            </a:br>
            <a:r>
              <a:rPr lang="en-US" sz="2400" dirty="0" smtClean="0"/>
              <a:t>&lt;link 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 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 </a:t>
            </a:r>
            <a:r>
              <a:rPr lang="en-US" sz="2400" dirty="0" err="1" smtClean="0"/>
              <a:t>href</a:t>
            </a:r>
            <a:r>
              <a:rPr lang="en-US" sz="2400" dirty="0" smtClean="0"/>
              <a:t>="mystyle.css"&gt;</a:t>
            </a:r>
          </a:p>
          <a:p>
            <a:pPr>
              <a:buNone/>
            </a:pPr>
            <a:r>
              <a:rPr lang="en-US" sz="2400" dirty="0" smtClean="0"/>
              <a:t>&lt;/head&gt;</a:t>
            </a:r>
          </a:p>
          <a:p>
            <a:r>
              <a:rPr lang="en-US" dirty="0" smtClean="0"/>
              <a:t>Inline Styles</a:t>
            </a:r>
          </a:p>
          <a:p>
            <a:pPr>
              <a:buNone/>
            </a:pPr>
            <a:r>
              <a:rPr lang="en-US" sz="2600" dirty="0" smtClean="0"/>
              <a:t>An inline style may be used to apply a unique style for a single element.</a:t>
            </a:r>
          </a:p>
          <a:p>
            <a:pPr>
              <a:buNone/>
            </a:pPr>
            <a:r>
              <a:rPr lang="en-US" sz="2400" dirty="0" smtClean="0"/>
              <a:t>&lt;h1 style="color:blue;margin-left:30px;"&gt;This is a heading.&lt;/h1&gt;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Insert CSS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Internal Style Sheet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700" dirty="0" smtClean="0"/>
              <a:t>An internal style sheet may be used if one single page has a unique style.</a:t>
            </a:r>
          </a:p>
          <a:p>
            <a:pPr>
              <a:buNone/>
            </a:pPr>
            <a:r>
              <a:rPr lang="en-US" sz="4400" dirty="0" smtClean="0"/>
              <a:t>&lt;head&gt;</a:t>
            </a:r>
            <a:br>
              <a:rPr lang="en-US" sz="4400" dirty="0" smtClean="0"/>
            </a:br>
            <a:r>
              <a:rPr lang="en-US" sz="4400" dirty="0" smtClean="0"/>
              <a:t>&lt;style&gt;</a:t>
            </a:r>
            <a:br>
              <a:rPr lang="en-US" sz="4400" dirty="0" smtClean="0"/>
            </a:br>
            <a:r>
              <a:rPr lang="en-US" sz="4400" dirty="0" smtClean="0"/>
              <a:t>	body {</a:t>
            </a:r>
            <a:br>
              <a:rPr lang="en-US" sz="4400" dirty="0" smtClean="0"/>
            </a:br>
            <a:r>
              <a:rPr lang="en-US" sz="4400" dirty="0" smtClean="0"/>
              <a:t> 	   background-color: linen;}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h1 {</a:t>
            </a:r>
            <a:br>
              <a:rPr lang="en-US" sz="4400" dirty="0" smtClean="0"/>
            </a:br>
            <a:r>
              <a:rPr lang="en-US" sz="4400" dirty="0" smtClean="0"/>
              <a:t>   	 color: maroon;</a:t>
            </a:r>
            <a:br>
              <a:rPr lang="en-US" sz="4400" dirty="0" smtClean="0"/>
            </a:br>
            <a:r>
              <a:rPr lang="en-US" sz="4400" dirty="0" smtClean="0"/>
              <a:t>   	 margin-left: 40px;</a:t>
            </a:r>
            <a:br>
              <a:rPr lang="en-US" sz="4400" dirty="0" smtClean="0"/>
            </a:br>
            <a:r>
              <a:rPr lang="en-US" sz="4400" dirty="0" smtClean="0"/>
              <a:t>		} </a:t>
            </a:r>
            <a:br>
              <a:rPr lang="en-US" sz="4400" dirty="0" smtClean="0"/>
            </a:br>
            <a:r>
              <a:rPr lang="en-US" sz="4400" dirty="0" smtClean="0"/>
              <a:t>&lt;/style&gt;</a:t>
            </a:r>
          </a:p>
          <a:p>
            <a:pPr>
              <a:buNone/>
            </a:pPr>
            <a:r>
              <a:rPr lang="en-US" sz="4400" dirty="0" smtClean="0"/>
              <a:t>&lt;/head&gt;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CSS Background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background properties are used to define the background effects of an element.</a:t>
            </a:r>
          </a:p>
          <a:p>
            <a:r>
              <a:rPr lang="en-IN" dirty="0"/>
              <a:t>CSS properties used for background effects:</a:t>
            </a:r>
          </a:p>
          <a:p>
            <a:pPr lvl="1"/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background-image</a:t>
            </a:r>
          </a:p>
          <a:p>
            <a:pPr lvl="1"/>
            <a:r>
              <a:rPr lang="en-IN" dirty="0"/>
              <a:t>background-repeat</a:t>
            </a:r>
          </a:p>
          <a:p>
            <a:pPr lvl="1"/>
            <a:r>
              <a:rPr lang="en-IN" dirty="0"/>
              <a:t>background-attachment</a:t>
            </a:r>
          </a:p>
          <a:p>
            <a:pPr lvl="1"/>
            <a:r>
              <a:rPr lang="en-IN" dirty="0"/>
              <a:t>background-position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58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dirty="0"/>
              <a:t> background-</a:t>
            </a:r>
            <a:r>
              <a:rPr lang="en-IN" dirty="0" err="1"/>
              <a:t>color</a:t>
            </a:r>
            <a:r>
              <a:rPr lang="en-IN" dirty="0"/>
              <a:t> property specifies the background </a:t>
            </a:r>
            <a:r>
              <a:rPr lang="en-IN" dirty="0" err="1"/>
              <a:t>color</a:t>
            </a:r>
            <a:r>
              <a:rPr lang="en-IN" dirty="0"/>
              <a:t> of an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2600" dirty="0" smtClean="0"/>
              <a:t>	body</a:t>
            </a:r>
            <a:r>
              <a:rPr lang="en-IN" sz="2600" dirty="0"/>
              <a:t> {</a:t>
            </a:r>
            <a:br>
              <a:rPr lang="en-IN" sz="2600" dirty="0"/>
            </a:br>
            <a:r>
              <a:rPr lang="en-IN" sz="2600" dirty="0"/>
              <a:t>   </a:t>
            </a:r>
            <a:r>
              <a:rPr lang="en-IN" sz="2600" dirty="0" smtClean="0"/>
              <a:t>		</a:t>
            </a:r>
            <a:r>
              <a:rPr lang="en-IN" sz="2600" dirty="0"/>
              <a:t> background-</a:t>
            </a:r>
            <a:r>
              <a:rPr lang="en-IN" sz="2600" dirty="0" err="1"/>
              <a:t>color</a:t>
            </a:r>
            <a:r>
              <a:rPr lang="en-IN" sz="2600" dirty="0"/>
              <a:t>: #b0c4de;</a:t>
            </a:r>
            <a:br>
              <a:rPr lang="en-IN" sz="2600" dirty="0"/>
            </a:br>
            <a:r>
              <a:rPr lang="en-IN" sz="2600" dirty="0" smtClean="0"/>
              <a:t>		}</a:t>
            </a:r>
          </a:p>
          <a:p>
            <a:r>
              <a:rPr lang="en-IN" dirty="0"/>
              <a:t>With CSS, a </a:t>
            </a:r>
            <a:r>
              <a:rPr lang="en-IN" dirty="0" err="1"/>
              <a:t>color</a:t>
            </a:r>
            <a:r>
              <a:rPr lang="en-IN" dirty="0"/>
              <a:t> is most often specified by</a:t>
            </a:r>
            <a:r>
              <a:rPr lang="en-IN" dirty="0" smtClean="0"/>
              <a:t>: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HEX value - like "#</a:t>
            </a:r>
            <a:r>
              <a:rPr lang="en-IN" sz="2400" dirty="0" smtClean="0"/>
              <a:t>ff0000“</a:t>
            </a:r>
          </a:p>
          <a:p>
            <a:pPr lvl="1"/>
            <a:r>
              <a:rPr lang="en-IN" sz="2400" dirty="0" smtClean="0"/>
              <a:t> an </a:t>
            </a:r>
            <a:r>
              <a:rPr lang="en-IN" sz="2400" dirty="0"/>
              <a:t>RGB value - like "</a:t>
            </a:r>
            <a:r>
              <a:rPr lang="en-IN" sz="2400" dirty="0" err="1"/>
              <a:t>rgb</a:t>
            </a:r>
            <a:r>
              <a:rPr lang="en-IN" sz="2400" dirty="0"/>
              <a:t>(255,0,0</a:t>
            </a:r>
            <a:r>
              <a:rPr lang="en-IN" sz="2400" dirty="0" smtClean="0"/>
              <a:t>)“</a:t>
            </a:r>
          </a:p>
          <a:p>
            <a:pPr lvl="1"/>
            <a:r>
              <a:rPr lang="en-IN" sz="2400" dirty="0" smtClean="0"/>
              <a:t> a </a:t>
            </a:r>
            <a:r>
              <a:rPr lang="en-IN" sz="2400" dirty="0" err="1"/>
              <a:t>color</a:t>
            </a:r>
            <a:r>
              <a:rPr lang="en-IN" sz="2400" dirty="0"/>
              <a:t> name - like "red"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10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Background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background-image property specifies an image to use as the background of an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By default, the background-image property repeats an image both horizontally and vertically</a:t>
            </a:r>
            <a:r>
              <a:rPr lang="en-IN" dirty="0" smtClean="0"/>
              <a:t>.</a:t>
            </a:r>
          </a:p>
          <a:p>
            <a:pPr lvl="1"/>
            <a:r>
              <a:rPr lang="en-US" dirty="0" smtClean="0"/>
              <a:t>If we want to repeat image horizontally then use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000" dirty="0" smtClean="0"/>
              <a:t>background-repeat</a:t>
            </a:r>
            <a:r>
              <a:rPr lang="en-IN" sz="3000" dirty="0"/>
              <a:t>: repeat-x</a:t>
            </a:r>
            <a:r>
              <a:rPr lang="en-IN" sz="3000" dirty="0" smtClean="0"/>
              <a:t>;</a:t>
            </a:r>
          </a:p>
          <a:p>
            <a:pPr lvl="1"/>
            <a:r>
              <a:rPr lang="en-US" dirty="0"/>
              <a:t>If we want to repeat image </a:t>
            </a:r>
            <a:r>
              <a:rPr lang="en-US" dirty="0" smtClean="0"/>
              <a:t>vertically </a:t>
            </a:r>
            <a:r>
              <a:rPr lang="en-US" dirty="0"/>
              <a:t>then use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000" dirty="0"/>
              <a:t>background-repeat: </a:t>
            </a:r>
            <a:r>
              <a:rPr lang="en-IN" sz="3000" dirty="0" smtClean="0"/>
              <a:t>repeat-y;</a:t>
            </a:r>
          </a:p>
          <a:p>
            <a:pPr lvl="1"/>
            <a:r>
              <a:rPr lang="en-US" dirty="0" smtClean="0"/>
              <a:t>If we don’t want any default repetition then use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000" dirty="0"/>
              <a:t>background-repeat: </a:t>
            </a:r>
            <a:r>
              <a:rPr lang="en-IN" sz="3000" dirty="0" smtClean="0"/>
              <a:t>no-repeat;</a:t>
            </a:r>
          </a:p>
          <a:p>
            <a:pPr marL="0" indent="0">
              <a:buNone/>
            </a:pPr>
            <a:r>
              <a:rPr lang="en-US" sz="3000" dirty="0" smtClean="0">
                <a:hlinkClick r:id="rId2" action="ppaction://hlinkfile"/>
              </a:rPr>
              <a:t>Example:</a:t>
            </a:r>
            <a:endParaRPr lang="en-IN" sz="3000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14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Background </a:t>
            </a:r>
            <a:r>
              <a:rPr lang="en-IN" dirty="0" smtClean="0"/>
              <a:t>Image </a:t>
            </a:r>
            <a:r>
              <a:rPr lang="en-IN" sz="2700" dirty="0" err="1" smtClean="0"/>
              <a:t>cont</a:t>
            </a:r>
            <a:r>
              <a:rPr lang="en-IN" sz="2700" dirty="0" smtClean="0"/>
              <a:t>…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When using the shorthand property the order of the property values is:</a:t>
            </a:r>
          </a:p>
          <a:p>
            <a:pPr lvl="1"/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background-image</a:t>
            </a:r>
          </a:p>
          <a:p>
            <a:pPr lvl="1"/>
            <a:r>
              <a:rPr lang="en-IN" dirty="0"/>
              <a:t>background-repeat</a:t>
            </a:r>
          </a:p>
          <a:p>
            <a:pPr lvl="1"/>
            <a:r>
              <a:rPr lang="en-IN" dirty="0"/>
              <a:t>background-attachment</a:t>
            </a:r>
          </a:p>
          <a:p>
            <a:pPr lvl="1"/>
            <a:r>
              <a:rPr lang="en-IN" dirty="0"/>
              <a:t>background-position</a:t>
            </a:r>
          </a:p>
          <a:p>
            <a:pPr marL="0" indent="0">
              <a:buNone/>
            </a:pPr>
            <a:r>
              <a:rPr lang="en-IN" dirty="0"/>
              <a:t>It does not matter if one of the property values is missing, as long as the ones that are present are in this order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 of </a:t>
            </a:r>
            <a:r>
              <a:rPr lang="en-US" dirty="0" smtClean="0">
                <a:hlinkClick r:id="rId2" action="ppaction://hlinkfile"/>
              </a:rPr>
              <a:t>attachment</a:t>
            </a:r>
            <a:r>
              <a:rPr lang="en-US" dirty="0" smtClean="0"/>
              <a:t> property: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458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 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CSS selectors are used to "find" (or select) HTML elements based on their id, class, type, attribute, and more.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element Selector</a:t>
            </a:r>
          </a:p>
          <a:p>
            <a:pPr marL="914400" lvl="1" indent="-514350">
              <a:buNone/>
            </a:pPr>
            <a:r>
              <a:rPr lang="en-US" dirty="0" smtClean="0"/>
              <a:t>The element selector selects elements based on the element name.</a:t>
            </a:r>
          </a:p>
          <a:p>
            <a:pPr marL="914400" lvl="1" indent="-514350">
              <a:buNone/>
            </a:pPr>
            <a:r>
              <a:rPr lang="en-US" dirty="0" smtClean="0"/>
              <a:t>&lt;style&gt;</a:t>
            </a:r>
          </a:p>
          <a:p>
            <a:pPr marL="914400" lvl="1" indent="-514350">
              <a:buNone/>
            </a:pPr>
            <a:r>
              <a:rPr lang="en-US" dirty="0" smtClean="0"/>
              <a:t>	p {</a:t>
            </a:r>
            <a:br>
              <a:rPr lang="en-US" dirty="0" smtClean="0"/>
            </a:br>
            <a:r>
              <a:rPr lang="en-US" dirty="0" smtClean="0"/>
              <a:t>    text-align: center;</a:t>
            </a:r>
            <a:br>
              <a:rPr lang="en-US" dirty="0" smtClean="0"/>
            </a:br>
            <a:r>
              <a:rPr lang="en-US" dirty="0" smtClean="0"/>
              <a:t>    color: red;</a:t>
            </a:r>
          </a:p>
          <a:p>
            <a:pPr marL="914400" lvl="1" indent="-514350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 &lt;/style&gt;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E8E9DA7-0CC2-493E-84F7-6FB2A9196E68}"/>
</file>

<file path=customXml/itemProps2.xml><?xml version="1.0" encoding="utf-8"?>
<ds:datastoreItem xmlns:ds="http://schemas.openxmlformats.org/officeDocument/2006/customXml" ds:itemID="{DDCF9CE4-CFEC-4E62-B009-7FE866477B31}"/>
</file>

<file path=customXml/itemProps3.xml><?xml version="1.0" encoding="utf-8"?>
<ds:datastoreItem xmlns:ds="http://schemas.openxmlformats.org/officeDocument/2006/customXml" ds:itemID="{B579BB10-9D44-4B62-8DEE-5D3AF9138EBB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699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is CSS? </vt:lpstr>
      <vt:lpstr>Three Ways to Insert CSS </vt:lpstr>
      <vt:lpstr>Three Ways to Insert CSS cont…</vt:lpstr>
      <vt:lpstr>Three Ways to Insert CSS cont…</vt:lpstr>
      <vt:lpstr>CSS Background </vt:lpstr>
      <vt:lpstr>Background Color</vt:lpstr>
      <vt:lpstr>Background Image </vt:lpstr>
      <vt:lpstr>Background Image cont… </vt:lpstr>
      <vt:lpstr>CSS Selectors</vt:lpstr>
      <vt:lpstr>CSS Selectors cont…</vt:lpstr>
      <vt:lpstr>CSS Selectors cont…</vt:lpstr>
      <vt:lpstr>CSS Selectors cont…</vt:lpstr>
      <vt:lpstr>CSS Selectors cont…</vt:lpstr>
      <vt:lpstr>CSS Text  </vt:lpstr>
      <vt:lpstr>CSS Text cont…  </vt:lpstr>
      <vt:lpstr>Text Decoration  </vt:lpstr>
      <vt:lpstr> </vt:lpstr>
      <vt:lpstr>CSS Border </vt:lpstr>
      <vt:lpstr>Border Width </vt:lpstr>
      <vt:lpstr>Border Color </vt:lpstr>
      <vt:lpstr>Border - Individual sides </vt:lpstr>
      <vt:lpstr>Border - Shorthand property  </vt:lpstr>
      <vt:lpstr>CSS Margin </vt:lpstr>
      <vt:lpstr>CSS Margin </vt:lpstr>
      <vt:lpstr>CSS Padding </vt:lpstr>
      <vt:lpstr>CSS Padding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 </dc:title>
  <dc:creator>Admin</dc:creator>
  <cp:lastModifiedBy>N Ramrakhiyani</cp:lastModifiedBy>
  <cp:revision>104</cp:revision>
  <dcterms:created xsi:type="dcterms:W3CDTF">2006-08-16T00:00:00Z</dcterms:created>
  <dcterms:modified xsi:type="dcterms:W3CDTF">2016-08-08T11:25:48Z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