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6" r:id="rId5"/>
    <p:sldId id="260" r:id="rId6"/>
    <p:sldId id="261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XML stands for </a:t>
            </a:r>
            <a:r>
              <a:rPr lang="en-US" dirty="0" err="1" smtClean="0"/>
              <a:t>EXtensible</a:t>
            </a:r>
            <a:r>
              <a:rPr lang="en-US" dirty="0" smtClean="0"/>
              <a:t> Markup Language</a:t>
            </a:r>
          </a:p>
          <a:p>
            <a:r>
              <a:rPr lang="en-US" dirty="0" smtClean="0"/>
              <a:t>XML is a markup language much like HTML</a:t>
            </a:r>
          </a:p>
          <a:p>
            <a:r>
              <a:rPr lang="en-US" dirty="0" smtClean="0"/>
              <a:t>XML was designed to describe data, not to display data</a:t>
            </a:r>
          </a:p>
          <a:p>
            <a:r>
              <a:rPr lang="en-US" dirty="0" smtClean="0"/>
              <a:t>XML tags are not predefined. You must define your own tags</a:t>
            </a:r>
          </a:p>
          <a:p>
            <a:r>
              <a:rPr lang="en-US" dirty="0" smtClean="0"/>
              <a:t>XML is designed to be self-descriptive</a:t>
            </a:r>
          </a:p>
          <a:p>
            <a:r>
              <a:rPr lang="en-US" dirty="0" smtClean="0"/>
              <a:t>XML documents form a tree structure that starts at "the root" and branches to "the leaves".</a:t>
            </a:r>
          </a:p>
          <a:p>
            <a:r>
              <a:rPr lang="en-US" dirty="0" smtClean="0"/>
              <a:t>XML is a W3C Recommendation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 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fr-FR" dirty="0" smtClean="0"/>
              <a:t>An XML document </a:t>
            </a:r>
            <a:r>
              <a:rPr lang="fr-FR" dirty="0" err="1" smtClean="0"/>
              <a:t>contains</a:t>
            </a:r>
            <a:r>
              <a:rPr lang="fr-FR" dirty="0" smtClean="0"/>
              <a:t> XML </a:t>
            </a:r>
            <a:r>
              <a:rPr lang="fr-FR" dirty="0" err="1" smtClean="0"/>
              <a:t>Elements</a:t>
            </a:r>
            <a:r>
              <a:rPr lang="fr-FR" dirty="0" smtClean="0"/>
              <a:t>.</a:t>
            </a:r>
          </a:p>
          <a:p>
            <a:r>
              <a:rPr lang="en-US" dirty="0" smtClean="0"/>
              <a:t>An element can contain:</a:t>
            </a:r>
          </a:p>
          <a:p>
            <a:pPr lvl="1"/>
            <a:r>
              <a:rPr lang="en-US" dirty="0" smtClean="0"/>
              <a:t>other elements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or a mix of all of the above...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434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800600" y="1447800"/>
            <a:ext cx="381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example, </a:t>
            </a:r>
          </a:p>
          <a:p>
            <a:r>
              <a:rPr lang="en-US" sz="2400" dirty="0" smtClean="0"/>
              <a:t>&lt;bookstore&gt; and &lt;book&gt; have </a:t>
            </a:r>
            <a:r>
              <a:rPr lang="en-US" sz="2400" b="1" dirty="0" smtClean="0"/>
              <a:t>element contents</a:t>
            </a:r>
            <a:r>
              <a:rPr lang="en-US" sz="2400" dirty="0" smtClean="0"/>
              <a:t>, because they contain other elements. </a:t>
            </a:r>
          </a:p>
          <a:p>
            <a:r>
              <a:rPr lang="en-US" sz="2400" dirty="0" smtClean="0"/>
              <a:t>&lt;book&gt; also has  an </a:t>
            </a:r>
            <a:r>
              <a:rPr lang="en-US" sz="2400" b="1" dirty="0" smtClean="0"/>
              <a:t>attribute</a:t>
            </a:r>
            <a:r>
              <a:rPr lang="en-US" sz="2400" dirty="0" smtClean="0"/>
              <a:t> (category="CHILDREN"). </a:t>
            </a:r>
          </a:p>
          <a:p>
            <a:r>
              <a:rPr lang="en-US" sz="2400" dirty="0" smtClean="0"/>
              <a:t>&lt;title&gt;, &lt;author&gt;, &lt;year&gt;, and &lt;price&gt; have </a:t>
            </a:r>
            <a:r>
              <a:rPr lang="en-US" sz="2400" b="1" dirty="0" smtClean="0"/>
              <a:t>text content</a:t>
            </a:r>
            <a:r>
              <a:rPr lang="en-US" sz="2400" dirty="0" smtClean="0"/>
              <a:t> because they contain text.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XML Elements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Naming Rules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sz="3100" dirty="0" smtClean="0"/>
              <a:t>XML elements must follow these naming rules:</a:t>
            </a:r>
          </a:p>
          <a:p>
            <a:r>
              <a:rPr lang="en-US" sz="3100" dirty="0" smtClean="0"/>
              <a:t>Element names are case-sensitive</a:t>
            </a:r>
          </a:p>
          <a:p>
            <a:r>
              <a:rPr lang="en-US" sz="3100" dirty="0" smtClean="0"/>
              <a:t>Element names must start with a letter or underscore</a:t>
            </a:r>
          </a:p>
          <a:p>
            <a:r>
              <a:rPr lang="en-US" sz="3100" dirty="0" smtClean="0"/>
              <a:t>Element names cannot start with the letters xml (or XML, or Xml, etc)</a:t>
            </a:r>
          </a:p>
          <a:p>
            <a:r>
              <a:rPr lang="en-US" sz="3100" dirty="0" smtClean="0"/>
              <a:t>Element names can contain letters, digits, hyphens, underscores, and periods</a:t>
            </a:r>
          </a:p>
          <a:p>
            <a:r>
              <a:rPr lang="en-US" sz="3100" dirty="0" smtClean="0"/>
              <a:t>Element names cannot contain spaces</a:t>
            </a:r>
          </a:p>
          <a:p>
            <a:r>
              <a:rPr lang="en-US" sz="3100" dirty="0" smtClean="0"/>
              <a:t>Any name can be used, no words are reserved (except xml).</a:t>
            </a:r>
          </a:p>
          <a:p>
            <a:pPr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 Attributes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259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657600"/>
            <a:ext cx="2667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0" y="1905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Gender is attribute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971800" y="21336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0600" y="3974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Gender is an element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124200" y="4202668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Best Naming Practices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Avoid :  "-“ , ".“ , ":“</a:t>
            </a:r>
          </a:p>
          <a:p>
            <a:r>
              <a:rPr lang="en-US" dirty="0" smtClean="0"/>
              <a:t>Naming Styles: Lower case, Upper Case, Underscore, Pascal case, Camel case</a:t>
            </a:r>
          </a:p>
          <a:p>
            <a:r>
              <a:rPr lang="en-US" dirty="0" smtClean="0"/>
              <a:t>Camel case: Uppercase first letter in each word except the first.  Ex: </a:t>
            </a:r>
            <a:r>
              <a:rPr lang="en-US" dirty="0" err="1" smtClean="0"/>
              <a:t>lblFirstName</a:t>
            </a:r>
            <a:endParaRPr lang="en-US" dirty="0" smtClean="0"/>
          </a:p>
          <a:p>
            <a:r>
              <a:rPr lang="en-US" dirty="0" smtClean="0"/>
              <a:t>Pascal case: Uppercase first letter in each word. Ex: </a:t>
            </a:r>
            <a:r>
              <a:rPr lang="en-US" smtClean="0"/>
              <a:t>LblFirstName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XML You Invent Your Own Tags because the XML language has no predefined tags.</a:t>
            </a:r>
          </a:p>
          <a:p>
            <a:r>
              <a:rPr lang="en-US" b="1" dirty="0" smtClean="0"/>
              <a:t>XML is a software- and hardware-independent tool for carrying information.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Difference Between XML and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XML is not a replacement for HTML.</a:t>
            </a:r>
          </a:p>
          <a:p>
            <a:pPr>
              <a:buNone/>
            </a:pPr>
            <a:r>
              <a:rPr lang="en-US" dirty="0" smtClean="0"/>
              <a:t>1. XML and HTML were designed with different goals:</a:t>
            </a:r>
          </a:p>
          <a:p>
            <a:pPr lvl="1"/>
            <a:r>
              <a:rPr lang="en-US" dirty="0" smtClean="0"/>
              <a:t>XML was designed to describe data, with focus on what data is</a:t>
            </a:r>
          </a:p>
          <a:p>
            <a:pPr lvl="1"/>
            <a:r>
              <a:rPr lang="en-US" dirty="0" smtClean="0"/>
              <a:t>HTML was designed to display data, with focus on how data looks</a:t>
            </a:r>
          </a:p>
          <a:p>
            <a:pPr>
              <a:buNone/>
            </a:pPr>
            <a:r>
              <a:rPr lang="en-US" dirty="0" smtClean="0"/>
              <a:t>2. HTML is about displaying information, while XML is about carrying information.</a:t>
            </a:r>
          </a:p>
          <a:p>
            <a:pPr>
              <a:buNone/>
            </a:pPr>
            <a:r>
              <a:rPr lang="en-US" dirty="0" smtClean="0"/>
              <a:t>3. In HTML, some elements do not have to have a closing tag; In XML, it is illegal to omit the closing tag. All elements </a:t>
            </a:r>
            <a:r>
              <a:rPr lang="en-US" b="1" dirty="0" smtClean="0"/>
              <a:t>must</a:t>
            </a:r>
            <a:r>
              <a:rPr lang="en-US" dirty="0" smtClean="0"/>
              <a:t> have a closing tag: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Database and XML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your data are hierarchical, small in size and you need them to be easily editable without any frontend, use XML.</a:t>
            </a:r>
          </a:p>
          <a:p>
            <a:r>
              <a:rPr lang="en-US" dirty="0" smtClean="0"/>
              <a:t>If your data are relational and you need fast set operations on large quantities of data, use 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XML files are just text files, good for storing configuration settings</a:t>
            </a:r>
          </a:p>
          <a:p>
            <a:r>
              <a:rPr lang="en-US" dirty="0" smtClean="0"/>
              <a:t>XML also used to store tree data structure.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Separates Data from HTML</a:t>
            </a:r>
          </a:p>
          <a:p>
            <a:r>
              <a:rPr lang="en-US" dirty="0" smtClean="0"/>
              <a:t>XML Simplifies Data Sharing</a:t>
            </a:r>
          </a:p>
          <a:p>
            <a:pPr lvl="1"/>
            <a:r>
              <a:rPr lang="en-US" dirty="0" smtClean="0"/>
              <a:t>XML provides a software- and hardware-independent way of storing data.</a:t>
            </a:r>
          </a:p>
          <a:p>
            <a:r>
              <a:rPr lang="en-US" dirty="0" smtClean="0"/>
              <a:t>XML Simplifies Data Transport</a:t>
            </a:r>
          </a:p>
          <a:p>
            <a:pPr lvl="1"/>
            <a:r>
              <a:rPr lang="en-US" dirty="0" smtClean="0"/>
              <a:t>It is Difficult exchange data between incompatible systems over the Internet. Exchanging data as XML greatly reduces this complexity, since the data can be read by different incompatible applications.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XML </a:t>
            </a:r>
            <a:r>
              <a:rPr lang="en-US" sz="24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Simplifies Platform Changes</a:t>
            </a:r>
          </a:p>
          <a:p>
            <a:r>
              <a:rPr lang="en-US" dirty="0" smtClean="0"/>
              <a:t>XML Makes Your Data More Available</a:t>
            </a:r>
          </a:p>
          <a:p>
            <a:r>
              <a:rPr lang="en-US" dirty="0" smtClean="0"/>
              <a:t>Return Trees Instead of Sets</a:t>
            </a:r>
          </a:p>
          <a:p>
            <a:r>
              <a:rPr lang="en-US" dirty="0" smtClean="0"/>
              <a:t>Preserve Order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Documents Form a Tree Structure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XML Documents Form a Tree Structure</a:t>
            </a:r>
          </a:p>
          <a:p>
            <a:r>
              <a:rPr lang="en-US" sz="2800" dirty="0" smtClean="0"/>
              <a:t>XML documents must contain a </a:t>
            </a:r>
            <a:r>
              <a:rPr lang="en-US" sz="2800" b="1" dirty="0" smtClean="0"/>
              <a:t>root element</a:t>
            </a:r>
            <a:r>
              <a:rPr lang="en-US" sz="2800" dirty="0" smtClean="0"/>
              <a:t>. This element is "the parent" of all other elements.</a:t>
            </a:r>
          </a:p>
          <a:p>
            <a:r>
              <a:rPr lang="en-US" sz="2800" dirty="0" smtClean="0"/>
              <a:t>The elements in an XML document form a document tree. The tree starts at the root and branches to the lowest level of the tree.</a:t>
            </a:r>
          </a:p>
          <a:p>
            <a:r>
              <a:rPr lang="en-US" sz="2800" dirty="0" smtClean="0"/>
              <a:t>All elements can have sub elements (child elements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800600"/>
            <a:ext cx="655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 Syntax Rules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All XML Elements Must Have a Closing Tag</a:t>
            </a:r>
          </a:p>
          <a:p>
            <a:r>
              <a:rPr lang="en-US" dirty="0" smtClean="0"/>
              <a:t>XML Tags are Case Sensitive</a:t>
            </a:r>
          </a:p>
          <a:p>
            <a:pPr>
              <a:buNone/>
            </a:pPr>
            <a:r>
              <a:rPr lang="en-US" dirty="0" smtClean="0"/>
              <a:t>	Example:</a:t>
            </a:r>
          </a:p>
          <a:p>
            <a:r>
              <a:rPr lang="en-US" dirty="0" smtClean="0"/>
              <a:t>XML Elements Must be Properly Nested</a:t>
            </a:r>
          </a:p>
          <a:p>
            <a:r>
              <a:rPr lang="en-US" dirty="0" smtClean="0"/>
              <a:t>XML Documents Must Have a Root Element</a:t>
            </a:r>
          </a:p>
          <a:p>
            <a:r>
              <a:rPr lang="en-US" dirty="0" smtClean="0"/>
              <a:t>XML Attribute Values Must be Quoted</a:t>
            </a:r>
          </a:p>
          <a:p>
            <a:r>
              <a:rPr lang="en-US" dirty="0" smtClean="0"/>
              <a:t>Entity References</a:t>
            </a:r>
          </a:p>
          <a:p>
            <a:pPr>
              <a:buNone/>
            </a:pPr>
            <a:r>
              <a:rPr lang="en-US" dirty="0" smtClean="0"/>
              <a:t>	Example</a:t>
            </a:r>
            <a:r>
              <a:rPr lang="en-US" sz="2400" dirty="0" smtClean="0"/>
              <a:t>: This will generate an XML error</a:t>
            </a:r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Replace  “&lt;“ character with an entity reference: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133600"/>
            <a:ext cx="522949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562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6410899"/>
            <a:ext cx="6096000" cy="37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 in XML : The syntax for writing comments in XML is similar to that of HTML.</a:t>
            </a:r>
          </a:p>
          <a:p>
            <a:pPr>
              <a:buNone/>
            </a:pPr>
            <a:r>
              <a:rPr lang="en-US" dirty="0" smtClean="0"/>
              <a:t>&lt;!-- This is a comment --&gt;</a:t>
            </a:r>
          </a:p>
          <a:p>
            <a:r>
              <a:rPr lang="en-US" dirty="0" smtClean="0"/>
              <a:t>White-space is Preserved in XML</a:t>
            </a:r>
          </a:p>
          <a:p>
            <a:pPr>
              <a:buNone/>
            </a:pPr>
            <a:r>
              <a:rPr lang="en-US" dirty="0" smtClean="0"/>
              <a:t>XML: Good   Morning           Students</a:t>
            </a:r>
          </a:p>
          <a:p>
            <a:pPr>
              <a:buNone/>
            </a:pPr>
            <a:r>
              <a:rPr lang="en-US" dirty="0" smtClean="0"/>
              <a:t>HTML: Good Morning Students</a:t>
            </a:r>
          </a:p>
          <a:p>
            <a:r>
              <a:rPr lang="en-US" dirty="0" smtClean="0"/>
              <a:t>Well Formed XML</a:t>
            </a:r>
          </a:p>
          <a:p>
            <a:pPr>
              <a:buNone/>
            </a:pPr>
            <a:r>
              <a:rPr lang="en-US" dirty="0" smtClean="0"/>
              <a:t>XML documents that conform to the syntax rules above are said to be "Well Formed" XML documents.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 Syntax Rules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230BF9-62C7-45C2-9BF6-457F94F0A929}"/>
</file>

<file path=customXml/itemProps2.xml><?xml version="1.0" encoding="utf-8"?>
<ds:datastoreItem xmlns:ds="http://schemas.openxmlformats.org/officeDocument/2006/customXml" ds:itemID="{A185BC29-15F3-4182-9FAB-170CE491C3DA}"/>
</file>

<file path=customXml/itemProps3.xml><?xml version="1.0" encoding="utf-8"?>
<ds:datastoreItem xmlns:ds="http://schemas.openxmlformats.org/officeDocument/2006/customXml" ds:itemID="{3FAC3990-D170-4016-92E0-DCE9DECDB10B}"/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544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XML</vt:lpstr>
      <vt:lpstr>XML Cont…</vt:lpstr>
      <vt:lpstr>The Difference Between XML and HTML </vt:lpstr>
      <vt:lpstr>Difference Between Database and XML </vt:lpstr>
      <vt:lpstr>Features of XML</vt:lpstr>
      <vt:lpstr>Features of XML Cont…</vt:lpstr>
      <vt:lpstr>XML Documents Form a Tree Structure </vt:lpstr>
      <vt:lpstr>XML Syntax Rules </vt:lpstr>
      <vt:lpstr>XML Syntax Rules </vt:lpstr>
      <vt:lpstr>XML Elements </vt:lpstr>
      <vt:lpstr>Slide 11</vt:lpstr>
      <vt:lpstr>XML Naming Rules </vt:lpstr>
      <vt:lpstr>XML Attributes </vt:lpstr>
      <vt:lpstr>Best Naming Practices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 XML(EXtensible Markup Language)</dc:title>
  <dc:creator>Admin</dc:creator>
  <cp:lastModifiedBy>N Ramrakhiyani</cp:lastModifiedBy>
  <cp:revision>38</cp:revision>
  <dcterms:created xsi:type="dcterms:W3CDTF">2006-08-16T00:00:00Z</dcterms:created>
  <dcterms:modified xsi:type="dcterms:W3CDTF">2016-08-08T11:26:20Z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