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74" r:id="rId3"/>
    <p:sldId id="275" r:id="rId4"/>
    <p:sldId id="276" r:id="rId5"/>
    <p:sldId id="301" r:id="rId6"/>
    <p:sldId id="302" r:id="rId7"/>
    <p:sldId id="299" r:id="rId8"/>
    <p:sldId id="300" r:id="rId9"/>
    <p:sldId id="292" r:id="rId10"/>
    <p:sldId id="294" r:id="rId11"/>
    <p:sldId id="293" r:id="rId12"/>
    <p:sldId id="304" r:id="rId13"/>
    <p:sldId id="303" r:id="rId14"/>
    <p:sldId id="295" r:id="rId15"/>
    <p:sldId id="29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75" autoAdjust="0"/>
    <p:restoredTop sz="94660"/>
  </p:normalViewPr>
  <p:slideViewPr>
    <p:cSldViewPr>
      <p:cViewPr varScale="1">
        <p:scale>
          <a:sx n="64" d="100"/>
          <a:sy n="64" d="100"/>
        </p:scale>
        <p:origin x="-1170"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CSS Margin</a:t>
            </a:r>
            <a:br>
              <a:rPr lang="en-US" dirty="0" smtClean="0"/>
            </a:br>
            <a:endParaRPr lang="en-US" dirty="0"/>
          </a:p>
        </p:txBody>
      </p:sp>
      <p:sp>
        <p:nvSpPr>
          <p:cNvPr id="3" name="Content Placeholder 2"/>
          <p:cNvSpPr>
            <a:spLocks noGrp="1"/>
          </p:cNvSpPr>
          <p:nvPr>
            <p:ph idx="1"/>
          </p:nvPr>
        </p:nvSpPr>
        <p:spPr>
          <a:xfrm>
            <a:off x="457200" y="838200"/>
            <a:ext cx="8229600" cy="5287963"/>
          </a:xfrm>
        </p:spPr>
        <p:txBody>
          <a:bodyPr/>
          <a:lstStyle/>
          <a:p>
            <a:r>
              <a:rPr lang="en-US" sz="2800" dirty="0" smtClean="0"/>
              <a:t>The CSS margin properties define the space around elements.</a:t>
            </a:r>
          </a:p>
          <a:p>
            <a:r>
              <a:rPr lang="en-US" sz="2800" dirty="0" smtClean="0"/>
              <a:t>Possible Values</a:t>
            </a:r>
          </a:p>
          <a:p>
            <a:endParaRPr lang="en-US" dirty="0" smtClean="0"/>
          </a:p>
          <a:p>
            <a:pPr>
              <a:buNone/>
            </a:pPr>
            <a:endParaRPr lang="en-US" dirty="0"/>
          </a:p>
        </p:txBody>
      </p:sp>
      <p:graphicFrame>
        <p:nvGraphicFramePr>
          <p:cNvPr id="4" name="Table 3"/>
          <p:cNvGraphicFramePr>
            <a:graphicFrameLocks noGrp="1"/>
          </p:cNvGraphicFramePr>
          <p:nvPr/>
        </p:nvGraphicFramePr>
        <p:xfrm>
          <a:off x="609600" y="2849880"/>
          <a:ext cx="7543800" cy="2407920"/>
        </p:xfrm>
        <a:graphic>
          <a:graphicData uri="http://schemas.openxmlformats.org/drawingml/2006/table">
            <a:tbl>
              <a:tblPr firstRow="1" bandRow="1">
                <a:tableStyleId>{5940675A-B579-460E-94D1-54222C63F5DA}</a:tableStyleId>
              </a:tblPr>
              <a:tblGrid>
                <a:gridCol w="942975"/>
                <a:gridCol w="6600825"/>
              </a:tblGrid>
              <a:tr h="370840">
                <a:tc>
                  <a:txBody>
                    <a:bodyPr/>
                    <a:lstStyle/>
                    <a:p>
                      <a:pPr algn="l" fontAlgn="t"/>
                      <a:r>
                        <a:rPr lang="en-US" b="1" dirty="0"/>
                        <a:t>Value</a:t>
                      </a:r>
                    </a:p>
                  </a:txBody>
                  <a:tcPr marL="76200" marR="76200" marT="76200" marB="76200"/>
                </a:tc>
                <a:tc>
                  <a:txBody>
                    <a:bodyPr/>
                    <a:lstStyle/>
                    <a:p>
                      <a:pPr algn="l" fontAlgn="t"/>
                      <a:r>
                        <a:rPr lang="en-US" b="1" dirty="0"/>
                        <a:t>Description</a:t>
                      </a:r>
                    </a:p>
                  </a:txBody>
                  <a:tcPr marL="76200" marR="76200" marT="76200" marB="76200"/>
                </a:tc>
              </a:tr>
              <a:tr h="370840">
                <a:tc>
                  <a:txBody>
                    <a:bodyPr/>
                    <a:lstStyle/>
                    <a:p>
                      <a:pPr fontAlgn="t"/>
                      <a:r>
                        <a:rPr lang="en-US" dirty="0"/>
                        <a:t>auto</a:t>
                      </a:r>
                    </a:p>
                  </a:txBody>
                  <a:tcPr marL="76200" marR="76200" marT="76200" marB="76200"/>
                </a:tc>
                <a:tc>
                  <a:txBody>
                    <a:bodyPr/>
                    <a:lstStyle/>
                    <a:p>
                      <a:pPr fontAlgn="t"/>
                      <a:r>
                        <a:rPr lang="en-US" dirty="0"/>
                        <a:t>The browser calculates a margin</a:t>
                      </a:r>
                    </a:p>
                  </a:txBody>
                  <a:tcPr marL="76200" marR="76200" marT="76200" marB="76200"/>
                </a:tc>
              </a:tr>
              <a:tr h="370840">
                <a:tc>
                  <a:txBody>
                    <a:bodyPr/>
                    <a:lstStyle/>
                    <a:p>
                      <a:pPr fontAlgn="t"/>
                      <a:r>
                        <a:rPr lang="en-US" dirty="0"/>
                        <a:t>length</a:t>
                      </a:r>
                    </a:p>
                  </a:txBody>
                  <a:tcPr marL="76200" marR="76200" marT="76200" marB="76200"/>
                </a:tc>
                <a:tc>
                  <a:txBody>
                    <a:bodyPr/>
                    <a:lstStyle/>
                    <a:p>
                      <a:pPr fontAlgn="t"/>
                      <a:r>
                        <a:rPr lang="en-US"/>
                        <a:t>Specifies a margin in px, pt, cm, etc. Default value is 0px</a:t>
                      </a:r>
                    </a:p>
                  </a:txBody>
                  <a:tcPr marL="76200" marR="76200" marT="76200" marB="76200"/>
                </a:tc>
              </a:tr>
              <a:tr h="370840">
                <a:tc>
                  <a:txBody>
                    <a:bodyPr/>
                    <a:lstStyle/>
                    <a:p>
                      <a:pPr fontAlgn="t"/>
                      <a:r>
                        <a:rPr lang="en-US" dirty="0"/>
                        <a:t>%</a:t>
                      </a:r>
                    </a:p>
                  </a:txBody>
                  <a:tcPr marL="76200" marR="76200" marT="76200" marB="76200"/>
                </a:tc>
                <a:tc>
                  <a:txBody>
                    <a:bodyPr/>
                    <a:lstStyle/>
                    <a:p>
                      <a:pPr fontAlgn="t"/>
                      <a:r>
                        <a:rPr lang="en-US"/>
                        <a:t>Specifies a margin in percent of the width of the containing element</a:t>
                      </a:r>
                    </a:p>
                  </a:txBody>
                  <a:tcPr marL="76200" marR="76200" marT="76200" marB="76200"/>
                </a:tc>
              </a:tr>
              <a:tr h="370840">
                <a:tc>
                  <a:txBody>
                    <a:bodyPr/>
                    <a:lstStyle/>
                    <a:p>
                      <a:pPr fontAlgn="t"/>
                      <a:r>
                        <a:rPr lang="en-US" dirty="0"/>
                        <a:t>inherit</a:t>
                      </a:r>
                    </a:p>
                  </a:txBody>
                  <a:tcPr marL="76200" marR="76200" marT="76200" marB="76200"/>
                </a:tc>
                <a:tc>
                  <a:txBody>
                    <a:bodyPr/>
                    <a:lstStyle/>
                    <a:p>
                      <a:pPr fontAlgn="t"/>
                      <a:r>
                        <a:rPr lang="en-US" dirty="0"/>
                        <a:t>Specifies that the margin should be inherited from the parent element</a:t>
                      </a:r>
                    </a:p>
                  </a:txBody>
                  <a:tcPr marL="76200" marR="76200" marT="76200" marB="76200"/>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Position-Static </a:t>
            </a:r>
            <a:r>
              <a:rPr lang="en-US" sz="2000" dirty="0" smtClean="0"/>
              <a:t>Cont…</a:t>
            </a:r>
            <a:endParaRPr lang="en-US" dirty="0"/>
          </a:p>
        </p:txBody>
      </p:sp>
      <p:sp>
        <p:nvSpPr>
          <p:cNvPr id="3" name="Content Placeholder 2"/>
          <p:cNvSpPr>
            <a:spLocks noGrp="1"/>
          </p:cNvSpPr>
          <p:nvPr>
            <p:ph idx="1"/>
          </p:nvPr>
        </p:nvSpPr>
        <p:spPr/>
        <p:txBody>
          <a:bodyPr>
            <a:normAutofit lnSpcReduction="10000"/>
          </a:bodyPr>
          <a:lstStyle/>
          <a:p>
            <a:pPr lvl="1"/>
            <a:r>
              <a:rPr lang="en-US" dirty="0" smtClean="0"/>
              <a:t>Static: Default value. Elements render in order, as they appear in the document flow;  is not positioned in any special way.</a:t>
            </a:r>
          </a:p>
          <a:p>
            <a:pPr lvl="1">
              <a:buNone/>
            </a:pPr>
            <a:r>
              <a:rPr lang="en-US" dirty="0" smtClean="0"/>
              <a:t>NOTE: Static positioned elements are not affected by the top, bottom, left, and right properties. But margin and padding will be applicable.</a:t>
            </a:r>
          </a:p>
          <a:p>
            <a:pPr lvl="1">
              <a:buNone/>
            </a:pPr>
            <a:r>
              <a:rPr lang="en-US" dirty="0" err="1" smtClean="0"/>
              <a:t>div.static</a:t>
            </a:r>
            <a:r>
              <a:rPr lang="en-US" dirty="0" smtClean="0"/>
              <a:t> {</a:t>
            </a:r>
            <a:br>
              <a:rPr lang="en-US" dirty="0" smtClean="0"/>
            </a:br>
            <a:r>
              <a:rPr lang="en-US" dirty="0" smtClean="0"/>
              <a:t>    position: static;</a:t>
            </a:r>
            <a:br>
              <a:rPr lang="en-US" dirty="0" smtClean="0"/>
            </a:br>
            <a:r>
              <a:rPr lang="en-US" dirty="0" smtClean="0"/>
              <a:t>    border: 3px solid #8AC007;</a:t>
            </a:r>
            <a:br>
              <a:rPr lang="en-US" dirty="0" smtClean="0"/>
            </a:b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Position-Relative </a:t>
            </a:r>
            <a:r>
              <a:rPr lang="en-US" sz="2000" dirty="0" smtClean="0"/>
              <a:t>Cont…</a:t>
            </a:r>
            <a:endParaRPr lang="en-US" dirty="0"/>
          </a:p>
        </p:txBody>
      </p:sp>
      <p:sp>
        <p:nvSpPr>
          <p:cNvPr id="3" name="Content Placeholder 2"/>
          <p:cNvSpPr>
            <a:spLocks noGrp="1"/>
          </p:cNvSpPr>
          <p:nvPr>
            <p:ph idx="1"/>
          </p:nvPr>
        </p:nvSpPr>
        <p:spPr/>
        <p:txBody>
          <a:bodyPr>
            <a:normAutofit fontScale="92500" lnSpcReduction="10000"/>
          </a:bodyPr>
          <a:lstStyle/>
          <a:p>
            <a:pPr lvl="1">
              <a:buFont typeface="Arial" pitchFamily="34" charset="0"/>
              <a:buChar char="•"/>
            </a:pPr>
            <a:r>
              <a:rPr lang="en-US" dirty="0" smtClean="0"/>
              <a:t>An element with position: relative; is positioned relative to its normal position.</a:t>
            </a:r>
          </a:p>
          <a:p>
            <a:pPr lvl="1"/>
            <a:r>
              <a:rPr lang="en-US" dirty="0" smtClean="0"/>
              <a:t>Setting the top, right, bottom, and left properties of a relatively-positioned element will cause it to be adjusted away from its normal position. Other content will not be adjusted to fit into any gap left by the element.</a:t>
            </a:r>
          </a:p>
          <a:p>
            <a:pPr lvl="1"/>
            <a:r>
              <a:rPr lang="en-US" dirty="0" smtClean="0"/>
              <a:t>relative: The element is positioned relative to its normal position, so "left:20" adds 20 pixels to the element's LEFT position</a:t>
            </a:r>
          </a:p>
          <a:p>
            <a:pPr lvl="1">
              <a:buNone/>
            </a:pPr>
            <a:r>
              <a:rPr lang="en-US"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Position-Fixed </a:t>
            </a:r>
            <a:r>
              <a:rPr lang="en-US" sz="2000" dirty="0" smtClean="0"/>
              <a:t>Cont…</a:t>
            </a:r>
            <a:endParaRPr lang="en-US" dirty="0"/>
          </a:p>
        </p:txBody>
      </p:sp>
      <p:sp>
        <p:nvSpPr>
          <p:cNvPr id="3" name="Content Placeholder 2"/>
          <p:cNvSpPr>
            <a:spLocks noGrp="1"/>
          </p:cNvSpPr>
          <p:nvPr>
            <p:ph idx="1"/>
          </p:nvPr>
        </p:nvSpPr>
        <p:spPr/>
        <p:txBody>
          <a:bodyPr/>
          <a:lstStyle/>
          <a:p>
            <a:r>
              <a:rPr lang="en-US" dirty="0" smtClean="0"/>
              <a:t>An element with position: fixed; is positioned relative to the viewport, which means it always stays in the same place even if the page is scrolled. The top, right, bottom, and left properties are used to position the element.</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Position-absolute </a:t>
            </a:r>
            <a:endParaRPr lang="en-US" dirty="0"/>
          </a:p>
        </p:txBody>
      </p:sp>
      <p:sp>
        <p:nvSpPr>
          <p:cNvPr id="3" name="Content Placeholder 2"/>
          <p:cNvSpPr>
            <a:spLocks noGrp="1"/>
          </p:cNvSpPr>
          <p:nvPr>
            <p:ph idx="1"/>
          </p:nvPr>
        </p:nvSpPr>
        <p:spPr>
          <a:xfrm>
            <a:off x="457200" y="1600200"/>
            <a:ext cx="8229600" cy="4572000"/>
          </a:xfrm>
        </p:spPr>
        <p:txBody>
          <a:bodyPr>
            <a:normAutofit fontScale="92500"/>
          </a:bodyPr>
          <a:lstStyle/>
          <a:p>
            <a:r>
              <a:rPr lang="en-US" sz="3000" dirty="0" smtClean="0"/>
              <a:t>An element with position: absolute; is positioned relative to the nearest positioned ancestor (instead of positioned relative to the viewport, like fixed).</a:t>
            </a:r>
          </a:p>
          <a:p>
            <a:r>
              <a:rPr lang="en-US" sz="3000" dirty="0" smtClean="0"/>
              <a:t>However; if an absolute positioned element has no positioned ancestors, it uses the document body, and moves along with page scrolling.</a:t>
            </a:r>
          </a:p>
          <a:p>
            <a:r>
              <a:rPr lang="en-US" sz="3000" b="1" dirty="0" smtClean="0"/>
              <a:t>Note:</a:t>
            </a:r>
            <a:r>
              <a:rPr lang="en-US" sz="3000" dirty="0" smtClean="0"/>
              <a:t> A "positioned" element is one whose position is anything except static.</a:t>
            </a:r>
          </a:p>
          <a:p>
            <a:pPr lvl="1"/>
            <a:r>
              <a:rPr lang="en-US" sz="2600" dirty="0" smtClean="0"/>
              <a:t>absolute: The element is positioned relative to its first positioned (not static) ancestor element</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Pseudo-classes</a:t>
            </a:r>
            <a:br>
              <a:rPr lang="en-US" dirty="0" smtClean="0"/>
            </a:br>
            <a:endParaRPr lang="en-US" dirty="0"/>
          </a:p>
        </p:txBody>
      </p:sp>
      <p:sp>
        <p:nvSpPr>
          <p:cNvPr id="3" name="Content Placeholder 2"/>
          <p:cNvSpPr>
            <a:spLocks noGrp="1"/>
          </p:cNvSpPr>
          <p:nvPr>
            <p:ph idx="1"/>
          </p:nvPr>
        </p:nvSpPr>
        <p:spPr/>
        <p:txBody>
          <a:bodyPr/>
          <a:lstStyle/>
          <a:p>
            <a:r>
              <a:rPr lang="en-US" dirty="0" smtClean="0"/>
              <a:t>What are Pseudo-classes?</a:t>
            </a:r>
          </a:p>
          <a:p>
            <a:pPr lvl="1"/>
            <a:r>
              <a:rPr lang="en-US" dirty="0" smtClean="0"/>
              <a:t>A pseudo-class is used to define a special state of an element.</a:t>
            </a:r>
          </a:p>
          <a:p>
            <a:pPr lvl="1"/>
            <a:r>
              <a:rPr lang="en-US" dirty="0" smtClean="0"/>
              <a:t>For example, it can be used to:</a:t>
            </a:r>
          </a:p>
          <a:p>
            <a:pPr>
              <a:buNone/>
            </a:pPr>
            <a:r>
              <a:rPr lang="en-US" dirty="0" smtClean="0"/>
              <a:t>	Style an element when a user </a:t>
            </a:r>
            <a:r>
              <a:rPr lang="en-US" dirty="0" err="1" smtClean="0"/>
              <a:t>mouses</a:t>
            </a:r>
            <a:r>
              <a:rPr lang="en-US" dirty="0" smtClean="0"/>
              <a:t> over it</a:t>
            </a:r>
          </a:p>
          <a:p>
            <a:pPr>
              <a:buNone/>
            </a:pPr>
            <a:r>
              <a:rPr lang="en-US" dirty="0" smtClean="0"/>
              <a:t>	Style visited and unvisited links differently</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CSS Pseudo-classes </a:t>
            </a:r>
            <a:r>
              <a:rPr lang="en-US" sz="2700" dirty="0" smtClean="0"/>
              <a:t>Cont…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dirty="0" smtClean="0"/>
              <a:t>/* unvisited link */</a:t>
            </a:r>
            <a:br>
              <a:rPr lang="en-US" dirty="0" smtClean="0"/>
            </a:br>
            <a:r>
              <a:rPr lang="en-US" dirty="0" smtClean="0"/>
              <a:t>a:link {</a:t>
            </a:r>
            <a:br>
              <a:rPr lang="en-US" dirty="0" smtClean="0"/>
            </a:br>
            <a:r>
              <a:rPr lang="en-US" dirty="0" smtClean="0"/>
              <a:t>    color: #FF0000;</a:t>
            </a:r>
            <a:br>
              <a:rPr lang="en-US" dirty="0" smtClean="0"/>
            </a:br>
            <a:r>
              <a:rPr lang="en-US" dirty="0" smtClean="0"/>
              <a:t>}</a:t>
            </a:r>
            <a:br>
              <a:rPr lang="en-US" dirty="0" smtClean="0"/>
            </a:br>
            <a:r>
              <a:rPr lang="en-US" dirty="0" smtClean="0"/>
              <a:t/>
            </a:r>
            <a:br>
              <a:rPr lang="en-US" dirty="0" smtClean="0"/>
            </a:br>
            <a:r>
              <a:rPr lang="en-US" dirty="0" smtClean="0"/>
              <a:t>/* visited link */</a:t>
            </a:r>
            <a:br>
              <a:rPr lang="en-US" dirty="0" smtClean="0"/>
            </a:br>
            <a:r>
              <a:rPr lang="en-US" dirty="0" smtClean="0"/>
              <a:t>a:visited {</a:t>
            </a:r>
            <a:br>
              <a:rPr lang="en-US" dirty="0" smtClean="0"/>
            </a:br>
            <a:r>
              <a:rPr lang="en-US" dirty="0" smtClean="0"/>
              <a:t>    color: #00FF00;</a:t>
            </a:r>
            <a:br>
              <a:rPr lang="en-US" dirty="0" smtClean="0"/>
            </a:br>
            <a:r>
              <a:rPr lang="en-US" dirty="0" smtClean="0"/>
              <a:t>}</a:t>
            </a:r>
            <a:br>
              <a:rPr lang="en-US" dirty="0" smtClean="0"/>
            </a:br>
            <a:r>
              <a:rPr lang="en-US" dirty="0" smtClean="0"/>
              <a:t/>
            </a:r>
            <a:br>
              <a:rPr lang="en-US" dirty="0" smtClean="0"/>
            </a:br>
            <a:r>
              <a:rPr lang="en-US" dirty="0" smtClean="0"/>
              <a:t>/* mouse over link */</a:t>
            </a:r>
            <a:br>
              <a:rPr lang="en-US" dirty="0" smtClean="0"/>
            </a:br>
            <a:r>
              <a:rPr lang="en-US" dirty="0" smtClean="0"/>
              <a:t>a:hover {</a:t>
            </a:r>
            <a:br>
              <a:rPr lang="en-US" dirty="0" smtClean="0"/>
            </a:br>
            <a:r>
              <a:rPr lang="en-US" dirty="0" smtClean="0"/>
              <a:t>    color: #FF00FF;</a:t>
            </a:r>
            <a:br>
              <a:rPr lang="en-US" dirty="0" smtClean="0"/>
            </a:br>
            <a:r>
              <a:rPr lang="en-US" dirty="0" smtClean="0"/>
              <a:t>}</a:t>
            </a:r>
            <a:br>
              <a:rPr lang="en-US" dirty="0" smtClean="0"/>
            </a:br>
            <a:r>
              <a:rPr lang="en-US" dirty="0" smtClean="0"/>
              <a:t/>
            </a:r>
            <a:br>
              <a:rPr lang="en-US" dirty="0" smtClean="0"/>
            </a:br>
            <a:r>
              <a:rPr lang="en-US" dirty="0" smtClean="0"/>
              <a:t>/* selected link */</a:t>
            </a:r>
            <a:br>
              <a:rPr lang="en-US" dirty="0" smtClean="0"/>
            </a:br>
            <a:r>
              <a:rPr lang="en-US" dirty="0" smtClean="0"/>
              <a:t>a:active {</a:t>
            </a:r>
            <a:br>
              <a:rPr lang="en-US" dirty="0" smtClean="0"/>
            </a:br>
            <a:r>
              <a:rPr lang="en-US" dirty="0" smtClean="0"/>
              <a:t>    color: #0000FF;</a:t>
            </a:r>
            <a:br>
              <a:rPr lang="en-US" dirty="0" smtClean="0"/>
            </a:b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dirty="0" smtClean="0"/>
              <a:t>CSS Margin</a:t>
            </a:r>
            <a:br>
              <a:rPr lang="en-US" dirty="0" smtClean="0"/>
            </a:br>
            <a:endParaRPr lang="en-US" dirty="0"/>
          </a:p>
        </p:txBody>
      </p:sp>
      <p:sp>
        <p:nvSpPr>
          <p:cNvPr id="3" name="Content Placeholder 2"/>
          <p:cNvSpPr>
            <a:spLocks noGrp="1"/>
          </p:cNvSpPr>
          <p:nvPr>
            <p:ph idx="1"/>
          </p:nvPr>
        </p:nvSpPr>
        <p:spPr>
          <a:xfrm>
            <a:off x="457200" y="914400"/>
            <a:ext cx="8229600" cy="5562600"/>
          </a:xfrm>
        </p:spPr>
        <p:txBody>
          <a:bodyPr>
            <a:normAutofit fontScale="85000" lnSpcReduction="20000"/>
          </a:bodyPr>
          <a:lstStyle/>
          <a:p>
            <a:r>
              <a:rPr lang="en-US" dirty="0" smtClean="0"/>
              <a:t>Margin - Individual sides</a:t>
            </a:r>
          </a:p>
          <a:p>
            <a:pPr>
              <a:buNone/>
            </a:pPr>
            <a:r>
              <a:rPr lang="en-US" dirty="0" smtClean="0"/>
              <a:t>	    margin-top: 100px;</a:t>
            </a:r>
            <a:br>
              <a:rPr lang="en-US" dirty="0" smtClean="0"/>
            </a:br>
            <a:r>
              <a:rPr lang="en-US" dirty="0" smtClean="0"/>
              <a:t>    margin-bottom: 100px;</a:t>
            </a:r>
            <a:br>
              <a:rPr lang="en-US" dirty="0" smtClean="0"/>
            </a:br>
            <a:r>
              <a:rPr lang="en-US" dirty="0" smtClean="0"/>
              <a:t>    margin-right: 150px;</a:t>
            </a:r>
            <a:br>
              <a:rPr lang="en-US" dirty="0" smtClean="0"/>
            </a:br>
            <a:r>
              <a:rPr lang="en-US" dirty="0" smtClean="0"/>
              <a:t>    margin-left: 50px;</a:t>
            </a:r>
          </a:p>
          <a:p>
            <a:r>
              <a:rPr lang="en-US" dirty="0" smtClean="0"/>
              <a:t>Margin - Shorthand property:</a:t>
            </a:r>
          </a:p>
          <a:p>
            <a:pPr>
              <a:buNone/>
            </a:pPr>
            <a:r>
              <a:rPr lang="en-US" dirty="0" smtClean="0"/>
              <a:t>margin: 25px 50px 75px 100px;</a:t>
            </a:r>
          </a:p>
          <a:p>
            <a:pPr>
              <a:buNone/>
            </a:pPr>
            <a:r>
              <a:rPr lang="en-US" dirty="0" smtClean="0"/>
              <a:t>top margin is 25px</a:t>
            </a:r>
          </a:p>
          <a:p>
            <a:pPr>
              <a:buNone/>
            </a:pPr>
            <a:r>
              <a:rPr lang="en-US" dirty="0" smtClean="0"/>
              <a:t>right margin is 50px</a:t>
            </a:r>
          </a:p>
          <a:p>
            <a:pPr>
              <a:buNone/>
            </a:pPr>
            <a:r>
              <a:rPr lang="en-US" dirty="0" smtClean="0"/>
              <a:t>bottom margin is 75px</a:t>
            </a:r>
          </a:p>
          <a:p>
            <a:pPr>
              <a:buNone/>
            </a:pPr>
            <a:r>
              <a:rPr lang="en-US" dirty="0" smtClean="0"/>
              <a:t>left margin is 100px</a:t>
            </a:r>
          </a:p>
          <a:p>
            <a:r>
              <a:rPr lang="en-US" b="1" dirty="0" smtClean="0"/>
              <a:t>margin: 25px;</a:t>
            </a:r>
            <a:endParaRPr lang="en-US" dirty="0" smtClean="0"/>
          </a:p>
          <a:p>
            <a:pPr lvl="1"/>
            <a:r>
              <a:rPr lang="en-US" dirty="0" smtClean="0"/>
              <a:t>all four margins are 25px</a:t>
            </a:r>
            <a:br>
              <a:rPr lang="en-US" dirty="0" smtClean="0"/>
            </a:br>
            <a:endParaRPr lang="en-US" dirty="0"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CSS Padding</a:t>
            </a:r>
            <a:br>
              <a:rPr lang="en-US" dirty="0" smtClean="0"/>
            </a:br>
            <a:endParaRPr lang="en-US" dirty="0"/>
          </a:p>
        </p:txBody>
      </p:sp>
      <p:sp>
        <p:nvSpPr>
          <p:cNvPr id="3" name="Content Placeholder 2"/>
          <p:cNvSpPr>
            <a:spLocks noGrp="1"/>
          </p:cNvSpPr>
          <p:nvPr>
            <p:ph idx="1"/>
          </p:nvPr>
        </p:nvSpPr>
        <p:spPr>
          <a:xfrm>
            <a:off x="457200" y="914400"/>
            <a:ext cx="8229600" cy="5791200"/>
          </a:xfrm>
        </p:spPr>
        <p:txBody>
          <a:bodyPr>
            <a:normAutofit/>
          </a:bodyPr>
          <a:lstStyle/>
          <a:p>
            <a:r>
              <a:rPr lang="en-US" dirty="0" smtClean="0"/>
              <a:t>The CSS padding properties define the space between the element border and the element content.</a:t>
            </a:r>
          </a:p>
          <a:p>
            <a:r>
              <a:rPr lang="en-US" dirty="0" smtClean="0"/>
              <a:t>Possible Values</a:t>
            </a:r>
          </a:p>
          <a:p>
            <a:endParaRPr lang="en-US" dirty="0" smtClean="0"/>
          </a:p>
          <a:p>
            <a:endParaRPr lang="en-US" dirty="0" smtClean="0"/>
          </a:p>
          <a:p>
            <a:endParaRPr lang="en-US" dirty="0" smtClean="0"/>
          </a:p>
          <a:p>
            <a:r>
              <a:rPr lang="en-US" dirty="0" smtClean="0"/>
              <a:t>Padding - Individual sides</a:t>
            </a:r>
          </a:p>
          <a:p>
            <a:pPr>
              <a:buNone/>
            </a:pPr>
            <a:r>
              <a:rPr lang="en-US" sz="2800" dirty="0" smtClean="0"/>
              <a:t>	In CSS, it is possible to specify different padding for different sides:</a:t>
            </a:r>
            <a:endParaRPr lang="en-US" sz="2800" dirty="0"/>
          </a:p>
        </p:txBody>
      </p:sp>
      <p:graphicFrame>
        <p:nvGraphicFramePr>
          <p:cNvPr id="4" name="Table 3"/>
          <p:cNvGraphicFramePr>
            <a:graphicFrameLocks noGrp="1"/>
          </p:cNvGraphicFramePr>
          <p:nvPr/>
        </p:nvGraphicFramePr>
        <p:xfrm>
          <a:off x="1066800" y="3124200"/>
          <a:ext cx="6096000" cy="1280160"/>
        </p:xfrm>
        <a:graphic>
          <a:graphicData uri="http://schemas.openxmlformats.org/drawingml/2006/table">
            <a:tbl>
              <a:tblPr firstRow="1" bandRow="1">
                <a:tableStyleId>{5940675A-B579-460E-94D1-54222C63F5DA}</a:tableStyleId>
              </a:tblPr>
              <a:tblGrid>
                <a:gridCol w="1219200"/>
                <a:gridCol w="4876800"/>
              </a:tblGrid>
              <a:tr h="370840">
                <a:tc>
                  <a:txBody>
                    <a:bodyPr/>
                    <a:lstStyle/>
                    <a:p>
                      <a:pPr algn="l" fontAlgn="t"/>
                      <a:r>
                        <a:rPr lang="en-US" b="1" dirty="0"/>
                        <a:t>Value</a:t>
                      </a:r>
                    </a:p>
                  </a:txBody>
                  <a:tcPr marL="76200" marR="76200" marT="76200" marB="76200"/>
                </a:tc>
                <a:tc>
                  <a:txBody>
                    <a:bodyPr/>
                    <a:lstStyle/>
                    <a:p>
                      <a:pPr algn="l" fontAlgn="t"/>
                      <a:r>
                        <a:rPr lang="en-US" b="1" dirty="0"/>
                        <a:t>Description</a:t>
                      </a:r>
                    </a:p>
                  </a:txBody>
                  <a:tcPr marL="76200" marR="76200" marT="76200" marB="76200"/>
                </a:tc>
              </a:tr>
              <a:tr h="370840">
                <a:tc>
                  <a:txBody>
                    <a:bodyPr/>
                    <a:lstStyle/>
                    <a:p>
                      <a:pPr fontAlgn="t"/>
                      <a:r>
                        <a:rPr lang="en-US"/>
                        <a:t>length</a:t>
                      </a:r>
                    </a:p>
                  </a:txBody>
                  <a:tcPr marL="76200" marR="76200" marT="76200" marB="76200"/>
                </a:tc>
                <a:tc>
                  <a:txBody>
                    <a:bodyPr/>
                    <a:lstStyle/>
                    <a:p>
                      <a:pPr fontAlgn="t"/>
                      <a:r>
                        <a:rPr lang="en-US"/>
                        <a:t>Defines a fixed padding (in pixels, pt, em, etc.)</a:t>
                      </a:r>
                    </a:p>
                  </a:txBody>
                  <a:tcPr marL="76200" marR="76200" marT="76200" marB="76200"/>
                </a:tc>
              </a:tr>
              <a:tr h="370840">
                <a:tc>
                  <a:txBody>
                    <a:bodyPr/>
                    <a:lstStyle/>
                    <a:p>
                      <a:pPr fontAlgn="t"/>
                      <a:r>
                        <a:rPr lang="en-US" dirty="0"/>
                        <a:t>%</a:t>
                      </a:r>
                    </a:p>
                  </a:txBody>
                  <a:tcPr marL="76200" marR="76200" marT="76200" marB="76200"/>
                </a:tc>
                <a:tc>
                  <a:txBody>
                    <a:bodyPr/>
                    <a:lstStyle/>
                    <a:p>
                      <a:pPr fontAlgn="t"/>
                      <a:r>
                        <a:rPr lang="en-US" dirty="0"/>
                        <a:t>Defines a padding in % of the containing element</a:t>
                      </a:r>
                    </a:p>
                  </a:txBody>
                  <a:tcPr marL="76200" marR="76200" marT="76200" marB="762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 Padding</a:t>
            </a:r>
            <a:endParaRPr lang="en-US" dirty="0"/>
          </a:p>
        </p:txBody>
      </p:sp>
      <p:sp>
        <p:nvSpPr>
          <p:cNvPr id="3" name="Content Placeholder 2"/>
          <p:cNvSpPr>
            <a:spLocks noGrp="1"/>
          </p:cNvSpPr>
          <p:nvPr>
            <p:ph idx="1"/>
          </p:nvPr>
        </p:nvSpPr>
        <p:spPr/>
        <p:txBody>
          <a:bodyPr/>
          <a:lstStyle/>
          <a:p>
            <a:r>
              <a:rPr lang="en-US" dirty="0" smtClean="0"/>
              <a:t>Padding - Shorthand property</a:t>
            </a:r>
          </a:p>
          <a:p>
            <a:pPr>
              <a:buNone/>
            </a:pPr>
            <a:r>
              <a:rPr lang="en-US" sz="2800" b="1" dirty="0" smtClean="0"/>
              <a:t>padding: 25px 50px 75px;</a:t>
            </a:r>
            <a:r>
              <a:rPr lang="en-US" sz="2800" dirty="0" smtClean="0"/>
              <a:t>top padding is 25px</a:t>
            </a:r>
          </a:p>
          <a:p>
            <a:pPr>
              <a:buNone/>
            </a:pPr>
            <a:r>
              <a:rPr lang="en-US" sz="2800" dirty="0" smtClean="0"/>
              <a:t>right and left </a:t>
            </a:r>
            <a:r>
              <a:rPr lang="en-US" sz="2800" dirty="0" err="1" smtClean="0"/>
              <a:t>paddings</a:t>
            </a:r>
            <a:r>
              <a:rPr lang="en-US" sz="2800" dirty="0" smtClean="0"/>
              <a:t> are 50px bottom padding is 75px</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&lt;div&gt; Element</a:t>
            </a:r>
            <a:endParaRPr lang="en-US" dirty="0"/>
          </a:p>
        </p:txBody>
      </p:sp>
      <p:sp>
        <p:nvSpPr>
          <p:cNvPr id="3" name="Content Placeholder 2"/>
          <p:cNvSpPr>
            <a:spLocks noGrp="1"/>
          </p:cNvSpPr>
          <p:nvPr>
            <p:ph idx="1"/>
          </p:nvPr>
        </p:nvSpPr>
        <p:spPr/>
        <p:txBody>
          <a:bodyPr/>
          <a:lstStyle/>
          <a:p>
            <a:r>
              <a:rPr lang="en-US" sz="2800" dirty="0" smtClean="0"/>
              <a:t>Div (short for division) divides the content into individual sections. Each section can then have its own formatting, as specified by the CSS. Div is a block-level container, meaning that there is a line feed after the &lt;/div&gt; tag.</a:t>
            </a:r>
          </a:p>
          <a:p>
            <a:pPr lvl="1"/>
            <a:r>
              <a:rPr lang="en-US" dirty="0" smtClean="0"/>
              <a:t>The &lt;div&gt; element has no required attributes, but </a:t>
            </a:r>
            <a:r>
              <a:rPr lang="en-US" b="1" dirty="0" smtClean="0"/>
              <a:t>style</a:t>
            </a:r>
            <a:r>
              <a:rPr lang="en-US" dirty="0" smtClean="0"/>
              <a:t> and </a:t>
            </a:r>
            <a:r>
              <a:rPr lang="en-US" b="1" dirty="0" smtClean="0"/>
              <a:t>class</a:t>
            </a:r>
            <a:r>
              <a:rPr lang="en-US" dirty="0" smtClean="0"/>
              <a:t> are common.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&lt;span&gt; Element</a:t>
            </a:r>
            <a:br>
              <a:rPr lang="en-US" dirty="0" smtClean="0"/>
            </a:br>
            <a:endParaRPr lang="en-US" dirty="0"/>
          </a:p>
        </p:txBody>
      </p:sp>
      <p:sp>
        <p:nvSpPr>
          <p:cNvPr id="3" name="Content Placeholder 2"/>
          <p:cNvSpPr>
            <a:spLocks noGrp="1"/>
          </p:cNvSpPr>
          <p:nvPr>
            <p:ph idx="1"/>
          </p:nvPr>
        </p:nvSpPr>
        <p:spPr/>
        <p:txBody>
          <a:bodyPr/>
          <a:lstStyle/>
          <a:p>
            <a:r>
              <a:rPr lang="en-US" dirty="0" smtClean="0"/>
              <a:t>The &lt;span&gt; element is an </a:t>
            </a:r>
            <a:r>
              <a:rPr lang="en-US" b="1" dirty="0" smtClean="0"/>
              <a:t>inline element</a:t>
            </a:r>
            <a:r>
              <a:rPr lang="en-US" dirty="0" smtClean="0"/>
              <a:t> that is often used as a container for some text.</a:t>
            </a:r>
          </a:p>
          <a:p>
            <a:r>
              <a:rPr lang="en-US" dirty="0" smtClean="0"/>
              <a:t>The &lt;span&gt; element has no required attributes, but </a:t>
            </a:r>
            <a:r>
              <a:rPr lang="en-US" b="1" dirty="0" smtClean="0"/>
              <a:t>style</a:t>
            </a:r>
            <a:r>
              <a:rPr lang="en-US" dirty="0" smtClean="0"/>
              <a:t> and </a:t>
            </a:r>
            <a:r>
              <a:rPr lang="en-US" b="1" dirty="0" smtClean="0"/>
              <a:t>class</a:t>
            </a:r>
            <a:r>
              <a:rPr lang="en-US" dirty="0" smtClean="0"/>
              <a:t> are common.</a:t>
            </a:r>
          </a:p>
          <a:p>
            <a:r>
              <a:rPr lang="en-US" dirty="0" smtClean="0"/>
              <a:t>When used together with CSS, the &lt;span&gt; element can be used to style parts of the text:</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CSS Layout - float and clear</a:t>
            </a:r>
            <a:br>
              <a:rPr lang="en-IN" b="1" dirty="0" smtClean="0"/>
            </a:br>
            <a:endParaRPr lang="en-IN" dirty="0"/>
          </a:p>
        </p:txBody>
      </p:sp>
      <p:sp>
        <p:nvSpPr>
          <p:cNvPr id="3" name="Content Placeholder 2"/>
          <p:cNvSpPr>
            <a:spLocks noGrp="1"/>
          </p:cNvSpPr>
          <p:nvPr>
            <p:ph idx="1"/>
          </p:nvPr>
        </p:nvSpPr>
        <p:spPr/>
        <p:txBody>
          <a:bodyPr/>
          <a:lstStyle/>
          <a:p>
            <a:r>
              <a:rPr lang="en-IN" dirty="0" smtClean="0"/>
              <a:t>The float property specifies whether or not an element should float.</a:t>
            </a:r>
          </a:p>
          <a:p>
            <a:r>
              <a:rPr lang="en-IN" dirty="0" smtClean="0"/>
              <a:t>In its simplest use, the float property can be used to wrap text around images.</a:t>
            </a:r>
          </a:p>
          <a:p>
            <a:pPr>
              <a:buNone/>
            </a:pPr>
            <a:r>
              <a:rPr lang="en-IN" smtClean="0"/>
              <a:t>	img</a:t>
            </a:r>
            <a:r>
              <a:rPr lang="en-IN" dirty="0" smtClean="0"/>
              <a:t> {</a:t>
            </a:r>
            <a:br>
              <a:rPr lang="en-IN" dirty="0" smtClean="0"/>
            </a:br>
            <a:r>
              <a:rPr lang="en-IN" dirty="0" smtClean="0"/>
              <a:t>    float: right;</a:t>
            </a:r>
            <a:br>
              <a:rPr lang="en-IN" dirty="0" smtClean="0"/>
            </a:br>
            <a:r>
              <a:rPr lang="en-IN" dirty="0" smtClean="0"/>
              <a:t>    margin: 0 0 10px </a:t>
            </a:r>
            <a:r>
              <a:rPr lang="en-IN" dirty="0" err="1" smtClean="0"/>
              <a:t>10px</a:t>
            </a:r>
            <a:r>
              <a:rPr lang="en-IN" dirty="0" smtClean="0"/>
              <a:t>;</a:t>
            </a:r>
            <a:br>
              <a:rPr lang="en-IN" dirty="0" smtClean="0"/>
            </a:br>
            <a:r>
              <a:rPr lang="en-IN" dirty="0" smtClean="0"/>
              <a:t>}</a:t>
            </a:r>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The clear Property</a:t>
            </a:r>
            <a:br>
              <a:rPr lang="en-IN" b="1" dirty="0" smtClean="0"/>
            </a:br>
            <a:endParaRPr lang="en-IN" dirty="0"/>
          </a:p>
        </p:txBody>
      </p:sp>
      <p:sp>
        <p:nvSpPr>
          <p:cNvPr id="3" name="Content Placeholder 2"/>
          <p:cNvSpPr>
            <a:spLocks noGrp="1"/>
          </p:cNvSpPr>
          <p:nvPr>
            <p:ph idx="1"/>
          </p:nvPr>
        </p:nvSpPr>
        <p:spPr/>
        <p:txBody>
          <a:bodyPr>
            <a:normAutofit lnSpcReduction="10000"/>
          </a:bodyPr>
          <a:lstStyle/>
          <a:p>
            <a:r>
              <a:rPr lang="en-IN" dirty="0" smtClean="0"/>
              <a:t>The clear property is used to control the </a:t>
            </a:r>
            <a:r>
              <a:rPr lang="en-IN" dirty="0" err="1" smtClean="0"/>
              <a:t>behavior</a:t>
            </a:r>
            <a:r>
              <a:rPr lang="en-IN" dirty="0" smtClean="0"/>
              <a:t> of floating elements.</a:t>
            </a:r>
          </a:p>
          <a:p>
            <a:r>
              <a:rPr lang="en-IN" dirty="0" smtClean="0"/>
              <a:t>Elements after a floating element will flow around it. To avoid this, use the clear property.</a:t>
            </a:r>
          </a:p>
          <a:p>
            <a:r>
              <a:rPr lang="en-IN" dirty="0" smtClean="0"/>
              <a:t>The clear property specifies on which sides of an element floating elements are not allowed to float:</a:t>
            </a:r>
          </a:p>
          <a:p>
            <a:r>
              <a:rPr lang="en-US" dirty="0" smtClean="0"/>
              <a:t>Example:</a:t>
            </a:r>
          </a:p>
          <a:p>
            <a:pPr lvl="1"/>
            <a:r>
              <a:rPr lang="en-US" dirty="0" err="1" smtClean="0"/>
              <a:t>Clear:left</a:t>
            </a:r>
            <a:r>
              <a:rPr lang="en-US" smtClean="0"/>
              <a:t>;</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Position</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r>
              <a:rPr lang="en-US" dirty="0" smtClean="0"/>
              <a:t>The position property specifies the type of positioning method used for an element (static, relative, absolute or fixed).</a:t>
            </a:r>
          </a:p>
          <a:p>
            <a:endParaRPr lang="en-US" dirty="0" smtClean="0"/>
          </a:p>
          <a:p>
            <a:pPr>
              <a:buNone/>
            </a:pPr>
            <a:r>
              <a:rPr lang="en-US" sz="2000" dirty="0" smtClean="0"/>
              <a:t>h2 {</a:t>
            </a:r>
            <a:br>
              <a:rPr lang="en-US" sz="2000" dirty="0" smtClean="0"/>
            </a:br>
            <a:r>
              <a:rPr lang="en-US" sz="2000" dirty="0" smtClean="0"/>
              <a:t>    position: absolute;</a:t>
            </a:r>
            <a:br>
              <a:rPr lang="en-US" sz="2000" dirty="0" smtClean="0"/>
            </a:br>
            <a:r>
              <a:rPr lang="en-US" sz="2000" dirty="0" smtClean="0"/>
              <a:t>    left: 100px;</a:t>
            </a:r>
            <a:br>
              <a:rPr lang="en-US" sz="2000" dirty="0" smtClean="0"/>
            </a:br>
            <a:r>
              <a:rPr lang="en-US" sz="2000" dirty="0" smtClean="0"/>
              <a:t>    top: 150px;</a:t>
            </a:r>
            <a:br>
              <a:rPr lang="en-US" sz="2000" dirty="0" smtClean="0"/>
            </a:br>
            <a:r>
              <a:rPr lang="en-US" sz="2000" dirty="0" smtClean="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306158A1A15C4DAEDB4AE9AC037EE6" ma:contentTypeVersion="11" ma:contentTypeDescription="Create a new document." ma:contentTypeScope="" ma:versionID="f74459b5281de6d29f1c502f41951597">
  <xsd:schema xmlns:xsd="http://www.w3.org/2001/XMLSchema" xmlns:xs="http://www.w3.org/2001/XMLSchema" xmlns:p="http://schemas.microsoft.com/office/2006/metadata/properties" xmlns:ns2="da1fb967-cdb9-4942-8558-781a020194f4" xmlns:ns3="aef93bce-39dd-479c-8184-88334b77acb7" targetNamespace="http://schemas.microsoft.com/office/2006/metadata/properties" ma:root="true" ma:fieldsID="23e2f9ce8906867215628094cf4e231a" ns2:_="" ns3:_="">
    <xsd:import namespace="da1fb967-cdb9-4942-8558-781a020194f4"/>
    <xsd:import namespace="aef93bce-39dd-479c-8184-88334b77acb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1fb967-cdb9-4942-8558-781a02019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f93bce-39dd-479c-8184-88334b77acb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bde1606-67b5-4b51-a158-11757046d15e}" ma:internalName="TaxCatchAll" ma:showField="CatchAllData" ma:web="aef93bce-39dd-479c-8184-88334b77ac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ef93bce-39dd-479c-8184-88334b77acb7" xsi:nil="true"/>
    <lcf76f155ced4ddcb4097134ff3c332f xmlns="da1fb967-cdb9-4942-8558-781a020194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8CEB63A4-E079-4F42-BD11-9C7F21F08308}"/>
</file>

<file path=customXml/itemProps2.xml><?xml version="1.0" encoding="utf-8"?>
<ds:datastoreItem xmlns:ds="http://schemas.openxmlformats.org/officeDocument/2006/customXml" ds:itemID="{4BE9C175-BE4A-4E99-A811-311F740FFD51}"/>
</file>

<file path=customXml/itemProps3.xml><?xml version="1.0" encoding="utf-8"?>
<ds:datastoreItem xmlns:ds="http://schemas.openxmlformats.org/officeDocument/2006/customXml" ds:itemID="{C1BB651F-F8EB-46EA-8479-726A62CBB891}"/>
</file>

<file path=docProps/app.xml><?xml version="1.0" encoding="utf-8"?>
<Properties xmlns="http://schemas.openxmlformats.org/officeDocument/2006/extended-properties" xmlns:vt="http://schemas.openxmlformats.org/officeDocument/2006/docPropsVTypes">
  <TotalTime>696</TotalTime>
  <Words>402</Words>
  <Application>Microsoft Office PowerPoint</Application>
  <PresentationFormat>On-screen Show (4:3)</PresentationFormat>
  <Paragraphs>87</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CSS Margin </vt:lpstr>
      <vt:lpstr>CSS Margin </vt:lpstr>
      <vt:lpstr>CSS Padding </vt:lpstr>
      <vt:lpstr>CSS Padding</vt:lpstr>
      <vt:lpstr>The &lt;div&gt; Element</vt:lpstr>
      <vt:lpstr>The &lt;span&gt; Element </vt:lpstr>
      <vt:lpstr>CSS Layout - float and clear </vt:lpstr>
      <vt:lpstr>The clear Property </vt:lpstr>
      <vt:lpstr>Position</vt:lpstr>
      <vt:lpstr>Position-Static Cont…</vt:lpstr>
      <vt:lpstr>Position-Relative Cont…</vt:lpstr>
      <vt:lpstr>Position-Fixed Cont…</vt:lpstr>
      <vt:lpstr>Position-absolute </vt:lpstr>
      <vt:lpstr>CSS Pseudo-classes </vt:lpstr>
      <vt:lpstr>CSS Pseudo-classes Cont…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CSS? </dc:title>
  <dc:creator>Admin</dc:creator>
  <cp:lastModifiedBy>N Ramrakhiyani</cp:lastModifiedBy>
  <cp:revision>151</cp:revision>
  <dcterms:created xsi:type="dcterms:W3CDTF">2006-08-16T00:00:00Z</dcterms:created>
  <dcterms:modified xsi:type="dcterms:W3CDTF">2016-08-08T11:26:06Z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0x010100CA306158A1A15C4DAEDB4AE9AC037EE6</vt:lpwstr>
  </property>
</Properties>
</file>