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58" r:id="rId4"/>
    <p:sldId id="275" r:id="rId5"/>
    <p:sldId id="259" r:id="rId6"/>
    <p:sldId id="282" r:id="rId7"/>
    <p:sldId id="285" r:id="rId8"/>
    <p:sldId id="284" r:id="rId9"/>
    <p:sldId id="283" r:id="rId10"/>
    <p:sldId id="286" r:id="rId11"/>
    <p:sldId id="290" r:id="rId12"/>
    <p:sldId id="289" r:id="rId13"/>
    <p:sldId id="288" r:id="rId14"/>
    <p:sldId id="287" r:id="rId15"/>
    <p:sldId id="291" r:id="rId16"/>
    <p:sldId id="292" r:id="rId17"/>
    <p:sldId id="315" r:id="rId18"/>
    <p:sldId id="302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9" r:id="rId27"/>
    <p:sldId id="271" r:id="rId28"/>
    <p:sldId id="272" r:id="rId29"/>
    <p:sldId id="273" r:id="rId30"/>
    <p:sldId id="277" r:id="rId31"/>
    <p:sldId id="308" r:id="rId32"/>
    <p:sldId id="278" r:id="rId33"/>
    <p:sldId id="279" r:id="rId34"/>
    <p:sldId id="280" r:id="rId35"/>
    <p:sldId id="281" r:id="rId36"/>
    <p:sldId id="307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5" r:id="rId47"/>
    <p:sldId id="306" r:id="rId48"/>
    <p:sldId id="310" r:id="rId49"/>
    <p:sldId id="311" r:id="rId50"/>
    <p:sldId id="312" r:id="rId51"/>
    <p:sldId id="313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openxmlformats.org/officeDocument/2006/relationships/customXml" Target="../customXml/item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5C3A8-2299-44A4-A92B-F2F3FE6C6A4E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5A530-FE96-41E7-AA2F-78C72FE3DE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body.asp" TargetMode="External"/><Relationship Id="rId2" Type="http://schemas.openxmlformats.org/officeDocument/2006/relationships/hyperlink" Target="http://www.w3schools.com/tags/tag_htm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schools.com/tags/tag_hr.asp" TargetMode="External"/><Relationship Id="rId5" Type="http://schemas.openxmlformats.org/officeDocument/2006/relationships/hyperlink" Target="http://www.w3schools.com/tags/tag_hn.asp" TargetMode="External"/><Relationship Id="rId4" Type="http://schemas.openxmlformats.org/officeDocument/2006/relationships/hyperlink" Target="http://www.w3schools.com/tags/tag_head.asp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col.asp" TargetMode="External"/><Relationship Id="rId2" Type="http://schemas.openxmlformats.org/officeDocument/2006/relationships/hyperlink" Target="http://www.w3schools.com/tags/tag_colgroup.asp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mail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br.asp" TargetMode="External"/><Relationship Id="rId2" Type="http://schemas.openxmlformats.org/officeDocument/2006/relationships/hyperlink" Target="http://www.w3schools.com/tags/tag_p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w3schools.com/tags/tag_pre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What is HTML?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7"/>
            <a:ext cx="8229600" cy="5287963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is a </a:t>
            </a:r>
            <a:r>
              <a:rPr lang="en-US" b="1" dirty="0"/>
              <a:t>markup</a:t>
            </a:r>
            <a:r>
              <a:rPr lang="en-US" dirty="0"/>
              <a:t> language for </a:t>
            </a:r>
            <a:r>
              <a:rPr lang="en-US" b="1" dirty="0"/>
              <a:t>describing</a:t>
            </a:r>
            <a:r>
              <a:rPr lang="en-US" dirty="0"/>
              <a:t> web documents (web pages).</a:t>
            </a:r>
          </a:p>
          <a:p>
            <a:r>
              <a:rPr lang="en-US" dirty="0"/>
              <a:t>HTML stands for </a:t>
            </a:r>
            <a:r>
              <a:rPr lang="en-US" b="1" dirty="0"/>
              <a:t>H</a:t>
            </a:r>
            <a:r>
              <a:rPr lang="en-US" dirty="0"/>
              <a:t>yper </a:t>
            </a:r>
            <a:r>
              <a:rPr lang="en-US" b="1" dirty="0"/>
              <a:t>T</a:t>
            </a:r>
            <a:r>
              <a:rPr lang="en-US" dirty="0"/>
              <a:t>ext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r>
              <a:rPr lang="en-US" dirty="0"/>
              <a:t>A markup language is a set of </a:t>
            </a:r>
            <a:r>
              <a:rPr lang="en-US" b="1" dirty="0"/>
              <a:t>markup tags</a:t>
            </a:r>
            <a:endParaRPr lang="en-US" dirty="0"/>
          </a:p>
          <a:p>
            <a:r>
              <a:rPr lang="en-US" dirty="0"/>
              <a:t>HTML documents are described by </a:t>
            </a:r>
            <a:r>
              <a:rPr lang="en-US" b="1" dirty="0"/>
              <a:t>HTML tags</a:t>
            </a:r>
            <a:endParaRPr lang="en-US" dirty="0"/>
          </a:p>
          <a:p>
            <a:r>
              <a:rPr lang="en-US" dirty="0"/>
              <a:t>Each HTML tag </a:t>
            </a:r>
            <a:r>
              <a:rPr lang="en-US" b="1" dirty="0"/>
              <a:t>describes</a:t>
            </a:r>
            <a:r>
              <a:rPr lang="en-US" dirty="0"/>
              <a:t> different document content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HTML Headings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r>
              <a:rPr lang="en-US" dirty="0" smtClean="0"/>
              <a:t>Headings Are Important</a:t>
            </a:r>
          </a:p>
          <a:p>
            <a:r>
              <a:rPr lang="en-US" dirty="0" smtClean="0"/>
              <a:t>Use HTML headings for headings only. Don't use headings to make text </a:t>
            </a:r>
            <a:r>
              <a:rPr lang="en-US" b="1" dirty="0" smtClean="0"/>
              <a:t>BIG</a:t>
            </a:r>
            <a:r>
              <a:rPr lang="en-US" dirty="0" smtClean="0"/>
              <a:t> or </a:t>
            </a:r>
            <a:r>
              <a:rPr lang="en-US" b="1" dirty="0" smtClean="0"/>
              <a:t>bold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Search engines use your headings to index the structure and content of your web pages.</a:t>
            </a:r>
          </a:p>
          <a:p>
            <a:r>
              <a:rPr lang="en-US" dirty="0" smtClean="0"/>
              <a:t>&lt;h1&gt; defines the most important heading. &lt;h6&gt; defines the least important heading.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828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dirty="0" smtClean="0"/>
              <a:t>&lt;h1&gt;This is a heading&lt;/h1&gt;</a:t>
            </a:r>
            <a:br>
              <a:rPr lang="en-US" dirty="0" smtClean="0"/>
            </a:br>
            <a:r>
              <a:rPr lang="en-US" dirty="0" smtClean="0"/>
              <a:t>&lt;h2&gt;This is a heading&lt;/h2&gt;</a:t>
            </a:r>
            <a:br>
              <a:rPr lang="en-US" dirty="0" smtClean="0"/>
            </a:br>
            <a:r>
              <a:rPr lang="en-US" dirty="0" smtClean="0"/>
              <a:t>&lt;h3&gt;This is a heading&lt;/h3&gt;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352800"/>
            <a:ext cx="7315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 smtClean="0"/>
              <a:t>O/P</a:t>
            </a:r>
            <a:r>
              <a:rPr lang="en-US" sz="4000" b="1" dirty="0" smtClean="0"/>
              <a:t>:</a:t>
            </a:r>
          </a:p>
          <a:p>
            <a:r>
              <a:rPr lang="en-US" sz="4000" b="1" dirty="0" smtClean="0"/>
              <a:t>This is heading 1</a:t>
            </a:r>
          </a:p>
          <a:p>
            <a:r>
              <a:rPr lang="en-US" sz="3200" b="1" dirty="0" smtClean="0"/>
              <a:t>This is heading 2</a:t>
            </a:r>
            <a:endParaRPr lang="en-US" b="1" dirty="0" smtClean="0"/>
          </a:p>
          <a:p>
            <a:r>
              <a:rPr lang="en-US" sz="2800" b="1" dirty="0" smtClean="0"/>
              <a:t>This is heading 3</a:t>
            </a: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Horizontal Rules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37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&lt;hr&gt;</a:t>
            </a:r>
            <a:r>
              <a:rPr lang="en-US" dirty="0" smtClean="0"/>
              <a:t> tag creates a horizontal line in an HTML page.</a:t>
            </a:r>
          </a:p>
          <a:p>
            <a:r>
              <a:rPr lang="en-US" dirty="0" smtClean="0"/>
              <a:t>The hr element can be used to separate content: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819400"/>
            <a:ext cx="38862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Example:</a:t>
            </a:r>
          </a:p>
          <a:p>
            <a:r>
              <a:rPr lang="en-US" sz="2400" dirty="0" smtClean="0"/>
              <a:t>&lt;p&gt;This is a paragraph.&lt;/p&gt;</a:t>
            </a:r>
            <a:br>
              <a:rPr lang="en-US" sz="2400" dirty="0" smtClean="0"/>
            </a:br>
            <a:r>
              <a:rPr lang="en-US" sz="2400" dirty="0" smtClean="0"/>
              <a:t>&lt;hr&gt;</a:t>
            </a:r>
            <a:br>
              <a:rPr lang="en-US" sz="2400" dirty="0" smtClean="0"/>
            </a:br>
            <a:r>
              <a:rPr lang="en-US" sz="2400" dirty="0" smtClean="0"/>
              <a:t>&lt;p&gt;This is a paragraph.&lt;/p&gt;</a:t>
            </a:r>
            <a:br>
              <a:rPr lang="en-US" sz="2400" dirty="0" smtClean="0"/>
            </a:br>
            <a:r>
              <a:rPr lang="en-US" sz="2400" dirty="0" smtClean="0"/>
              <a:t>&lt;hr&gt;</a:t>
            </a:r>
            <a:br>
              <a:rPr lang="en-US" sz="2400" dirty="0" smtClean="0"/>
            </a:br>
            <a:r>
              <a:rPr lang="en-US" sz="2400" dirty="0" smtClean="0"/>
              <a:t>&lt;p&gt;This is a paragraph.&lt;/p&gt;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2901077"/>
            <a:ext cx="3886200" cy="2585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O/P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sz="2400" dirty="0" smtClean="0"/>
              <a:t>This is a paragraph.</a:t>
            </a:r>
          </a:p>
          <a:p>
            <a:r>
              <a:rPr lang="en-US" sz="2400" dirty="0" smtClean="0"/>
              <a:t>_______________</a:t>
            </a:r>
          </a:p>
          <a:p>
            <a:r>
              <a:rPr lang="en-US" sz="2400" dirty="0" smtClean="0"/>
              <a:t>This is a paragraph.</a:t>
            </a:r>
          </a:p>
          <a:p>
            <a:r>
              <a:rPr lang="en-US" sz="2400" dirty="0" smtClean="0"/>
              <a:t>_______________</a:t>
            </a:r>
          </a:p>
          <a:p>
            <a:r>
              <a:rPr lang="en-US" sz="2400" dirty="0" smtClean="0"/>
              <a:t>This is a paragraph.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HTML &lt;head&gt;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HTML &lt;head&gt; element contains </a:t>
            </a:r>
            <a:r>
              <a:rPr lang="en-US" b="1" dirty="0" smtClean="0"/>
              <a:t>meta data</a:t>
            </a:r>
            <a:r>
              <a:rPr lang="en-US" dirty="0" smtClean="0"/>
              <a:t>. Meta data are not displayed.</a:t>
            </a:r>
          </a:p>
          <a:p>
            <a:r>
              <a:rPr lang="en-US" dirty="0" smtClean="0"/>
              <a:t>The HTML &lt;head&gt; element is placed between the &lt;html&gt; tag and the &lt;body&gt; tag:</a:t>
            </a:r>
          </a:p>
          <a:p>
            <a:r>
              <a:rPr lang="en-US" dirty="0" smtClean="0"/>
              <a:t>The title will not be displayed in the document, but might be displayed in the browser tab.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NOTE: Meta data means data </a:t>
            </a:r>
            <a:r>
              <a:rPr lang="en-US" b="1" dirty="0" smtClean="0"/>
              <a:t>about</a:t>
            </a:r>
            <a:r>
              <a:rPr lang="en-US" dirty="0" smtClean="0"/>
              <a:t> data. HTML meta data is data </a:t>
            </a:r>
            <a:r>
              <a:rPr lang="en-US" b="1" dirty="0" smtClean="0"/>
              <a:t>about</a:t>
            </a:r>
            <a:r>
              <a:rPr lang="en-US" dirty="0" smtClean="0"/>
              <a:t> the HTML document.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2484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4300" b="1" dirty="0" smtClean="0"/>
              <a:t>The HTML &lt;meta&gt; Element</a:t>
            </a:r>
          </a:p>
          <a:p>
            <a:r>
              <a:rPr lang="en-US" dirty="0" smtClean="0"/>
              <a:t>The HTML </a:t>
            </a:r>
            <a:r>
              <a:rPr lang="en-US" b="1" dirty="0" smtClean="0"/>
              <a:t>&lt;meta&gt;</a:t>
            </a:r>
            <a:r>
              <a:rPr lang="en-US" dirty="0" smtClean="0"/>
              <a:t> element is also meta data.</a:t>
            </a:r>
          </a:p>
          <a:p>
            <a:r>
              <a:rPr lang="en-US" dirty="0" smtClean="0"/>
              <a:t>It can be used to define the character set, and other information about the HTML document.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&lt;!DOCTYPE html&gt;</a:t>
            </a:r>
            <a:br>
              <a:rPr lang="en-US" dirty="0" smtClean="0"/>
            </a:br>
            <a:r>
              <a:rPr lang="en-US" dirty="0" smtClean="0"/>
              <a:t>&lt;html&gt;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&lt;head&gt;</a:t>
            </a:r>
            <a:br>
              <a:rPr lang="en-US" dirty="0" smtClean="0"/>
            </a:br>
            <a:r>
              <a:rPr lang="en-US" dirty="0" smtClean="0"/>
              <a:t>  &lt;title&gt;My First HTML&lt;/title&gt;</a:t>
            </a:r>
            <a:br>
              <a:rPr lang="en-US" dirty="0" smtClean="0"/>
            </a:br>
            <a:r>
              <a:rPr lang="en-US" dirty="0" smtClean="0"/>
              <a:t>  &lt;meta </a:t>
            </a:r>
            <a:r>
              <a:rPr lang="en-US" dirty="0" err="1" smtClean="0"/>
              <a:t>charset</a:t>
            </a:r>
            <a:r>
              <a:rPr lang="en-US" dirty="0" smtClean="0"/>
              <a:t>="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UTF-</a:t>
            </a:r>
            <a:r>
              <a:rPr lang="en-US" dirty="0" smtClean="0"/>
              <a:t>8"&gt;</a:t>
            </a:r>
            <a:br>
              <a:rPr lang="en-US" dirty="0" smtClean="0"/>
            </a:br>
            <a:r>
              <a:rPr lang="en-US" dirty="0" smtClean="0"/>
              <a:t>&lt;/head&gt;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&lt;body&gt;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000" b="1" dirty="0" smtClean="0"/>
              <a:t>More Meta Elements</a:t>
            </a:r>
          </a:p>
          <a:p>
            <a:pPr>
              <a:buNone/>
            </a:pPr>
            <a:r>
              <a:rPr lang="en-US" smtClean="0"/>
              <a:t>	In </a:t>
            </a:r>
            <a:r>
              <a:rPr lang="en-US" dirty="0" smtClean="0"/>
              <a:t>the chapter about HTML styles you discover more meta elements:</a:t>
            </a:r>
          </a:p>
          <a:p>
            <a:r>
              <a:rPr lang="en-US" dirty="0" smtClean="0"/>
              <a:t>The HTML </a:t>
            </a:r>
            <a:r>
              <a:rPr lang="en-US" b="1" dirty="0" smtClean="0"/>
              <a:t>&lt;style&gt;</a:t>
            </a:r>
            <a:r>
              <a:rPr lang="en-US" dirty="0" smtClean="0"/>
              <a:t> element is used to define internal CSS style sheets.</a:t>
            </a:r>
          </a:p>
          <a:p>
            <a:r>
              <a:rPr lang="en-US" dirty="0" smtClean="0"/>
              <a:t>The HTML </a:t>
            </a:r>
            <a:r>
              <a:rPr lang="en-US" b="1" dirty="0" smtClean="0"/>
              <a:t>&lt;link&gt;</a:t>
            </a:r>
            <a:r>
              <a:rPr lang="en-US" dirty="0" smtClean="0"/>
              <a:t> element is used to define external CSS style sheets.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Tag Description </a:t>
            </a:r>
            <a:r>
              <a:rPr lang="en-US" u="sng" dirty="0" smtClean="0">
                <a:hlinkClick r:id="rId2"/>
              </a:rPr>
              <a:t>&lt;html&gt;</a:t>
            </a:r>
            <a:r>
              <a:rPr lang="en-US" u="sng" dirty="0" smtClean="0"/>
              <a:t> </a:t>
            </a:r>
            <a:r>
              <a:rPr lang="en-US" dirty="0" smtClean="0"/>
              <a:t>Defines an HTML </a:t>
            </a:r>
          </a:p>
          <a:p>
            <a:pPr>
              <a:buNone/>
            </a:pPr>
            <a:r>
              <a:rPr lang="en-US" dirty="0" smtClean="0"/>
              <a:t>	document</a:t>
            </a:r>
          </a:p>
          <a:p>
            <a:pPr>
              <a:buNone/>
            </a:pPr>
            <a:r>
              <a:rPr lang="en-US" u="sng" dirty="0" smtClean="0">
                <a:hlinkClick r:id="rId3"/>
              </a:rPr>
              <a:t>&lt;body&gt;</a:t>
            </a:r>
            <a:r>
              <a:rPr lang="en-US" dirty="0" smtClean="0"/>
              <a:t>Defines the document's body</a:t>
            </a:r>
          </a:p>
          <a:p>
            <a:pPr>
              <a:buNone/>
            </a:pPr>
            <a:r>
              <a:rPr lang="en-US" u="sng" dirty="0" smtClean="0">
                <a:hlinkClick r:id="rId4"/>
              </a:rPr>
              <a:t>&lt;head&gt;</a:t>
            </a:r>
            <a:r>
              <a:rPr lang="en-US" dirty="0" smtClean="0"/>
              <a:t>Defines the document's head element</a:t>
            </a:r>
          </a:p>
          <a:p>
            <a:pPr>
              <a:buNone/>
            </a:pPr>
            <a:r>
              <a:rPr lang="en-US" u="sng" smtClean="0">
                <a:hlinkClick r:id="rId5"/>
              </a:rPr>
              <a:t>&lt;</a:t>
            </a:r>
            <a:r>
              <a:rPr lang="en-US" u="sng" dirty="0" smtClean="0">
                <a:hlinkClick r:id="rId5"/>
              </a:rPr>
              <a:t>h1&gt; to &lt;h6&gt;</a:t>
            </a:r>
            <a:r>
              <a:rPr lang="en-US" dirty="0" smtClean="0"/>
              <a:t>Defines </a:t>
            </a:r>
            <a:r>
              <a:rPr lang="en-US" smtClean="0"/>
              <a:t>HTML headings</a:t>
            </a:r>
          </a:p>
          <a:p>
            <a:pPr>
              <a:buNone/>
            </a:pPr>
            <a:r>
              <a:rPr lang="en-US" u="sng" smtClean="0">
                <a:hlinkClick r:id="rId6"/>
              </a:rPr>
              <a:t>&lt;</a:t>
            </a:r>
            <a:r>
              <a:rPr lang="en-US" u="sng" dirty="0" smtClean="0">
                <a:hlinkClick r:id="rId6"/>
              </a:rPr>
              <a:t>hr&gt;</a:t>
            </a:r>
            <a:r>
              <a:rPr lang="en-US" dirty="0" smtClean="0"/>
              <a:t>Defines a horizontal line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 are not displayed by the browser, but they can help document your HTML.</a:t>
            </a:r>
          </a:p>
          <a:p>
            <a:r>
              <a:rPr lang="en-US" dirty="0" smtClean="0"/>
              <a:t>With comments you can place notifications and reminders in your HTML</a:t>
            </a:r>
          </a:p>
          <a:p>
            <a:r>
              <a:rPr lang="en-US" dirty="0" smtClean="0"/>
              <a:t>Comment tags &lt;!-- and --&gt; are used to insert comments in HTML.</a:t>
            </a:r>
            <a:endParaRPr lang="en-US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1430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changing background color of page, text color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Background Color:</a:t>
            </a:r>
          </a:p>
          <a:p>
            <a:pPr>
              <a:buNone/>
            </a:pPr>
            <a:r>
              <a:rPr lang="en-US" dirty="0" smtClean="0"/>
              <a:t>&lt;body </a:t>
            </a:r>
            <a:r>
              <a:rPr lang="en-US" dirty="0" err="1" smtClean="0"/>
              <a:t>bgcolor</a:t>
            </a:r>
            <a:r>
              <a:rPr lang="en-US" dirty="0" smtClean="0"/>
              <a:t>="#E6E6FA"&gt;</a:t>
            </a:r>
          </a:p>
          <a:p>
            <a:pPr>
              <a:buNone/>
            </a:pPr>
            <a:r>
              <a:rPr lang="en-US" dirty="0" smtClean="0"/>
              <a:t>NOTE: The &lt;body&gt; </a:t>
            </a:r>
            <a:r>
              <a:rPr lang="en-US" dirty="0" err="1" smtClean="0"/>
              <a:t>bgcolor</a:t>
            </a:r>
            <a:r>
              <a:rPr lang="en-US" dirty="0" smtClean="0"/>
              <a:t> attribute is not supported in HTML5. Use CSS instead.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Text Color:</a:t>
            </a:r>
          </a:p>
          <a:p>
            <a:pPr>
              <a:buNone/>
            </a:pPr>
            <a:r>
              <a:rPr lang="en-US" dirty="0" smtClean="0"/>
              <a:t>&lt;font size="3" color="red"&gt;This is some text!&lt;/font&gt;</a:t>
            </a:r>
            <a:br>
              <a:rPr lang="en-US" dirty="0" smtClean="0"/>
            </a:br>
            <a:r>
              <a:rPr lang="en-US" dirty="0" smtClean="0"/>
              <a:t>&lt;font size="2" color="blue"&gt;This is some text!&lt;/font&gt;</a:t>
            </a:r>
            <a:br>
              <a:rPr lang="en-US" dirty="0" smtClean="0"/>
            </a:br>
            <a:r>
              <a:rPr lang="en-US" dirty="0" smtClean="0"/>
              <a:t>&lt;font face="</a:t>
            </a:r>
            <a:r>
              <a:rPr lang="en-US" dirty="0" err="1" smtClean="0"/>
              <a:t>verdana</a:t>
            </a:r>
            <a:r>
              <a:rPr lang="en-US" dirty="0" smtClean="0"/>
              <a:t>" color="green"&gt;This is some text!&lt;/font&gt;</a:t>
            </a:r>
          </a:p>
          <a:p>
            <a:pPr>
              <a:buNone/>
            </a:pPr>
            <a:r>
              <a:rPr lang="en-US" dirty="0" smtClean="0"/>
              <a:t> Not Supported in HTML5.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400800"/>
          </a:xfrm>
        </p:spPr>
        <p:txBody>
          <a:bodyPr/>
          <a:lstStyle/>
          <a:p>
            <a:pPr>
              <a:buNone/>
            </a:pPr>
            <a:r>
              <a:rPr lang="en-US" dirty="0"/>
              <a:t>HTML </a:t>
            </a:r>
            <a:r>
              <a:rPr lang="en-US" dirty="0" smtClean="0"/>
              <a:t>Tables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Student information: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286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1000" y="4191000"/>
            <a:ext cx="746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Table mainly used tags are &lt;table&gt;, 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 and  &lt;td&gt;</a:t>
            </a:r>
          </a:p>
          <a:p>
            <a:r>
              <a:rPr lang="en-US" sz="2400" dirty="0"/>
              <a:t>Tables are defined with the </a:t>
            </a:r>
            <a:r>
              <a:rPr lang="en-US" sz="2400" b="1" dirty="0"/>
              <a:t>&lt;table&gt;</a:t>
            </a:r>
            <a:r>
              <a:rPr lang="en-US" sz="2400" dirty="0"/>
              <a:t> tag.</a:t>
            </a:r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 - For table row (tables are divided into table rows) </a:t>
            </a:r>
          </a:p>
          <a:p>
            <a:r>
              <a:rPr lang="en-US" sz="2400" dirty="0" smtClean="0"/>
              <a:t>&lt;td&gt; - For table column (table rows are divided into table data</a:t>
            </a:r>
          </a:p>
          <a:p>
            <a:r>
              <a:rPr lang="en-US" sz="2400" dirty="0" smtClean="0"/>
              <a:t>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 - For the table header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WEB PAGE STRUCTURE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0000"/>
          </a:blip>
          <a:srcRect/>
          <a:stretch>
            <a:fillRect/>
          </a:stretch>
        </p:blipFill>
        <p:spPr bwMode="auto">
          <a:xfrm>
            <a:off x="381000" y="928670"/>
            <a:ext cx="83058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3962400" cy="65532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&lt;table style="width:100%"&gt;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   &lt;</a:t>
            </a:r>
            <a:r>
              <a:rPr lang="en-US" dirty="0" smtClean="0"/>
              <a:t>td&gt;1.&lt;/</a:t>
            </a:r>
            <a:r>
              <a:rPr lang="en-US" dirty="0"/>
              <a:t>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</a:t>
            </a:r>
            <a:r>
              <a:rPr lang="en-US" dirty="0" smtClean="0"/>
              <a:t>td&gt;</a:t>
            </a:r>
            <a:r>
              <a:rPr lang="en-US" dirty="0" err="1" smtClean="0"/>
              <a:t>Aman</a:t>
            </a:r>
            <a:r>
              <a:rPr lang="en-US" dirty="0" smtClean="0"/>
              <a:t>&lt;/</a:t>
            </a:r>
            <a:r>
              <a:rPr lang="en-US" dirty="0"/>
              <a:t>td&gt; 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&lt;</a:t>
            </a:r>
            <a:r>
              <a:rPr lang="en-US" dirty="0" smtClean="0"/>
              <a:t>td&gt;Patel&lt;/</a:t>
            </a:r>
            <a:r>
              <a:rPr lang="en-US" dirty="0"/>
              <a:t>td&gt;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&lt;td&gt; 87%&lt;/td&gt; </a:t>
            </a:r>
            <a:r>
              <a:rPr lang="en-US" dirty="0"/>
              <a:t>  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 </a:t>
            </a:r>
            <a:r>
              <a:rPr lang="en-US" dirty="0" smtClean="0"/>
              <a:t>&lt;td&gt;2.&lt;/td&gt;</a:t>
            </a:r>
            <a:br>
              <a:rPr lang="en-US" dirty="0" smtClean="0"/>
            </a:br>
            <a:r>
              <a:rPr lang="en-US" dirty="0" smtClean="0"/>
              <a:t>    &lt;td&gt;Mala&lt;/td&gt; 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Dhole</a:t>
            </a:r>
            <a:r>
              <a:rPr lang="en-US" dirty="0" smtClean="0"/>
              <a:t>&lt;/td&gt;</a:t>
            </a:r>
            <a:br>
              <a:rPr lang="en-US" dirty="0" smtClean="0"/>
            </a:br>
            <a:r>
              <a:rPr lang="en-US" dirty="0" smtClean="0"/>
              <a:t>	&lt;td&gt; 55%&lt;/td&gt;   </a:t>
            </a:r>
          </a:p>
          <a:p>
            <a:pPr>
              <a:buNone/>
            </a:pP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&lt;td&gt;3.&lt;/td&gt;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Sarita</a:t>
            </a:r>
            <a:r>
              <a:rPr lang="en-US" dirty="0" smtClean="0"/>
              <a:t>&lt;/td&gt; 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Patil</a:t>
            </a:r>
            <a:r>
              <a:rPr lang="en-US" dirty="0" smtClean="0"/>
              <a:t>&lt;/td&gt;</a:t>
            </a:r>
            <a:br>
              <a:rPr lang="en-US" dirty="0" smtClean="0"/>
            </a:br>
            <a:r>
              <a:rPr lang="en-US" dirty="0" smtClean="0"/>
              <a:t>	&lt;td&gt; 90%&lt;/td&gt;   </a:t>
            </a:r>
          </a:p>
          <a:p>
            <a:pPr>
              <a:buNone/>
            </a:pPr>
            <a:r>
              <a:rPr lang="en-US" dirty="0" smtClean="0"/>
              <a:t>  &lt;/</a:t>
            </a:r>
            <a:r>
              <a:rPr lang="en-US" dirty="0" err="1" smtClean="0"/>
              <a:t>tr</a:t>
            </a:r>
            <a:r>
              <a:rPr lang="en-US" dirty="0" smtClean="0"/>
              <a:t>&gt; </a:t>
            </a:r>
            <a:br>
              <a:rPr lang="en-US" dirty="0" smtClean="0"/>
            </a:br>
            <a:r>
              <a:rPr lang="en-US" dirty="0"/>
              <a:t>&lt;/table&gt;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67200" y="0"/>
            <a:ext cx="4876800" cy="67403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Table Header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  &lt;td&gt;Number&lt;/td&gt;</a:t>
            </a:r>
            <a:br>
              <a:rPr lang="en-US" sz="2400" dirty="0" smtClean="0"/>
            </a:br>
            <a:r>
              <a:rPr lang="en-US" sz="2400" dirty="0" smtClean="0"/>
              <a:t>    &lt;td&gt;First Name:&lt;/td&gt; </a:t>
            </a:r>
            <a:br>
              <a:rPr lang="en-US" sz="2400" dirty="0" smtClean="0"/>
            </a:br>
            <a:r>
              <a:rPr lang="en-US" sz="2400" dirty="0" smtClean="0"/>
              <a:t>    &lt;td&gt;Last Name:&lt;/td&gt;</a:t>
            </a:r>
            <a:br>
              <a:rPr lang="en-US" sz="2400" dirty="0" smtClean="0"/>
            </a:br>
            <a:r>
              <a:rPr lang="en-US" sz="2400" dirty="0" smtClean="0"/>
              <a:t>	&lt;td&gt; Percentage&lt;/td&gt;   </a:t>
            </a:r>
          </a:p>
          <a:p>
            <a:pPr>
              <a:buNone/>
            </a:pPr>
            <a:r>
              <a:rPr lang="en-US" sz="2400" dirty="0" smtClean="0"/>
              <a:t>  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 smtClean="0"/>
              <a:t>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  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&gt;Number&lt;/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  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&gt;First Name:&lt;/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 </a:t>
            </a:r>
            <a:br>
              <a:rPr lang="en-US" sz="2400" dirty="0" smtClean="0"/>
            </a:br>
            <a:r>
              <a:rPr lang="en-US" sz="2400" dirty="0" smtClean="0"/>
              <a:t>    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&gt;Last Name:&lt;/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    &lt;</a:t>
            </a:r>
            <a:r>
              <a:rPr lang="en-US" sz="2400" dirty="0" err="1" smtClean="0"/>
              <a:t>th</a:t>
            </a:r>
            <a:r>
              <a:rPr lang="en-US" sz="2400" dirty="0" smtClean="0"/>
              <a:t>&gt; Percentage&lt;/</a:t>
            </a:r>
            <a:r>
              <a:rPr lang="en-US" sz="2400" dirty="0" err="1" smtClean="0"/>
              <a:t>th</a:t>
            </a:r>
            <a:r>
              <a:rPr lang="en-US" sz="2400" dirty="0" smtClean="0"/>
              <a:t>&gt;   </a:t>
            </a:r>
          </a:p>
          <a:p>
            <a:pPr>
              <a:buNone/>
            </a:pPr>
            <a:r>
              <a:rPr lang="en-US" sz="2400" dirty="0" smtClean="0"/>
              <a:t>  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  <a:endParaRPr lang="en-US" sz="2400" dirty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Cells that Span Many Columns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To make a cell span more than one column, use the </a:t>
            </a:r>
            <a:r>
              <a:rPr lang="en-US" b="1" dirty="0" err="1"/>
              <a:t>colspan</a:t>
            </a:r>
            <a:r>
              <a:rPr lang="en-US" dirty="0"/>
              <a:t> attribute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600" dirty="0"/>
              <a:t>&lt;table style="width:100%"&gt;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</a:t>
            </a:r>
            <a:r>
              <a:rPr lang="en-US" sz="2600" dirty="0" err="1"/>
              <a:t>th</a:t>
            </a:r>
            <a:r>
              <a:rPr lang="en-US" sz="2600" dirty="0"/>
              <a:t>&gt;Name&lt;/</a:t>
            </a:r>
            <a:r>
              <a:rPr lang="en-US" sz="2600" dirty="0" err="1"/>
              <a:t>th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</a:t>
            </a:r>
            <a:r>
              <a:rPr lang="en-US" sz="2600" dirty="0" err="1"/>
              <a:t>th</a:t>
            </a:r>
            <a:r>
              <a:rPr lang="en-US" sz="2600" dirty="0"/>
              <a:t> </a:t>
            </a:r>
            <a:r>
              <a:rPr lang="en-US" sz="2600" dirty="0" err="1"/>
              <a:t>colspan</a:t>
            </a:r>
            <a:r>
              <a:rPr lang="en-US" sz="2600" dirty="0"/>
              <a:t>="2"&gt;Telephone&lt;/</a:t>
            </a:r>
            <a:r>
              <a:rPr lang="en-US" sz="2600" dirty="0" err="1"/>
              <a:t>th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&lt;/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&lt;td&gt;Bill Gates&lt;/td&gt;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&lt;td&gt;555 77 854&lt;/td&gt;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  &lt;td&gt;555 77 855&lt;/td&gt;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  &lt;/</a:t>
            </a:r>
            <a:r>
              <a:rPr lang="en-US" sz="2600" dirty="0" err="1"/>
              <a:t>tr</a:t>
            </a:r>
            <a:r>
              <a:rPr lang="en-US" sz="2600" dirty="0"/>
              <a:t>&gt;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/>
              <a:t>&lt;/table&gt;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Cells that Span Many Rows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15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To make a cell span more than one row, use the </a:t>
            </a:r>
            <a:r>
              <a:rPr lang="en-US" b="1" dirty="0" err="1"/>
              <a:t>rowspan</a:t>
            </a:r>
            <a:r>
              <a:rPr lang="en-US" dirty="0"/>
              <a:t> attribute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&lt;</a:t>
            </a:r>
            <a:r>
              <a:rPr lang="en-US" dirty="0"/>
              <a:t>table style="width:100%"&gt;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&gt;Name:&lt;/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&lt;td&gt;Bill Gates&lt;/td&gt;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</a:t>
            </a:r>
            <a:r>
              <a:rPr lang="en-US" dirty="0" err="1"/>
              <a:t>th</a:t>
            </a:r>
            <a:r>
              <a:rPr lang="en-US" dirty="0"/>
              <a:t> </a:t>
            </a:r>
            <a:r>
              <a:rPr lang="en-US" dirty="0" err="1"/>
              <a:t>rowspan</a:t>
            </a:r>
            <a:r>
              <a:rPr lang="en-US" dirty="0"/>
              <a:t>="2"&gt;Telephone:&lt;/</a:t>
            </a:r>
            <a:r>
              <a:rPr lang="en-US" dirty="0" err="1"/>
              <a:t>th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&lt;td&gt;555 77 854&lt;/td&gt;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&lt;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   &lt;td&gt;555 77 855&lt;/td&gt;</a:t>
            </a:r>
            <a:br>
              <a:rPr lang="en-US" dirty="0"/>
            </a:br>
            <a:r>
              <a:rPr lang="en-US" dirty="0"/>
              <a:t>  &lt;/</a:t>
            </a:r>
            <a:r>
              <a:rPr lang="en-US" dirty="0" err="1"/>
              <a:t>tr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&lt;/table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An HTML Table With a Caption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6172200" cy="55165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 smtClean="0"/>
              <a:t>Student Information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24790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Percentage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Dhole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55%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Sarita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Patil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5029200" cy="65532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Student information</a:t>
            </a:r>
          </a:p>
          <a:p>
            <a:pPr>
              <a:buNone/>
            </a:pPr>
            <a:r>
              <a:rPr lang="en-US" dirty="0" smtClean="0"/>
              <a:t>&lt;table style="width:100%"&gt;</a:t>
            </a:r>
          </a:p>
          <a:p>
            <a:pPr>
              <a:buNone/>
            </a:pPr>
            <a:r>
              <a:rPr lang="en-US" dirty="0" smtClean="0"/>
              <a:t>&lt;caption&gt;Student Information&lt;/caption&gt;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th</a:t>
            </a:r>
            <a:r>
              <a:rPr lang="en-US" dirty="0" smtClean="0"/>
              <a:t>&gt;Number&lt;/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th</a:t>
            </a:r>
            <a:r>
              <a:rPr lang="en-US" dirty="0" smtClean="0"/>
              <a:t>&gt;First Name:&lt;/</a:t>
            </a:r>
            <a:r>
              <a:rPr lang="en-US" dirty="0" err="1" smtClean="0"/>
              <a:t>th</a:t>
            </a:r>
            <a:r>
              <a:rPr lang="en-US" dirty="0" smtClean="0"/>
              <a:t>&gt; </a:t>
            </a:r>
            <a:br>
              <a:rPr lang="en-US" dirty="0" smtClean="0"/>
            </a:br>
            <a:r>
              <a:rPr lang="en-US" dirty="0" smtClean="0"/>
              <a:t>    &lt;</a:t>
            </a:r>
            <a:r>
              <a:rPr lang="en-US" dirty="0" err="1" smtClean="0"/>
              <a:t>th</a:t>
            </a:r>
            <a:r>
              <a:rPr lang="en-US" dirty="0" smtClean="0"/>
              <a:t>&gt;Last Name:&lt;/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 Percentage&lt;/</a:t>
            </a:r>
            <a:r>
              <a:rPr lang="en-US" dirty="0" err="1" smtClean="0"/>
              <a:t>th</a:t>
            </a:r>
            <a:r>
              <a:rPr lang="en-US" dirty="0" smtClean="0"/>
              <a:t>&gt;   </a:t>
            </a:r>
          </a:p>
          <a:p>
            <a:pPr>
              <a:buNone/>
            </a:pPr>
            <a:r>
              <a:rPr lang="en-US" dirty="0" smtClean="0"/>
              <a:t>  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   &lt;td&gt;1.&lt;/td&gt;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Aman</a:t>
            </a:r>
            <a:r>
              <a:rPr lang="en-US" dirty="0" smtClean="0"/>
              <a:t>&lt;/td&gt; </a:t>
            </a:r>
            <a:br>
              <a:rPr lang="en-US" dirty="0" smtClean="0"/>
            </a:br>
            <a:r>
              <a:rPr lang="en-US" dirty="0" smtClean="0"/>
              <a:t>    &lt;td&gt;Patel&lt;/td&gt;</a:t>
            </a:r>
            <a:br>
              <a:rPr lang="en-US" dirty="0" smtClean="0"/>
            </a:br>
            <a:r>
              <a:rPr lang="en-US" dirty="0" smtClean="0"/>
              <a:t>	&lt;td&gt; 87%&lt;/td&gt;   </a:t>
            </a:r>
          </a:p>
          <a:p>
            <a:pPr>
              <a:buNone/>
            </a:pPr>
            <a:r>
              <a:rPr lang="en-US" dirty="0" smtClean="0"/>
              <a:t>	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>    &lt;td&gt;2.&lt;/td&gt;</a:t>
            </a:r>
            <a:br>
              <a:rPr lang="en-US" dirty="0" smtClean="0"/>
            </a:br>
            <a:r>
              <a:rPr lang="en-US" dirty="0" smtClean="0"/>
              <a:t>    &lt;td&gt;Mala&lt;/td&gt; </a:t>
            </a:r>
            <a:br>
              <a:rPr lang="en-US" dirty="0" smtClean="0"/>
            </a:br>
            <a:r>
              <a:rPr lang="en-US" dirty="0" smtClean="0"/>
              <a:t>    &lt;td&gt;</a:t>
            </a:r>
            <a:r>
              <a:rPr lang="en-US" dirty="0" err="1" smtClean="0"/>
              <a:t>Dhole</a:t>
            </a:r>
            <a:r>
              <a:rPr lang="en-US" dirty="0" smtClean="0"/>
              <a:t>&lt;/td&gt;</a:t>
            </a:r>
            <a:br>
              <a:rPr lang="en-US" dirty="0" smtClean="0"/>
            </a:br>
            <a:r>
              <a:rPr lang="en-US" dirty="0" smtClean="0"/>
              <a:t>	&lt;td&gt; 55%&lt;/td&gt;   </a:t>
            </a:r>
          </a:p>
          <a:p>
            <a:pPr>
              <a:buNone/>
            </a:pPr>
            <a:r>
              <a:rPr lang="en-US" dirty="0" smtClean="0"/>
              <a:t>  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0"/>
            <a:ext cx="4038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dirty="0"/>
              <a:t>&lt;</a:t>
            </a:r>
            <a:r>
              <a:rPr lang="en-US" sz="2200" dirty="0" err="1"/>
              <a:t>tr</a:t>
            </a:r>
            <a:r>
              <a:rPr lang="en-US" sz="2200" dirty="0"/>
              <a:t>&gt;</a:t>
            </a:r>
            <a:br>
              <a:rPr lang="en-US" sz="2200" dirty="0"/>
            </a:br>
            <a:r>
              <a:rPr lang="en-US" sz="2200" dirty="0"/>
              <a:t>    &lt;td&gt;3.&lt;/td&gt;</a:t>
            </a:r>
            <a:br>
              <a:rPr lang="en-US" sz="2200" dirty="0"/>
            </a:br>
            <a:r>
              <a:rPr lang="en-US" sz="2200" dirty="0"/>
              <a:t>    &lt;td&gt;</a:t>
            </a:r>
            <a:r>
              <a:rPr lang="en-US" sz="2200" dirty="0" err="1"/>
              <a:t>Sarita</a:t>
            </a:r>
            <a:r>
              <a:rPr lang="en-US" sz="2200" dirty="0"/>
              <a:t>&lt;/td&gt; </a:t>
            </a:r>
            <a:br>
              <a:rPr lang="en-US" sz="2200" dirty="0"/>
            </a:br>
            <a:r>
              <a:rPr lang="en-US" sz="2200" dirty="0"/>
              <a:t>    &lt;td&gt;</a:t>
            </a:r>
            <a:r>
              <a:rPr lang="en-US" sz="2200" dirty="0" err="1"/>
              <a:t>Patil</a:t>
            </a:r>
            <a:r>
              <a:rPr lang="en-US" sz="2200" dirty="0"/>
              <a:t>&lt;/td&gt;</a:t>
            </a:r>
            <a:br>
              <a:rPr lang="en-US" sz="2200" dirty="0"/>
            </a:br>
            <a:r>
              <a:rPr lang="en-US" sz="2200" dirty="0"/>
              <a:t> </a:t>
            </a:r>
            <a:r>
              <a:rPr lang="en-US" sz="2200" dirty="0" smtClean="0"/>
              <a:t>  &lt;</a:t>
            </a:r>
            <a:r>
              <a:rPr lang="en-US" sz="2200" dirty="0"/>
              <a:t>td&gt; 90%&lt;/td&gt;   </a:t>
            </a:r>
          </a:p>
          <a:p>
            <a:pPr>
              <a:buNone/>
            </a:pPr>
            <a:r>
              <a:rPr lang="en-US" sz="2200" dirty="0"/>
              <a:t>  &lt;/</a:t>
            </a:r>
            <a:r>
              <a:rPr lang="en-US" sz="2200" dirty="0" err="1"/>
              <a:t>tr</a:t>
            </a:r>
            <a:r>
              <a:rPr lang="en-US" sz="2200" dirty="0"/>
              <a:t>&gt; </a:t>
            </a:r>
            <a:br>
              <a:rPr lang="en-US" sz="2200" dirty="0"/>
            </a:br>
            <a:r>
              <a:rPr lang="en-US" sz="2200" dirty="0"/>
              <a:t>&lt;/table&gt;</a:t>
            </a:r>
          </a:p>
          <a:p>
            <a:endParaRPr lang="en-US" sz="2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763000" cy="6477000"/>
          </a:xfrm>
        </p:spPr>
        <p:txBody>
          <a:bodyPr/>
          <a:lstStyle/>
          <a:p>
            <a:pPr>
              <a:buNone/>
            </a:pPr>
            <a:r>
              <a:rPr lang="en-US" u="sng" dirty="0">
                <a:hlinkClick r:id="rId2"/>
              </a:rPr>
              <a:t>&lt;</a:t>
            </a:r>
            <a:r>
              <a:rPr lang="en-US" u="sng" dirty="0" err="1">
                <a:hlinkClick r:id="rId2"/>
              </a:rPr>
              <a:t>colgroup</a:t>
            </a:r>
            <a:r>
              <a:rPr lang="en-US" u="sng" dirty="0">
                <a:hlinkClick r:id="rId2"/>
              </a:rPr>
              <a:t>&gt;</a:t>
            </a:r>
            <a:r>
              <a:rPr lang="en-US" dirty="0" smtClean="0"/>
              <a:t>Specifies a group of one or more columns in a table for formatting</a:t>
            </a:r>
          </a:p>
          <a:p>
            <a:pPr>
              <a:buNone/>
            </a:pPr>
            <a:r>
              <a:rPr lang="en-US" u="sng" dirty="0">
                <a:hlinkClick r:id="rId3"/>
              </a:rPr>
              <a:t>&lt;</a:t>
            </a:r>
            <a:r>
              <a:rPr lang="en-US" u="sng" dirty="0" err="1">
                <a:hlinkClick r:id="rId3"/>
              </a:rPr>
              <a:t>col</a:t>
            </a:r>
            <a:r>
              <a:rPr lang="en-US" u="sng" dirty="0">
                <a:hlinkClick r:id="rId3"/>
              </a:rPr>
              <a:t>&gt;</a:t>
            </a:r>
            <a:r>
              <a:rPr lang="en-US" dirty="0" smtClean="0"/>
              <a:t>Specifies column properties for each column within a &lt;</a:t>
            </a:r>
            <a:r>
              <a:rPr lang="en-US" dirty="0" err="1" smtClean="0"/>
              <a:t>colgroup</a:t>
            </a:r>
            <a:r>
              <a:rPr lang="en-US" dirty="0" smtClean="0"/>
              <a:t>&gt; element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4876800" cy="68580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smtClean="0"/>
              <a:t>table, </a:t>
            </a:r>
            <a:r>
              <a:rPr lang="en-US" dirty="0" err="1" smtClean="0"/>
              <a:t>th,tr</a:t>
            </a:r>
            <a:r>
              <a:rPr lang="en-US" dirty="0" smtClean="0"/>
              <a:t>, td {</a:t>
            </a:r>
          </a:p>
          <a:p>
            <a:pPr>
              <a:buNone/>
            </a:pPr>
            <a:r>
              <a:rPr lang="en-US" dirty="0" smtClean="0"/>
              <a:t>    border: 1px solid black;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&lt;body&gt;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&lt;table&gt;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colgroup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col</a:t>
            </a:r>
            <a:r>
              <a:rPr lang="en-US" dirty="0" smtClean="0"/>
              <a:t> span="2" style="background-</a:t>
            </a:r>
            <a:r>
              <a:rPr lang="en-US" dirty="0" err="1" smtClean="0"/>
              <a:t>color:red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col</a:t>
            </a:r>
            <a:r>
              <a:rPr lang="en-US" dirty="0" smtClean="0"/>
              <a:t> style="background-</a:t>
            </a:r>
            <a:r>
              <a:rPr lang="en-US" dirty="0" err="1" smtClean="0"/>
              <a:t>color:yellow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colgroup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&gt;Book&lt;/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&gt;Title&lt;/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th</a:t>
            </a:r>
            <a:r>
              <a:rPr lang="en-US" dirty="0" smtClean="0"/>
              <a:t>&gt;Price&lt;/</a:t>
            </a:r>
            <a:r>
              <a:rPr lang="en-US" dirty="0" err="1" smtClean="0"/>
              <a:t>th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&lt;td&gt;HTML&lt;/td&gt;</a:t>
            </a:r>
          </a:p>
          <a:p>
            <a:pPr>
              <a:buNone/>
            </a:pPr>
            <a:r>
              <a:rPr lang="en-US" dirty="0" smtClean="0"/>
              <a:t>    &lt;td&gt;My first HTML&lt;/td&gt;</a:t>
            </a:r>
          </a:p>
          <a:p>
            <a:pPr>
              <a:buNone/>
            </a:pPr>
            <a:r>
              <a:rPr lang="en-US" dirty="0" smtClean="0"/>
              <a:t>    &lt;td&gt;253&lt;/td&gt;</a:t>
            </a:r>
          </a:p>
          <a:p>
            <a:pPr>
              <a:buNone/>
            </a:pPr>
            <a:r>
              <a:rPr lang="en-US" dirty="0" smtClean="0"/>
              <a:t>  &lt;/</a:t>
            </a:r>
            <a:r>
              <a:rPr lang="en-US" dirty="0" err="1" smtClean="0"/>
              <a:t>tr</a:t>
            </a:r>
            <a:r>
              <a:rPr lang="en-US" dirty="0" smtClean="0"/>
              <a:t>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19800" y="0"/>
            <a:ext cx="312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    &lt;td&gt;CSS&lt;/td&gt;</a:t>
            </a:r>
          </a:p>
          <a:p>
            <a:pPr>
              <a:buNone/>
            </a:pPr>
            <a:r>
              <a:rPr lang="en-US" dirty="0"/>
              <a:t>    &lt;td&gt;My first CSS&lt;/td&gt;</a:t>
            </a:r>
          </a:p>
          <a:p>
            <a:pPr>
              <a:buNone/>
            </a:pPr>
            <a:r>
              <a:rPr lang="en-US" dirty="0"/>
              <a:t>    &lt;td&gt;149&lt;/td&gt;</a:t>
            </a:r>
          </a:p>
          <a:p>
            <a:pPr>
              <a:buNone/>
            </a:pPr>
            <a:r>
              <a:rPr lang="en-US" dirty="0"/>
              <a:t>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>
              <a:buNone/>
            </a:pPr>
            <a:r>
              <a:rPr lang="en-US" dirty="0"/>
              <a:t>&lt;/table&gt;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4008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 Links allow users to click their way from page to page.</a:t>
            </a:r>
          </a:p>
          <a:p>
            <a:r>
              <a:rPr lang="en-US" dirty="0" smtClean="0"/>
              <a:t>HTML link is a hyperlink. It is a text or an image you can click on, and jump to another document.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&lt;a 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i="1" dirty="0" err="1" smtClean="0"/>
              <a:t>url</a:t>
            </a:r>
            <a:r>
              <a:rPr lang="en-US" dirty="0" smtClean="0"/>
              <a:t>"&gt;</a:t>
            </a:r>
            <a:r>
              <a:rPr lang="en-US" i="1" dirty="0" smtClean="0"/>
              <a:t>link text</a:t>
            </a:r>
            <a:r>
              <a:rPr lang="en-US" dirty="0" smtClean="0"/>
              <a:t>&lt;/a&gt;</a:t>
            </a:r>
          </a:p>
          <a:p>
            <a:pPr>
              <a:buNone/>
            </a:pPr>
            <a:r>
              <a:rPr lang="en-US" dirty="0" smtClean="0"/>
              <a:t>	&lt;a </a:t>
            </a:r>
            <a:r>
              <a:rPr lang="en-US" dirty="0" err="1" smtClean="0"/>
              <a:t>href</a:t>
            </a:r>
            <a:r>
              <a:rPr lang="en-US" dirty="0" smtClean="0"/>
              <a:t>=</a:t>
            </a:r>
            <a:r>
              <a:rPr lang="en-US" dirty="0" smtClean="0">
                <a:hlinkClick r:id="rId2"/>
              </a:rPr>
              <a:t>http://www.gmail.com/</a:t>
            </a:r>
            <a:r>
              <a:rPr lang="en-US" dirty="0" smtClean="0"/>
              <a:t>&gt;Welcome to </a:t>
            </a:r>
            <a:r>
              <a:rPr lang="en-US" dirty="0" err="1" smtClean="0"/>
              <a:t>gmail</a:t>
            </a:r>
            <a:r>
              <a:rPr lang="en-US" dirty="0" smtClean="0"/>
              <a:t>&lt;/a&gt;</a:t>
            </a:r>
          </a:p>
          <a:p>
            <a:pPr>
              <a:buNone/>
            </a:pPr>
            <a:r>
              <a:rPr lang="en-US" dirty="0" smtClean="0"/>
              <a:t>The </a:t>
            </a:r>
            <a:r>
              <a:rPr lang="en-US" b="1" dirty="0" err="1" smtClean="0"/>
              <a:t>href</a:t>
            </a:r>
            <a:r>
              <a:rPr lang="en-US" dirty="0" smtClean="0"/>
              <a:t> attribute specifies the destination address 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Local Links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867400"/>
          </a:xfrm>
        </p:spPr>
        <p:txBody>
          <a:bodyPr/>
          <a:lstStyle/>
          <a:p>
            <a:r>
              <a:rPr lang="en-US" dirty="0" smtClean="0"/>
              <a:t>The example above used an absolute URL (A full web address).</a:t>
            </a:r>
          </a:p>
          <a:p>
            <a:r>
              <a:rPr lang="en-US" dirty="0" smtClean="0"/>
              <a:t>A local link (link to the same web site) is specified with a relative URL (without http://www....).</a:t>
            </a:r>
          </a:p>
          <a:p>
            <a:pPr>
              <a:buNone/>
            </a:pPr>
            <a:r>
              <a:rPr lang="en-US" dirty="0" smtClean="0"/>
              <a:t>&lt;a </a:t>
            </a:r>
            <a:r>
              <a:rPr lang="en-US" dirty="0" err="1" smtClean="0"/>
              <a:t>href</a:t>
            </a:r>
            <a:r>
              <a:rPr lang="en-US" dirty="0" smtClean="0"/>
              <a:t>=“ html_images.asp"&gt;HTML Images&lt;/a&gt;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A small HTML document:</a:t>
            </a:r>
          </a:p>
          <a:p>
            <a:pPr>
              <a:buNone/>
            </a:pPr>
            <a:r>
              <a:rPr lang="en-US" dirty="0" smtClean="0"/>
              <a:t>	&lt;!</a:t>
            </a:r>
            <a:r>
              <a:rPr lang="en-US" dirty="0"/>
              <a:t>DOCTYPE html&gt;</a:t>
            </a:r>
            <a:br>
              <a:rPr lang="en-US" dirty="0"/>
            </a:br>
            <a:r>
              <a:rPr lang="en-US" dirty="0"/>
              <a:t>&lt;html&gt;</a:t>
            </a:r>
            <a:br>
              <a:rPr lang="en-US" dirty="0"/>
            </a:b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&lt;title&gt;Page Title&lt;/title&gt;</a:t>
            </a:r>
            <a:br>
              <a:rPr lang="en-US" dirty="0"/>
            </a:br>
            <a:r>
              <a:rPr lang="en-US" dirty="0"/>
              <a:t>&lt;/head&gt;</a:t>
            </a:r>
            <a:br>
              <a:rPr lang="en-US" dirty="0"/>
            </a:br>
            <a:r>
              <a:rPr lang="en-US" dirty="0"/>
              <a:t>&lt;body&gt;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&lt;h1&gt;My First Heading&lt;/h1&gt;</a:t>
            </a:r>
            <a:br>
              <a:rPr lang="en-US" dirty="0"/>
            </a:br>
            <a:r>
              <a:rPr lang="en-US" dirty="0"/>
              <a:t>&lt;p&gt;My first paragraph.&lt;/p&gt;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&lt;/body&gt;</a:t>
            </a:r>
            <a:br>
              <a:rPr lang="en-US" dirty="0"/>
            </a:br>
            <a:r>
              <a:rPr lang="en-US" dirty="0"/>
              <a:t>&lt;/html&gt;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Links - The target Attribute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 </a:t>
            </a:r>
            <a:r>
              <a:rPr lang="en-US" b="1" dirty="0" smtClean="0"/>
              <a:t>target</a:t>
            </a:r>
            <a:r>
              <a:rPr lang="en-US" dirty="0" smtClean="0"/>
              <a:t> attribute specifies where to open the linked document.</a:t>
            </a:r>
          </a:p>
          <a:p>
            <a:pPr marL="514350" indent="-514350">
              <a:buAutoNum type="arabicPeriod"/>
            </a:pPr>
            <a:r>
              <a:rPr lang="en-US" dirty="0" smtClean="0"/>
              <a:t>target=“_blank”  (Opens the linked document in a new window or tab)</a:t>
            </a:r>
          </a:p>
          <a:p>
            <a:pPr marL="514350" indent="-514350">
              <a:buAutoNum type="arabicPeriod"/>
            </a:pPr>
            <a:r>
              <a:rPr lang="en-US" dirty="0" smtClean="0"/>
              <a:t>Target=“self” (Opens the linked document in the same frame as it was clicked 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this is default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&lt;a </a:t>
            </a:r>
            <a:r>
              <a:rPr lang="en-US" dirty="0" err="1" smtClean="0"/>
              <a:t>href</a:t>
            </a:r>
            <a:r>
              <a:rPr lang="en-US" dirty="0" smtClean="0"/>
              <a:t>="http://www.vit.edu/" target="_blank“&gt;VIT College&lt;/a&gt;</a:t>
            </a:r>
          </a:p>
          <a:p>
            <a:pPr>
              <a:buNone/>
            </a:pPr>
            <a:r>
              <a:rPr lang="en-US" dirty="0" smtClean="0"/>
              <a:t>&lt;a </a:t>
            </a:r>
            <a:r>
              <a:rPr lang="en-US" dirty="0" err="1" smtClean="0"/>
              <a:t>href</a:t>
            </a:r>
            <a:r>
              <a:rPr lang="en-US" dirty="0" smtClean="0"/>
              <a:t>="http://www.vit.edu/" target="_self“&gt;VIT College&lt;/a&gt;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b="1" dirty="0" smtClean="0"/>
              <a:t>Image Tag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&lt;</a:t>
            </a:r>
            <a:r>
              <a:rPr lang="en-US" dirty="0" err="1" smtClean="0"/>
              <a:t>img</a:t>
            </a:r>
            <a:r>
              <a:rPr lang="en-US" dirty="0" smtClean="0"/>
              <a:t>&gt; tag is empty, it contains attributes only, and does not have a closing tag.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src</a:t>
            </a:r>
            <a:r>
              <a:rPr lang="en-US" dirty="0" smtClean="0"/>
              <a:t> attribute specifies the URL (web address) of the image: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 </a:t>
            </a:r>
            <a:r>
              <a:rPr lang="en-US" dirty="0" err="1" smtClean="0"/>
              <a:t>src</a:t>
            </a:r>
            <a:r>
              <a:rPr lang="en-US" dirty="0" smtClean="0"/>
              <a:t>="</a:t>
            </a:r>
            <a:r>
              <a:rPr lang="en-US" i="1" dirty="0" err="1" smtClean="0"/>
              <a:t>url</a:t>
            </a:r>
            <a:r>
              <a:rPr lang="en-US" dirty="0" smtClean="0"/>
              <a:t>" alt="</a:t>
            </a:r>
            <a:r>
              <a:rPr lang="en-US" i="1" dirty="0" err="1" smtClean="0"/>
              <a:t>some_text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 </a:t>
            </a:r>
            <a:r>
              <a:rPr lang="en-US" dirty="0" err="1" smtClean="0"/>
              <a:t>src</a:t>
            </a:r>
            <a:r>
              <a:rPr lang="en-US" dirty="0" smtClean="0"/>
              <a:t>=" smiley.gif " alt=“Smiley”&gt;</a:t>
            </a:r>
          </a:p>
          <a:p>
            <a:pPr>
              <a:buNone/>
            </a:pPr>
            <a:r>
              <a:rPr lang="en-US" dirty="0" smtClean="0"/>
              <a:t>&lt;</a:t>
            </a:r>
            <a:r>
              <a:rPr lang="en-US" dirty="0" err="1" smtClean="0"/>
              <a:t>img</a:t>
            </a:r>
            <a:r>
              <a:rPr lang="en-US" dirty="0" smtClean="0"/>
              <a:t> </a:t>
            </a:r>
            <a:r>
              <a:rPr lang="en-US" dirty="0" err="1" smtClean="0"/>
              <a:t>src</a:t>
            </a:r>
            <a:r>
              <a:rPr lang="en-US" dirty="0" smtClean="0"/>
              <a:t>=" smiley.gif " alt=“Smiley” style="width:128px;height:128px;" &gt;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610600" cy="6400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HTML Links - Image as Link</a:t>
            </a:r>
          </a:p>
          <a:p>
            <a:pPr algn="ctr">
              <a:buNone/>
            </a:pPr>
            <a:endParaRPr lang="en-US" b="1" dirty="0" smtClean="0"/>
          </a:p>
          <a:p>
            <a:pPr>
              <a:buNone/>
            </a:pPr>
            <a:r>
              <a:rPr lang="en-US" dirty="0" smtClean="0"/>
              <a:t>&lt;p&gt;The image is a link. You can click on it.&lt;/p&gt;</a:t>
            </a:r>
          </a:p>
          <a:p>
            <a:pPr>
              <a:buNone/>
            </a:pPr>
            <a:r>
              <a:rPr lang="en-US" dirty="0" smtClean="0"/>
              <a:t>&lt;a </a:t>
            </a:r>
            <a:r>
              <a:rPr lang="en-US" dirty="0" err="1" smtClean="0"/>
              <a:t>href</a:t>
            </a:r>
            <a:r>
              <a:rPr lang="en-US" dirty="0" smtClean="0"/>
              <a:t>="http://www.yahoomail.com"&gt;</a:t>
            </a:r>
          </a:p>
          <a:p>
            <a:pPr>
              <a:buNone/>
            </a:pPr>
            <a:r>
              <a:rPr lang="en-US" dirty="0" smtClean="0"/>
              <a:t>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="smiley.gif" alt=“</a:t>
            </a:r>
            <a:r>
              <a:rPr lang="en-US" dirty="0" err="1" smtClean="0"/>
              <a:t>Yahoomail</a:t>
            </a:r>
            <a:r>
              <a:rPr lang="en-US" dirty="0" smtClean="0"/>
              <a:t>"&gt;</a:t>
            </a:r>
          </a:p>
          <a:p>
            <a:pPr>
              <a:buNone/>
            </a:pPr>
            <a:r>
              <a:rPr lang="en-US" dirty="0" smtClean="0"/>
              <a:t>&lt;/a&gt;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alt Attribute : </a:t>
            </a:r>
            <a:r>
              <a:rPr lang="en-US" dirty="0" smtClean="0"/>
              <a:t>The alt attribute specifies an alternate text for an image, if the image cannot be displayed.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the HTML </a:t>
            </a:r>
            <a:r>
              <a:rPr lang="en-US" b="1" dirty="0" smtClean="0"/>
              <a:t>&lt;a&gt;</a:t>
            </a:r>
            <a:r>
              <a:rPr lang="en-US" dirty="0" smtClean="0"/>
              <a:t> element to define a link</a:t>
            </a:r>
          </a:p>
          <a:p>
            <a:r>
              <a:rPr lang="en-US" dirty="0" smtClean="0"/>
              <a:t>Use the HTML </a:t>
            </a:r>
            <a:r>
              <a:rPr lang="en-US" b="1" dirty="0" err="1" smtClean="0"/>
              <a:t>href</a:t>
            </a:r>
            <a:r>
              <a:rPr lang="en-US" dirty="0" smtClean="0"/>
              <a:t> attribute to define the link address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target</a:t>
            </a:r>
            <a:r>
              <a:rPr lang="en-US" dirty="0" smtClean="0"/>
              <a:t> attribute to define where to open the linked document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img</a:t>
            </a:r>
            <a:r>
              <a:rPr lang="en-US" b="1" dirty="0" smtClean="0"/>
              <a:t>&gt;</a:t>
            </a:r>
            <a:r>
              <a:rPr lang="en-US" dirty="0" smtClean="0"/>
              <a:t> element (inside &lt;a&gt;) to use an image as a link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id</a:t>
            </a:r>
            <a:r>
              <a:rPr lang="en-US" dirty="0" smtClean="0"/>
              <a:t> attribute (id="</a:t>
            </a:r>
            <a:r>
              <a:rPr lang="en-US" i="1" dirty="0" smtClean="0"/>
              <a:t>value</a:t>
            </a:r>
            <a:r>
              <a:rPr lang="en-US" dirty="0" smtClean="0"/>
              <a:t>") to define bookmarks in a page</a:t>
            </a:r>
          </a:p>
          <a:p>
            <a:r>
              <a:rPr lang="en-US" dirty="0" smtClean="0"/>
              <a:t>Use the HTML </a:t>
            </a:r>
            <a:r>
              <a:rPr lang="en-US" b="1" dirty="0" err="1" smtClean="0"/>
              <a:t>href</a:t>
            </a:r>
            <a:r>
              <a:rPr lang="en-US" b="1" dirty="0" smtClean="0"/>
              <a:t> </a:t>
            </a:r>
            <a:r>
              <a:rPr lang="en-US" dirty="0" smtClean="0"/>
              <a:t>attribute (</a:t>
            </a:r>
            <a:r>
              <a:rPr lang="en-US" dirty="0" err="1" smtClean="0"/>
              <a:t>href</a:t>
            </a:r>
            <a:r>
              <a:rPr lang="en-US" dirty="0" smtClean="0"/>
              <a:t>="#</a:t>
            </a:r>
            <a:r>
              <a:rPr lang="en-US" i="1" dirty="0" smtClean="0"/>
              <a:t>value</a:t>
            </a:r>
            <a:r>
              <a:rPr lang="en-US" dirty="0" smtClean="0"/>
              <a:t>") to link to the bookmark</a:t>
            </a:r>
          </a:p>
          <a:p>
            <a:r>
              <a:rPr lang="en-US" dirty="0" smtClean="0"/>
              <a:t>Use the </a:t>
            </a:r>
            <a:r>
              <a:rPr lang="en-US" b="1" dirty="0" smtClean="0"/>
              <a:t>alt </a:t>
            </a:r>
            <a:r>
              <a:rPr lang="en-US" dirty="0" smtClean="0"/>
              <a:t>attribute to show text while failure of image display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8686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HTML Links - Create a Bookmark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HTML bookmarks are used to allow readers to jump to specific parts of a Web page.</a:t>
            </a:r>
          </a:p>
          <a:p>
            <a:r>
              <a:rPr lang="en-US" dirty="0" smtClean="0"/>
              <a:t>To make a bookmark, you must first create the bookmark, and then add a link to it.</a:t>
            </a:r>
          </a:p>
          <a:p>
            <a:r>
              <a:rPr lang="en-US" dirty="0" smtClean="0"/>
              <a:t>When the link is clicked, the page will scroll to the location with the bookmark.</a:t>
            </a:r>
          </a:p>
          <a:p>
            <a:r>
              <a:rPr lang="en-US" dirty="0" smtClean="0"/>
              <a:t>NOTE: only useful when no of links are more.</a:t>
            </a:r>
          </a:p>
          <a:p>
            <a:pPr>
              <a:buNone/>
            </a:pPr>
            <a:r>
              <a:rPr lang="en-US" dirty="0" smtClean="0"/>
              <a:t>(Won’t work in 2-3 links)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3886200" cy="5745163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&lt;p&gt;&lt;a </a:t>
            </a:r>
            <a:r>
              <a:rPr lang="en-US" dirty="0" err="1" smtClean="0"/>
              <a:t>href</a:t>
            </a:r>
            <a:r>
              <a:rPr lang="en-US" dirty="0" smtClean="0"/>
              <a:t>="#C2"&gt;Jump to Email Server2&lt;/a&gt;&lt;/p&gt;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id=“C1”&gt;Email Server1&lt;/h2&gt;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id="C2"&gt;Email Server2&lt;/h2&gt;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 id="C3“&gt;Email Sever3&lt;/h2&gt;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Sever4&lt;/h2&gt;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Sever5&lt;/h2&gt;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0" y="685800"/>
            <a:ext cx="411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&lt;h2&gt;Email Sever6&lt;/h2&gt;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Sever7&lt;/h2&gt;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Sever8&lt;/h2&gt;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Sever9&lt;/h2&gt;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Sever10&lt;/h2&gt;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Sever11&lt;/h2&gt;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&lt;h2&gt;Email Sever12&lt;/h2&gt;</a:t>
            </a:r>
          </a:p>
          <a:p>
            <a:pPr>
              <a:buNone/>
            </a:pPr>
            <a:r>
              <a:rPr lang="en-US" dirty="0" smtClean="0"/>
              <a:t>&lt;p&gt;This chapter explains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 </a:t>
            </a:r>
            <a:r>
              <a:rPr lang="en-US" dirty="0" err="1" smtClean="0"/>
              <a:t>bla</a:t>
            </a:r>
            <a:r>
              <a:rPr lang="en-US" dirty="0" smtClean="0"/>
              <a:t>&lt;/p&gt;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Example of Bookmark Link</a:t>
            </a:r>
            <a:endParaRPr lang="en-US" sz="2000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HTML Lists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Unordered lists and ordered lists are commonly</a:t>
            </a:r>
          </a:p>
          <a:p>
            <a:pPr>
              <a:buNone/>
            </a:pPr>
            <a:r>
              <a:rPr lang="en-US" dirty="0" smtClean="0"/>
              <a:t>used in HTML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2560320"/>
          <a:ext cx="6400800" cy="3078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200400"/>
                <a:gridCol w="3200400"/>
              </a:tblGrid>
              <a:tr h="2819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 smtClean="0"/>
                        <a:t>Unordered List</a:t>
                      </a:r>
                    </a:p>
                    <a:p>
                      <a:pPr>
                        <a:buNone/>
                      </a:pPr>
                      <a:endParaRPr lang="en-US" sz="2800" b="1" dirty="0" smtClean="0"/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first item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second item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third item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2800" b="0" dirty="0" smtClean="0"/>
                        <a:t>The fourth item</a:t>
                      </a:r>
                      <a:endParaRPr lang="en-US" sz="28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Ordered List</a:t>
                      </a:r>
                    </a:p>
                    <a:p>
                      <a:pPr>
                        <a:buNone/>
                      </a:pPr>
                      <a:endParaRPr lang="en-US" sz="2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1. The first item</a:t>
                      </a: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2. The second item</a:t>
                      </a: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 The third item</a:t>
                      </a:r>
                    </a:p>
                    <a:p>
                      <a:r>
                        <a:rPr lang="en-US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4. The fourth item</a:t>
                      </a:r>
                    </a:p>
                    <a:p>
                      <a:endParaRPr lang="en-US" sz="2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Unordered HTML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229600" cy="2514600"/>
          </a:xfrm>
        </p:spPr>
        <p:txBody>
          <a:bodyPr/>
          <a:lstStyle/>
          <a:p>
            <a:r>
              <a:rPr lang="en-US" dirty="0" smtClean="0"/>
              <a:t>An unordered list starts with the </a:t>
            </a:r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</a:t>
            </a:r>
            <a:r>
              <a:rPr lang="en-US" dirty="0" smtClean="0"/>
              <a:t> tag. Each list item starts with the </a:t>
            </a:r>
            <a:r>
              <a:rPr lang="en-US" b="1" dirty="0" smtClean="0"/>
              <a:t>&lt;</a:t>
            </a:r>
            <a:r>
              <a:rPr lang="en-US" b="1" dirty="0" err="1" smtClean="0"/>
              <a:t>li</a:t>
            </a:r>
            <a:r>
              <a:rPr lang="en-US" b="1" dirty="0" smtClean="0"/>
              <a:t>&gt;</a:t>
            </a:r>
            <a:r>
              <a:rPr lang="en-US" dirty="0" smtClean="0"/>
              <a:t> tag.</a:t>
            </a:r>
          </a:p>
          <a:p>
            <a:pPr>
              <a:buNone/>
            </a:pPr>
            <a:r>
              <a:rPr lang="en-US" dirty="0" smtClean="0"/>
              <a:t>The list items will be marked with bullets (small black circles):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91000" y="3429000"/>
            <a:ext cx="44196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Unordered List with Default Bullets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O/P:</a:t>
            </a:r>
          </a:p>
          <a:p>
            <a:r>
              <a:rPr lang="en-US" sz="2400" dirty="0" smtClean="0"/>
              <a:t>Coffee</a:t>
            </a:r>
          </a:p>
          <a:p>
            <a:r>
              <a:rPr lang="en-US" sz="2400" dirty="0" smtClean="0"/>
              <a:t>Tea</a:t>
            </a:r>
          </a:p>
          <a:p>
            <a:r>
              <a:rPr lang="en-US" sz="2400" dirty="0" smtClean="0"/>
              <a:t>Milk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3276600"/>
            <a:ext cx="289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Example</a:t>
            </a:r>
          </a:p>
          <a:p>
            <a:r>
              <a:rPr lang="it-IT" sz="2400" dirty="0" smtClean="0"/>
              <a:t>&lt;ul&gt;</a:t>
            </a:r>
            <a:br>
              <a:rPr lang="it-IT" sz="2400" dirty="0" smtClean="0"/>
            </a:br>
            <a:r>
              <a:rPr lang="it-IT" sz="2400" dirty="0" smtClean="0"/>
              <a:t>  &lt;li&gt;Coffee&lt;/li&gt;</a:t>
            </a:r>
            <a:br>
              <a:rPr lang="it-IT" sz="2400" dirty="0" smtClean="0"/>
            </a:br>
            <a:r>
              <a:rPr lang="it-IT" sz="2400" dirty="0" smtClean="0"/>
              <a:t>  &lt;li&gt;Tea&lt;/li&gt;</a:t>
            </a:r>
            <a:br>
              <a:rPr lang="it-IT" sz="2400" dirty="0" smtClean="0"/>
            </a:br>
            <a:r>
              <a:rPr lang="it-IT" sz="2400" dirty="0" smtClean="0"/>
              <a:t>  &lt;li&gt;Milk&lt;/li&gt;</a:t>
            </a:r>
            <a:br>
              <a:rPr lang="it-IT" sz="2400" dirty="0" smtClean="0"/>
            </a:br>
            <a:r>
              <a:rPr lang="it-IT" sz="2400" dirty="0" smtClean="0"/>
              <a:t>&lt;/ul&gt;</a:t>
            </a:r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86836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4000" b="1" dirty="0" smtClean="0"/>
              <a:t>Unordered HTML Lists - The Style Attribute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057401"/>
          <a:ext cx="8686800" cy="311672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786332"/>
                <a:gridCol w="5900468"/>
              </a:tblGrid>
              <a:tr h="556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Style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Description</a:t>
                      </a:r>
                      <a:endParaRPr lang="en-US" sz="2400" b="0" dirty="0"/>
                    </a:p>
                  </a:txBody>
                  <a:tcPr/>
                </a:tc>
              </a:tr>
              <a:tr h="40917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list-style-</a:t>
                      </a:r>
                      <a:r>
                        <a:rPr lang="en-US" sz="2400" dirty="0" err="1" smtClean="0"/>
                        <a:t>type:disc</a:t>
                      </a:r>
                      <a:r>
                        <a:rPr lang="en-US" sz="2400" dirty="0" smtClean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The list items will be marked with bullets (default)</a:t>
                      </a:r>
                    </a:p>
                  </a:txBody>
                  <a:tcPr/>
                </a:tc>
              </a:tr>
              <a:tr h="3927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list-style-</a:t>
                      </a:r>
                      <a:r>
                        <a:rPr lang="en-US" sz="2400" dirty="0" err="1" smtClean="0"/>
                        <a:t>type:circle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list items will be marked with </a:t>
                      </a:r>
                      <a:r>
                        <a:rPr lang="en-US" sz="2400" dirty="0" err="1" smtClean="0"/>
                        <a:t>circleslist</a:t>
                      </a:r>
                      <a:endParaRPr lang="en-US" sz="2400" dirty="0"/>
                    </a:p>
                  </a:txBody>
                  <a:tcPr/>
                </a:tc>
              </a:tr>
              <a:tr h="39275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style-</a:t>
                      </a:r>
                      <a:r>
                        <a:rPr lang="en-US" sz="2400" dirty="0" err="1" smtClean="0"/>
                        <a:t>type:square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The list items will be marked with </a:t>
                      </a:r>
                      <a:r>
                        <a:rPr lang="en-US" sz="2400" dirty="0" err="1" smtClean="0"/>
                        <a:t>squareslist</a:t>
                      </a:r>
                      <a:endParaRPr lang="en-US" sz="2400" dirty="0"/>
                    </a:p>
                  </a:txBody>
                  <a:tcPr/>
                </a:tc>
              </a:tr>
              <a:tr h="687319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style-</a:t>
                      </a:r>
                      <a:r>
                        <a:rPr lang="en-US" sz="2400" dirty="0" err="1" smtClean="0"/>
                        <a:t>type:none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The list items will not be marked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686800" cy="6248400"/>
          </a:xfrm>
        </p:spPr>
        <p:txBody>
          <a:bodyPr/>
          <a:lstStyle/>
          <a:p>
            <a:pPr algn="ctr">
              <a:buNone/>
            </a:pPr>
            <a:r>
              <a:rPr lang="en-US" sz="3600" b="1" dirty="0" smtClean="0"/>
              <a:t>How to create and run html file</a:t>
            </a:r>
          </a:p>
          <a:p>
            <a:pPr algn="ctr">
              <a:buNone/>
            </a:pPr>
            <a:endParaRPr lang="en-US" b="1" dirty="0" smtClean="0"/>
          </a:p>
          <a:p>
            <a:pPr>
              <a:buNone/>
            </a:pPr>
            <a:r>
              <a:rPr lang="en-US" sz="2400" dirty="0" smtClean="0"/>
              <a:t>1</a:t>
            </a:r>
            <a:r>
              <a:rPr lang="en-US" sz="2400" b="1" dirty="0" smtClean="0"/>
              <a:t>. </a:t>
            </a:r>
            <a:r>
              <a:rPr lang="en-US" sz="2400" dirty="0" smtClean="0"/>
              <a:t>Write some html code in notepad/notepad++ </a:t>
            </a:r>
          </a:p>
          <a:p>
            <a:pPr>
              <a:buNone/>
            </a:pPr>
            <a:r>
              <a:rPr lang="en-US" sz="2400" dirty="0" smtClean="0"/>
              <a:t>2. Save the file with extension .html or .</a:t>
            </a:r>
            <a:r>
              <a:rPr lang="en-US" sz="2400" dirty="0" err="1" smtClean="0"/>
              <a:t>htm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3. Open the file in browser 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 anchor="t">
            <a:normAutofit fontScale="90000"/>
          </a:bodyPr>
          <a:lstStyle/>
          <a:p>
            <a:r>
              <a:rPr lang="en-US" b="1" dirty="0" smtClean="0"/>
              <a:t>Ordered HTML Lists</a:t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13716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An ordered list starts with the </a:t>
            </a:r>
            <a:r>
              <a:rPr lang="en-US" b="1" dirty="0" smtClean="0"/>
              <a:t>&lt;</a:t>
            </a:r>
            <a:r>
              <a:rPr lang="en-US" b="1" dirty="0" err="1" smtClean="0"/>
              <a:t>ol</a:t>
            </a:r>
            <a:r>
              <a:rPr lang="en-US" b="1" dirty="0" smtClean="0"/>
              <a:t>&gt;</a:t>
            </a:r>
            <a:r>
              <a:rPr lang="en-US" dirty="0" smtClean="0"/>
              <a:t> tag. Each list item starts with the </a:t>
            </a:r>
            <a:r>
              <a:rPr lang="en-US" b="1" dirty="0" smtClean="0"/>
              <a:t>&lt;</a:t>
            </a:r>
            <a:r>
              <a:rPr lang="en-US" b="1" dirty="0" err="1" smtClean="0"/>
              <a:t>li</a:t>
            </a:r>
            <a:r>
              <a:rPr lang="en-US" b="1" dirty="0" smtClean="0"/>
              <a:t>&gt;</a:t>
            </a:r>
            <a:r>
              <a:rPr lang="en-US" dirty="0" smtClean="0"/>
              <a:t> tag.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236220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Example</a:t>
            </a:r>
            <a:r>
              <a:rPr lang="it-IT" dirty="0" smtClean="0"/>
              <a:t>:</a:t>
            </a:r>
          </a:p>
          <a:p>
            <a:r>
              <a:rPr lang="it-IT" sz="2400" dirty="0" smtClean="0"/>
              <a:t>&lt;ol&gt;</a:t>
            </a:r>
            <a:br>
              <a:rPr lang="it-IT" sz="2400" dirty="0" smtClean="0"/>
            </a:br>
            <a:r>
              <a:rPr lang="it-IT" sz="2400" dirty="0" smtClean="0"/>
              <a:t>  &lt;li&gt;Coffee&lt;/li&gt;</a:t>
            </a:r>
            <a:br>
              <a:rPr lang="it-IT" sz="2400" dirty="0" smtClean="0"/>
            </a:br>
            <a:r>
              <a:rPr lang="it-IT" sz="2400" dirty="0" smtClean="0"/>
              <a:t>  &lt;li&gt;Tea&lt;/li&gt;</a:t>
            </a:r>
            <a:br>
              <a:rPr lang="it-IT" sz="2400" dirty="0" smtClean="0"/>
            </a:br>
            <a:r>
              <a:rPr lang="it-IT" sz="2400" dirty="0" smtClean="0"/>
              <a:t>  &lt;li&gt;Milk&lt;/li&gt;</a:t>
            </a:r>
            <a:br>
              <a:rPr lang="it-IT" sz="2400" dirty="0" smtClean="0"/>
            </a:br>
            <a:r>
              <a:rPr lang="it-IT" sz="2400" dirty="0" smtClean="0"/>
              <a:t>&lt;/ol&gt;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191000" y="2286000"/>
            <a:ext cx="4267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Ordered List</a:t>
            </a:r>
          </a:p>
          <a:p>
            <a:r>
              <a:rPr lang="en-US" sz="2400" b="1" dirty="0" smtClean="0"/>
              <a:t>O/P:</a:t>
            </a:r>
          </a:p>
          <a:p>
            <a:r>
              <a:rPr lang="en-US" sz="2400" dirty="0" smtClean="0"/>
              <a:t>1. Coffee</a:t>
            </a:r>
          </a:p>
          <a:p>
            <a:r>
              <a:rPr lang="en-US" sz="2400" dirty="0" smtClean="0"/>
              <a:t>2. Tea</a:t>
            </a:r>
          </a:p>
          <a:p>
            <a:r>
              <a:rPr lang="en-US" sz="2400" dirty="0" smtClean="0"/>
              <a:t>3. Milk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39762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Ordered HTML Lists - The Type Attribute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 </a:t>
            </a:r>
            <a:r>
              <a:rPr lang="en-US" b="1" dirty="0" smtClean="0"/>
              <a:t>type</a:t>
            </a:r>
            <a:r>
              <a:rPr lang="en-US" dirty="0" smtClean="0"/>
              <a:t> attribute can be added to an </a:t>
            </a:r>
            <a:r>
              <a:rPr lang="en-US" b="1" dirty="0" smtClean="0"/>
              <a:t>ordered list</a:t>
            </a:r>
            <a:r>
              <a:rPr lang="en-US" dirty="0" smtClean="0"/>
              <a:t>, to define the type of the marker: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362200"/>
          <a:ext cx="7696200" cy="2504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/>
                <a:gridCol w="6172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type="1"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numbers (default)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type="A"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uppercase letters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type="a"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lowercase letters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type="I"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uppercase roman numbers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type="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"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list items will be numbered with lowercase roman numbers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Nested HTML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60959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List can be nested (lists inside lists):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905000"/>
            <a:ext cx="3733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Example:</a:t>
            </a:r>
            <a:endParaRPr lang="it-IT" b="1" dirty="0" smtClean="0"/>
          </a:p>
          <a:p>
            <a:r>
              <a:rPr lang="it-IT" sz="2400" dirty="0" smtClean="0"/>
              <a:t>&lt;ul&gt;</a:t>
            </a:r>
            <a:br>
              <a:rPr lang="it-IT" sz="2400" dirty="0" smtClean="0"/>
            </a:br>
            <a:r>
              <a:rPr lang="it-IT" sz="2400" dirty="0" smtClean="0"/>
              <a:t>  &lt;li&gt;Coffee&lt;/li&gt;</a:t>
            </a:r>
            <a:br>
              <a:rPr lang="it-IT" sz="2400" dirty="0" smtClean="0"/>
            </a:br>
            <a:r>
              <a:rPr lang="it-IT" sz="2400" dirty="0" smtClean="0"/>
              <a:t>  &lt;li&gt;Tea</a:t>
            </a:r>
            <a:br>
              <a:rPr lang="it-IT" sz="2400" dirty="0" smtClean="0"/>
            </a:br>
            <a:r>
              <a:rPr lang="it-IT" sz="2400" dirty="0" smtClean="0"/>
              <a:t>    &lt;ul&gt;</a:t>
            </a:r>
            <a:br>
              <a:rPr lang="it-IT" sz="2400" dirty="0" smtClean="0"/>
            </a:br>
            <a:r>
              <a:rPr lang="it-IT" sz="2400" dirty="0" smtClean="0"/>
              <a:t>      &lt;li&gt;Black tea&lt;/li&gt;</a:t>
            </a:r>
            <a:br>
              <a:rPr lang="it-IT" sz="2400" dirty="0" smtClean="0"/>
            </a:br>
            <a:r>
              <a:rPr lang="it-IT" sz="2400" dirty="0" smtClean="0"/>
              <a:t>      &lt;li&gt;Green tea&lt;/li&gt;</a:t>
            </a:r>
            <a:br>
              <a:rPr lang="it-IT" sz="2400" dirty="0" smtClean="0"/>
            </a:br>
            <a:r>
              <a:rPr lang="it-IT" sz="2400" dirty="0" smtClean="0"/>
              <a:t>    &lt;/ul&gt;</a:t>
            </a:r>
            <a:br>
              <a:rPr lang="it-IT" sz="2400" dirty="0" smtClean="0"/>
            </a:br>
            <a:r>
              <a:rPr lang="it-IT" sz="2400" dirty="0" smtClean="0"/>
              <a:t>  &lt;/li&gt;</a:t>
            </a:r>
            <a:br>
              <a:rPr lang="it-IT" sz="2400" dirty="0" smtClean="0"/>
            </a:br>
            <a:r>
              <a:rPr lang="it-IT" sz="2400" dirty="0" smtClean="0"/>
              <a:t>  &lt;li&gt;Milk&lt;/li&gt;</a:t>
            </a:r>
            <a:br>
              <a:rPr lang="it-IT" sz="2400" dirty="0" smtClean="0"/>
            </a:br>
            <a:r>
              <a:rPr lang="it-IT" sz="2400" dirty="0" smtClean="0"/>
              <a:t>&lt;/ul&gt;</a:t>
            </a:r>
          </a:p>
          <a:p>
            <a:r>
              <a:rPr lang="it-IT" dirty="0" smtClean="0"/>
              <a:t/>
            </a:r>
            <a:br>
              <a:rPr lang="it-IT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00600" y="2057400"/>
            <a:ext cx="3733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Nested List:</a:t>
            </a:r>
          </a:p>
          <a:p>
            <a:r>
              <a:rPr lang="en-US" b="1" dirty="0" smtClean="0"/>
              <a:t>O/P:</a:t>
            </a:r>
          </a:p>
          <a:p>
            <a:endParaRPr lang="en-US" b="1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Coffee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Tea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Black tea</a:t>
            </a: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Green tea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Milk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 Description Lists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458200" cy="2514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description list is a list of terms, with a description of each term.</a:t>
            </a:r>
          </a:p>
          <a:p>
            <a:r>
              <a:rPr lang="en-US" dirty="0" smtClean="0"/>
              <a:t>The </a:t>
            </a:r>
            <a:r>
              <a:rPr lang="en-US" b="1" dirty="0" smtClean="0"/>
              <a:t>&lt;dl&gt;</a:t>
            </a:r>
            <a:r>
              <a:rPr lang="en-US" dirty="0" smtClean="0"/>
              <a:t> tag defines the description list, the </a:t>
            </a:r>
            <a:r>
              <a:rPr lang="en-US" b="1" dirty="0" smtClean="0"/>
              <a:t>&lt;</a:t>
            </a:r>
            <a:r>
              <a:rPr lang="en-US" b="1" dirty="0" err="1" smtClean="0"/>
              <a:t>dt</a:t>
            </a:r>
            <a:r>
              <a:rPr lang="en-US" b="1" dirty="0" smtClean="0"/>
              <a:t>&gt;</a:t>
            </a:r>
            <a:r>
              <a:rPr lang="en-US" dirty="0" smtClean="0"/>
              <a:t> tag defines the term (name), and the </a:t>
            </a:r>
            <a:r>
              <a:rPr lang="en-US" b="1" dirty="0" smtClean="0"/>
              <a:t>&lt;</a:t>
            </a:r>
            <a:r>
              <a:rPr lang="en-US" b="1" dirty="0" err="1" smtClean="0"/>
              <a:t>dd</a:t>
            </a:r>
            <a:r>
              <a:rPr lang="en-US" b="1" dirty="0" smtClean="0"/>
              <a:t>&gt;</a:t>
            </a:r>
            <a:r>
              <a:rPr lang="en-US" dirty="0" smtClean="0"/>
              <a:t> tag describes each term: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3276600"/>
            <a:ext cx="3962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Example</a:t>
            </a:r>
            <a:endParaRPr lang="en-US" b="1" dirty="0" smtClean="0"/>
          </a:p>
          <a:p>
            <a:r>
              <a:rPr lang="en-US" sz="2400" dirty="0" smtClean="0"/>
              <a:t>&lt;h2&gt;A Description List&lt;/h2&gt;</a:t>
            </a:r>
          </a:p>
          <a:p>
            <a:r>
              <a:rPr lang="en-US" sz="2400" dirty="0" smtClean="0"/>
              <a:t>&lt;dl&gt;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dt</a:t>
            </a:r>
            <a:r>
              <a:rPr lang="en-US" sz="2400" dirty="0" smtClean="0"/>
              <a:t>&gt;Coffee&lt;/</a:t>
            </a:r>
            <a:r>
              <a:rPr lang="en-US" sz="2400" dirty="0" err="1" smtClean="0"/>
              <a:t>dt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dd</a:t>
            </a:r>
            <a:r>
              <a:rPr lang="en-US" sz="2400" dirty="0" smtClean="0"/>
              <a:t>&gt;- black hot drink&lt;/</a:t>
            </a:r>
            <a:r>
              <a:rPr lang="en-US" sz="2400" dirty="0" err="1" smtClean="0"/>
              <a:t>dd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dt</a:t>
            </a:r>
            <a:r>
              <a:rPr lang="en-US" sz="2400" dirty="0" smtClean="0"/>
              <a:t>&gt;Milk&lt;/</a:t>
            </a:r>
            <a:r>
              <a:rPr lang="en-US" sz="2400" dirty="0" err="1" smtClean="0"/>
              <a:t>dt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  &lt;</a:t>
            </a:r>
            <a:r>
              <a:rPr lang="en-US" sz="2400" dirty="0" err="1" smtClean="0"/>
              <a:t>dd</a:t>
            </a:r>
            <a:r>
              <a:rPr lang="en-US" sz="2400" dirty="0" smtClean="0"/>
              <a:t>&gt;- white cold drink&lt;/</a:t>
            </a:r>
            <a:r>
              <a:rPr lang="en-US" sz="2400" dirty="0" err="1" smtClean="0"/>
              <a:t>dd</a:t>
            </a:r>
            <a:r>
              <a:rPr lang="en-US" sz="2400" dirty="0" smtClean="0"/>
              <a:t>&gt;</a:t>
            </a:r>
            <a:br>
              <a:rPr lang="en-US" sz="2400" dirty="0" smtClean="0"/>
            </a:br>
            <a:r>
              <a:rPr lang="en-US" sz="2400" dirty="0" smtClean="0"/>
              <a:t>&lt;/dl&gt;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0" y="3276600"/>
            <a:ext cx="4267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O/P</a:t>
            </a:r>
            <a:r>
              <a:rPr lang="en-US" dirty="0" smtClean="0"/>
              <a:t>:</a:t>
            </a:r>
          </a:p>
          <a:p>
            <a:r>
              <a:rPr lang="en-US" sz="2400" b="1" dirty="0" smtClean="0"/>
              <a:t>A Description List</a:t>
            </a:r>
          </a:p>
          <a:p>
            <a:r>
              <a:rPr lang="en-US" sz="2400" dirty="0" smtClean="0"/>
              <a:t>Coffee</a:t>
            </a:r>
          </a:p>
          <a:p>
            <a:r>
              <a:rPr lang="en-US" sz="2400" dirty="0" smtClean="0"/>
              <a:t>	-black hot drink</a:t>
            </a:r>
          </a:p>
          <a:p>
            <a:r>
              <a:rPr lang="en-US" sz="2400" dirty="0" smtClean="0"/>
              <a:t>Milk</a:t>
            </a:r>
          </a:p>
          <a:p>
            <a:r>
              <a:rPr lang="en-US" sz="2400" dirty="0" smtClean="0"/>
              <a:t>	- white cold drink</a:t>
            </a:r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sz="4200" b="1" dirty="0" smtClean="0"/>
              <a:t>Summary</a:t>
            </a:r>
          </a:p>
          <a:p>
            <a:endParaRPr lang="en-US" dirty="0" smtClean="0"/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ul</a:t>
            </a:r>
            <a:r>
              <a:rPr lang="en-US" b="1" dirty="0" smtClean="0"/>
              <a:t>&gt;</a:t>
            </a:r>
            <a:r>
              <a:rPr lang="en-US" dirty="0" smtClean="0"/>
              <a:t> element to define an unordered list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style</a:t>
            </a:r>
            <a:r>
              <a:rPr lang="en-US" dirty="0" smtClean="0"/>
              <a:t> attribute to define the bullet style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ol</a:t>
            </a:r>
            <a:r>
              <a:rPr lang="en-US" b="1" dirty="0" smtClean="0"/>
              <a:t>&gt;</a:t>
            </a:r>
            <a:r>
              <a:rPr lang="en-US" dirty="0" smtClean="0"/>
              <a:t> element to define an ordered list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type</a:t>
            </a:r>
            <a:r>
              <a:rPr lang="en-US" dirty="0" smtClean="0"/>
              <a:t> attribute to define the numbering type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li</a:t>
            </a:r>
            <a:r>
              <a:rPr lang="en-US" b="1" dirty="0" smtClean="0"/>
              <a:t>&gt;</a:t>
            </a:r>
            <a:r>
              <a:rPr lang="en-US" dirty="0" smtClean="0"/>
              <a:t> element to define a list item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&lt;dl&gt;</a:t>
            </a:r>
            <a:r>
              <a:rPr lang="en-US" dirty="0" smtClean="0"/>
              <a:t> element to define a description list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dt</a:t>
            </a:r>
            <a:r>
              <a:rPr lang="en-US" b="1" dirty="0" smtClean="0"/>
              <a:t>&gt;</a:t>
            </a:r>
            <a:r>
              <a:rPr lang="en-US" dirty="0" smtClean="0"/>
              <a:t> element to define the description term</a:t>
            </a:r>
          </a:p>
          <a:p>
            <a:r>
              <a:rPr lang="en-US" dirty="0" smtClean="0"/>
              <a:t>Use the HTML </a:t>
            </a:r>
            <a:r>
              <a:rPr lang="en-US" b="1" dirty="0" smtClean="0"/>
              <a:t>&lt;</a:t>
            </a:r>
            <a:r>
              <a:rPr lang="en-US" b="1" dirty="0" err="1" smtClean="0"/>
              <a:t>dd</a:t>
            </a:r>
            <a:r>
              <a:rPr lang="en-US" b="1" dirty="0" smtClean="0"/>
              <a:t>&gt;</a:t>
            </a:r>
            <a:r>
              <a:rPr lang="en-US" dirty="0" smtClean="0"/>
              <a:t> element to define the description data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Physical and Logical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HTML Forms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HTML </a:t>
            </a:r>
            <a:r>
              <a:rPr lang="en-US" dirty="0"/>
              <a:t>forms are used to collect user input.</a:t>
            </a:r>
          </a:p>
          <a:p>
            <a:r>
              <a:rPr lang="en-US" dirty="0"/>
              <a:t>HTML forms contain </a:t>
            </a:r>
            <a:r>
              <a:rPr lang="en-US" b="1" dirty="0"/>
              <a:t>form elements</a:t>
            </a:r>
            <a:r>
              <a:rPr lang="en-US" dirty="0"/>
              <a:t>.</a:t>
            </a:r>
          </a:p>
          <a:p>
            <a:r>
              <a:rPr lang="en-US" dirty="0"/>
              <a:t>Form elements are different types of input elements, checkboxes, radio buttons, submit buttons, and more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70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Text Input</a:t>
            </a:r>
          </a:p>
          <a:p>
            <a:pPr>
              <a:buNone/>
            </a:pPr>
            <a:r>
              <a:rPr lang="en-US" sz="2800" dirty="0"/>
              <a:t>&lt;form&gt;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First name:&lt;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&lt;input type="text" name="</a:t>
            </a:r>
            <a:r>
              <a:rPr lang="en-US" sz="2800" dirty="0" err="1"/>
              <a:t>firstname</a:t>
            </a:r>
            <a:r>
              <a:rPr lang="en-US" sz="2800" dirty="0"/>
              <a:t>"&gt;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Last name:&lt;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/>
              <a:t>&lt;input type="text" name="</a:t>
            </a:r>
            <a:r>
              <a:rPr lang="en-US" sz="2800" dirty="0" err="1"/>
              <a:t>lastname</a:t>
            </a:r>
            <a:r>
              <a:rPr lang="en-US" sz="2800" dirty="0" smtClean="0"/>
              <a:t>"&gt;</a:t>
            </a:r>
            <a:endParaRPr lang="en-US" sz="2800" dirty="0"/>
          </a:p>
          <a:p>
            <a:pPr>
              <a:buNone/>
            </a:pPr>
            <a:r>
              <a:rPr lang="en-US" sz="2800" dirty="0" smtClean="0"/>
              <a:t>&lt;/</a:t>
            </a:r>
            <a:r>
              <a:rPr lang="en-US" sz="2800" dirty="0"/>
              <a:t>form</a:t>
            </a:r>
            <a:r>
              <a:rPr lang="en-US" sz="2800" dirty="0" smtClean="0"/>
              <a:t>&gt;</a:t>
            </a:r>
          </a:p>
          <a:p>
            <a:pPr>
              <a:buNone/>
            </a:pPr>
            <a:r>
              <a:rPr lang="en-US" sz="2800" dirty="0" smtClean="0"/>
              <a:t>O/P:</a:t>
            </a:r>
          </a:p>
          <a:p>
            <a:pPr>
              <a:buNone/>
            </a:pPr>
            <a:r>
              <a:rPr lang="en-US" dirty="0" smtClean="0"/>
              <a:t>	First name: 														 Last name: 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724400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5715000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New HTML5 Elements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The most interesting new elements are: </a:t>
            </a:r>
          </a:p>
          <a:p>
            <a:r>
              <a:rPr lang="en-US" dirty="0" smtClean="0"/>
              <a:t>New </a:t>
            </a:r>
            <a:r>
              <a:rPr lang="en-US" b="1" dirty="0" smtClean="0"/>
              <a:t>semantic</a:t>
            </a:r>
            <a:r>
              <a:rPr lang="en-US" dirty="0" smtClean="0"/>
              <a:t> elements like &lt;header&gt;, &lt;footer&gt;, &lt;article&gt;, and &lt;section&gt;.</a:t>
            </a:r>
          </a:p>
          <a:p>
            <a:r>
              <a:rPr lang="en-US" dirty="0" smtClean="0"/>
              <a:t>New form </a:t>
            </a:r>
            <a:r>
              <a:rPr lang="en-US" b="1" dirty="0" smtClean="0"/>
              <a:t>control attributes</a:t>
            </a:r>
            <a:r>
              <a:rPr lang="en-US" dirty="0" smtClean="0"/>
              <a:t> like number, date, time, calendar, and range.</a:t>
            </a:r>
          </a:p>
          <a:p>
            <a:r>
              <a:rPr lang="en-US" dirty="0" smtClean="0"/>
              <a:t>New </a:t>
            </a:r>
            <a:r>
              <a:rPr lang="en-US" b="1" dirty="0" smtClean="0"/>
              <a:t>graphic</a:t>
            </a:r>
            <a:r>
              <a:rPr lang="en-US" dirty="0" smtClean="0"/>
              <a:t> elements: &lt;</a:t>
            </a:r>
            <a:r>
              <a:rPr lang="en-US" dirty="0" err="1" smtClean="0"/>
              <a:t>svg</a:t>
            </a:r>
            <a:r>
              <a:rPr lang="en-US" dirty="0" smtClean="0"/>
              <a:t>&gt; and &lt;canvas&gt;.</a:t>
            </a:r>
          </a:p>
          <a:p>
            <a:r>
              <a:rPr lang="en-US" dirty="0" smtClean="0"/>
              <a:t>New </a:t>
            </a:r>
            <a:r>
              <a:rPr lang="en-US" b="1" dirty="0" smtClean="0"/>
              <a:t>multimedia</a:t>
            </a:r>
            <a:r>
              <a:rPr lang="en-US" dirty="0" smtClean="0"/>
              <a:t> elements: &lt;audio&gt; and &lt;video&gt;.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162"/>
            <a:ext cx="9144000" cy="1646238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 smtClean="0"/>
              <a:t>New HTML5 API's </a:t>
            </a:r>
            <a:br>
              <a:rPr lang="en-US" dirty="0" smtClean="0"/>
            </a:br>
            <a:r>
              <a:rPr lang="en-US" dirty="0" smtClean="0"/>
              <a:t>(Application Programming Interfaces)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51037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most interesting new API's are:</a:t>
            </a:r>
            <a:br>
              <a:rPr lang="en-US" dirty="0" smtClean="0"/>
            </a:br>
            <a:r>
              <a:rPr lang="en-US" dirty="0" smtClean="0"/>
              <a:t>HTML </a:t>
            </a:r>
            <a:r>
              <a:rPr lang="en-US" dirty="0" err="1" smtClean="0"/>
              <a:t>Geolocation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HTML Drag and Drop</a:t>
            </a:r>
            <a:br>
              <a:rPr lang="en-US" dirty="0" smtClean="0"/>
            </a:br>
            <a:r>
              <a:rPr lang="en-US" dirty="0" smtClean="0"/>
              <a:t>HTML Local Storage</a:t>
            </a:r>
            <a:br>
              <a:rPr lang="en-US" dirty="0" smtClean="0"/>
            </a:br>
            <a:r>
              <a:rPr lang="en-US" dirty="0" smtClean="0"/>
              <a:t>HTML Application Cache</a:t>
            </a:r>
            <a:br>
              <a:rPr lang="en-US" dirty="0" smtClean="0"/>
            </a:br>
            <a:r>
              <a:rPr lang="en-US" dirty="0" smtClean="0"/>
              <a:t>HTML Web Workers</a:t>
            </a:r>
            <a:br>
              <a:rPr lang="en-US" dirty="0" smtClean="0"/>
            </a:br>
            <a:r>
              <a:rPr lang="en-US" dirty="0" smtClean="0"/>
              <a:t>HTML SSE</a:t>
            </a:r>
          </a:p>
          <a:p>
            <a:pPr>
              <a:buNone/>
            </a:pPr>
            <a:r>
              <a:rPr lang="en-US" smtClean="0"/>
              <a:t>Local storage is a powerful replacement for cookies.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61722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Example </a:t>
            </a:r>
            <a:r>
              <a:rPr lang="en-US" dirty="0" smtClean="0"/>
              <a:t>Explained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 </a:t>
            </a:r>
            <a:r>
              <a:rPr lang="en-US" b="1" dirty="0"/>
              <a:t>DOCTYPE</a:t>
            </a:r>
            <a:r>
              <a:rPr lang="en-US" dirty="0"/>
              <a:t> declaration defines the document type to be HTML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&lt;html&gt;</a:t>
            </a:r>
            <a:r>
              <a:rPr lang="en-US" dirty="0"/>
              <a:t> and </a:t>
            </a:r>
            <a:r>
              <a:rPr lang="en-US" b="1" dirty="0"/>
              <a:t>&lt;/html&gt;</a:t>
            </a:r>
            <a:r>
              <a:rPr lang="en-US" dirty="0"/>
              <a:t> describes an HTML document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&lt;head&gt;</a:t>
            </a:r>
            <a:r>
              <a:rPr lang="en-US" dirty="0"/>
              <a:t> and </a:t>
            </a:r>
            <a:r>
              <a:rPr lang="en-US" b="1" dirty="0"/>
              <a:t>&lt;/head&gt;</a:t>
            </a:r>
            <a:r>
              <a:rPr lang="en-US" dirty="0"/>
              <a:t> provides information about the document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&lt;title&gt;</a:t>
            </a:r>
            <a:r>
              <a:rPr lang="en-US" dirty="0"/>
              <a:t> and </a:t>
            </a:r>
            <a:r>
              <a:rPr lang="en-US" b="1" dirty="0"/>
              <a:t>&lt;/title&gt;</a:t>
            </a:r>
            <a:r>
              <a:rPr lang="en-US" dirty="0"/>
              <a:t> provides a title for the document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&lt;body&gt;</a:t>
            </a:r>
            <a:r>
              <a:rPr lang="en-US" dirty="0"/>
              <a:t> and </a:t>
            </a:r>
            <a:r>
              <a:rPr lang="en-US" b="1" dirty="0"/>
              <a:t>&lt;/body&gt;</a:t>
            </a:r>
            <a:r>
              <a:rPr lang="en-US" dirty="0"/>
              <a:t> describes the visible page content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&lt;h1&gt;</a:t>
            </a:r>
            <a:r>
              <a:rPr lang="en-US" dirty="0"/>
              <a:t> and </a:t>
            </a:r>
            <a:r>
              <a:rPr lang="en-US" b="1" dirty="0"/>
              <a:t>&lt;/h1&gt;</a:t>
            </a:r>
            <a:r>
              <a:rPr lang="en-US" dirty="0"/>
              <a:t> describes a heading</a:t>
            </a:r>
          </a:p>
          <a:p>
            <a:pPr>
              <a:buNone/>
            </a:pPr>
            <a:r>
              <a:rPr lang="en-US" dirty="0"/>
              <a:t>The text between </a:t>
            </a:r>
            <a:r>
              <a:rPr lang="en-US" b="1" dirty="0"/>
              <a:t>&lt;p&gt;</a:t>
            </a:r>
            <a:r>
              <a:rPr lang="en-US" dirty="0"/>
              <a:t> and </a:t>
            </a:r>
            <a:r>
              <a:rPr lang="en-US" b="1" dirty="0"/>
              <a:t>&lt;/p&gt;</a:t>
            </a:r>
            <a:r>
              <a:rPr lang="en-US" dirty="0"/>
              <a:t> describes a paragraph</a:t>
            </a:r>
          </a:p>
          <a:p>
            <a:pPr>
              <a:buNone/>
            </a:pPr>
            <a:r>
              <a:rPr lang="en-US" dirty="0"/>
              <a:t>Using this description, a web browser can display a document with a heading and a paragraph.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HTML Paragraphs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96000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HTML documents are divided into paragraphs.</a:t>
            </a:r>
          </a:p>
          <a:p>
            <a:pPr>
              <a:buNone/>
            </a:pPr>
            <a:r>
              <a:rPr lang="en-US" dirty="0" smtClean="0"/>
              <a:t>	&lt;p&gt;This is a paragraph&lt;/p&gt;</a:t>
            </a:r>
            <a:br>
              <a:rPr lang="en-US" dirty="0" smtClean="0"/>
            </a:br>
            <a:r>
              <a:rPr lang="en-US" dirty="0" smtClean="0"/>
              <a:t>&lt;p&gt;This is another paragraph&lt;/p&gt;</a:t>
            </a:r>
          </a:p>
          <a:p>
            <a:r>
              <a:rPr lang="en-US" dirty="0" smtClean="0"/>
              <a:t>Browsers automatically add an empty line before and after a paragraph. </a:t>
            </a:r>
          </a:p>
          <a:p>
            <a:r>
              <a:rPr lang="en-US" dirty="0" smtClean="0"/>
              <a:t>O/P: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This is a paragraph</a:t>
            </a:r>
          </a:p>
          <a:p>
            <a:pPr>
              <a:lnSpc>
                <a:spcPct val="150000"/>
              </a:lnSpc>
              <a:buNone/>
            </a:pPr>
            <a:r>
              <a:rPr lang="en-US" dirty="0" smtClean="0"/>
              <a:t>	This is another paragraph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08038"/>
          </a:xfrm>
        </p:spPr>
        <p:txBody>
          <a:bodyPr anchor="t">
            <a:normAutofit fontScale="90000"/>
          </a:bodyPr>
          <a:lstStyle/>
          <a:p>
            <a:r>
              <a:rPr lang="en-US" b="1" dirty="0" smtClean="0"/>
              <a:t>HTML Line Breaks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HTML </a:t>
            </a:r>
            <a:r>
              <a:rPr lang="en-US" b="1" dirty="0" smtClean="0"/>
              <a:t>&lt;</a:t>
            </a:r>
            <a:r>
              <a:rPr lang="en-US" b="1" dirty="0" err="1" smtClean="0"/>
              <a:t>br</a:t>
            </a:r>
            <a:r>
              <a:rPr lang="en-US" b="1" dirty="0" smtClean="0"/>
              <a:t>&gt;</a:t>
            </a:r>
            <a:r>
              <a:rPr lang="en-US" dirty="0" smtClean="0"/>
              <a:t> element defines a </a:t>
            </a:r>
            <a:r>
              <a:rPr lang="en-US" b="1" dirty="0" smtClean="0"/>
              <a:t>line break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&lt;</a:t>
            </a:r>
            <a:r>
              <a:rPr lang="en-US" dirty="0" err="1" smtClean="0"/>
              <a:t>br</a:t>
            </a:r>
            <a:r>
              <a:rPr lang="en-US" dirty="0" smtClean="0"/>
              <a:t>&gt; if you want a line break (a new line) without starting a new paragraph:</a:t>
            </a:r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>
              <a:buNone/>
            </a:pPr>
            <a:r>
              <a:rPr lang="en-US" sz="2800" dirty="0" smtClean="0"/>
              <a:t>	&lt;p&gt;This is&lt;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&gt;a </a:t>
            </a:r>
            <a:r>
              <a:rPr lang="en-US" sz="2800" dirty="0" err="1" smtClean="0"/>
              <a:t>para</a:t>
            </a:r>
            <a:r>
              <a:rPr lang="en-US" sz="2800" dirty="0" smtClean="0"/>
              <a:t>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&gt;graph with line breaks&lt;/p&gt;</a:t>
            </a:r>
          </a:p>
          <a:p>
            <a:pPr>
              <a:buNone/>
            </a:pPr>
            <a:r>
              <a:rPr lang="en-US" dirty="0" smtClean="0"/>
              <a:t>O/P: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2800" dirty="0" smtClean="0"/>
              <a:t>This is</a:t>
            </a:r>
            <a:br>
              <a:rPr lang="en-US" sz="2800" dirty="0" smtClean="0"/>
            </a:br>
            <a:r>
              <a:rPr lang="en-US" sz="2800" dirty="0" smtClean="0"/>
              <a:t>a </a:t>
            </a:r>
            <a:r>
              <a:rPr lang="en-US" sz="2800" dirty="0" err="1" smtClean="0"/>
              <a:t>para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graph with line breaks</a:t>
            </a:r>
          </a:p>
          <a:p>
            <a:endParaRPr lang="en-US" sz="2800" dirty="0" smtClean="0"/>
          </a:p>
          <a:p>
            <a:r>
              <a:rPr lang="en-US" sz="2800" dirty="0" smtClean="0"/>
              <a:t>NOTE: The &lt;</a:t>
            </a:r>
            <a:r>
              <a:rPr lang="en-US" sz="2800" dirty="0" err="1" smtClean="0"/>
              <a:t>br</a:t>
            </a:r>
            <a:r>
              <a:rPr lang="en-US" sz="2800" dirty="0" smtClean="0"/>
              <a:t>&gt; element is an empty HTML element. It has no end tag.</a:t>
            </a:r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HTML &lt;pre&gt; Element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5105400" cy="5943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&lt;pre&gt;</a:t>
            </a:r>
            <a:br>
              <a:rPr lang="en-US" sz="2400" dirty="0" smtClean="0"/>
            </a:br>
            <a:r>
              <a:rPr lang="en-US" sz="2400" dirty="0" smtClean="0"/>
              <a:t>  Twinkle, twinkle, little star,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       How I wonder what you are!</a:t>
            </a:r>
            <a:br>
              <a:rPr lang="en-US" sz="2400" dirty="0" smtClean="0"/>
            </a:br>
            <a:r>
              <a:rPr lang="en-US" sz="2400" dirty="0" smtClean="0"/>
              <a:t>  Up above the world so high,</a:t>
            </a:r>
            <a:br>
              <a:rPr lang="en-US" sz="2400" dirty="0" smtClean="0"/>
            </a:br>
            <a:r>
              <a:rPr lang="en-US" sz="2400" dirty="0" smtClean="0"/>
              <a:t>  Like a diamond in the sky.        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&lt;/pre&gt;</a:t>
            </a:r>
          </a:p>
          <a:p>
            <a:pPr>
              <a:buNone/>
            </a:pPr>
            <a:r>
              <a:rPr lang="en-US" sz="2400" dirty="0" smtClean="0"/>
              <a:t>O/P: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	 Twinkle, twinkle, little star,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       How I wonder what you are!</a:t>
            </a:r>
            <a:br>
              <a:rPr lang="en-US" sz="2400" dirty="0" smtClean="0"/>
            </a:br>
            <a:r>
              <a:rPr lang="en-US" sz="2400" dirty="0" smtClean="0"/>
              <a:t>  Up above the world so high,</a:t>
            </a:r>
            <a:br>
              <a:rPr lang="en-US" sz="2400" dirty="0" smtClean="0"/>
            </a:br>
            <a:r>
              <a:rPr lang="en-US" sz="2400" dirty="0" smtClean="0"/>
              <a:t>  Like a diamond in the sky.         </a:t>
            </a:r>
            <a:r>
              <a:rPr lang="en-US" sz="2400" dirty="0" smtClean="0"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219200"/>
            <a:ext cx="4038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pre tag preserves both spaces and line breaks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Tag Description:</a:t>
            </a:r>
          </a:p>
          <a:p>
            <a:pPr>
              <a:buNone/>
            </a:pPr>
            <a:r>
              <a:rPr lang="en-US" u="sng" dirty="0" smtClean="0">
                <a:hlinkClick r:id="rId2"/>
              </a:rPr>
              <a:t>&lt;p&gt;</a:t>
            </a:r>
            <a:r>
              <a:rPr lang="en-US" dirty="0" smtClean="0"/>
              <a:t>Defines a paragraph</a:t>
            </a:r>
          </a:p>
          <a:p>
            <a:pPr>
              <a:buNone/>
            </a:pPr>
            <a:r>
              <a:rPr lang="en-US" u="sng" dirty="0" smtClean="0">
                <a:hlinkClick r:id="rId3"/>
              </a:rPr>
              <a:t>&lt;</a:t>
            </a:r>
            <a:r>
              <a:rPr lang="en-US" u="sng" dirty="0" err="1" smtClean="0">
                <a:hlinkClick r:id="rId3"/>
              </a:rPr>
              <a:t>br</a:t>
            </a:r>
            <a:r>
              <a:rPr lang="en-US" u="sng" dirty="0" smtClean="0">
                <a:hlinkClick r:id="rId3"/>
              </a:rPr>
              <a:t>&gt;</a:t>
            </a:r>
            <a:r>
              <a:rPr lang="en-US" dirty="0" smtClean="0"/>
              <a:t>Inserts a single line break</a:t>
            </a:r>
          </a:p>
          <a:p>
            <a:pPr>
              <a:buNone/>
            </a:pPr>
            <a:r>
              <a:rPr lang="en-US" u="sng" dirty="0" smtClean="0">
                <a:hlinkClick r:id="rId4"/>
              </a:rPr>
              <a:t>&lt;pre&gt;</a:t>
            </a:r>
            <a:r>
              <a:rPr lang="en-US" dirty="0" smtClean="0"/>
              <a:t>Defines pre-formatted text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57AE9E3-6101-4DFC-AEB4-BB35B9121B85}"/>
</file>

<file path=customXml/itemProps2.xml><?xml version="1.0" encoding="utf-8"?>
<ds:datastoreItem xmlns:ds="http://schemas.openxmlformats.org/officeDocument/2006/customXml" ds:itemID="{B880242F-1DC1-4438-AFD5-938CD0F38985}"/>
</file>

<file path=customXml/itemProps3.xml><?xml version="1.0" encoding="utf-8"?>
<ds:datastoreItem xmlns:ds="http://schemas.openxmlformats.org/officeDocument/2006/customXml" ds:itemID="{4757E555-9DDA-419E-A927-9BB1CC1B7FBA}"/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1325</Words>
  <Application>Microsoft Office PowerPoint</Application>
  <PresentationFormat>On-screen Show (4:3)</PresentationFormat>
  <Paragraphs>415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What is HTML?  </vt:lpstr>
      <vt:lpstr>HTML WEB PAGE STRUCTURE</vt:lpstr>
      <vt:lpstr>Slide 3</vt:lpstr>
      <vt:lpstr>Slide 4</vt:lpstr>
      <vt:lpstr>Slide 5</vt:lpstr>
      <vt:lpstr>HTML Paragraphs </vt:lpstr>
      <vt:lpstr>HTML Line Breaks   </vt:lpstr>
      <vt:lpstr>The HTML &lt;pre&gt; Element </vt:lpstr>
      <vt:lpstr>Slide 9</vt:lpstr>
      <vt:lpstr>HTML Headings </vt:lpstr>
      <vt:lpstr>Slide 11</vt:lpstr>
      <vt:lpstr>HTML Horizontal Rules </vt:lpstr>
      <vt:lpstr>The HTML &lt;head&gt; Element </vt:lpstr>
      <vt:lpstr>Slide 14</vt:lpstr>
      <vt:lpstr>Slide 15</vt:lpstr>
      <vt:lpstr>Slide 16</vt:lpstr>
      <vt:lpstr>HTML Comments</vt:lpstr>
      <vt:lpstr>changing background color of page, text color</vt:lpstr>
      <vt:lpstr>Slide 19</vt:lpstr>
      <vt:lpstr>Slide 20</vt:lpstr>
      <vt:lpstr>Table Cells that Span Many Columns </vt:lpstr>
      <vt:lpstr>Table Cells that Span Many Rows </vt:lpstr>
      <vt:lpstr>An HTML Table With a Caption </vt:lpstr>
      <vt:lpstr>Slide 24</vt:lpstr>
      <vt:lpstr>Slide 25</vt:lpstr>
      <vt:lpstr>Slide 26</vt:lpstr>
      <vt:lpstr>Slide 27</vt:lpstr>
      <vt:lpstr>HTML Link</vt:lpstr>
      <vt:lpstr>Local Links </vt:lpstr>
      <vt:lpstr>HTML Links - The target Attribute </vt:lpstr>
      <vt:lpstr>Image Tag</vt:lpstr>
      <vt:lpstr>Slide 32</vt:lpstr>
      <vt:lpstr>Slide 33</vt:lpstr>
      <vt:lpstr>Slide 34</vt:lpstr>
      <vt:lpstr>Slide 35</vt:lpstr>
      <vt:lpstr>Image mapping</vt:lpstr>
      <vt:lpstr>HTML Lists </vt:lpstr>
      <vt:lpstr>Unordered HTML Lists </vt:lpstr>
      <vt:lpstr>Unordered HTML Lists - The Style Attribute </vt:lpstr>
      <vt:lpstr>Ordered HTML Lists </vt:lpstr>
      <vt:lpstr>Ordered HTML Lists - The Type Attribute </vt:lpstr>
      <vt:lpstr>Nested HTML Lists </vt:lpstr>
      <vt:lpstr>HTML Description Lists </vt:lpstr>
      <vt:lpstr>Slide 44</vt:lpstr>
      <vt:lpstr>Physical and Logical Tags</vt:lpstr>
      <vt:lpstr>HTML Forms </vt:lpstr>
      <vt:lpstr>Slide 47</vt:lpstr>
      <vt:lpstr>New HTML5 Elements </vt:lpstr>
      <vt:lpstr>New HTML5 API's  (Application Programming Interfaces)  </vt:lpstr>
      <vt:lpstr>Slide 50</vt:lpstr>
      <vt:lpstr>Slide 51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Admin</dc:creator>
  <cp:lastModifiedBy>devrath</cp:lastModifiedBy>
  <cp:revision>167</cp:revision>
  <dcterms:created xsi:type="dcterms:W3CDTF">2015-07-14T05:07:03Z</dcterms:created>
  <dcterms:modified xsi:type="dcterms:W3CDTF">2016-08-10T15:37:18Z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