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1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7491" autoAdjust="0"/>
  </p:normalViewPr>
  <p:slideViewPr>
    <p:cSldViewPr>
      <p:cViewPr>
        <p:scale>
          <a:sx n="70" d="100"/>
          <a:sy n="70" d="100"/>
        </p:scale>
        <p:origin x="-1080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The HTML DOM (Document Object Model)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dirty="0" smtClean="0"/>
              <a:t>When a web page is loaded, the browser creates a </a:t>
            </a:r>
            <a:r>
              <a:rPr lang="en-US" b="1" dirty="0" smtClean="0"/>
              <a:t>D</a:t>
            </a:r>
            <a:r>
              <a:rPr lang="en-US" dirty="0" smtClean="0"/>
              <a:t>ocument </a:t>
            </a:r>
            <a:r>
              <a:rPr lang="en-US" b="1" dirty="0" smtClean="0"/>
              <a:t>O</a:t>
            </a:r>
            <a:r>
              <a:rPr lang="en-US" dirty="0" smtClean="0"/>
              <a:t>bject </a:t>
            </a:r>
            <a:r>
              <a:rPr lang="en-US" b="1" dirty="0" smtClean="0"/>
              <a:t>M</a:t>
            </a:r>
            <a:r>
              <a:rPr lang="en-US" dirty="0" smtClean="0"/>
              <a:t>odel of the page.</a:t>
            </a:r>
            <a:endParaRPr lang="en-US" dirty="0"/>
          </a:p>
        </p:txBody>
      </p:sp>
      <p:pic>
        <p:nvPicPr>
          <p:cNvPr id="2050" name="Picture 2" descr="DOM HTML tre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590800"/>
            <a:ext cx="6934200" cy="3886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Adding Events Handlers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/>
                        <a:t>Method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/>
                        <a:t>Description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/>
                        <a:t>document.getElementById(id).onclick=function(){code}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/>
                        <a:t>Adding event handler code to an onclick event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JavaScript HTML DOM Events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JavaScript can be executed when an event occurs, like when a user clicks on an HTML element.</a:t>
            </a:r>
          </a:p>
          <a:p>
            <a:r>
              <a:rPr lang="en-US" dirty="0" smtClean="0"/>
              <a:t>To execute code when a user clicks on an element, add JavaScript code to an HTML event attribute:</a:t>
            </a:r>
          </a:p>
          <a:p>
            <a:pPr>
              <a:buNone/>
            </a:pPr>
            <a:r>
              <a:rPr lang="en-US" dirty="0" smtClean="0"/>
              <a:t>onclick=</a:t>
            </a:r>
            <a:r>
              <a:rPr lang="en-US" i="1" dirty="0" smtClean="0"/>
              <a:t>JavaScript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1534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Examples of HTML events:</a:t>
            </a:r>
          </a:p>
          <a:p>
            <a:pPr lvl="1"/>
            <a:r>
              <a:rPr lang="en-US" dirty="0" smtClean="0"/>
              <a:t>When a user clicks the mouse</a:t>
            </a:r>
          </a:p>
          <a:p>
            <a:pPr lvl="1"/>
            <a:r>
              <a:rPr lang="en-US" dirty="0" smtClean="0"/>
              <a:t>When a web page has loaded</a:t>
            </a:r>
          </a:p>
          <a:p>
            <a:pPr lvl="1"/>
            <a:r>
              <a:rPr lang="en-US" dirty="0" smtClean="0"/>
              <a:t>When an image has been loaded</a:t>
            </a:r>
          </a:p>
          <a:p>
            <a:pPr lvl="1"/>
            <a:r>
              <a:rPr lang="en-US" dirty="0" smtClean="0"/>
              <a:t>When the mouse moves over an element</a:t>
            </a:r>
          </a:p>
          <a:p>
            <a:pPr lvl="1"/>
            <a:r>
              <a:rPr lang="en-US" dirty="0" smtClean="0"/>
              <a:t>When an input field is changed</a:t>
            </a:r>
          </a:p>
          <a:p>
            <a:pPr lvl="1"/>
            <a:r>
              <a:rPr lang="en-US" dirty="0" smtClean="0"/>
              <a:t>When an HTML form is submitted</a:t>
            </a:r>
          </a:p>
          <a:p>
            <a:pPr lvl="1"/>
            <a:r>
              <a:rPr lang="en-US" dirty="0" smtClean="0"/>
              <a:t>When a user strokes a key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754082"/>
            <a:ext cx="536877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&lt;!DOCTYPE html&gt;</a:t>
            </a:r>
          </a:p>
          <a:p>
            <a:r>
              <a:rPr lang="en-IN" dirty="0"/>
              <a:t>&lt;html&gt;</a:t>
            </a:r>
          </a:p>
          <a:p>
            <a:r>
              <a:rPr lang="en-IN" dirty="0"/>
              <a:t>&lt;body&gt;</a:t>
            </a:r>
          </a:p>
          <a:p>
            <a:endParaRPr lang="en-IN" dirty="0"/>
          </a:p>
          <a:p>
            <a:r>
              <a:rPr lang="en-IN" dirty="0"/>
              <a:t>&lt;h1 </a:t>
            </a:r>
            <a:r>
              <a:rPr lang="en-IN" dirty="0" err="1"/>
              <a:t>onclick</a:t>
            </a:r>
            <a:r>
              <a:rPr lang="en-IN" dirty="0"/>
              <a:t>="</a:t>
            </a:r>
            <a:r>
              <a:rPr lang="en-IN" dirty="0" err="1"/>
              <a:t>changeText</a:t>
            </a:r>
            <a:r>
              <a:rPr lang="en-IN" dirty="0"/>
              <a:t>(this)"&gt;Click on this text!&lt;/h1&gt;</a:t>
            </a:r>
          </a:p>
          <a:p>
            <a:endParaRPr lang="en-IN" dirty="0"/>
          </a:p>
          <a:p>
            <a:r>
              <a:rPr lang="en-IN" dirty="0"/>
              <a:t>&lt;script&gt;</a:t>
            </a:r>
          </a:p>
          <a:p>
            <a:r>
              <a:rPr lang="en-IN" dirty="0"/>
              <a:t>function </a:t>
            </a:r>
            <a:r>
              <a:rPr lang="en-IN" dirty="0" err="1"/>
              <a:t>changeText</a:t>
            </a:r>
            <a:r>
              <a:rPr lang="en-IN" dirty="0"/>
              <a:t>(id) {</a:t>
            </a:r>
          </a:p>
          <a:p>
            <a:r>
              <a:rPr lang="en-IN" dirty="0"/>
              <a:t>    </a:t>
            </a:r>
            <a:r>
              <a:rPr lang="en-IN" dirty="0" err="1"/>
              <a:t>id.innerHTML</a:t>
            </a:r>
            <a:r>
              <a:rPr lang="en-IN" dirty="0"/>
              <a:t> = "</a:t>
            </a:r>
            <a:r>
              <a:rPr lang="en-IN" dirty="0" err="1"/>
              <a:t>Ooops</a:t>
            </a:r>
            <a:r>
              <a:rPr lang="en-IN" dirty="0"/>
              <a:t>!";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&lt;/script&gt;</a:t>
            </a:r>
          </a:p>
          <a:p>
            <a:endParaRPr lang="en-IN" dirty="0"/>
          </a:p>
          <a:p>
            <a:r>
              <a:rPr lang="en-IN" dirty="0"/>
              <a:t>&lt;/body&gt;</a:t>
            </a:r>
          </a:p>
          <a:p>
            <a:r>
              <a:rPr lang="en-IN" dirty="0"/>
              <a:t>&lt;/html&gt;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2514600" y="4397276"/>
            <a:ext cx="6400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&lt;!DOCTYPE html&gt;</a:t>
            </a:r>
            <a:br>
              <a:rPr lang="en-IN" dirty="0"/>
            </a:br>
            <a:r>
              <a:rPr lang="en-IN" dirty="0"/>
              <a:t>&lt;html&gt;</a:t>
            </a:r>
            <a:br>
              <a:rPr lang="en-IN" dirty="0"/>
            </a:br>
            <a:r>
              <a:rPr lang="en-IN" dirty="0"/>
              <a:t>&lt;body&gt;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&lt;h1 </a:t>
            </a:r>
            <a:r>
              <a:rPr lang="en-IN" dirty="0" err="1"/>
              <a:t>onclick</a:t>
            </a:r>
            <a:r>
              <a:rPr lang="en-IN" dirty="0"/>
              <a:t>="</a:t>
            </a:r>
            <a:r>
              <a:rPr lang="en-IN" dirty="0" err="1"/>
              <a:t>this.innerHTML</a:t>
            </a:r>
            <a:r>
              <a:rPr lang="en-IN" dirty="0"/>
              <a:t>='</a:t>
            </a:r>
            <a:r>
              <a:rPr lang="en-IN" dirty="0" err="1"/>
              <a:t>Ooops</a:t>
            </a:r>
            <a:r>
              <a:rPr lang="en-IN" dirty="0"/>
              <a:t>!'"&gt;Click on this text!&lt;/h1&gt;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&lt;/body&gt;</a:t>
            </a:r>
            <a:br>
              <a:rPr lang="en-IN" dirty="0"/>
            </a:br>
            <a:r>
              <a:rPr lang="en-IN" dirty="0"/>
              <a:t>&lt;/html&gt;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53200" y="2373868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Event Handler Function</a:t>
            </a:r>
            <a:endParaRPr lang="en-IN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267200" y="2514600"/>
            <a:ext cx="22860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990600" y="0"/>
            <a:ext cx="7010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 smtClean="0"/>
              <a:t>Assign Events Using The Event Handler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xmlns="" val="3091328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/>
              <a:t>Assign Events Using the HTML 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6477000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&lt;!DOCTYPE html&gt;</a:t>
            </a:r>
          </a:p>
          <a:p>
            <a:pPr marL="0" indent="0">
              <a:buNone/>
            </a:pPr>
            <a:r>
              <a:rPr lang="en-IN" sz="2000" dirty="0"/>
              <a:t>&lt;html&gt;</a:t>
            </a:r>
          </a:p>
          <a:p>
            <a:pPr marL="0" indent="0">
              <a:buNone/>
            </a:pPr>
            <a:r>
              <a:rPr lang="en-IN" sz="2000" dirty="0"/>
              <a:t>&lt;body&gt;</a:t>
            </a:r>
          </a:p>
          <a:p>
            <a:pPr marL="0" indent="0">
              <a:buNone/>
            </a:pPr>
            <a:r>
              <a:rPr lang="en-IN" sz="2000" dirty="0" smtClean="0"/>
              <a:t>&lt;</a:t>
            </a:r>
            <a:r>
              <a:rPr lang="en-IN" sz="2000" dirty="0"/>
              <a:t>button id="</a:t>
            </a:r>
            <a:r>
              <a:rPr lang="en-IN" sz="2000" dirty="0" err="1"/>
              <a:t>myBtn</a:t>
            </a:r>
            <a:r>
              <a:rPr lang="en-IN" sz="2000" dirty="0"/>
              <a:t>"&gt;Try it&lt;/button&gt;</a:t>
            </a:r>
          </a:p>
          <a:p>
            <a:pPr marL="0" indent="0">
              <a:buNone/>
            </a:pPr>
            <a:r>
              <a:rPr lang="en-IN" sz="2000" dirty="0" smtClean="0"/>
              <a:t>&lt;</a:t>
            </a:r>
            <a:r>
              <a:rPr lang="en-IN" sz="2000" dirty="0"/>
              <a:t>p id="demo"&gt;&lt;/p&gt;</a:t>
            </a:r>
          </a:p>
          <a:p>
            <a:pPr marL="0" indent="0">
              <a:buNone/>
            </a:pPr>
            <a:r>
              <a:rPr lang="en-IN" sz="2000" dirty="0" smtClean="0"/>
              <a:t>&lt;</a:t>
            </a:r>
            <a:r>
              <a:rPr lang="en-IN" sz="2000" dirty="0"/>
              <a:t>script&gt;</a:t>
            </a:r>
          </a:p>
          <a:p>
            <a:pPr marL="0" indent="0">
              <a:buNone/>
            </a:pPr>
            <a:r>
              <a:rPr lang="en-IN" sz="2000" dirty="0" err="1"/>
              <a:t>document.getElementById</a:t>
            </a:r>
            <a:r>
              <a:rPr lang="en-IN" sz="2000" dirty="0"/>
              <a:t>("</a:t>
            </a:r>
            <a:r>
              <a:rPr lang="en-IN" sz="2000" dirty="0" err="1"/>
              <a:t>myBtn</a:t>
            </a:r>
            <a:r>
              <a:rPr lang="en-IN" sz="2000" dirty="0"/>
              <a:t>").</a:t>
            </a:r>
            <a:r>
              <a:rPr lang="en-IN" sz="2000" dirty="0" err="1"/>
              <a:t>onclick</a:t>
            </a:r>
            <a:r>
              <a:rPr lang="en-IN" sz="2000" dirty="0"/>
              <a:t> = </a:t>
            </a:r>
            <a:r>
              <a:rPr lang="en-IN" sz="2000" dirty="0" err="1"/>
              <a:t>displayDate</a:t>
            </a:r>
            <a:r>
              <a:rPr lang="en-IN" sz="2000" dirty="0"/>
              <a:t>;</a:t>
            </a:r>
          </a:p>
          <a:p>
            <a:pPr marL="0" indent="0">
              <a:buNone/>
            </a:pPr>
            <a:r>
              <a:rPr lang="en-IN" sz="2000" dirty="0" smtClean="0"/>
              <a:t>function </a:t>
            </a:r>
            <a:r>
              <a:rPr lang="en-IN" sz="2000" dirty="0" err="1"/>
              <a:t>displayDate</a:t>
            </a:r>
            <a:r>
              <a:rPr lang="en-IN" sz="2000" dirty="0"/>
              <a:t>() {</a:t>
            </a:r>
          </a:p>
          <a:p>
            <a:pPr marL="0" indent="0">
              <a:buNone/>
            </a:pPr>
            <a:r>
              <a:rPr lang="en-IN" sz="2000" dirty="0"/>
              <a:t>    </a:t>
            </a:r>
            <a:r>
              <a:rPr lang="en-IN" sz="2000" dirty="0" err="1"/>
              <a:t>document.getElementById</a:t>
            </a:r>
            <a:r>
              <a:rPr lang="en-IN" sz="2000" dirty="0"/>
              <a:t>("demo").</a:t>
            </a:r>
            <a:r>
              <a:rPr lang="en-IN" sz="2000" dirty="0" err="1"/>
              <a:t>innerHTML</a:t>
            </a:r>
            <a:r>
              <a:rPr lang="en-IN" sz="2000" dirty="0"/>
              <a:t> = Date();</a:t>
            </a:r>
          </a:p>
          <a:p>
            <a:pPr marL="0" indent="0">
              <a:buNone/>
            </a:pPr>
            <a:r>
              <a:rPr lang="en-IN" sz="2000" dirty="0"/>
              <a:t>}</a:t>
            </a:r>
          </a:p>
          <a:p>
            <a:pPr marL="0" indent="0">
              <a:buNone/>
            </a:pPr>
            <a:r>
              <a:rPr lang="en-IN" sz="2000" dirty="0"/>
              <a:t>&lt;/script&gt;</a:t>
            </a:r>
          </a:p>
          <a:p>
            <a:pPr marL="0" indent="0">
              <a:buNone/>
            </a:pPr>
            <a:r>
              <a:rPr lang="en-IN" sz="2000" dirty="0" smtClean="0"/>
              <a:t>&lt;/</a:t>
            </a:r>
            <a:r>
              <a:rPr lang="en-IN" sz="2000" dirty="0"/>
              <a:t>body&gt;</a:t>
            </a:r>
          </a:p>
          <a:p>
            <a:pPr marL="0" indent="0">
              <a:buNone/>
            </a:pPr>
            <a:r>
              <a:rPr lang="en-IN" sz="2000" dirty="0"/>
              <a:t>&lt;/html&gt; </a:t>
            </a:r>
          </a:p>
        </p:txBody>
      </p:sp>
    </p:spTree>
    <p:extLst>
      <p:ext uri="{BB962C8B-B14F-4D97-AF65-F5344CB8AC3E}">
        <p14:creationId xmlns:p14="http://schemas.microsoft.com/office/powerpoint/2010/main" xmlns="" val="1110955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Mouse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onmouseover</a:t>
            </a:r>
            <a:r>
              <a:rPr lang="en-US" dirty="0" smtClean="0"/>
              <a:t> and </a:t>
            </a:r>
            <a:r>
              <a:rPr lang="en-US" dirty="0" err="1" smtClean="0"/>
              <a:t>onmouseout</a:t>
            </a:r>
            <a:r>
              <a:rPr lang="en-US" dirty="0" smtClean="0"/>
              <a:t> Events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onmouseover</a:t>
            </a:r>
            <a:r>
              <a:rPr lang="en-US" dirty="0" smtClean="0"/>
              <a:t> and </a:t>
            </a:r>
            <a:r>
              <a:rPr lang="en-US" dirty="0" err="1" smtClean="0"/>
              <a:t>onmouseout</a:t>
            </a:r>
            <a:r>
              <a:rPr lang="en-US" dirty="0" smtClean="0"/>
              <a:t> events can be used to trigger a function when the user </a:t>
            </a:r>
            <a:r>
              <a:rPr lang="en-US" dirty="0" err="1" smtClean="0"/>
              <a:t>mouses</a:t>
            </a:r>
            <a:r>
              <a:rPr lang="en-US" dirty="0" smtClean="0"/>
              <a:t> over, or out of, an HTML element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onmousedown</a:t>
            </a:r>
            <a:r>
              <a:rPr lang="en-US" dirty="0" smtClean="0"/>
              <a:t>, </a:t>
            </a:r>
            <a:r>
              <a:rPr lang="en-US" dirty="0" err="1" smtClean="0"/>
              <a:t>onmouseup</a:t>
            </a:r>
            <a:r>
              <a:rPr lang="en-US" dirty="0" smtClean="0"/>
              <a:t> and </a:t>
            </a:r>
            <a:r>
              <a:rPr lang="en-US" dirty="0" err="1" smtClean="0"/>
              <a:t>onclick</a:t>
            </a:r>
            <a:r>
              <a:rPr lang="en-US" dirty="0" smtClean="0"/>
              <a:t> Events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onmousedown</a:t>
            </a:r>
            <a:r>
              <a:rPr lang="en-US" dirty="0" smtClean="0"/>
              <a:t>, </a:t>
            </a:r>
            <a:r>
              <a:rPr lang="en-US" dirty="0" err="1" smtClean="0"/>
              <a:t>onmouseup</a:t>
            </a:r>
            <a:r>
              <a:rPr lang="en-US" dirty="0" smtClean="0"/>
              <a:t>, and </a:t>
            </a:r>
            <a:r>
              <a:rPr lang="en-US" dirty="0" err="1" smtClean="0"/>
              <a:t>onclick</a:t>
            </a:r>
            <a:r>
              <a:rPr lang="en-US" dirty="0" smtClean="0"/>
              <a:t> events are all parts of a mouse-click.</a:t>
            </a:r>
          </a:p>
          <a:p>
            <a:pPr lvl="1"/>
            <a:r>
              <a:rPr lang="en-US" dirty="0" smtClean="0"/>
              <a:t>First when a mouse-button is clicked, the </a:t>
            </a:r>
            <a:r>
              <a:rPr lang="en-US" dirty="0" err="1" smtClean="0"/>
              <a:t>onmousedown</a:t>
            </a:r>
            <a:r>
              <a:rPr lang="en-US" dirty="0" smtClean="0"/>
              <a:t> event is triggered, then, when the mouse-button is released, the </a:t>
            </a:r>
            <a:r>
              <a:rPr lang="en-US" dirty="0" err="1" smtClean="0"/>
              <a:t>onmouseup</a:t>
            </a:r>
            <a:r>
              <a:rPr lang="en-US" dirty="0" smtClean="0"/>
              <a:t> event is triggered, finally, when the mouse-click is completed, the </a:t>
            </a:r>
            <a:r>
              <a:rPr lang="en-US" dirty="0" err="1" smtClean="0"/>
              <a:t>onclick</a:t>
            </a:r>
            <a:r>
              <a:rPr lang="en-US" dirty="0" smtClean="0"/>
              <a:t> event is triggered.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 </a:t>
            </a:r>
            <a:r>
              <a:rPr lang="en-US" b="1" dirty="0" smtClean="0"/>
              <a:t>event handler</a:t>
            </a:r>
            <a:r>
              <a:rPr lang="en-US" dirty="0" smtClean="0"/>
              <a:t> typically is a software routine that processes actions such as keystrokes and mouse movements. With Web sites, </a:t>
            </a:r>
            <a:r>
              <a:rPr lang="en-US" b="1" dirty="0" smtClean="0"/>
              <a:t>event handlers</a:t>
            </a:r>
            <a:r>
              <a:rPr lang="en-US" dirty="0" smtClean="0"/>
              <a:t> make Web content dynamic. JavaScript is a common method of scripting </a:t>
            </a:r>
            <a:r>
              <a:rPr lang="en-US" b="1" dirty="0" smtClean="0"/>
              <a:t>event handlers</a:t>
            </a:r>
            <a:r>
              <a:rPr lang="en-US" dirty="0" smtClean="0"/>
              <a:t> for Web content.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JavaScript HTML DOM </a:t>
            </a:r>
            <a:r>
              <a:rPr lang="en-US" dirty="0" err="1" smtClean="0"/>
              <a:t>EventListener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addEventListener</a:t>
            </a:r>
            <a:r>
              <a:rPr lang="en-US" dirty="0" smtClean="0"/>
              <a:t>() method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addEventListener</a:t>
            </a:r>
            <a:r>
              <a:rPr lang="en-US" dirty="0" smtClean="0"/>
              <a:t>() method attaches an event handler to the specified element.</a:t>
            </a:r>
          </a:p>
          <a:p>
            <a:pPr lvl="1"/>
            <a:r>
              <a:rPr lang="en-IN" dirty="0"/>
              <a:t>You can add many event handlers of the same type to one element, </a:t>
            </a:r>
            <a:r>
              <a:rPr lang="en-IN" dirty="0" err="1"/>
              <a:t>i.e</a:t>
            </a:r>
            <a:r>
              <a:rPr lang="en-IN" dirty="0"/>
              <a:t> two "click" events.</a:t>
            </a:r>
          </a:p>
          <a:p>
            <a:pPr lvl="1"/>
            <a:r>
              <a:rPr lang="en-IN" dirty="0"/>
              <a:t>You can add event listeners to any DOM object not only HTML elements. </a:t>
            </a:r>
            <a:r>
              <a:rPr lang="en-IN" dirty="0" err="1"/>
              <a:t>i.e</a:t>
            </a:r>
            <a:r>
              <a:rPr lang="en-IN" dirty="0"/>
              <a:t> the window object.</a:t>
            </a:r>
          </a:p>
          <a:p>
            <a:pPr lvl="1"/>
            <a:r>
              <a:rPr lang="en-IN" dirty="0"/>
              <a:t>The </a:t>
            </a:r>
            <a:r>
              <a:rPr lang="en-IN" dirty="0" err="1"/>
              <a:t>addEventListener</a:t>
            </a:r>
            <a:r>
              <a:rPr lang="en-IN" dirty="0"/>
              <a:t>() method makes it easier to control how the event reacts to bubbling.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the HTML DOM?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HTML DOM is a standard </a:t>
            </a:r>
            <a:r>
              <a:rPr lang="en-US" b="1" dirty="0" smtClean="0"/>
              <a:t>object</a:t>
            </a:r>
            <a:r>
              <a:rPr lang="en-US" dirty="0" smtClean="0"/>
              <a:t> model and </a:t>
            </a:r>
            <a:r>
              <a:rPr lang="en-US" b="1" dirty="0" smtClean="0"/>
              <a:t>programming interface</a:t>
            </a:r>
            <a:r>
              <a:rPr lang="en-US" dirty="0" smtClean="0"/>
              <a:t> for HTML. It defines:</a:t>
            </a:r>
          </a:p>
          <a:p>
            <a:pPr lvl="1"/>
            <a:r>
              <a:rPr lang="en-US" dirty="0" smtClean="0"/>
              <a:t>The HTML elements as </a:t>
            </a:r>
            <a:r>
              <a:rPr lang="en-US" b="1" dirty="0" smtClean="0"/>
              <a:t>objects</a:t>
            </a:r>
            <a:endParaRPr lang="en-US" dirty="0" smtClean="0"/>
          </a:p>
          <a:p>
            <a:pPr lvl="1"/>
            <a:r>
              <a:rPr lang="en-US" dirty="0" smtClean="0"/>
              <a:t>The </a:t>
            </a:r>
            <a:r>
              <a:rPr lang="en-US" b="1" dirty="0" smtClean="0"/>
              <a:t>properties</a:t>
            </a:r>
            <a:r>
              <a:rPr lang="en-US" dirty="0" smtClean="0"/>
              <a:t> of all HTML elements</a:t>
            </a:r>
          </a:p>
          <a:p>
            <a:pPr lvl="1"/>
            <a:r>
              <a:rPr lang="en-US" dirty="0" smtClean="0"/>
              <a:t>The </a:t>
            </a:r>
            <a:r>
              <a:rPr lang="en-US" b="1" dirty="0" smtClean="0"/>
              <a:t>methods</a:t>
            </a:r>
            <a:r>
              <a:rPr lang="en-US" dirty="0" smtClean="0"/>
              <a:t> to access all HTML elements</a:t>
            </a:r>
          </a:p>
          <a:p>
            <a:pPr lvl="1"/>
            <a:r>
              <a:rPr lang="en-US" dirty="0" smtClean="0"/>
              <a:t>The </a:t>
            </a:r>
            <a:r>
              <a:rPr lang="en-US" b="1" dirty="0" smtClean="0"/>
              <a:t>events</a:t>
            </a:r>
            <a:r>
              <a:rPr lang="en-US" dirty="0" smtClean="0"/>
              <a:t> for all HTML elements</a:t>
            </a:r>
          </a:p>
          <a:p>
            <a:pPr lvl="1">
              <a:buNone/>
            </a:pPr>
            <a:r>
              <a:rPr lang="en-US" dirty="0" smtClean="0"/>
              <a:t>In other words:</a:t>
            </a:r>
            <a:r>
              <a:rPr lang="en-US" b="1" dirty="0" smtClean="0"/>
              <a:t> The HTML DOM is a standard for how to get, change, add, or delete HTML elements.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JavaScript - HTML DOM Methods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DOM methods are </a:t>
            </a:r>
            <a:r>
              <a:rPr lang="en-US" b="1" dirty="0" smtClean="0"/>
              <a:t>actions</a:t>
            </a:r>
            <a:r>
              <a:rPr lang="en-US" dirty="0" smtClean="0"/>
              <a:t> you can perform (on HTML Elements).</a:t>
            </a:r>
          </a:p>
          <a:p>
            <a:r>
              <a:rPr lang="en-US" dirty="0" smtClean="0"/>
              <a:t>HTML DOM properties are </a:t>
            </a:r>
            <a:r>
              <a:rPr lang="en-US" b="1" dirty="0" smtClean="0"/>
              <a:t>values</a:t>
            </a:r>
            <a:r>
              <a:rPr lang="en-US" dirty="0" smtClean="0"/>
              <a:t> (of HTML Elements) that you can set or change.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DOM Programming Interface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HTML DOM can be accessed with JavaScript (and with other programming languages).</a:t>
            </a:r>
          </a:p>
          <a:p>
            <a:r>
              <a:rPr lang="en-US" dirty="0" smtClean="0"/>
              <a:t>In the DOM, all HTML elements are defined as </a:t>
            </a:r>
            <a:r>
              <a:rPr lang="en-US" b="1" dirty="0" smtClean="0"/>
              <a:t>objects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programming interface is the properties and methods of each object.</a:t>
            </a:r>
          </a:p>
          <a:p>
            <a:r>
              <a:rPr lang="en-US" dirty="0" smtClean="0"/>
              <a:t>A </a:t>
            </a:r>
            <a:r>
              <a:rPr lang="en-US" b="1" dirty="0" smtClean="0"/>
              <a:t>property</a:t>
            </a:r>
            <a:r>
              <a:rPr lang="en-US" dirty="0" smtClean="0"/>
              <a:t> is a value that you can get or set (like changing the content of an HTML element).</a:t>
            </a:r>
          </a:p>
          <a:p>
            <a:r>
              <a:rPr lang="en-US" dirty="0" smtClean="0"/>
              <a:t>A </a:t>
            </a:r>
            <a:r>
              <a:rPr lang="en-US" b="1" dirty="0" smtClean="0"/>
              <a:t>method</a:t>
            </a:r>
            <a:r>
              <a:rPr lang="en-US" dirty="0" smtClean="0"/>
              <a:t> is an action you can do (like add or deleting an HTML element).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document.getElementById("demo").</a:t>
            </a:r>
            <a:r>
              <a:rPr lang="en-US" dirty="0" err="1" smtClean="0"/>
              <a:t>innerHTML</a:t>
            </a:r>
            <a:r>
              <a:rPr lang="en-US" dirty="0" smtClean="0"/>
              <a:t> = "Hello World!";</a:t>
            </a:r>
          </a:p>
          <a:p>
            <a:pPr>
              <a:buNone/>
            </a:pPr>
            <a:r>
              <a:rPr lang="en-US" dirty="0" smtClean="0"/>
              <a:t>In the example above, </a:t>
            </a:r>
            <a:r>
              <a:rPr lang="en-US" dirty="0" err="1" smtClean="0"/>
              <a:t>getElementById</a:t>
            </a:r>
            <a:r>
              <a:rPr lang="en-US" dirty="0" smtClean="0"/>
              <a:t> is a </a:t>
            </a:r>
            <a:r>
              <a:rPr lang="en-US" b="1" dirty="0" smtClean="0"/>
              <a:t>method</a:t>
            </a:r>
            <a:r>
              <a:rPr lang="en-US" dirty="0" smtClean="0"/>
              <a:t>, while </a:t>
            </a:r>
            <a:r>
              <a:rPr lang="en-US" dirty="0" err="1" smtClean="0"/>
              <a:t>innerHTML</a:t>
            </a:r>
            <a:r>
              <a:rPr lang="en-US" dirty="0" smtClean="0"/>
              <a:t> is a </a:t>
            </a:r>
            <a:r>
              <a:rPr lang="en-US" b="1" dirty="0" smtClean="0"/>
              <a:t>property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Finding HTML Elements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dirty="0" smtClean="0"/>
              <a:t>To find the elements following are different ways:</a:t>
            </a:r>
          </a:p>
          <a:p>
            <a:pPr lvl="1"/>
            <a:r>
              <a:rPr lang="en-US" dirty="0" smtClean="0"/>
              <a:t>Finding HTML elements by id</a:t>
            </a:r>
          </a:p>
          <a:p>
            <a:pPr lvl="1"/>
            <a:r>
              <a:rPr lang="en-US" dirty="0" smtClean="0"/>
              <a:t>Finding HTML elements by tag name</a:t>
            </a:r>
          </a:p>
          <a:p>
            <a:pPr lvl="1"/>
            <a:r>
              <a:rPr lang="en-US" dirty="0" smtClean="0"/>
              <a:t>Finding HTML elements by class name</a:t>
            </a:r>
          </a:p>
          <a:p>
            <a:pPr lvl="1"/>
            <a:r>
              <a:rPr lang="en-US" dirty="0" smtClean="0"/>
              <a:t>Finding HTML elements by CSS selectors</a:t>
            </a:r>
          </a:p>
          <a:p>
            <a:pPr lvl="1"/>
            <a:r>
              <a:rPr lang="en-US" dirty="0" smtClean="0"/>
              <a:t>Finding HTML elements by HTML object collections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Finding HTML Elements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67764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52964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/>
                        <a:t>Method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/>
                        <a:t>Description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/>
                        <a:t>document.getElementById()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/>
                        <a:t>Find an element by element id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/>
                        <a:t>document.getElementsByTagName()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/>
                        <a:t>Find elements by tag name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/>
                        <a:t>document.getElementsByClassName()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/>
                        <a:t>Find elements by class name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Changing HTML Elements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458200" cy="2895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50783"/>
                <a:gridCol w="4307417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/>
                        <a:t>Method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/>
                        <a:t>Description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/>
                        <a:t>element.innerHTML=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/>
                        <a:t>Change the inner HTML of an element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/>
                        <a:t>element.attribute=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/>
                        <a:t>Change the attribute of an HTML element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/>
                        <a:t>element.setAttribute(</a:t>
                      </a:r>
                      <a:r>
                        <a:rPr lang="en-US" sz="2000" dirty="0" err="1"/>
                        <a:t>attribute,value</a:t>
                      </a:r>
                      <a:r>
                        <a:rPr lang="en-US" sz="2000" dirty="0"/>
                        <a:t>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/>
                        <a:t>Change the attribute of an HTML element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/>
                        <a:t>element.style.property=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/>
                        <a:t>Change the style of an HTML element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Adding and Deleting Elements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/>
                        <a:t>Method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/>
                        <a:t>Description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/>
                        <a:t>document.createElement()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/>
                        <a:t>Create an HTML element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/>
                        <a:t>document.removeChild()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/>
                        <a:t>Remove an HTML element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/>
                        <a:t>document.appendChild()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/>
                        <a:t>Add an HTML element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/>
                        <a:t>document.replaceChild()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/>
                        <a:t>Replace an HTML element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err="1"/>
                        <a:t>document.write</a:t>
                      </a:r>
                      <a:r>
                        <a:rPr lang="en-US" sz="2000" dirty="0"/>
                        <a:t>(text)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/>
                        <a:t>Write into the HTML output stream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306158A1A15C4DAEDB4AE9AC037EE6" ma:contentTypeVersion="11" ma:contentTypeDescription="Create a new document." ma:contentTypeScope="" ma:versionID="f74459b5281de6d29f1c502f41951597">
  <xsd:schema xmlns:xsd="http://www.w3.org/2001/XMLSchema" xmlns:xs="http://www.w3.org/2001/XMLSchema" xmlns:p="http://schemas.microsoft.com/office/2006/metadata/properties" xmlns:ns2="da1fb967-cdb9-4942-8558-781a020194f4" xmlns:ns3="aef93bce-39dd-479c-8184-88334b77acb7" targetNamespace="http://schemas.microsoft.com/office/2006/metadata/properties" ma:root="true" ma:fieldsID="23e2f9ce8906867215628094cf4e231a" ns2:_="" ns3:_="">
    <xsd:import namespace="da1fb967-cdb9-4942-8558-781a020194f4"/>
    <xsd:import namespace="aef93bce-39dd-479c-8184-88334b77ac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1fb967-cdb9-4942-8558-781a020194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e758f2a0-2f59-4fb4-8e15-936a66a2977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f93bce-39dd-479c-8184-88334b77acb7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ebde1606-67b5-4b51-a158-11757046d15e}" ma:internalName="TaxCatchAll" ma:showField="CatchAllData" ma:web="aef93bce-39dd-479c-8184-88334b77acb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ef93bce-39dd-479c-8184-88334b77acb7" xsi:nil="true"/>
    <lcf76f155ced4ddcb4097134ff3c332f xmlns="da1fb967-cdb9-4942-8558-781a020194f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00BFAC8-8F18-4956-ABC3-DD4899F437C0}"/>
</file>

<file path=customXml/itemProps2.xml><?xml version="1.0" encoding="utf-8"?>
<ds:datastoreItem xmlns:ds="http://schemas.openxmlformats.org/officeDocument/2006/customXml" ds:itemID="{EA11535B-D11E-4765-BEBD-FE66B526DFEB}"/>
</file>

<file path=customXml/itemProps3.xml><?xml version="1.0" encoding="utf-8"?>
<ds:datastoreItem xmlns:ds="http://schemas.openxmlformats.org/officeDocument/2006/customXml" ds:itemID="{E285A2D5-AB18-40BA-9CEC-115E82098A4B}"/>
</file>

<file path=docProps/app.xml><?xml version="1.0" encoding="utf-8"?>
<Properties xmlns="http://schemas.openxmlformats.org/officeDocument/2006/extended-properties" xmlns:vt="http://schemas.openxmlformats.org/officeDocument/2006/docPropsVTypes">
  <TotalTime>727</TotalTime>
  <Words>605</Words>
  <Application>Microsoft Office PowerPoint</Application>
  <PresentationFormat>On-screen Show (4:3)</PresentationFormat>
  <Paragraphs>123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The HTML DOM (Document Object Model) </vt:lpstr>
      <vt:lpstr>What is the HTML DOM? </vt:lpstr>
      <vt:lpstr>JavaScript - HTML DOM Methods </vt:lpstr>
      <vt:lpstr>The DOM Programming Interface </vt:lpstr>
      <vt:lpstr>Example</vt:lpstr>
      <vt:lpstr>Finding HTML Elements </vt:lpstr>
      <vt:lpstr>Finding HTML Elements </vt:lpstr>
      <vt:lpstr>Changing HTML Elements </vt:lpstr>
      <vt:lpstr>Adding and Deleting Elements </vt:lpstr>
      <vt:lpstr>Adding Events Handlers </vt:lpstr>
      <vt:lpstr>JavaScript HTML DOM Events </vt:lpstr>
      <vt:lpstr>Slide 12</vt:lpstr>
      <vt:lpstr>Slide 13</vt:lpstr>
      <vt:lpstr>Assign Events Using the HTML DOM</vt:lpstr>
      <vt:lpstr>Mouse Events</vt:lpstr>
      <vt:lpstr>Event Handler</vt:lpstr>
      <vt:lpstr>JavaScript HTML DOM EventListener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CS50102 – Internet Technologies DOM- Document Object Model </dc:title>
  <dc:creator>Admin</dc:creator>
  <cp:lastModifiedBy>N Ramrakhiyani</cp:lastModifiedBy>
  <cp:revision>58</cp:revision>
  <dcterms:created xsi:type="dcterms:W3CDTF">2006-08-16T00:00:00Z</dcterms:created>
  <dcterms:modified xsi:type="dcterms:W3CDTF">2016-08-01T07:56:35Z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0x010100CA306158A1A15C4DAEDB4AE9AC037EE6</vt:lpwstr>
  </property>
</Properties>
</file>