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8"/>
  </p:notesMasterIdLst>
  <p:sldIdLst>
    <p:sldId id="256" r:id="rId3"/>
    <p:sldId id="380" r:id="rId4"/>
    <p:sldId id="400" r:id="rId5"/>
    <p:sldId id="401" r:id="rId6"/>
    <p:sldId id="403" r:id="rId7"/>
    <p:sldId id="404" r:id="rId8"/>
    <p:sldId id="406" r:id="rId9"/>
    <p:sldId id="408" r:id="rId10"/>
    <p:sldId id="409" r:id="rId11"/>
    <p:sldId id="410" r:id="rId12"/>
    <p:sldId id="411" r:id="rId13"/>
    <p:sldId id="412" r:id="rId14"/>
    <p:sldId id="413" r:id="rId15"/>
    <p:sldId id="415" r:id="rId16"/>
    <p:sldId id="416" r:id="rId17"/>
    <p:sldId id="417" r:id="rId18"/>
    <p:sldId id="418" r:id="rId19"/>
    <p:sldId id="419" r:id="rId20"/>
    <p:sldId id="420" r:id="rId21"/>
    <p:sldId id="421" r:id="rId22"/>
    <p:sldId id="422" r:id="rId23"/>
    <p:sldId id="432" r:id="rId24"/>
    <p:sldId id="433" r:id="rId25"/>
    <p:sldId id="437" r:id="rId26"/>
    <p:sldId id="438" r:id="rId27"/>
    <p:sldId id="439" r:id="rId28"/>
    <p:sldId id="440" r:id="rId29"/>
    <p:sldId id="441" r:id="rId30"/>
    <p:sldId id="424" r:id="rId31"/>
    <p:sldId id="426" r:id="rId32"/>
    <p:sldId id="428" r:id="rId33"/>
    <p:sldId id="429" r:id="rId34"/>
    <p:sldId id="430" r:id="rId35"/>
    <p:sldId id="434" r:id="rId36"/>
    <p:sldId id="43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82796" autoAdjust="0"/>
  </p:normalViewPr>
  <p:slideViewPr>
    <p:cSldViewPr>
      <p:cViewPr varScale="1">
        <p:scale>
          <a:sx n="60" d="100"/>
          <a:sy n="60" d="100"/>
        </p:scale>
        <p:origin x="-150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27-Sep-23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 xmlns:p14="http://schemas.microsoft.com/office/powerpoint/2010/main" val="589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 xmlns:p14="http://schemas.microsoft.com/office/powerpoint/2010/main" val="3837587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 xmlns:p14="http://schemas.microsoft.com/office/powerpoint/2010/main" val="103525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32</a:t>
            </a:fld>
            <a:endParaRPr lang="en-US"/>
          </a:p>
        </p:txBody>
      </p:sp>
    </p:spTree>
    <p:extLst>
      <p:ext uri="{BB962C8B-B14F-4D97-AF65-F5344CB8AC3E}">
        <p14:creationId xmlns="" xmlns:p14="http://schemas.microsoft.com/office/powerpoint/2010/main" val="311245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33</a:t>
            </a:fld>
            <a:endParaRPr lang="en-US"/>
          </a:p>
        </p:txBody>
      </p:sp>
    </p:spTree>
    <p:extLst>
      <p:ext uri="{BB962C8B-B14F-4D97-AF65-F5344CB8AC3E}">
        <p14:creationId xmlns="" xmlns:p14="http://schemas.microsoft.com/office/powerpoint/2010/main" val="102270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 xmlns:p14="http://schemas.microsoft.com/office/powerpoint/2010/main" val="311245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latin typeface="+mn-lt"/>
                <a:ea typeface="+mn-ea"/>
                <a:cs typeface="+mn-cs"/>
              </a:rPr>
              <a:t>X.800 and RFC 2828</a:t>
            </a:r>
          </a:p>
          <a:p>
            <a:r>
              <a:rPr lang="en-IN" sz="1200" kern="1200" dirty="0">
                <a:solidFill>
                  <a:schemeClr val="tx1"/>
                </a:solidFill>
                <a:latin typeface="+mn-lt"/>
                <a:ea typeface="+mn-ea"/>
                <a:cs typeface="+mn-cs"/>
              </a:rPr>
              <a:t>International Telecommunication Union (ITU)</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 xmlns:p14="http://schemas.microsoft.com/office/powerpoint/2010/main" val="419579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term "codebook" in the context of ECB mode refers to the list or table of all possible block inputs and their corresponding block outputs under the same encryption key. In other words, it's a mapping or a lookup table that shows how each possible block of plaintext is transformed into ciphertext using the encryption algorithm and key.</a:t>
            </a:r>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 xmlns:p14="http://schemas.microsoft.com/office/powerpoint/2010/main" val="382417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 xmlns:p14="http://schemas.microsoft.com/office/powerpoint/2010/main" val="418037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Unit od transmission is</a:t>
            </a:r>
            <a:r>
              <a:rPr lang="en-IN" baseline="0" dirty="0"/>
              <a:t> 8 bits</a:t>
            </a:r>
            <a:endParaRPr lang="en-IN" dirty="0"/>
          </a:p>
          <a:p>
            <a:r>
              <a:rPr lang="en-IN" dirty="0"/>
              <a:t>Common value of s=8</a:t>
            </a:r>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 xmlns:p14="http://schemas.microsoft.com/office/powerpoint/2010/main" val="3489412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Unit od transmission is</a:t>
            </a:r>
            <a:r>
              <a:rPr lang="en-IN" baseline="0" dirty="0"/>
              <a:t> 8 bits</a:t>
            </a:r>
            <a:endParaRPr lang="en-IN" dirty="0"/>
          </a:p>
          <a:p>
            <a:r>
              <a:rPr lang="en-IN" dirty="0"/>
              <a:t>Common value of s=8</a:t>
            </a:r>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 xmlns:p14="http://schemas.microsoft.com/office/powerpoint/2010/main" val="249452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MSB</a:t>
            </a:r>
            <a:r>
              <a:rPr lang="en-IN" baseline="0" dirty="0" smtClean="0"/>
              <a:t> upper bits (</a:t>
            </a:r>
            <a:r>
              <a:rPr lang="en-IN" baseline="0" dirty="0" err="1" smtClean="0"/>
              <a:t>eg</a:t>
            </a:r>
            <a:r>
              <a:rPr lang="en-IN" baseline="0" dirty="0" smtClean="0"/>
              <a:t> block of 64 and total 136 bits .... 8 bits )</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 xmlns:p14="http://schemas.microsoft.com/office/powerpoint/2010/main" val="220071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 xmlns:p14="http://schemas.microsoft.com/office/powerpoint/2010/main" val="277645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 xmlns:p14="http://schemas.microsoft.com/office/powerpoint/2010/main" val="306289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27-Sep-23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155899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27-Sep-23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73506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27-Sep-23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1944308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27-Sep-23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4293343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27-Sep-23</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191930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27-Sep-23</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2440967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27-Sep-23</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303446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27-Sep-23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34781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r">
              <a:defRPr/>
            </a:pP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lgn="r">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27-Sep-23</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249853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27-Sep-23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2231320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27-Sep-23</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 xmlns:p14="http://schemas.microsoft.com/office/powerpoint/2010/main" val="234970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a:t>Click To Edit Master Title Style</a:t>
            </a:r>
          </a:p>
        </p:txBody>
      </p:sp>
      <p:sp>
        <p:nvSpPr>
          <p:cNvPr id="7" name="Rektangel 11"/>
          <p:cNvSpPr/>
          <p:nvPr userDrawn="1"/>
        </p:nvSpPr>
        <p:spPr>
          <a:xfrm>
            <a:off x="0" y="6434613"/>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27-Sep-23</a:t>
            </a:fld>
            <a:endParaRPr lang="en-US" altLang="en-US">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pic>
        <p:nvPicPr>
          <p:cNvPr id="150535" name="Picture 7" descr="1347-395_08_TTslide"/>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0"/>
            <a:ext cx="9144000" cy="6883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73236"/>
            <a:ext cx="9144000" cy="3215804"/>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70402" y="1412564"/>
            <a:ext cx="5995393" cy="2592500"/>
          </a:xfrm>
        </p:spPr>
        <p:txBody>
          <a:bodyPr anchor="t">
            <a:noAutofit/>
          </a:bodyPr>
          <a:lstStyle/>
          <a:p>
            <a:pPr algn="l"/>
            <a:r>
              <a:rPr lang="fr-FR" sz="4800" b="1" dirty="0" smtClean="0">
                <a:solidFill>
                  <a:schemeClr val="bg1"/>
                </a:solidFill>
                <a:latin typeface="+mj-lt"/>
                <a:ea typeface="Open Sans Semibold" panose="020B0706030804020204" pitchFamily="34" charset="0"/>
                <a:cs typeface="Open Sans Semibold" panose="020B0706030804020204" pitchFamily="34" charset="0"/>
              </a:rPr>
              <a:t>Unit 2</a:t>
            </a:r>
            <a:br>
              <a:rPr lang="fr-FR" sz="4800" b="1" dirty="0" smtClean="0">
                <a:solidFill>
                  <a:schemeClr val="bg1"/>
                </a:solidFill>
                <a:latin typeface="+mj-lt"/>
                <a:ea typeface="Open Sans Semibold" panose="020B0706030804020204" pitchFamily="34" charset="0"/>
                <a:cs typeface="Open Sans Semibold" panose="020B0706030804020204" pitchFamily="34" charset="0"/>
              </a:rPr>
            </a:br>
            <a:r>
              <a:rPr lang="fr-FR" sz="3600" b="1" dirty="0" smtClean="0">
                <a:solidFill>
                  <a:schemeClr val="bg1"/>
                </a:solidFill>
                <a:latin typeface="+mj-lt"/>
                <a:ea typeface="Open Sans Semibold" panose="020B0706030804020204" pitchFamily="34" charset="0"/>
                <a:cs typeface="Open Sans Semibold" panose="020B0706030804020204" pitchFamily="34" charset="0"/>
              </a:rPr>
              <a:t>Modes of Operations, Multiple </a:t>
            </a:r>
            <a:r>
              <a:rPr lang="fr-FR" sz="3600" b="1" dirty="0">
                <a:solidFill>
                  <a:schemeClr val="bg1"/>
                </a:solidFill>
                <a:latin typeface="+mj-lt"/>
                <a:ea typeface="Open Sans Semibold" panose="020B0706030804020204" pitchFamily="34" charset="0"/>
                <a:cs typeface="Open Sans Semibold" panose="020B0706030804020204" pitchFamily="34" charset="0"/>
              </a:rPr>
              <a:t>encryptions and triple DES</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336196" y="1192612"/>
            <a:ext cx="2609850" cy="2409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Cipher Feedback Mode (CFB)</a:t>
            </a:r>
          </a:p>
        </p:txBody>
      </p:sp>
      <p:sp>
        <p:nvSpPr>
          <p:cNvPr id="3" name="Content Placeholder 2"/>
          <p:cNvSpPr>
            <a:spLocks noGrp="1"/>
          </p:cNvSpPr>
          <p:nvPr>
            <p:ph idx="1"/>
          </p:nvPr>
        </p:nvSpPr>
        <p:spPr/>
        <p:txBody>
          <a:bodyPr>
            <a:normAutofit/>
          </a:bodyPr>
          <a:lstStyle/>
          <a:p>
            <a:r>
              <a:rPr lang="en-IN" dirty="0"/>
              <a:t>For AES, DES, or any block cipher, encryption is performed on a block of b bits. In DES, b = 64 and in AES, b = 128. </a:t>
            </a:r>
          </a:p>
          <a:p>
            <a:endParaRPr lang="en-IN" dirty="0"/>
          </a:p>
          <a:p>
            <a:r>
              <a:rPr lang="en-IN" dirty="0"/>
              <a:t>However, it is possible to convert a block cipher into a stream cipher, using cipher feedback (CFB) mode, output feedback (OFB) mode, and counter (CTR) mode. </a:t>
            </a:r>
          </a:p>
          <a:p>
            <a:endParaRPr lang="en-IN" dirty="0"/>
          </a:p>
          <a:p>
            <a:r>
              <a:rPr lang="en-IN" dirty="0"/>
              <a:t>A stream cipher eliminates the need to pad a message to be an integral number of blocks. </a:t>
            </a:r>
          </a:p>
        </p:txBody>
      </p:sp>
    </p:spTree>
    <p:extLst>
      <p:ext uri="{BB962C8B-B14F-4D97-AF65-F5344CB8AC3E}">
        <p14:creationId xmlns="" xmlns:p14="http://schemas.microsoft.com/office/powerpoint/2010/main" val="410191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304800" y="1189221"/>
            <a:ext cx="8382000" cy="4297179"/>
            <a:chOff x="96132" y="1189221"/>
            <a:chExt cx="8927720" cy="5144045"/>
          </a:xfrm>
        </p:grpSpPr>
        <p:sp>
          <p:nvSpPr>
            <p:cNvPr id="3" name="Rectangle 2"/>
            <p:cNvSpPr/>
            <p:nvPr/>
          </p:nvSpPr>
          <p:spPr>
            <a:xfrm>
              <a:off x="1376472" y="1721962"/>
              <a:ext cx="756084" cy="5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IV</a:t>
              </a:r>
              <a:endParaRPr lang="en-IN" sz="2000" baseline="-25000" dirty="0"/>
            </a:p>
          </p:txBody>
        </p:sp>
        <p:sp>
          <p:nvSpPr>
            <p:cNvPr id="4" name="Rectangle 3"/>
            <p:cNvSpPr/>
            <p:nvPr/>
          </p:nvSpPr>
          <p:spPr>
            <a:xfrm>
              <a:off x="1088440" y="259743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6" name="Group 5"/>
            <p:cNvGrpSpPr/>
            <p:nvPr/>
          </p:nvGrpSpPr>
          <p:grpSpPr>
            <a:xfrm>
              <a:off x="305140" y="222947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TextBox 7"/>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9" name="Straight Arrow Connector 8"/>
            <p:cNvCxnSpPr>
              <a:endCxn id="10" idx="0"/>
            </p:cNvCxnSpPr>
            <p:nvPr/>
          </p:nvCxnSpPr>
          <p:spPr>
            <a:xfrm flipH="1">
              <a:off x="977516" y="4137384"/>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851502" y="4910104"/>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11" name="Straight Arrow Connector 10"/>
            <p:cNvCxnSpPr>
              <a:endCxn id="4" idx="0"/>
            </p:cNvCxnSpPr>
            <p:nvPr/>
          </p:nvCxnSpPr>
          <p:spPr>
            <a:xfrm>
              <a:off x="1754514" y="2306592"/>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0" name="Group 89"/>
            <p:cNvGrpSpPr/>
            <p:nvPr/>
          </p:nvGrpSpPr>
          <p:grpSpPr>
            <a:xfrm>
              <a:off x="548380" y="3297003"/>
              <a:ext cx="1995008" cy="828351"/>
              <a:chOff x="548380" y="3673133"/>
              <a:chExt cx="1995008" cy="828351"/>
            </a:xfrm>
          </p:grpSpPr>
          <p:sp>
            <p:nvSpPr>
              <p:cNvPr id="18" name="Rectangle 17"/>
              <p:cNvSpPr/>
              <p:nvPr/>
            </p:nvSpPr>
            <p:spPr>
              <a:xfrm>
                <a:off x="548380" y="367422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20" name="Rectangle 19"/>
              <p:cNvSpPr/>
              <p:nvPr/>
            </p:nvSpPr>
            <p:spPr>
              <a:xfrm>
                <a:off x="1427264" y="367313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i="1" dirty="0"/>
                  <a:t>b-s</a:t>
                </a:r>
                <a:r>
                  <a:rPr lang="en-IN" sz="2000" dirty="0"/>
                  <a:t> bits</a:t>
                </a:r>
              </a:p>
            </p:txBody>
          </p:sp>
        </p:grpSp>
        <p:cxnSp>
          <p:nvCxnSpPr>
            <p:cNvPr id="26" name="Straight Arrow Connector 25"/>
            <p:cNvCxnSpPr/>
            <p:nvPr/>
          </p:nvCxnSpPr>
          <p:spPr>
            <a:xfrm>
              <a:off x="1746562" y="3046254"/>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8" name="Group 37"/>
            <p:cNvGrpSpPr/>
            <p:nvPr/>
          </p:nvGrpSpPr>
          <p:grpSpPr>
            <a:xfrm>
              <a:off x="96132" y="4147855"/>
              <a:ext cx="736422" cy="868246"/>
              <a:chOff x="96132" y="2553921"/>
              <a:chExt cx="736422" cy="868246"/>
            </a:xfrm>
          </p:grpSpPr>
          <p:sp>
            <p:nvSpPr>
              <p:cNvPr id="5" name="Rectangle 4"/>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i="1" dirty="0"/>
                  <a:t>P</a:t>
                </a:r>
                <a:r>
                  <a:rPr lang="en-IN" baseline="-25000" dirty="0"/>
                  <a:t>1</a:t>
                </a:r>
              </a:p>
            </p:txBody>
          </p:sp>
          <p:sp>
            <p:nvSpPr>
              <p:cNvPr id="28" name="Freeform 27"/>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9" name="TextBox 28"/>
              <p:cNvSpPr txBox="1"/>
              <p:nvPr/>
            </p:nvSpPr>
            <p:spPr>
              <a:xfrm>
                <a:off x="96132" y="2553921"/>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35" name="Straight Arrow Connector 34"/>
            <p:cNvCxnSpPr>
              <a:endCxn id="34" idx="0"/>
            </p:cNvCxnSpPr>
            <p:nvPr/>
          </p:nvCxnSpPr>
          <p:spPr>
            <a:xfrm>
              <a:off x="977516" y="5157869"/>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7" name="Group 36"/>
            <p:cNvGrpSpPr/>
            <p:nvPr/>
          </p:nvGrpSpPr>
          <p:grpSpPr>
            <a:xfrm>
              <a:off x="599474" y="5594452"/>
              <a:ext cx="756084" cy="738814"/>
              <a:chOff x="599474" y="4000518"/>
              <a:chExt cx="756084" cy="738814"/>
            </a:xfrm>
          </p:grpSpPr>
          <p:sp>
            <p:nvSpPr>
              <p:cNvPr id="34" name="Rectangle 33"/>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1</a:t>
                </a:r>
              </a:p>
            </p:txBody>
          </p:sp>
          <p:sp>
            <p:nvSpPr>
              <p:cNvPr id="36" name="TextBox 35"/>
              <p:cNvSpPr txBox="1"/>
              <p:nvPr/>
            </p:nvSpPr>
            <p:spPr>
              <a:xfrm>
                <a:off x="644683" y="4400778"/>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sp>
          <p:nvSpPr>
            <p:cNvPr id="40" name="Rectangle 39"/>
            <p:cNvSpPr/>
            <p:nvPr/>
          </p:nvSpPr>
          <p:spPr>
            <a:xfrm>
              <a:off x="3906582" y="1721962"/>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Shift register</a:t>
              </a:r>
              <a:r>
                <a:rPr lang="en-IN" dirty="0"/>
                <a:t> </a:t>
              </a:r>
              <a:r>
                <a:rPr lang="en-IN" b="1" i="1" dirty="0"/>
                <a:t>b-s</a:t>
              </a:r>
              <a:r>
                <a:rPr lang="en-IN" dirty="0"/>
                <a:t> bits | </a:t>
              </a:r>
              <a:r>
                <a:rPr lang="en-IN" b="1" i="1" dirty="0"/>
                <a:t>s</a:t>
              </a:r>
              <a:r>
                <a:rPr lang="en-IN" dirty="0"/>
                <a:t> bits</a:t>
              </a:r>
              <a:endParaRPr lang="en-IN" baseline="-25000" dirty="0"/>
            </a:p>
          </p:txBody>
        </p:sp>
        <p:sp>
          <p:nvSpPr>
            <p:cNvPr id="41" name="Rectangle 40"/>
            <p:cNvSpPr/>
            <p:nvPr/>
          </p:nvSpPr>
          <p:spPr>
            <a:xfrm>
              <a:off x="4121688" y="258604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42" name="Group 41"/>
            <p:cNvGrpSpPr/>
            <p:nvPr/>
          </p:nvGrpSpPr>
          <p:grpSpPr>
            <a:xfrm>
              <a:off x="3338388" y="2218084"/>
              <a:ext cx="744225" cy="585762"/>
              <a:chOff x="85869" y="2021252"/>
              <a:chExt cx="744225" cy="585762"/>
            </a:xfrm>
          </p:grpSpPr>
          <p:sp>
            <p:nvSpPr>
              <p:cNvPr id="43" name="Freeform 4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4" name="TextBox 43"/>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45" name="Straight Arrow Connector 44"/>
            <p:cNvCxnSpPr>
              <a:endCxn id="46" idx="0"/>
            </p:cNvCxnSpPr>
            <p:nvPr/>
          </p:nvCxnSpPr>
          <p:spPr>
            <a:xfrm flipH="1">
              <a:off x="4010764" y="4125996"/>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6" name="Flowchart: Or 45"/>
            <p:cNvSpPr/>
            <p:nvPr/>
          </p:nvSpPr>
          <p:spPr>
            <a:xfrm>
              <a:off x="3884750" y="4898716"/>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47" name="Straight Arrow Connector 46"/>
            <p:cNvCxnSpPr>
              <a:endCxn id="41" idx="0"/>
            </p:cNvCxnSpPr>
            <p:nvPr/>
          </p:nvCxnSpPr>
          <p:spPr>
            <a:xfrm>
              <a:off x="4787762" y="2295204"/>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8" name="Group 87"/>
            <p:cNvGrpSpPr/>
            <p:nvPr/>
          </p:nvGrpSpPr>
          <p:grpSpPr>
            <a:xfrm>
              <a:off x="3581628" y="3285615"/>
              <a:ext cx="1995008" cy="828351"/>
              <a:chOff x="3581628" y="3661745"/>
              <a:chExt cx="1995008" cy="828351"/>
            </a:xfrm>
          </p:grpSpPr>
          <p:sp>
            <p:nvSpPr>
              <p:cNvPr id="48" name="Rectangle 47"/>
              <p:cNvSpPr/>
              <p:nvPr/>
            </p:nvSpPr>
            <p:spPr>
              <a:xfrm>
                <a:off x="3581628" y="3662837"/>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49" name="Rectangle 48"/>
              <p:cNvSpPr/>
              <p:nvPr/>
            </p:nvSpPr>
            <p:spPr>
              <a:xfrm>
                <a:off x="4460512" y="3661745"/>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dirty="0"/>
                  <a:t>b-s</a:t>
                </a:r>
                <a:r>
                  <a:rPr lang="en-IN" sz="2000" dirty="0"/>
                  <a:t> bits</a:t>
                </a:r>
              </a:p>
            </p:txBody>
          </p:sp>
        </p:grpSp>
        <p:cxnSp>
          <p:nvCxnSpPr>
            <p:cNvPr id="50" name="Straight Arrow Connector 49"/>
            <p:cNvCxnSpPr/>
            <p:nvPr/>
          </p:nvCxnSpPr>
          <p:spPr>
            <a:xfrm>
              <a:off x="4779810" y="3034866"/>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1" name="Group 50"/>
            <p:cNvGrpSpPr/>
            <p:nvPr/>
          </p:nvGrpSpPr>
          <p:grpSpPr>
            <a:xfrm>
              <a:off x="3129380" y="4136467"/>
              <a:ext cx="736422" cy="868246"/>
              <a:chOff x="96132" y="2553921"/>
              <a:chExt cx="736422" cy="868246"/>
            </a:xfrm>
          </p:grpSpPr>
          <p:sp>
            <p:nvSpPr>
              <p:cNvPr id="52" name="Rectangle 51"/>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i="1" dirty="0"/>
                  <a:t>P</a:t>
                </a:r>
                <a:r>
                  <a:rPr lang="en-IN" baseline="-25000" dirty="0"/>
                  <a:t>2</a:t>
                </a:r>
              </a:p>
            </p:txBody>
          </p:sp>
          <p:sp>
            <p:nvSpPr>
              <p:cNvPr id="53" name="Freeform 52"/>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54" name="TextBox 53"/>
              <p:cNvSpPr txBox="1"/>
              <p:nvPr/>
            </p:nvSpPr>
            <p:spPr>
              <a:xfrm>
                <a:off x="96132" y="2553921"/>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55" name="Straight Arrow Connector 54"/>
            <p:cNvCxnSpPr>
              <a:endCxn id="57" idx="0"/>
            </p:cNvCxnSpPr>
            <p:nvPr/>
          </p:nvCxnSpPr>
          <p:spPr>
            <a:xfrm>
              <a:off x="4010764" y="5146481"/>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3632722" y="5583064"/>
              <a:ext cx="756084" cy="738814"/>
              <a:chOff x="599474" y="4000518"/>
              <a:chExt cx="756084" cy="738814"/>
            </a:xfrm>
          </p:grpSpPr>
          <p:sp>
            <p:nvSpPr>
              <p:cNvPr id="57" name="Rectangle 56"/>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2</a:t>
                </a:r>
              </a:p>
            </p:txBody>
          </p:sp>
          <p:sp>
            <p:nvSpPr>
              <p:cNvPr id="58" name="TextBox 57"/>
              <p:cNvSpPr txBox="1"/>
              <p:nvPr/>
            </p:nvSpPr>
            <p:spPr>
              <a:xfrm>
                <a:off x="644683" y="4400778"/>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sp>
          <p:nvSpPr>
            <p:cNvPr id="60" name="Freeform 59"/>
            <p:cNvSpPr/>
            <p:nvPr/>
          </p:nvSpPr>
          <p:spPr>
            <a:xfrm>
              <a:off x="1356360" y="1263734"/>
              <a:ext cx="3947160" cy="4536440"/>
            </a:xfrm>
            <a:custGeom>
              <a:avLst/>
              <a:gdLst>
                <a:gd name="connsiteX0" fmla="*/ 0 w 3947160"/>
                <a:gd name="connsiteY0" fmla="*/ 4536440 h 4536440"/>
                <a:gd name="connsiteX1" fmla="*/ 1549400 w 3947160"/>
                <a:gd name="connsiteY1" fmla="*/ 4536440 h 4536440"/>
                <a:gd name="connsiteX2" fmla="*/ 1549400 w 3947160"/>
                <a:gd name="connsiteY2" fmla="*/ 0 h 4536440"/>
                <a:gd name="connsiteX3" fmla="*/ 3947160 w 3947160"/>
                <a:gd name="connsiteY3" fmla="*/ 0 h 4536440"/>
                <a:gd name="connsiteX4" fmla="*/ 3947160 w 3947160"/>
                <a:gd name="connsiteY4" fmla="*/ 436880 h 453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7160" h="4536440">
                  <a:moveTo>
                    <a:pt x="0" y="4536440"/>
                  </a:moveTo>
                  <a:lnTo>
                    <a:pt x="1549400" y="4536440"/>
                  </a:lnTo>
                  <a:lnTo>
                    <a:pt x="1549400" y="0"/>
                  </a:lnTo>
                  <a:lnTo>
                    <a:pt x="3947160" y="0"/>
                  </a:lnTo>
                  <a:lnTo>
                    <a:pt x="3947160" y="43688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62" name="Straight Arrow Connector 61"/>
            <p:cNvCxnSpPr/>
            <p:nvPr/>
          </p:nvCxnSpPr>
          <p:spPr>
            <a:xfrm flipH="1">
              <a:off x="3865802" y="1563938"/>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5938046" y="3116455"/>
              <a:ext cx="648072" cy="769441"/>
            </a:xfrm>
            <a:prstGeom prst="rect">
              <a:avLst/>
            </a:prstGeom>
            <a:noFill/>
          </p:spPr>
          <p:txBody>
            <a:bodyPr wrap="square" rtlCol="0">
              <a:spAutoFit/>
            </a:bodyPr>
            <a:lstStyle/>
            <a:p>
              <a:r>
                <a:rPr lang="en-IN" sz="4400" b="1" dirty="0"/>
                <a:t>…</a:t>
              </a:r>
              <a:endParaRPr lang="en-IN" sz="1600" b="1" dirty="0"/>
            </a:p>
          </p:txBody>
        </p:sp>
        <p:sp>
          <p:nvSpPr>
            <p:cNvPr id="64" name="Rectangle 63"/>
            <p:cNvSpPr/>
            <p:nvPr/>
          </p:nvSpPr>
          <p:spPr>
            <a:xfrm>
              <a:off x="7277396" y="1715880"/>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Shift register</a:t>
              </a:r>
              <a:r>
                <a:rPr lang="en-IN" dirty="0"/>
                <a:t> </a:t>
              </a:r>
              <a:r>
                <a:rPr lang="en-IN" b="1" i="1" dirty="0"/>
                <a:t>b-s</a:t>
              </a:r>
              <a:r>
                <a:rPr lang="en-IN" dirty="0"/>
                <a:t> bits | </a:t>
              </a:r>
              <a:r>
                <a:rPr lang="en-IN" b="1" i="1" dirty="0"/>
                <a:t>s</a:t>
              </a:r>
              <a:r>
                <a:rPr lang="en-IN" dirty="0"/>
                <a:t> bits</a:t>
              </a:r>
              <a:endParaRPr lang="en-IN" baseline="-25000" dirty="0"/>
            </a:p>
          </p:txBody>
        </p:sp>
        <p:sp>
          <p:nvSpPr>
            <p:cNvPr id="65" name="Rectangle 64"/>
            <p:cNvSpPr/>
            <p:nvPr/>
          </p:nvSpPr>
          <p:spPr>
            <a:xfrm>
              <a:off x="7492502" y="257996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66" name="Group 65"/>
            <p:cNvGrpSpPr/>
            <p:nvPr/>
          </p:nvGrpSpPr>
          <p:grpSpPr>
            <a:xfrm>
              <a:off x="6709202" y="2212002"/>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8" name="TextBox 67"/>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69" name="Straight Arrow Connector 68"/>
            <p:cNvCxnSpPr>
              <a:endCxn id="70" idx="0"/>
            </p:cNvCxnSpPr>
            <p:nvPr/>
          </p:nvCxnSpPr>
          <p:spPr>
            <a:xfrm flipH="1">
              <a:off x="7381578" y="4119914"/>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0" name="Flowchart: Or 69"/>
            <p:cNvSpPr/>
            <p:nvPr/>
          </p:nvSpPr>
          <p:spPr>
            <a:xfrm>
              <a:off x="7255564" y="4892634"/>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71" name="Straight Arrow Connector 70"/>
            <p:cNvCxnSpPr>
              <a:endCxn id="65" idx="0"/>
            </p:cNvCxnSpPr>
            <p:nvPr/>
          </p:nvCxnSpPr>
          <p:spPr>
            <a:xfrm>
              <a:off x="8158576" y="2289122"/>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9" name="Group 88"/>
            <p:cNvGrpSpPr/>
            <p:nvPr/>
          </p:nvGrpSpPr>
          <p:grpSpPr>
            <a:xfrm>
              <a:off x="6952442" y="3279533"/>
              <a:ext cx="1995008" cy="828351"/>
              <a:chOff x="6952442" y="3655663"/>
              <a:chExt cx="1995008" cy="828351"/>
            </a:xfrm>
          </p:grpSpPr>
          <p:sp>
            <p:nvSpPr>
              <p:cNvPr id="72" name="Rectangle 71"/>
              <p:cNvSpPr/>
              <p:nvPr/>
            </p:nvSpPr>
            <p:spPr>
              <a:xfrm>
                <a:off x="6952442" y="365675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73" name="Rectangle 72"/>
              <p:cNvSpPr/>
              <p:nvPr/>
            </p:nvSpPr>
            <p:spPr>
              <a:xfrm>
                <a:off x="7831326" y="365566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dirty="0"/>
                  <a:t>b-s</a:t>
                </a:r>
                <a:r>
                  <a:rPr lang="en-IN" sz="2000" dirty="0"/>
                  <a:t> bits</a:t>
                </a:r>
              </a:p>
            </p:txBody>
          </p:sp>
        </p:grpSp>
        <p:cxnSp>
          <p:nvCxnSpPr>
            <p:cNvPr id="74" name="Straight Arrow Connector 73"/>
            <p:cNvCxnSpPr/>
            <p:nvPr/>
          </p:nvCxnSpPr>
          <p:spPr>
            <a:xfrm>
              <a:off x="8150624" y="3028784"/>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75" name="Group 74"/>
            <p:cNvGrpSpPr/>
            <p:nvPr/>
          </p:nvGrpSpPr>
          <p:grpSpPr>
            <a:xfrm>
              <a:off x="6500194" y="4130385"/>
              <a:ext cx="736422" cy="868246"/>
              <a:chOff x="96132" y="2553921"/>
              <a:chExt cx="736422" cy="868246"/>
            </a:xfrm>
          </p:grpSpPr>
          <p:sp>
            <p:nvSpPr>
              <p:cNvPr id="76" name="Rectangle 75"/>
              <p:cNvSpPr/>
              <p:nvPr/>
            </p:nvSpPr>
            <p:spPr>
              <a:xfrm>
                <a:off x="206342" y="2885250"/>
                <a:ext cx="468052" cy="371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i="1" dirty="0"/>
                  <a:t>P</a:t>
                </a:r>
                <a:r>
                  <a:rPr lang="en-IN" i="1" baseline="-25000" dirty="0"/>
                  <a:t>N</a:t>
                </a:r>
              </a:p>
            </p:txBody>
          </p:sp>
          <p:sp>
            <p:nvSpPr>
              <p:cNvPr id="77" name="Freeform 76"/>
              <p:cNvSpPr/>
              <p:nvPr/>
            </p:nvSpPr>
            <p:spPr>
              <a:xfrm>
                <a:off x="440368" y="3254468"/>
                <a:ext cx="392186" cy="16769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8" name="TextBox 77"/>
              <p:cNvSpPr txBox="1"/>
              <p:nvPr/>
            </p:nvSpPr>
            <p:spPr>
              <a:xfrm>
                <a:off x="96132" y="2553921"/>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79" name="Straight Arrow Connector 78"/>
            <p:cNvCxnSpPr>
              <a:endCxn id="81" idx="0"/>
            </p:cNvCxnSpPr>
            <p:nvPr/>
          </p:nvCxnSpPr>
          <p:spPr>
            <a:xfrm>
              <a:off x="7381578" y="5140399"/>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0" name="Group 79"/>
            <p:cNvGrpSpPr/>
            <p:nvPr/>
          </p:nvGrpSpPr>
          <p:grpSpPr>
            <a:xfrm>
              <a:off x="7003536" y="5576982"/>
              <a:ext cx="756084" cy="738814"/>
              <a:chOff x="599474" y="4000518"/>
              <a:chExt cx="756084" cy="738814"/>
            </a:xfrm>
          </p:grpSpPr>
          <p:sp>
            <p:nvSpPr>
              <p:cNvPr id="81" name="Rectangle 80"/>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i="1" baseline="-25000" dirty="0"/>
                  <a:t>N</a:t>
                </a:r>
              </a:p>
            </p:txBody>
          </p:sp>
          <p:sp>
            <p:nvSpPr>
              <p:cNvPr id="82" name="TextBox 81"/>
              <p:cNvSpPr txBox="1"/>
              <p:nvPr/>
            </p:nvSpPr>
            <p:spPr>
              <a:xfrm>
                <a:off x="644683" y="4400778"/>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83" name="Straight Arrow Connector 82"/>
            <p:cNvCxnSpPr/>
            <p:nvPr/>
          </p:nvCxnSpPr>
          <p:spPr>
            <a:xfrm flipH="1">
              <a:off x="7236616" y="1557856"/>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4" name="Freeform 83"/>
            <p:cNvSpPr/>
            <p:nvPr/>
          </p:nvSpPr>
          <p:spPr>
            <a:xfrm>
              <a:off x="4396902" y="3664088"/>
              <a:ext cx="1446179" cy="2127115"/>
            </a:xfrm>
            <a:custGeom>
              <a:avLst/>
              <a:gdLst>
                <a:gd name="connsiteX0" fmla="*/ 0 w 1446179"/>
                <a:gd name="connsiteY0" fmla="*/ 2127115 h 2127115"/>
                <a:gd name="connsiteX1" fmla="*/ 1446179 w 1446179"/>
                <a:gd name="connsiteY1" fmla="*/ 2127115 h 2127115"/>
                <a:gd name="connsiteX2" fmla="*/ 1446179 w 1446179"/>
                <a:gd name="connsiteY2" fmla="*/ 0 h 2127115"/>
              </a:gdLst>
              <a:ahLst/>
              <a:cxnLst>
                <a:cxn ang="0">
                  <a:pos x="connsiteX0" y="connsiteY0"/>
                </a:cxn>
                <a:cxn ang="0">
                  <a:pos x="connsiteX1" y="connsiteY1"/>
                </a:cxn>
                <a:cxn ang="0">
                  <a:pos x="connsiteX2" y="connsiteY2"/>
                </a:cxn>
              </a:cxnLst>
              <a:rect l="l" t="t" r="r" b="b"/>
              <a:pathLst>
                <a:path w="1446179" h="2127115">
                  <a:moveTo>
                    <a:pt x="0" y="2127115"/>
                  </a:moveTo>
                  <a:lnTo>
                    <a:pt x="1446179" y="2127115"/>
                  </a:lnTo>
                  <a:lnTo>
                    <a:pt x="1446179"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5" name="Freeform 84"/>
            <p:cNvSpPr/>
            <p:nvPr/>
          </p:nvSpPr>
          <p:spPr>
            <a:xfrm>
              <a:off x="6569413" y="1258114"/>
              <a:ext cx="2172510" cy="2425429"/>
            </a:xfrm>
            <a:custGeom>
              <a:avLst/>
              <a:gdLst>
                <a:gd name="connsiteX0" fmla="*/ 0 w 2172510"/>
                <a:gd name="connsiteY0" fmla="*/ 2425429 h 2425429"/>
                <a:gd name="connsiteX1" fmla="*/ 0 w 2172510"/>
                <a:gd name="connsiteY1" fmla="*/ 0 h 2425429"/>
                <a:gd name="connsiteX2" fmla="*/ 2172510 w 2172510"/>
                <a:gd name="connsiteY2" fmla="*/ 0 h 2425429"/>
                <a:gd name="connsiteX3" fmla="*/ 2172510 w 2172510"/>
                <a:gd name="connsiteY3" fmla="*/ 428017 h 2425429"/>
              </a:gdLst>
              <a:ahLst/>
              <a:cxnLst>
                <a:cxn ang="0">
                  <a:pos x="connsiteX0" y="connsiteY0"/>
                </a:cxn>
                <a:cxn ang="0">
                  <a:pos x="connsiteX1" y="connsiteY1"/>
                </a:cxn>
                <a:cxn ang="0">
                  <a:pos x="connsiteX2" y="connsiteY2"/>
                </a:cxn>
                <a:cxn ang="0">
                  <a:pos x="connsiteX3" y="connsiteY3"/>
                </a:cxn>
              </a:cxnLst>
              <a:rect l="l" t="t" r="r" b="b"/>
              <a:pathLst>
                <a:path w="2172510" h="2425429">
                  <a:moveTo>
                    <a:pt x="0" y="2425429"/>
                  </a:moveTo>
                  <a:lnTo>
                    <a:pt x="0" y="0"/>
                  </a:lnTo>
                  <a:lnTo>
                    <a:pt x="2172510" y="0"/>
                  </a:lnTo>
                  <a:lnTo>
                    <a:pt x="2172510" y="42801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6" name="TextBox 85"/>
            <p:cNvSpPr txBox="1"/>
            <p:nvPr/>
          </p:nvSpPr>
          <p:spPr>
            <a:xfrm>
              <a:off x="6522020" y="1189221"/>
              <a:ext cx="644818" cy="400110"/>
            </a:xfrm>
            <a:prstGeom prst="rect">
              <a:avLst/>
            </a:prstGeom>
            <a:noFill/>
          </p:spPr>
          <p:txBody>
            <a:bodyPr wrap="square" rtlCol="0">
              <a:spAutoFit/>
            </a:bodyPr>
            <a:lstStyle/>
            <a:p>
              <a:r>
                <a:rPr lang="en-IN" sz="2000" i="1" dirty="0"/>
                <a:t>C</a:t>
              </a:r>
              <a:r>
                <a:rPr lang="en-IN" sz="2000" i="1" baseline="-25000" dirty="0"/>
                <a:t>N</a:t>
              </a:r>
              <a:r>
                <a:rPr lang="en-IN" sz="2000" baseline="-25000" dirty="0"/>
                <a:t>-1</a:t>
              </a:r>
              <a:endParaRPr lang="en-IN" sz="1600" baseline="-25000" dirty="0"/>
            </a:p>
          </p:txBody>
        </p:sp>
      </p:grpSp>
      <p:sp>
        <p:nvSpPr>
          <p:cNvPr id="91"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3. CFB Encryption</a:t>
            </a:r>
          </a:p>
        </p:txBody>
      </p:sp>
      <p:pic>
        <p:nvPicPr>
          <p:cNvPr id="87" name="Picture 86"/>
          <p:cNvPicPr>
            <a:picLocks noChangeAspect="1"/>
          </p:cNvPicPr>
          <p:nvPr/>
        </p:nvPicPr>
        <p:blipFill>
          <a:blip r:embed="rId3"/>
          <a:srcRect r="45308"/>
          <a:stretch>
            <a:fillRect/>
          </a:stretch>
        </p:blipFill>
        <p:spPr>
          <a:xfrm>
            <a:off x="2667000" y="5467060"/>
            <a:ext cx="4495800" cy="1356675"/>
          </a:xfrm>
          <a:prstGeom prst="rect">
            <a:avLst/>
          </a:prstGeom>
        </p:spPr>
      </p:pic>
    </p:spTree>
    <p:extLst>
      <p:ext uri="{BB962C8B-B14F-4D97-AF65-F5344CB8AC3E}">
        <p14:creationId xmlns="" xmlns:p14="http://schemas.microsoft.com/office/powerpoint/2010/main" val="731947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3. CFB Decryption</a:t>
            </a:r>
          </a:p>
        </p:txBody>
      </p:sp>
      <p:grpSp>
        <p:nvGrpSpPr>
          <p:cNvPr id="75" name="Group 74"/>
          <p:cNvGrpSpPr/>
          <p:nvPr/>
        </p:nvGrpSpPr>
        <p:grpSpPr>
          <a:xfrm>
            <a:off x="381000" y="990600"/>
            <a:ext cx="8382000" cy="4648200"/>
            <a:chOff x="305140" y="1182730"/>
            <a:chExt cx="8718712" cy="5144045"/>
          </a:xfrm>
        </p:grpSpPr>
        <p:sp>
          <p:nvSpPr>
            <p:cNvPr id="3" name="Rectangle 2"/>
            <p:cNvSpPr/>
            <p:nvPr/>
          </p:nvSpPr>
          <p:spPr>
            <a:xfrm>
              <a:off x="1376472" y="1715471"/>
              <a:ext cx="756084" cy="58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IV</a:t>
              </a:r>
              <a:endParaRPr lang="en-IN" sz="2000" baseline="-25000" dirty="0"/>
            </a:p>
          </p:txBody>
        </p:sp>
        <p:sp>
          <p:nvSpPr>
            <p:cNvPr id="4" name="Rectangle 3"/>
            <p:cNvSpPr/>
            <p:nvPr/>
          </p:nvSpPr>
          <p:spPr>
            <a:xfrm>
              <a:off x="1088440" y="259094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6" name="Group 5"/>
            <p:cNvGrpSpPr/>
            <p:nvPr/>
          </p:nvGrpSpPr>
          <p:grpSpPr>
            <a:xfrm>
              <a:off x="305140" y="2222981"/>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TextBox 7"/>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9" name="Straight Arrow Connector 8"/>
            <p:cNvCxnSpPr>
              <a:endCxn id="10" idx="0"/>
            </p:cNvCxnSpPr>
            <p:nvPr/>
          </p:nvCxnSpPr>
          <p:spPr>
            <a:xfrm flipH="1">
              <a:off x="977516" y="4130893"/>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851502" y="4903613"/>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11" name="Straight Arrow Connector 10"/>
            <p:cNvCxnSpPr>
              <a:endCxn id="4" idx="0"/>
            </p:cNvCxnSpPr>
            <p:nvPr/>
          </p:nvCxnSpPr>
          <p:spPr>
            <a:xfrm>
              <a:off x="1754514" y="2300101"/>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0" name="Group 89"/>
            <p:cNvGrpSpPr/>
            <p:nvPr/>
          </p:nvGrpSpPr>
          <p:grpSpPr>
            <a:xfrm>
              <a:off x="548380" y="3290512"/>
              <a:ext cx="1995008" cy="828351"/>
              <a:chOff x="548380" y="3673133"/>
              <a:chExt cx="1995008" cy="828351"/>
            </a:xfrm>
          </p:grpSpPr>
          <p:sp>
            <p:nvSpPr>
              <p:cNvPr id="18" name="Rectangle 17"/>
              <p:cNvSpPr/>
              <p:nvPr/>
            </p:nvSpPr>
            <p:spPr>
              <a:xfrm>
                <a:off x="548380" y="367422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20" name="Rectangle 19"/>
              <p:cNvSpPr/>
              <p:nvPr/>
            </p:nvSpPr>
            <p:spPr>
              <a:xfrm>
                <a:off x="1427264" y="367313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i="1" dirty="0"/>
                  <a:t>b-s</a:t>
                </a:r>
                <a:r>
                  <a:rPr lang="en-IN" sz="2000" dirty="0"/>
                  <a:t> bits</a:t>
                </a:r>
              </a:p>
            </p:txBody>
          </p:sp>
        </p:grpSp>
        <p:cxnSp>
          <p:nvCxnSpPr>
            <p:cNvPr id="26" name="Straight Arrow Connector 25"/>
            <p:cNvCxnSpPr/>
            <p:nvPr/>
          </p:nvCxnSpPr>
          <p:spPr>
            <a:xfrm>
              <a:off x="1746562" y="3039763"/>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endCxn id="34" idx="0"/>
            </p:cNvCxnSpPr>
            <p:nvPr/>
          </p:nvCxnSpPr>
          <p:spPr>
            <a:xfrm>
              <a:off x="977516" y="515137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7" name="Group 36"/>
            <p:cNvGrpSpPr/>
            <p:nvPr/>
          </p:nvGrpSpPr>
          <p:grpSpPr>
            <a:xfrm>
              <a:off x="599474" y="5587961"/>
              <a:ext cx="756084" cy="738814"/>
              <a:chOff x="599474" y="4000518"/>
              <a:chExt cx="756084" cy="738814"/>
            </a:xfrm>
          </p:grpSpPr>
          <p:sp>
            <p:nvSpPr>
              <p:cNvPr id="34" name="Rectangle 33"/>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1</a:t>
                </a:r>
              </a:p>
            </p:txBody>
          </p:sp>
          <p:sp>
            <p:nvSpPr>
              <p:cNvPr id="36" name="TextBox 35"/>
              <p:cNvSpPr txBox="1"/>
              <p:nvPr/>
            </p:nvSpPr>
            <p:spPr>
              <a:xfrm>
                <a:off x="644683" y="4400778"/>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sp>
          <p:nvSpPr>
            <p:cNvPr id="40" name="Rectangle 39"/>
            <p:cNvSpPr/>
            <p:nvPr/>
          </p:nvSpPr>
          <p:spPr>
            <a:xfrm>
              <a:off x="3906582" y="1715471"/>
              <a:ext cx="1746456" cy="5832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b="1" dirty="0"/>
                <a:t>Shift register</a:t>
              </a:r>
              <a:r>
                <a:rPr lang="en-IN" dirty="0"/>
                <a:t> </a:t>
              </a:r>
              <a:r>
                <a:rPr lang="en-IN" b="1" i="1" dirty="0"/>
                <a:t>b-s</a:t>
              </a:r>
              <a:r>
                <a:rPr lang="en-IN" dirty="0"/>
                <a:t> bits | </a:t>
              </a:r>
              <a:r>
                <a:rPr lang="en-IN" b="1" i="1" dirty="0"/>
                <a:t>s</a:t>
              </a:r>
              <a:r>
                <a:rPr lang="en-IN" dirty="0"/>
                <a:t> bits</a:t>
              </a:r>
              <a:endParaRPr lang="en-IN" baseline="-25000" dirty="0"/>
            </a:p>
          </p:txBody>
        </p:sp>
        <p:sp>
          <p:nvSpPr>
            <p:cNvPr id="41" name="Rectangle 40"/>
            <p:cNvSpPr/>
            <p:nvPr/>
          </p:nvSpPr>
          <p:spPr>
            <a:xfrm>
              <a:off x="4121688" y="2579555"/>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42" name="Group 41"/>
            <p:cNvGrpSpPr/>
            <p:nvPr/>
          </p:nvGrpSpPr>
          <p:grpSpPr>
            <a:xfrm>
              <a:off x="3338388" y="2211593"/>
              <a:ext cx="744225" cy="585762"/>
              <a:chOff x="85869" y="2021252"/>
              <a:chExt cx="744225" cy="585762"/>
            </a:xfrm>
          </p:grpSpPr>
          <p:sp>
            <p:nvSpPr>
              <p:cNvPr id="43" name="Freeform 4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4" name="TextBox 43"/>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45" name="Straight Arrow Connector 44"/>
            <p:cNvCxnSpPr>
              <a:endCxn id="46" idx="0"/>
            </p:cNvCxnSpPr>
            <p:nvPr/>
          </p:nvCxnSpPr>
          <p:spPr>
            <a:xfrm flipH="1">
              <a:off x="4010764" y="4119505"/>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6" name="Flowchart: Or 45"/>
            <p:cNvSpPr/>
            <p:nvPr/>
          </p:nvSpPr>
          <p:spPr>
            <a:xfrm>
              <a:off x="3884750" y="4892225"/>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47" name="Straight Arrow Connector 46"/>
            <p:cNvCxnSpPr>
              <a:endCxn id="41" idx="0"/>
            </p:cNvCxnSpPr>
            <p:nvPr/>
          </p:nvCxnSpPr>
          <p:spPr>
            <a:xfrm>
              <a:off x="4787762" y="2288713"/>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8" name="Group 87"/>
            <p:cNvGrpSpPr/>
            <p:nvPr/>
          </p:nvGrpSpPr>
          <p:grpSpPr>
            <a:xfrm>
              <a:off x="3581628" y="3279124"/>
              <a:ext cx="1995008" cy="828351"/>
              <a:chOff x="3581628" y="3661745"/>
              <a:chExt cx="1995008" cy="828351"/>
            </a:xfrm>
          </p:grpSpPr>
          <p:sp>
            <p:nvSpPr>
              <p:cNvPr id="48" name="Rectangle 47"/>
              <p:cNvSpPr/>
              <p:nvPr/>
            </p:nvSpPr>
            <p:spPr>
              <a:xfrm>
                <a:off x="3581628" y="3662837"/>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49" name="Rectangle 48"/>
              <p:cNvSpPr/>
              <p:nvPr/>
            </p:nvSpPr>
            <p:spPr>
              <a:xfrm>
                <a:off x="4460512" y="3661745"/>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dirty="0"/>
                  <a:t>b-s</a:t>
                </a:r>
                <a:r>
                  <a:rPr lang="en-IN" sz="2000" dirty="0"/>
                  <a:t> bits</a:t>
                </a:r>
              </a:p>
            </p:txBody>
          </p:sp>
        </p:grpSp>
        <p:cxnSp>
          <p:nvCxnSpPr>
            <p:cNvPr id="50" name="Straight Arrow Connector 49"/>
            <p:cNvCxnSpPr/>
            <p:nvPr/>
          </p:nvCxnSpPr>
          <p:spPr>
            <a:xfrm>
              <a:off x="4779810" y="3028375"/>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a:endCxn id="57" idx="0"/>
            </p:cNvCxnSpPr>
            <p:nvPr/>
          </p:nvCxnSpPr>
          <p:spPr>
            <a:xfrm>
              <a:off x="4010764" y="5139990"/>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56" name="Group 55"/>
            <p:cNvGrpSpPr/>
            <p:nvPr/>
          </p:nvGrpSpPr>
          <p:grpSpPr>
            <a:xfrm>
              <a:off x="3632722" y="5576573"/>
              <a:ext cx="756084" cy="738814"/>
              <a:chOff x="599474" y="4000518"/>
              <a:chExt cx="756084" cy="738814"/>
            </a:xfrm>
          </p:grpSpPr>
          <p:sp>
            <p:nvSpPr>
              <p:cNvPr id="57" name="Rectangle 56"/>
              <p:cNvSpPr/>
              <p:nvPr/>
            </p:nvSpPr>
            <p:spPr>
              <a:xfrm>
                <a:off x="599474" y="400051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2</a:t>
                </a:r>
              </a:p>
            </p:txBody>
          </p:sp>
          <p:sp>
            <p:nvSpPr>
              <p:cNvPr id="58" name="TextBox 57"/>
              <p:cNvSpPr txBox="1"/>
              <p:nvPr/>
            </p:nvSpPr>
            <p:spPr>
              <a:xfrm>
                <a:off x="644683" y="4400778"/>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62" name="Straight Arrow Connector 61"/>
            <p:cNvCxnSpPr/>
            <p:nvPr/>
          </p:nvCxnSpPr>
          <p:spPr>
            <a:xfrm flipH="1">
              <a:off x="3865802" y="1557447"/>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5938046" y="3109964"/>
              <a:ext cx="648072" cy="769441"/>
            </a:xfrm>
            <a:prstGeom prst="rect">
              <a:avLst/>
            </a:prstGeom>
            <a:noFill/>
          </p:spPr>
          <p:txBody>
            <a:bodyPr wrap="square" rtlCol="0">
              <a:spAutoFit/>
            </a:bodyPr>
            <a:lstStyle/>
            <a:p>
              <a:r>
                <a:rPr lang="en-IN" sz="4400" b="1" dirty="0"/>
                <a:t>…</a:t>
              </a:r>
              <a:endParaRPr lang="en-IN" sz="1600" b="1" dirty="0"/>
            </a:p>
          </p:txBody>
        </p:sp>
        <p:sp>
          <p:nvSpPr>
            <p:cNvPr id="64" name="Rectangle 63"/>
            <p:cNvSpPr/>
            <p:nvPr/>
          </p:nvSpPr>
          <p:spPr>
            <a:xfrm>
              <a:off x="7277396" y="1709389"/>
              <a:ext cx="1746456" cy="58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Shift register</a:t>
              </a:r>
              <a:r>
                <a:rPr lang="en-IN" dirty="0"/>
                <a:t> </a:t>
              </a:r>
              <a:r>
                <a:rPr lang="en-IN" b="1" i="1" dirty="0"/>
                <a:t>b-s</a:t>
              </a:r>
              <a:r>
                <a:rPr lang="en-IN" dirty="0"/>
                <a:t> bits | </a:t>
              </a:r>
              <a:r>
                <a:rPr lang="en-IN" b="1" i="1" dirty="0"/>
                <a:t>s</a:t>
              </a:r>
              <a:r>
                <a:rPr lang="en-IN" dirty="0"/>
                <a:t> bits</a:t>
              </a:r>
              <a:endParaRPr lang="en-IN" baseline="-25000" dirty="0"/>
            </a:p>
          </p:txBody>
        </p:sp>
        <p:sp>
          <p:nvSpPr>
            <p:cNvPr id="65" name="Rectangle 64"/>
            <p:cNvSpPr/>
            <p:nvPr/>
          </p:nvSpPr>
          <p:spPr>
            <a:xfrm>
              <a:off x="7492502" y="257347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grpSp>
          <p:nvGrpSpPr>
            <p:cNvPr id="66" name="Group 65"/>
            <p:cNvGrpSpPr/>
            <p:nvPr/>
          </p:nvGrpSpPr>
          <p:grpSpPr>
            <a:xfrm>
              <a:off x="6709202" y="2205511"/>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8" name="TextBox 67"/>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69" name="Straight Arrow Connector 68"/>
            <p:cNvCxnSpPr>
              <a:endCxn id="70" idx="0"/>
            </p:cNvCxnSpPr>
            <p:nvPr/>
          </p:nvCxnSpPr>
          <p:spPr>
            <a:xfrm flipH="1">
              <a:off x="7381578" y="4113423"/>
              <a:ext cx="3741" cy="77272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0" name="Flowchart: Or 69"/>
            <p:cNvSpPr/>
            <p:nvPr/>
          </p:nvSpPr>
          <p:spPr>
            <a:xfrm>
              <a:off x="7255564" y="4886143"/>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71" name="Straight Arrow Connector 70"/>
            <p:cNvCxnSpPr>
              <a:endCxn id="65" idx="0"/>
            </p:cNvCxnSpPr>
            <p:nvPr/>
          </p:nvCxnSpPr>
          <p:spPr>
            <a:xfrm>
              <a:off x="8158576" y="2282631"/>
              <a:ext cx="0" cy="29084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9" name="Group 88"/>
            <p:cNvGrpSpPr/>
            <p:nvPr/>
          </p:nvGrpSpPr>
          <p:grpSpPr>
            <a:xfrm>
              <a:off x="6952442" y="3273042"/>
              <a:ext cx="1995008" cy="828351"/>
              <a:chOff x="6952442" y="3655663"/>
              <a:chExt cx="1995008" cy="828351"/>
            </a:xfrm>
          </p:grpSpPr>
          <p:sp>
            <p:nvSpPr>
              <p:cNvPr id="72" name="Rectangle 71"/>
              <p:cNvSpPr/>
              <p:nvPr/>
            </p:nvSpPr>
            <p:spPr>
              <a:xfrm>
                <a:off x="6952442" y="3656755"/>
                <a:ext cx="915222"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Select</a:t>
                </a:r>
                <a:r>
                  <a:rPr lang="en-IN" sz="2000" dirty="0"/>
                  <a:t> </a:t>
                </a:r>
                <a:r>
                  <a:rPr lang="en-IN" sz="2000" b="1" i="1" dirty="0"/>
                  <a:t>s</a:t>
                </a:r>
                <a:r>
                  <a:rPr lang="en-IN" sz="2000" dirty="0"/>
                  <a:t> bits</a:t>
                </a:r>
              </a:p>
            </p:txBody>
          </p:sp>
          <p:sp>
            <p:nvSpPr>
              <p:cNvPr id="73" name="Rectangle 72"/>
              <p:cNvSpPr/>
              <p:nvPr/>
            </p:nvSpPr>
            <p:spPr>
              <a:xfrm>
                <a:off x="7831326" y="3655663"/>
                <a:ext cx="1116124" cy="827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Discard</a:t>
                </a:r>
                <a:r>
                  <a:rPr lang="en-IN" sz="2000" dirty="0"/>
                  <a:t> </a:t>
                </a:r>
                <a:r>
                  <a:rPr lang="en-IN" sz="2000" b="1" dirty="0"/>
                  <a:t>b-s</a:t>
                </a:r>
                <a:r>
                  <a:rPr lang="en-IN" sz="2000" dirty="0"/>
                  <a:t> bits</a:t>
                </a:r>
              </a:p>
            </p:txBody>
          </p:sp>
        </p:grpSp>
        <p:cxnSp>
          <p:nvCxnSpPr>
            <p:cNvPr id="74" name="Straight Arrow Connector 73"/>
            <p:cNvCxnSpPr/>
            <p:nvPr/>
          </p:nvCxnSpPr>
          <p:spPr>
            <a:xfrm>
              <a:off x="8150624" y="3022293"/>
              <a:ext cx="0" cy="26440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p:cNvCxnSpPr>
              <a:endCxn id="81" idx="0"/>
            </p:cNvCxnSpPr>
            <p:nvPr/>
          </p:nvCxnSpPr>
          <p:spPr>
            <a:xfrm>
              <a:off x="7381578" y="513390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p:cNvGrpSpPr/>
            <p:nvPr/>
          </p:nvGrpSpPr>
          <p:grpSpPr>
            <a:xfrm>
              <a:off x="7003536" y="5570491"/>
              <a:ext cx="756084" cy="738814"/>
              <a:chOff x="7003536" y="5570491"/>
              <a:chExt cx="756084" cy="738814"/>
            </a:xfrm>
          </p:grpSpPr>
          <p:sp>
            <p:nvSpPr>
              <p:cNvPr id="81" name="Rectangle 80"/>
              <p:cNvSpPr/>
              <p:nvPr/>
            </p:nvSpPr>
            <p:spPr>
              <a:xfrm>
                <a:off x="7003536" y="557049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i="1" baseline="-25000" dirty="0"/>
                  <a:t>N</a:t>
                </a:r>
              </a:p>
            </p:txBody>
          </p:sp>
          <p:sp>
            <p:nvSpPr>
              <p:cNvPr id="82" name="TextBox 81"/>
              <p:cNvSpPr txBox="1"/>
              <p:nvPr/>
            </p:nvSpPr>
            <p:spPr>
              <a:xfrm>
                <a:off x="7048745" y="5970751"/>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cxnSp>
          <p:nvCxnSpPr>
            <p:cNvPr id="83" name="Straight Arrow Connector 82"/>
            <p:cNvCxnSpPr/>
            <p:nvPr/>
          </p:nvCxnSpPr>
          <p:spPr>
            <a:xfrm flipH="1">
              <a:off x="7236616" y="1551365"/>
              <a:ext cx="631048" cy="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5" name="Freeform 84"/>
            <p:cNvSpPr/>
            <p:nvPr/>
          </p:nvSpPr>
          <p:spPr>
            <a:xfrm>
              <a:off x="6569413" y="1251623"/>
              <a:ext cx="2172510" cy="2425429"/>
            </a:xfrm>
            <a:custGeom>
              <a:avLst/>
              <a:gdLst>
                <a:gd name="connsiteX0" fmla="*/ 0 w 2172510"/>
                <a:gd name="connsiteY0" fmla="*/ 2425429 h 2425429"/>
                <a:gd name="connsiteX1" fmla="*/ 0 w 2172510"/>
                <a:gd name="connsiteY1" fmla="*/ 0 h 2425429"/>
                <a:gd name="connsiteX2" fmla="*/ 2172510 w 2172510"/>
                <a:gd name="connsiteY2" fmla="*/ 0 h 2425429"/>
                <a:gd name="connsiteX3" fmla="*/ 2172510 w 2172510"/>
                <a:gd name="connsiteY3" fmla="*/ 428017 h 2425429"/>
              </a:gdLst>
              <a:ahLst/>
              <a:cxnLst>
                <a:cxn ang="0">
                  <a:pos x="connsiteX0" y="connsiteY0"/>
                </a:cxn>
                <a:cxn ang="0">
                  <a:pos x="connsiteX1" y="connsiteY1"/>
                </a:cxn>
                <a:cxn ang="0">
                  <a:pos x="connsiteX2" y="connsiteY2"/>
                </a:cxn>
                <a:cxn ang="0">
                  <a:pos x="connsiteX3" y="connsiteY3"/>
                </a:cxn>
              </a:cxnLst>
              <a:rect l="l" t="t" r="r" b="b"/>
              <a:pathLst>
                <a:path w="2172510" h="2425429">
                  <a:moveTo>
                    <a:pt x="0" y="2425429"/>
                  </a:moveTo>
                  <a:lnTo>
                    <a:pt x="0" y="0"/>
                  </a:lnTo>
                  <a:lnTo>
                    <a:pt x="2172510" y="0"/>
                  </a:lnTo>
                  <a:lnTo>
                    <a:pt x="2172510" y="42801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6" name="TextBox 85"/>
            <p:cNvSpPr txBox="1"/>
            <p:nvPr/>
          </p:nvSpPr>
          <p:spPr>
            <a:xfrm>
              <a:off x="6522020" y="1182730"/>
              <a:ext cx="644818" cy="400110"/>
            </a:xfrm>
            <a:prstGeom prst="rect">
              <a:avLst/>
            </a:prstGeom>
            <a:noFill/>
          </p:spPr>
          <p:txBody>
            <a:bodyPr wrap="square" rtlCol="0">
              <a:spAutoFit/>
            </a:bodyPr>
            <a:lstStyle/>
            <a:p>
              <a:r>
                <a:rPr lang="en-IN" sz="2000" i="1" dirty="0"/>
                <a:t>C</a:t>
              </a:r>
              <a:r>
                <a:rPr lang="en-IN" sz="2000" i="1" baseline="-25000" dirty="0"/>
                <a:t>N</a:t>
              </a:r>
              <a:r>
                <a:rPr lang="en-IN" sz="2000" baseline="-25000" dirty="0"/>
                <a:t>-1</a:t>
              </a:r>
              <a:endParaRPr lang="en-IN" sz="1600" baseline="-25000" dirty="0"/>
            </a:p>
          </p:txBody>
        </p:sp>
        <p:cxnSp>
          <p:nvCxnSpPr>
            <p:cNvPr id="12" name="Straight Arrow Connector 11"/>
            <p:cNvCxnSpPr>
              <a:stCxn id="87" idx="1"/>
              <a:endCxn id="10" idx="6"/>
            </p:cNvCxnSpPr>
            <p:nvPr/>
          </p:nvCxnSpPr>
          <p:spPr>
            <a:xfrm flipH="1" flipV="1">
              <a:off x="1103530" y="5024547"/>
              <a:ext cx="1538497"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 name="Freeform 1"/>
            <p:cNvSpPr/>
            <p:nvPr/>
          </p:nvSpPr>
          <p:spPr>
            <a:xfrm>
              <a:off x="3012440" y="1249680"/>
              <a:ext cx="2291080" cy="3550920"/>
            </a:xfrm>
            <a:custGeom>
              <a:avLst/>
              <a:gdLst>
                <a:gd name="connsiteX0" fmla="*/ 0 w 2291080"/>
                <a:gd name="connsiteY0" fmla="*/ 3550920 h 3550920"/>
                <a:gd name="connsiteX1" fmla="*/ 0 w 2291080"/>
                <a:gd name="connsiteY1" fmla="*/ 0 h 3550920"/>
                <a:gd name="connsiteX2" fmla="*/ 2291080 w 2291080"/>
                <a:gd name="connsiteY2" fmla="*/ 5080 h 3550920"/>
                <a:gd name="connsiteX3" fmla="*/ 2291080 w 2291080"/>
                <a:gd name="connsiteY3" fmla="*/ 472440 h 3550920"/>
              </a:gdLst>
              <a:ahLst/>
              <a:cxnLst>
                <a:cxn ang="0">
                  <a:pos x="connsiteX0" y="connsiteY0"/>
                </a:cxn>
                <a:cxn ang="0">
                  <a:pos x="connsiteX1" y="connsiteY1"/>
                </a:cxn>
                <a:cxn ang="0">
                  <a:pos x="connsiteX2" y="connsiteY2"/>
                </a:cxn>
                <a:cxn ang="0">
                  <a:pos x="connsiteX3" y="connsiteY3"/>
                </a:cxn>
              </a:cxnLst>
              <a:rect l="l" t="t" r="r" b="b"/>
              <a:pathLst>
                <a:path w="2291080" h="3550920">
                  <a:moveTo>
                    <a:pt x="0" y="3550920"/>
                  </a:moveTo>
                  <a:lnTo>
                    <a:pt x="0" y="0"/>
                  </a:lnTo>
                  <a:lnTo>
                    <a:pt x="2291080" y="5080"/>
                  </a:lnTo>
                  <a:lnTo>
                    <a:pt x="2291080" y="47244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93" name="Straight Arrow Connector 92"/>
            <p:cNvCxnSpPr>
              <a:stCxn id="92" idx="1"/>
            </p:cNvCxnSpPr>
            <p:nvPr/>
          </p:nvCxnSpPr>
          <p:spPr>
            <a:xfrm flipH="1" flipV="1">
              <a:off x="4136777" y="5014534"/>
              <a:ext cx="1538497"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a:stCxn id="92" idx="0"/>
            </p:cNvCxnSpPr>
            <p:nvPr/>
          </p:nvCxnSpPr>
          <p:spPr>
            <a:xfrm flipH="1" flipV="1">
              <a:off x="6048164" y="3940961"/>
              <a:ext cx="5152" cy="859639"/>
            </a:xfrm>
            <a:prstGeom prst="line">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Arrow Connector 94"/>
            <p:cNvCxnSpPr/>
            <p:nvPr/>
          </p:nvCxnSpPr>
          <p:spPr>
            <a:xfrm flipH="1" flipV="1">
              <a:off x="7508543" y="4992787"/>
              <a:ext cx="376202" cy="386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6" name="Group 15"/>
            <p:cNvGrpSpPr/>
            <p:nvPr/>
          </p:nvGrpSpPr>
          <p:grpSpPr>
            <a:xfrm>
              <a:off x="7911962" y="4774987"/>
              <a:ext cx="756084" cy="738594"/>
              <a:chOff x="7911962" y="4774987"/>
              <a:chExt cx="756084" cy="738594"/>
            </a:xfrm>
          </p:grpSpPr>
          <p:sp>
            <p:nvSpPr>
              <p:cNvPr id="94" name="Rectangle 93"/>
              <p:cNvSpPr/>
              <p:nvPr/>
            </p:nvSpPr>
            <p:spPr>
              <a:xfrm>
                <a:off x="7911962" y="4774987"/>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i="1" baseline="-25000" dirty="0"/>
                  <a:t>N</a:t>
                </a:r>
              </a:p>
            </p:txBody>
          </p:sp>
          <p:sp>
            <p:nvSpPr>
              <p:cNvPr id="96" name="TextBox 95"/>
              <p:cNvSpPr txBox="1"/>
              <p:nvPr/>
            </p:nvSpPr>
            <p:spPr>
              <a:xfrm>
                <a:off x="7942027" y="5175027"/>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grpSp>
          <p:nvGrpSpPr>
            <p:cNvPr id="19" name="Group 18"/>
            <p:cNvGrpSpPr/>
            <p:nvPr/>
          </p:nvGrpSpPr>
          <p:grpSpPr>
            <a:xfrm>
              <a:off x="5675274" y="4800600"/>
              <a:ext cx="756084" cy="738024"/>
              <a:chOff x="5675274" y="4800600"/>
              <a:chExt cx="756084" cy="738024"/>
            </a:xfrm>
          </p:grpSpPr>
          <p:sp>
            <p:nvSpPr>
              <p:cNvPr id="92" name="Rectangle 91"/>
              <p:cNvSpPr/>
              <p:nvPr/>
            </p:nvSpPr>
            <p:spPr>
              <a:xfrm>
                <a:off x="5675274" y="480060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2</a:t>
                </a:r>
              </a:p>
            </p:txBody>
          </p:sp>
          <p:sp>
            <p:nvSpPr>
              <p:cNvPr id="97" name="TextBox 96"/>
              <p:cNvSpPr txBox="1"/>
              <p:nvPr/>
            </p:nvSpPr>
            <p:spPr>
              <a:xfrm>
                <a:off x="5742887" y="5200070"/>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grpSp>
          <p:nvGrpSpPr>
            <p:cNvPr id="17" name="Group 16"/>
            <p:cNvGrpSpPr/>
            <p:nvPr/>
          </p:nvGrpSpPr>
          <p:grpSpPr>
            <a:xfrm>
              <a:off x="2642027" y="4810613"/>
              <a:ext cx="756084" cy="752892"/>
              <a:chOff x="2642027" y="4810613"/>
              <a:chExt cx="756084" cy="752892"/>
            </a:xfrm>
          </p:grpSpPr>
          <p:sp>
            <p:nvSpPr>
              <p:cNvPr id="87" name="Rectangle 86"/>
              <p:cNvSpPr/>
              <p:nvPr/>
            </p:nvSpPr>
            <p:spPr>
              <a:xfrm>
                <a:off x="2642027" y="481061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1</a:t>
                </a:r>
              </a:p>
            </p:txBody>
          </p:sp>
          <p:sp>
            <p:nvSpPr>
              <p:cNvPr id="98" name="TextBox 97"/>
              <p:cNvSpPr txBox="1"/>
              <p:nvPr/>
            </p:nvSpPr>
            <p:spPr>
              <a:xfrm>
                <a:off x="2696729" y="5224951"/>
                <a:ext cx="688471" cy="338554"/>
              </a:xfrm>
              <a:prstGeom prst="rect">
                <a:avLst/>
              </a:prstGeom>
              <a:noFill/>
            </p:spPr>
            <p:txBody>
              <a:bodyPr wrap="square" rtlCol="0">
                <a:spAutoFit/>
              </a:bodyPr>
              <a:lstStyle/>
              <a:p>
                <a:r>
                  <a:rPr lang="en-IN" sz="1600" i="1" dirty="0"/>
                  <a:t>S </a:t>
                </a:r>
                <a:r>
                  <a:rPr lang="en-IN" sz="1600" dirty="0"/>
                  <a:t>bits</a:t>
                </a:r>
                <a:endParaRPr lang="en-IN" sz="1200" baseline="-25000" dirty="0"/>
              </a:p>
            </p:txBody>
          </p:sp>
        </p:grpSp>
      </p:grpSp>
      <p:pic>
        <p:nvPicPr>
          <p:cNvPr id="76" name="Picture 75"/>
          <p:cNvPicPr>
            <a:picLocks noChangeAspect="1"/>
          </p:cNvPicPr>
          <p:nvPr/>
        </p:nvPicPr>
        <p:blipFill>
          <a:blip r:embed="rId3"/>
          <a:srcRect l="55127"/>
          <a:stretch>
            <a:fillRect/>
          </a:stretch>
        </p:blipFill>
        <p:spPr>
          <a:xfrm>
            <a:off x="2286000" y="5610562"/>
            <a:ext cx="3391622" cy="1247437"/>
          </a:xfrm>
          <a:prstGeom prst="rect">
            <a:avLst/>
          </a:prstGeom>
        </p:spPr>
      </p:pic>
    </p:spTree>
    <p:extLst>
      <p:ext uri="{BB962C8B-B14F-4D97-AF65-F5344CB8AC3E}">
        <p14:creationId xmlns="" xmlns:p14="http://schemas.microsoft.com/office/powerpoint/2010/main" val="3763960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CFB Mode</a:t>
            </a:r>
          </a:p>
        </p:txBody>
      </p:sp>
      <p:sp>
        <p:nvSpPr>
          <p:cNvPr id="3" name="Content Placeholder 2"/>
          <p:cNvSpPr>
            <a:spLocks noGrp="1"/>
          </p:cNvSpPr>
          <p:nvPr>
            <p:ph idx="1"/>
          </p:nvPr>
        </p:nvSpPr>
        <p:spPr/>
        <p:txBody>
          <a:bodyPr>
            <a:normAutofit/>
          </a:bodyPr>
          <a:lstStyle/>
          <a:p>
            <a:r>
              <a:rPr lang="en-IN" dirty="0"/>
              <a:t>The input to the encryption function is a </a:t>
            </a:r>
            <a:r>
              <a:rPr lang="en-IN" b="1" dirty="0">
                <a:solidFill>
                  <a:schemeClr val="tx2"/>
                </a:solidFill>
              </a:rPr>
              <a:t>b-bit shift register</a:t>
            </a:r>
            <a:r>
              <a:rPr lang="en-IN" dirty="0"/>
              <a:t> that is initially set to some initialization vector (IV). </a:t>
            </a:r>
          </a:p>
          <a:p>
            <a:r>
              <a:rPr lang="en-IN" dirty="0"/>
              <a:t>The leftmost (most significant) </a:t>
            </a:r>
            <a:r>
              <a:rPr lang="en-IN" b="1" dirty="0">
                <a:solidFill>
                  <a:schemeClr val="tx2"/>
                </a:solidFill>
              </a:rPr>
              <a:t>s bits</a:t>
            </a:r>
            <a:r>
              <a:rPr lang="en-IN" dirty="0"/>
              <a:t> of the output of the encryption function are </a:t>
            </a:r>
            <a:r>
              <a:rPr lang="en-IN" dirty="0" err="1"/>
              <a:t>XORed</a:t>
            </a:r>
            <a:r>
              <a:rPr lang="en-IN" dirty="0"/>
              <a:t> with the first segment of plaintext </a:t>
            </a:r>
            <a:r>
              <a:rPr lang="en-IN" b="1" dirty="0">
                <a:solidFill>
                  <a:schemeClr val="tx2"/>
                </a:solidFill>
              </a:rPr>
              <a:t>P1</a:t>
            </a:r>
            <a:r>
              <a:rPr lang="en-IN" dirty="0"/>
              <a:t>  to produce the first unit of ciphertext </a:t>
            </a:r>
            <a:r>
              <a:rPr lang="en-IN" b="1" dirty="0">
                <a:solidFill>
                  <a:schemeClr val="tx2"/>
                </a:solidFill>
              </a:rPr>
              <a:t>C1</a:t>
            </a:r>
            <a:r>
              <a:rPr lang="en-IN" dirty="0"/>
              <a:t> , which is then transmitted. </a:t>
            </a:r>
          </a:p>
          <a:p>
            <a:r>
              <a:rPr lang="en-IN" dirty="0"/>
              <a:t>In addition, the </a:t>
            </a:r>
            <a:r>
              <a:rPr lang="en-IN" u="sng" dirty="0"/>
              <a:t>contents of the shift register are shifted left by </a:t>
            </a:r>
            <a:r>
              <a:rPr lang="en-IN" b="1" u="sng" dirty="0">
                <a:solidFill>
                  <a:schemeClr val="tx2"/>
                </a:solidFill>
              </a:rPr>
              <a:t>s bits</a:t>
            </a:r>
            <a:r>
              <a:rPr lang="en-IN" u="sng" dirty="0"/>
              <a:t>, and C1 is placed in the rightmost (</a:t>
            </a:r>
            <a:r>
              <a:rPr lang="en-IN" b="1" u="sng" dirty="0"/>
              <a:t>least significant</a:t>
            </a:r>
            <a:r>
              <a:rPr lang="en-IN" u="sng" dirty="0"/>
              <a:t>) s bits</a:t>
            </a:r>
            <a:r>
              <a:rPr lang="en-IN" dirty="0"/>
              <a:t> of the shift register. </a:t>
            </a:r>
          </a:p>
          <a:p>
            <a:r>
              <a:rPr lang="en-IN" dirty="0"/>
              <a:t>For </a:t>
            </a:r>
            <a:r>
              <a:rPr lang="en-IN" b="1" dirty="0"/>
              <a:t>decryption</a:t>
            </a:r>
            <a:r>
              <a:rPr lang="en-IN" dirty="0"/>
              <a:t>, the same scheme is used, except that </a:t>
            </a:r>
            <a:r>
              <a:rPr lang="en-IN" u="sng" dirty="0"/>
              <a:t>the received ciphertext unit is </a:t>
            </a:r>
            <a:r>
              <a:rPr lang="en-IN" u="sng" dirty="0" err="1"/>
              <a:t>XORed</a:t>
            </a:r>
            <a:r>
              <a:rPr lang="en-IN" u="sng" dirty="0"/>
              <a:t> with the output of the encryption function</a:t>
            </a:r>
            <a:r>
              <a:rPr lang="en-IN" dirty="0"/>
              <a:t> to produce the plaintext unit. </a:t>
            </a:r>
          </a:p>
        </p:txBody>
      </p:sp>
    </p:spTree>
    <p:extLst>
      <p:ext uri="{BB962C8B-B14F-4D97-AF65-F5344CB8AC3E}">
        <p14:creationId xmlns="" xmlns:p14="http://schemas.microsoft.com/office/powerpoint/2010/main" val="353261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Output Feedback Mode (OFB)</a:t>
            </a:r>
          </a:p>
        </p:txBody>
      </p:sp>
      <p:sp>
        <p:nvSpPr>
          <p:cNvPr id="3" name="Content Placeholder 2"/>
          <p:cNvSpPr>
            <a:spLocks noGrp="1"/>
          </p:cNvSpPr>
          <p:nvPr>
            <p:ph idx="1"/>
          </p:nvPr>
        </p:nvSpPr>
        <p:spPr/>
        <p:txBody>
          <a:bodyPr>
            <a:normAutofit lnSpcReduction="10000"/>
          </a:bodyPr>
          <a:lstStyle/>
          <a:p>
            <a:r>
              <a:rPr lang="en-IN" dirty="0"/>
              <a:t>The output feedback (</a:t>
            </a:r>
            <a:r>
              <a:rPr lang="en-IN" b="1" dirty="0">
                <a:solidFill>
                  <a:schemeClr val="tx2"/>
                </a:solidFill>
              </a:rPr>
              <a:t>OFB</a:t>
            </a:r>
            <a:r>
              <a:rPr lang="en-IN" dirty="0"/>
              <a:t>) mode is similar in structure to that of </a:t>
            </a:r>
            <a:r>
              <a:rPr lang="en-IN" b="1" dirty="0">
                <a:solidFill>
                  <a:schemeClr val="tx2"/>
                </a:solidFill>
              </a:rPr>
              <a:t>CFB</a:t>
            </a:r>
            <a:r>
              <a:rPr lang="en-IN" dirty="0"/>
              <a:t>. </a:t>
            </a:r>
          </a:p>
          <a:p>
            <a:r>
              <a:rPr lang="en-IN" dirty="0"/>
              <a:t>For </a:t>
            </a:r>
            <a:r>
              <a:rPr lang="en-IN" b="1" dirty="0">
                <a:solidFill>
                  <a:schemeClr val="tx2"/>
                </a:solidFill>
              </a:rPr>
              <a:t>OFB</a:t>
            </a:r>
            <a:r>
              <a:rPr lang="en-IN" dirty="0"/>
              <a:t>, the </a:t>
            </a:r>
            <a:r>
              <a:rPr lang="en-IN" u="sng" dirty="0"/>
              <a:t>output of the encryption function is fed back</a:t>
            </a:r>
            <a:r>
              <a:rPr lang="en-IN" dirty="0"/>
              <a:t> to become the input for encrypting the next block of plaintext.</a:t>
            </a:r>
          </a:p>
          <a:p>
            <a:r>
              <a:rPr lang="en-IN" dirty="0"/>
              <a:t>In </a:t>
            </a:r>
            <a:r>
              <a:rPr lang="en-IN" b="1" dirty="0">
                <a:solidFill>
                  <a:schemeClr val="tx2"/>
                </a:solidFill>
              </a:rPr>
              <a:t>CFB</a:t>
            </a:r>
            <a:r>
              <a:rPr lang="en-IN" dirty="0"/>
              <a:t>, the </a:t>
            </a:r>
            <a:r>
              <a:rPr lang="en-IN" u="sng" dirty="0"/>
              <a:t>output of the XOR unit is fed back</a:t>
            </a:r>
            <a:r>
              <a:rPr lang="en-IN" dirty="0"/>
              <a:t> to become input for encrypting the next block. </a:t>
            </a:r>
          </a:p>
          <a:p>
            <a:r>
              <a:rPr lang="en-IN" dirty="0"/>
              <a:t>The other difference is that the </a:t>
            </a:r>
            <a:r>
              <a:rPr lang="en-IN" b="1" u="sng" dirty="0">
                <a:solidFill>
                  <a:schemeClr val="tx2"/>
                </a:solidFill>
              </a:rPr>
              <a:t>OFB</a:t>
            </a:r>
            <a:r>
              <a:rPr lang="en-IN" u="sng" dirty="0"/>
              <a:t> mode operates on full blocks of plaintext and ciphertext, whereas </a:t>
            </a:r>
            <a:r>
              <a:rPr lang="en-IN" b="1" u="sng" dirty="0">
                <a:solidFill>
                  <a:schemeClr val="tx2"/>
                </a:solidFill>
              </a:rPr>
              <a:t>CFB</a:t>
            </a:r>
            <a:r>
              <a:rPr lang="en-IN" u="sng" dirty="0"/>
              <a:t> operates on an </a:t>
            </a:r>
            <a:r>
              <a:rPr lang="en-IN" b="1" u="sng" dirty="0">
                <a:solidFill>
                  <a:schemeClr val="tx2"/>
                </a:solidFill>
              </a:rPr>
              <a:t>s-bit </a:t>
            </a:r>
            <a:r>
              <a:rPr lang="en-IN" dirty="0"/>
              <a:t>subset.</a:t>
            </a:r>
          </a:p>
          <a:p>
            <a:r>
              <a:rPr lang="en-IN" b="1" dirty="0">
                <a:solidFill>
                  <a:schemeClr val="tx2"/>
                </a:solidFill>
              </a:rPr>
              <a:t>Nonce:</a:t>
            </a:r>
            <a:r>
              <a:rPr lang="en-IN" dirty="0"/>
              <a:t> A </a:t>
            </a:r>
            <a:r>
              <a:rPr lang="en-IN" u="sng" dirty="0"/>
              <a:t>time-varying value that has at most a negligible chance of repeating</a:t>
            </a:r>
            <a:r>
              <a:rPr lang="en-IN" dirty="0"/>
              <a:t>, for example, a </a:t>
            </a:r>
            <a:r>
              <a:rPr lang="en-IN" b="1" dirty="0"/>
              <a:t>random value </a:t>
            </a:r>
            <a:r>
              <a:rPr lang="en-IN" dirty="0"/>
              <a:t>that </a:t>
            </a:r>
            <a:r>
              <a:rPr lang="en-IN" dirty="0" smtClean="0"/>
              <a:t>is freshly </a:t>
            </a:r>
            <a:r>
              <a:rPr lang="en-IN" dirty="0"/>
              <a:t>generated </a:t>
            </a:r>
            <a:r>
              <a:rPr lang="en-IN" dirty="0" smtClean="0"/>
              <a:t>for </a:t>
            </a:r>
            <a:r>
              <a:rPr lang="en-IN" dirty="0"/>
              <a:t>each </a:t>
            </a:r>
            <a:r>
              <a:rPr lang="en-IN" dirty="0" smtClean="0"/>
              <a:t>use, </a:t>
            </a:r>
            <a:r>
              <a:rPr lang="en-IN" dirty="0"/>
              <a:t>a timestamp, a sequence number,  or some combination of these.</a:t>
            </a:r>
          </a:p>
        </p:txBody>
      </p:sp>
    </p:spTree>
    <p:extLst>
      <p:ext uri="{BB962C8B-B14F-4D97-AF65-F5344CB8AC3E}">
        <p14:creationId xmlns="" xmlns:p14="http://schemas.microsoft.com/office/powerpoint/2010/main" val="21820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7782" y="1247489"/>
            <a:ext cx="1044116"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Nonce</a:t>
            </a:r>
            <a:endParaRPr lang="en-IN" sz="2400" baseline="-25000" dirty="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9" name="Straight Arrow Connector 8"/>
          <p:cNvCxnSpPr/>
          <p:nvPr/>
        </p:nvCxnSpPr>
        <p:spPr>
          <a:xfrm>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p:cNvCxnSpPr>
            <a:stCxn id="3" idx="2"/>
          </p:cNvCxnSpPr>
          <p:nvPr/>
        </p:nvCxnSpPr>
        <p:spPr>
          <a:xfrm>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sp>
        <p:nvSpPr>
          <p:cNvPr id="23"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4. OFB Encryption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30" name="Straight Arrow Connector 29"/>
          <p:cNvCxnSpPr/>
          <p:nvPr/>
        </p:nvCxnSpPr>
        <p:spPr>
          <a:xfrm>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 name="Straight Arrow Connector 32"/>
          <p:cNvCxnSpPr/>
          <p:nvPr/>
        </p:nvCxnSpPr>
        <p:spPr>
          <a:xfrm>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43" name="Straight Arrow Connector 42"/>
          <p:cNvCxnSpPr/>
          <p:nvPr/>
        </p:nvCxnSpPr>
        <p:spPr>
          <a:xfrm>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 name="Straight Arrow Connector 45"/>
          <p:cNvCxnSpPr/>
          <p:nvPr/>
        </p:nvCxnSpPr>
        <p:spPr>
          <a:xfrm>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sp>
        <p:nvSpPr>
          <p:cNvPr id="49" name="TextBox 48"/>
          <p:cNvSpPr txBox="1"/>
          <p:nvPr/>
        </p:nvSpPr>
        <p:spPr>
          <a:xfrm>
            <a:off x="5710857" y="1744596"/>
            <a:ext cx="648072" cy="830997"/>
          </a:xfrm>
          <a:prstGeom prst="rect">
            <a:avLst/>
          </a:prstGeom>
          <a:noFill/>
        </p:spPr>
        <p:txBody>
          <a:bodyPr wrap="square" rtlCol="0">
            <a:spAutoFit/>
          </a:bodyPr>
          <a:lstStyle/>
          <a:p>
            <a:r>
              <a:rPr lang="en-IN" sz="4800" b="1" dirty="0"/>
              <a:t>…</a:t>
            </a:r>
            <a:endParaRPr lang="en-IN" b="1" dirty="0"/>
          </a:p>
        </p:txBody>
      </p:sp>
      <p:sp>
        <p:nvSpPr>
          <p:cNvPr id="50" name="Freeform 49"/>
          <p:cNvSpPr/>
          <p:nvPr/>
        </p:nvSpPr>
        <p:spPr>
          <a:xfrm>
            <a:off x="1783404" y="1595337"/>
            <a:ext cx="2842765" cy="1180648"/>
          </a:xfrm>
          <a:custGeom>
            <a:avLst/>
            <a:gdLst>
              <a:gd name="connsiteX0" fmla="*/ 0 w 2885873"/>
              <a:gd name="connsiteY0" fmla="*/ 1355387 h 1355387"/>
              <a:gd name="connsiteX1" fmla="*/ 1044102 w 2885873"/>
              <a:gd name="connsiteY1" fmla="*/ 1355387 h 1355387"/>
              <a:gd name="connsiteX2" fmla="*/ 1044102 w 2885873"/>
              <a:gd name="connsiteY2" fmla="*/ 0 h 1355387"/>
              <a:gd name="connsiteX3" fmla="*/ 2885873 w 2885873"/>
              <a:gd name="connsiteY3" fmla="*/ 0 h 1355387"/>
              <a:gd name="connsiteX4" fmla="*/ 2885873 w 2885873"/>
              <a:gd name="connsiteY4" fmla="*/ 473413 h 1355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873" h="1355387">
                <a:moveTo>
                  <a:pt x="0" y="1355387"/>
                </a:moveTo>
                <a:lnTo>
                  <a:pt x="1044102" y="1355387"/>
                </a:lnTo>
                <a:lnTo>
                  <a:pt x="1044102" y="0"/>
                </a:lnTo>
                <a:lnTo>
                  <a:pt x="2885873" y="0"/>
                </a:lnTo>
                <a:lnTo>
                  <a:pt x="2885873" y="47341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50"/>
          <p:cNvSpPr/>
          <p:nvPr/>
        </p:nvSpPr>
        <p:spPr>
          <a:xfrm>
            <a:off x="4623881" y="2477312"/>
            <a:ext cx="1236365" cy="298674"/>
          </a:xfrm>
          <a:custGeom>
            <a:avLst/>
            <a:gdLst>
              <a:gd name="connsiteX0" fmla="*/ 0 w 1024647"/>
              <a:gd name="connsiteY0" fmla="*/ 440987 h 440987"/>
              <a:gd name="connsiteX1" fmla="*/ 1024647 w 1024647"/>
              <a:gd name="connsiteY1" fmla="*/ 440987 h 440987"/>
              <a:gd name="connsiteX2" fmla="*/ 1024647 w 1024647"/>
              <a:gd name="connsiteY2" fmla="*/ 0 h 440987"/>
              <a:gd name="connsiteX3" fmla="*/ 1024647 w 1024647"/>
              <a:gd name="connsiteY3" fmla="*/ 0 h 440987"/>
            </a:gdLst>
            <a:ahLst/>
            <a:cxnLst>
              <a:cxn ang="0">
                <a:pos x="connsiteX0" y="connsiteY0"/>
              </a:cxn>
              <a:cxn ang="0">
                <a:pos x="connsiteX1" y="connsiteY1"/>
              </a:cxn>
              <a:cxn ang="0">
                <a:pos x="connsiteX2" y="connsiteY2"/>
              </a:cxn>
              <a:cxn ang="0">
                <a:pos x="connsiteX3" y="connsiteY3"/>
              </a:cxn>
            </a:cxnLst>
            <a:rect l="l" t="t" r="r" b="b"/>
            <a:pathLst>
              <a:path w="1024647" h="440987">
                <a:moveTo>
                  <a:pt x="0" y="440987"/>
                </a:moveTo>
                <a:lnTo>
                  <a:pt x="1024647" y="440987"/>
                </a:lnTo>
                <a:lnTo>
                  <a:pt x="1024647" y="0"/>
                </a:lnTo>
                <a:lnTo>
                  <a:pt x="102464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6160851" y="1569396"/>
            <a:ext cx="2042809" cy="486383"/>
          </a:xfrm>
          <a:custGeom>
            <a:avLst/>
            <a:gdLst>
              <a:gd name="connsiteX0" fmla="*/ 0 w 2042809"/>
              <a:gd name="connsiteY0" fmla="*/ 440987 h 486383"/>
              <a:gd name="connsiteX1" fmla="*/ 0 w 2042809"/>
              <a:gd name="connsiteY1" fmla="*/ 0 h 486383"/>
              <a:gd name="connsiteX2" fmla="*/ 2042809 w 2042809"/>
              <a:gd name="connsiteY2" fmla="*/ 0 h 486383"/>
              <a:gd name="connsiteX3" fmla="*/ 2042809 w 2042809"/>
              <a:gd name="connsiteY3" fmla="*/ 486383 h 486383"/>
            </a:gdLst>
            <a:ahLst/>
            <a:cxnLst>
              <a:cxn ang="0">
                <a:pos x="connsiteX0" y="connsiteY0"/>
              </a:cxn>
              <a:cxn ang="0">
                <a:pos x="connsiteX1" y="connsiteY1"/>
              </a:cxn>
              <a:cxn ang="0">
                <a:pos x="connsiteX2" y="connsiteY2"/>
              </a:cxn>
              <a:cxn ang="0">
                <a:pos x="connsiteX3" y="connsiteY3"/>
              </a:cxn>
            </a:cxnLst>
            <a:rect l="l" t="t" r="r" b="b"/>
            <a:pathLst>
              <a:path w="2042809" h="486383">
                <a:moveTo>
                  <a:pt x="0" y="440987"/>
                </a:moveTo>
                <a:lnTo>
                  <a:pt x="0" y="0"/>
                </a:lnTo>
                <a:lnTo>
                  <a:pt x="2042809" y="0"/>
                </a:lnTo>
                <a:lnTo>
                  <a:pt x="2042809" y="48638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5" name="Picture 44"/>
          <p:cNvPicPr>
            <a:picLocks noChangeAspect="1"/>
          </p:cNvPicPr>
          <p:nvPr/>
        </p:nvPicPr>
        <p:blipFill>
          <a:blip r:embed="rId3"/>
          <a:srcRect r="42898"/>
          <a:stretch>
            <a:fillRect/>
          </a:stretch>
        </p:blipFill>
        <p:spPr>
          <a:xfrm>
            <a:off x="1676400" y="4724400"/>
            <a:ext cx="5181600" cy="1881597"/>
          </a:xfrm>
          <a:prstGeom prst="rect">
            <a:avLst/>
          </a:prstGeom>
        </p:spPr>
      </p:pic>
    </p:spTree>
    <p:extLst>
      <p:ext uri="{BB962C8B-B14F-4D97-AF65-F5344CB8AC3E}">
        <p14:creationId xmlns="" xmlns:p14="http://schemas.microsoft.com/office/powerpoint/2010/main" val="100667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7782" y="1247489"/>
            <a:ext cx="1044116"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Nonce</a:t>
            </a:r>
            <a:endParaRPr lang="en-IN" sz="2400" baseline="-25000" dirty="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9" name="Straight Arrow Connector 8"/>
          <p:cNvCxnSpPr/>
          <p:nvPr/>
        </p:nvCxnSpPr>
        <p:spPr>
          <a:xfrm>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p:cNvCxnSpPr>
            <a:stCxn id="3" idx="2"/>
          </p:cNvCxnSpPr>
          <p:nvPr/>
        </p:nvCxnSpPr>
        <p:spPr>
          <a:xfrm>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sp>
        <p:nvSpPr>
          <p:cNvPr id="23"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4. OFB Decryption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30" name="Straight Arrow Connector 29"/>
          <p:cNvCxnSpPr/>
          <p:nvPr/>
        </p:nvCxnSpPr>
        <p:spPr>
          <a:xfrm>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 name="Straight Arrow Connector 32"/>
          <p:cNvCxnSpPr/>
          <p:nvPr/>
        </p:nvCxnSpPr>
        <p:spPr>
          <a:xfrm>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43" name="Straight Arrow Connector 42"/>
          <p:cNvCxnSpPr/>
          <p:nvPr/>
        </p:nvCxnSpPr>
        <p:spPr>
          <a:xfrm>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 name="Straight Arrow Connector 45"/>
          <p:cNvCxnSpPr/>
          <p:nvPr/>
        </p:nvCxnSpPr>
        <p:spPr>
          <a:xfrm>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sp>
        <p:nvSpPr>
          <p:cNvPr id="49" name="TextBox 48"/>
          <p:cNvSpPr txBox="1"/>
          <p:nvPr/>
        </p:nvSpPr>
        <p:spPr>
          <a:xfrm>
            <a:off x="5710857" y="1744596"/>
            <a:ext cx="648072" cy="830997"/>
          </a:xfrm>
          <a:prstGeom prst="rect">
            <a:avLst/>
          </a:prstGeom>
          <a:noFill/>
        </p:spPr>
        <p:txBody>
          <a:bodyPr wrap="square" rtlCol="0">
            <a:spAutoFit/>
          </a:bodyPr>
          <a:lstStyle/>
          <a:p>
            <a:r>
              <a:rPr lang="en-IN" sz="4800" b="1" dirty="0"/>
              <a:t>…</a:t>
            </a:r>
            <a:endParaRPr lang="en-IN" b="1" dirty="0"/>
          </a:p>
        </p:txBody>
      </p:sp>
      <p:sp>
        <p:nvSpPr>
          <p:cNvPr id="50" name="Freeform 49"/>
          <p:cNvSpPr/>
          <p:nvPr/>
        </p:nvSpPr>
        <p:spPr>
          <a:xfrm>
            <a:off x="1783404" y="1595337"/>
            <a:ext cx="2842765" cy="1180648"/>
          </a:xfrm>
          <a:custGeom>
            <a:avLst/>
            <a:gdLst>
              <a:gd name="connsiteX0" fmla="*/ 0 w 2885873"/>
              <a:gd name="connsiteY0" fmla="*/ 1355387 h 1355387"/>
              <a:gd name="connsiteX1" fmla="*/ 1044102 w 2885873"/>
              <a:gd name="connsiteY1" fmla="*/ 1355387 h 1355387"/>
              <a:gd name="connsiteX2" fmla="*/ 1044102 w 2885873"/>
              <a:gd name="connsiteY2" fmla="*/ 0 h 1355387"/>
              <a:gd name="connsiteX3" fmla="*/ 2885873 w 2885873"/>
              <a:gd name="connsiteY3" fmla="*/ 0 h 1355387"/>
              <a:gd name="connsiteX4" fmla="*/ 2885873 w 2885873"/>
              <a:gd name="connsiteY4" fmla="*/ 473413 h 1355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873" h="1355387">
                <a:moveTo>
                  <a:pt x="0" y="1355387"/>
                </a:moveTo>
                <a:lnTo>
                  <a:pt x="1044102" y="1355387"/>
                </a:lnTo>
                <a:lnTo>
                  <a:pt x="1044102" y="0"/>
                </a:lnTo>
                <a:lnTo>
                  <a:pt x="2885873" y="0"/>
                </a:lnTo>
                <a:lnTo>
                  <a:pt x="2885873" y="47341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50"/>
          <p:cNvSpPr/>
          <p:nvPr/>
        </p:nvSpPr>
        <p:spPr>
          <a:xfrm>
            <a:off x="4623881" y="2477312"/>
            <a:ext cx="1236365" cy="298674"/>
          </a:xfrm>
          <a:custGeom>
            <a:avLst/>
            <a:gdLst>
              <a:gd name="connsiteX0" fmla="*/ 0 w 1024647"/>
              <a:gd name="connsiteY0" fmla="*/ 440987 h 440987"/>
              <a:gd name="connsiteX1" fmla="*/ 1024647 w 1024647"/>
              <a:gd name="connsiteY1" fmla="*/ 440987 h 440987"/>
              <a:gd name="connsiteX2" fmla="*/ 1024647 w 1024647"/>
              <a:gd name="connsiteY2" fmla="*/ 0 h 440987"/>
              <a:gd name="connsiteX3" fmla="*/ 1024647 w 1024647"/>
              <a:gd name="connsiteY3" fmla="*/ 0 h 440987"/>
            </a:gdLst>
            <a:ahLst/>
            <a:cxnLst>
              <a:cxn ang="0">
                <a:pos x="connsiteX0" y="connsiteY0"/>
              </a:cxn>
              <a:cxn ang="0">
                <a:pos x="connsiteX1" y="connsiteY1"/>
              </a:cxn>
              <a:cxn ang="0">
                <a:pos x="connsiteX2" y="connsiteY2"/>
              </a:cxn>
              <a:cxn ang="0">
                <a:pos x="connsiteX3" y="connsiteY3"/>
              </a:cxn>
            </a:cxnLst>
            <a:rect l="l" t="t" r="r" b="b"/>
            <a:pathLst>
              <a:path w="1024647" h="440987">
                <a:moveTo>
                  <a:pt x="0" y="440987"/>
                </a:moveTo>
                <a:lnTo>
                  <a:pt x="1024647" y="440987"/>
                </a:lnTo>
                <a:lnTo>
                  <a:pt x="1024647" y="0"/>
                </a:lnTo>
                <a:lnTo>
                  <a:pt x="102464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51"/>
          <p:cNvSpPr/>
          <p:nvPr/>
        </p:nvSpPr>
        <p:spPr>
          <a:xfrm>
            <a:off x="6160851" y="1569396"/>
            <a:ext cx="2042809" cy="486383"/>
          </a:xfrm>
          <a:custGeom>
            <a:avLst/>
            <a:gdLst>
              <a:gd name="connsiteX0" fmla="*/ 0 w 2042809"/>
              <a:gd name="connsiteY0" fmla="*/ 440987 h 486383"/>
              <a:gd name="connsiteX1" fmla="*/ 0 w 2042809"/>
              <a:gd name="connsiteY1" fmla="*/ 0 h 486383"/>
              <a:gd name="connsiteX2" fmla="*/ 2042809 w 2042809"/>
              <a:gd name="connsiteY2" fmla="*/ 0 h 486383"/>
              <a:gd name="connsiteX3" fmla="*/ 2042809 w 2042809"/>
              <a:gd name="connsiteY3" fmla="*/ 486383 h 486383"/>
            </a:gdLst>
            <a:ahLst/>
            <a:cxnLst>
              <a:cxn ang="0">
                <a:pos x="connsiteX0" y="connsiteY0"/>
              </a:cxn>
              <a:cxn ang="0">
                <a:pos x="connsiteX1" y="connsiteY1"/>
              </a:cxn>
              <a:cxn ang="0">
                <a:pos x="connsiteX2" y="connsiteY2"/>
              </a:cxn>
              <a:cxn ang="0">
                <a:pos x="connsiteX3" y="connsiteY3"/>
              </a:cxn>
            </a:cxnLst>
            <a:rect l="l" t="t" r="r" b="b"/>
            <a:pathLst>
              <a:path w="2042809" h="486383">
                <a:moveTo>
                  <a:pt x="0" y="440987"/>
                </a:moveTo>
                <a:lnTo>
                  <a:pt x="0" y="0"/>
                </a:lnTo>
                <a:lnTo>
                  <a:pt x="2042809" y="0"/>
                </a:lnTo>
                <a:lnTo>
                  <a:pt x="2042809" y="486383"/>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5" name="Picture 44"/>
          <p:cNvPicPr>
            <a:picLocks noChangeAspect="1"/>
          </p:cNvPicPr>
          <p:nvPr/>
        </p:nvPicPr>
        <p:blipFill>
          <a:blip r:embed="rId3"/>
          <a:srcRect l="56263"/>
          <a:stretch>
            <a:fillRect/>
          </a:stretch>
        </p:blipFill>
        <p:spPr>
          <a:xfrm>
            <a:off x="2895600" y="4976403"/>
            <a:ext cx="3968866" cy="1881597"/>
          </a:xfrm>
          <a:prstGeom prst="rect">
            <a:avLst/>
          </a:prstGeom>
        </p:spPr>
      </p:pic>
    </p:spTree>
    <p:extLst>
      <p:ext uri="{BB962C8B-B14F-4D97-AF65-F5344CB8AC3E}">
        <p14:creationId xmlns="" xmlns:p14="http://schemas.microsoft.com/office/powerpoint/2010/main" val="285915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OFB Mode</a:t>
            </a:r>
          </a:p>
        </p:txBody>
      </p:sp>
      <p:sp>
        <p:nvSpPr>
          <p:cNvPr id="3" name="Content Placeholder 2"/>
          <p:cNvSpPr>
            <a:spLocks noGrp="1"/>
          </p:cNvSpPr>
          <p:nvPr>
            <p:ph idx="1"/>
          </p:nvPr>
        </p:nvSpPr>
        <p:spPr/>
        <p:txBody>
          <a:bodyPr>
            <a:normAutofit lnSpcReduction="10000"/>
          </a:bodyPr>
          <a:lstStyle/>
          <a:p>
            <a:r>
              <a:rPr lang="en-IN" sz="2800" u="sng" dirty="0"/>
              <a:t>Each bit in the ciphertext is independent of the previous bit or bits</a:t>
            </a:r>
            <a:r>
              <a:rPr lang="en-IN" sz="2800" dirty="0"/>
              <a:t>. </a:t>
            </a:r>
            <a:r>
              <a:rPr lang="en-IN" sz="2800" dirty="0" smtClean="0"/>
              <a:t>i.e. </a:t>
            </a:r>
            <a:r>
              <a:rPr lang="en-US" sz="2800" dirty="0" smtClean="0"/>
              <a:t>Feedback is independent of transmission</a:t>
            </a:r>
            <a:endParaRPr lang="en-IN" sz="2800" dirty="0"/>
          </a:p>
          <a:p>
            <a:r>
              <a:rPr lang="en-IN" sz="2800" dirty="0"/>
              <a:t>This </a:t>
            </a:r>
            <a:r>
              <a:rPr lang="en-IN" sz="2800" b="1" dirty="0"/>
              <a:t>avoids error </a:t>
            </a:r>
            <a:r>
              <a:rPr lang="en-IN" sz="2800" b="1" dirty="0" smtClean="0"/>
              <a:t>propagation which </a:t>
            </a:r>
          </a:p>
          <a:p>
            <a:r>
              <a:rPr lang="en-US" sz="2800" dirty="0" smtClean="0"/>
              <a:t>It allows many error correcting codes to function normally even when applied before encryption</a:t>
            </a:r>
          </a:p>
          <a:p>
            <a:r>
              <a:rPr lang="en-US" sz="2800" dirty="0" smtClean="0"/>
              <a:t>It helps recover from ciphertext bit errors, but cannot self-synchronize</a:t>
            </a:r>
          </a:p>
          <a:p>
            <a:r>
              <a:rPr lang="en-IN" sz="2800" u="sng" dirty="0" smtClean="0"/>
              <a:t>Pre-compute</a:t>
            </a:r>
            <a:r>
              <a:rPr lang="en-IN" sz="2800" dirty="0" smtClean="0"/>
              <a:t> of forward cipher is possible</a:t>
            </a:r>
          </a:p>
          <a:p>
            <a:r>
              <a:rPr lang="en-US" sz="2800" dirty="0" smtClean="0"/>
              <a:t>Flipping a bit in the ciphertext produces a flipped bit in the plaintext at the </a:t>
            </a:r>
            <a:r>
              <a:rPr lang="en-US" sz="2800" u="sng" dirty="0" smtClean="0"/>
              <a:t>same location</a:t>
            </a:r>
            <a:endParaRPr lang="en-IN" sz="2800" u="sng" dirty="0" smtClean="0"/>
          </a:p>
          <a:p>
            <a:pPr>
              <a:buNone/>
            </a:pPr>
            <a:endParaRPr lang="en-IN" sz="2800" dirty="0"/>
          </a:p>
          <a:p>
            <a:endParaRPr lang="en-IN" sz="2800" dirty="0"/>
          </a:p>
        </p:txBody>
      </p:sp>
    </p:spTree>
    <p:extLst>
      <p:ext uri="{BB962C8B-B14F-4D97-AF65-F5344CB8AC3E}">
        <p14:creationId xmlns="" xmlns:p14="http://schemas.microsoft.com/office/powerpoint/2010/main" val="1092080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Counter Mode (CTR)</a:t>
            </a:r>
          </a:p>
        </p:txBody>
      </p:sp>
      <p:sp>
        <p:nvSpPr>
          <p:cNvPr id="3" name="Content Placeholder 2"/>
          <p:cNvSpPr>
            <a:spLocks noGrp="1"/>
          </p:cNvSpPr>
          <p:nvPr>
            <p:ph idx="1"/>
          </p:nvPr>
        </p:nvSpPr>
        <p:spPr/>
        <p:txBody>
          <a:bodyPr/>
          <a:lstStyle/>
          <a:p>
            <a:r>
              <a:rPr lang="en-IN" dirty="0"/>
              <a:t>Counter (</a:t>
            </a:r>
            <a:r>
              <a:rPr lang="en-IN" b="1" dirty="0">
                <a:solidFill>
                  <a:schemeClr val="tx2"/>
                </a:solidFill>
              </a:rPr>
              <a:t>CTR</a:t>
            </a:r>
            <a:r>
              <a:rPr lang="en-IN" dirty="0"/>
              <a:t>) mode has increased recently with applications to ATM (asynchronous transfer mode) network security and IP sec (IP security).</a:t>
            </a:r>
          </a:p>
          <a:p>
            <a:r>
              <a:rPr lang="en-IN" dirty="0"/>
              <a:t>A </a:t>
            </a:r>
            <a:r>
              <a:rPr lang="en-IN" b="1" dirty="0"/>
              <a:t>counter</a:t>
            </a:r>
            <a:r>
              <a:rPr lang="en-IN" dirty="0"/>
              <a:t> equal to the plaintext block size is used. </a:t>
            </a:r>
          </a:p>
          <a:p>
            <a:r>
              <a:rPr lang="en-IN" dirty="0"/>
              <a:t>The </a:t>
            </a:r>
            <a:r>
              <a:rPr lang="en-IN" u="sng" dirty="0"/>
              <a:t>counter value must be different for each plaintext block</a:t>
            </a:r>
            <a:r>
              <a:rPr lang="en-IN" dirty="0"/>
              <a:t> that is encrypted. </a:t>
            </a:r>
          </a:p>
          <a:p>
            <a:r>
              <a:rPr lang="en-IN" dirty="0"/>
              <a:t>Typically, the counter is initialized to some value and then incremented by 1 for each subsequent block</a:t>
            </a:r>
          </a:p>
        </p:txBody>
      </p:sp>
    </p:spTree>
    <p:extLst>
      <p:ext uri="{BB962C8B-B14F-4D97-AF65-F5344CB8AC3E}">
        <p14:creationId xmlns="" xmlns:p14="http://schemas.microsoft.com/office/powerpoint/2010/main" val="196931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833" y="124748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1</a:t>
            </a:r>
            <a:endParaRPr lang="en-IN" sz="2400" baseline="-25000" dirty="0"/>
          </a:p>
        </p:txBody>
      </p:sp>
      <p:sp>
        <p:nvSpPr>
          <p:cNvPr id="4" name="Rectangle 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5" name="Rectangle 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grpSp>
        <p:nvGrpSpPr>
          <p:cNvPr id="6" name="Group 5"/>
          <p:cNvGrpSpPr/>
          <p:nvPr/>
        </p:nvGrpSpPr>
        <p:grpSpPr>
          <a:xfrm>
            <a:off x="379541" y="1718412"/>
            <a:ext cx="744225" cy="585762"/>
            <a:chOff x="85869" y="2021252"/>
            <a:chExt cx="744225" cy="585762"/>
          </a:xfrm>
        </p:grpSpPr>
        <p:sp>
          <p:nvSpPr>
            <p:cNvPr id="7" name="Freeform 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9" name="Straight Arrow Connector 8"/>
          <p:cNvCxnSpPr/>
          <p:nvPr/>
        </p:nvCxnSpPr>
        <p:spPr>
          <a:xfrm>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Flowchart: Or 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p:cNvCxnSpPr>
            <a:stCxn id="3" idx="2"/>
          </p:cNvCxnSpPr>
          <p:nvPr/>
        </p:nvCxnSpPr>
        <p:spPr>
          <a:xfrm>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Freeform 13"/>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sp>
        <p:nvSpPr>
          <p:cNvPr id="23"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5. CTR Encryption</a:t>
            </a:r>
          </a:p>
        </p:txBody>
      </p:sp>
      <p:sp>
        <p:nvSpPr>
          <p:cNvPr id="25" name="Rectangle 2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26" name="Rectangle 2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grpSp>
        <p:nvGrpSpPr>
          <p:cNvPr id="27" name="Group 26"/>
          <p:cNvGrpSpPr/>
          <p:nvPr/>
        </p:nvGrpSpPr>
        <p:grpSpPr>
          <a:xfrm>
            <a:off x="3219668" y="1718820"/>
            <a:ext cx="744225" cy="585762"/>
            <a:chOff x="85869" y="2021252"/>
            <a:chExt cx="744225" cy="585762"/>
          </a:xfrm>
        </p:grpSpPr>
        <p:sp>
          <p:nvSpPr>
            <p:cNvPr id="28" name="Freeform 2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30" name="Straight Arrow Connector 29"/>
          <p:cNvCxnSpPr/>
          <p:nvPr/>
        </p:nvCxnSpPr>
        <p:spPr>
          <a:xfrm>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1" name="Flowchart: Or 3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3" name="Straight Arrow Connector 32"/>
          <p:cNvCxnSpPr/>
          <p:nvPr/>
        </p:nvCxnSpPr>
        <p:spPr>
          <a:xfrm>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sp>
        <p:nvSpPr>
          <p:cNvPr id="38" name="Rectangle 37"/>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39" name="Rectangle 38"/>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grpSp>
        <p:nvGrpSpPr>
          <p:cNvPr id="40" name="Group 39"/>
          <p:cNvGrpSpPr/>
          <p:nvPr/>
        </p:nvGrpSpPr>
        <p:grpSpPr>
          <a:xfrm>
            <a:off x="6794079" y="1718412"/>
            <a:ext cx="744225" cy="585762"/>
            <a:chOff x="85869" y="2021252"/>
            <a:chExt cx="744225" cy="585762"/>
          </a:xfrm>
        </p:grpSpPr>
        <p:sp>
          <p:nvSpPr>
            <p:cNvPr id="41" name="Freeform 4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43" name="Straight Arrow Connector 42"/>
          <p:cNvCxnSpPr/>
          <p:nvPr/>
        </p:nvCxnSpPr>
        <p:spPr>
          <a:xfrm>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Flowchart: Or 43"/>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 name="Straight Arrow Connector 45"/>
          <p:cNvCxnSpPr/>
          <p:nvPr/>
        </p:nvCxnSpPr>
        <p:spPr>
          <a:xfrm>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7" name="Freeform 46"/>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sp>
        <p:nvSpPr>
          <p:cNvPr id="49" name="TextBox 48"/>
          <p:cNvSpPr txBox="1"/>
          <p:nvPr/>
        </p:nvSpPr>
        <p:spPr>
          <a:xfrm>
            <a:off x="5710857" y="1744596"/>
            <a:ext cx="648072" cy="830997"/>
          </a:xfrm>
          <a:prstGeom prst="rect">
            <a:avLst/>
          </a:prstGeom>
          <a:noFill/>
        </p:spPr>
        <p:txBody>
          <a:bodyPr wrap="square" rtlCol="0">
            <a:spAutoFit/>
          </a:bodyPr>
          <a:lstStyle/>
          <a:p>
            <a:r>
              <a:rPr lang="en-IN" sz="4800" b="1" dirty="0"/>
              <a:t>…</a:t>
            </a:r>
            <a:endParaRPr lang="en-IN" b="1" dirty="0"/>
          </a:p>
        </p:txBody>
      </p:sp>
      <p:sp>
        <p:nvSpPr>
          <p:cNvPr id="53" name="Rectangle 52"/>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p:cNvSpPr/>
          <p:nvPr/>
        </p:nvSpPr>
        <p:spPr>
          <a:xfrm>
            <a:off x="3889874" y="1247090"/>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2</a:t>
            </a:r>
            <a:endParaRPr lang="en-IN" sz="2400" baseline="-25000" dirty="0"/>
          </a:p>
        </p:txBody>
      </p:sp>
      <p:cxnSp>
        <p:nvCxnSpPr>
          <p:cNvPr id="55" name="Straight Arrow Connector 54"/>
          <p:cNvCxnSpPr>
            <a:stCxn id="54" idx="2"/>
          </p:cNvCxnSpPr>
          <p:nvPr/>
        </p:nvCxnSpPr>
        <p:spPr>
          <a:xfrm>
            <a:off x="4623881" y="1682690"/>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7" name="Rectangle 56"/>
          <p:cNvSpPr/>
          <p:nvPr/>
        </p:nvSpPr>
        <p:spPr>
          <a:xfrm>
            <a:off x="7481485" y="122881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a:t>
            </a:r>
            <a:r>
              <a:rPr lang="en-IN" sz="2400" i="1" dirty="0"/>
              <a:t>N</a:t>
            </a:r>
            <a:endParaRPr lang="en-IN" sz="2400" i="1" baseline="-25000" dirty="0"/>
          </a:p>
        </p:txBody>
      </p:sp>
      <p:cxnSp>
        <p:nvCxnSpPr>
          <p:cNvPr id="58" name="Straight Arrow Connector 57"/>
          <p:cNvCxnSpPr>
            <a:stCxn id="57" idx="2"/>
          </p:cNvCxnSpPr>
          <p:nvPr/>
        </p:nvCxnSpPr>
        <p:spPr>
          <a:xfrm>
            <a:off x="8215492" y="166441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pic>
        <p:nvPicPr>
          <p:cNvPr id="45" name="Picture 44"/>
          <p:cNvPicPr>
            <a:picLocks noChangeAspect="1"/>
          </p:cNvPicPr>
          <p:nvPr/>
        </p:nvPicPr>
        <p:blipFill>
          <a:blip r:embed="rId3"/>
          <a:srcRect r="45830"/>
          <a:stretch>
            <a:fillRect/>
          </a:stretch>
        </p:blipFill>
        <p:spPr>
          <a:xfrm>
            <a:off x="1828800" y="5181600"/>
            <a:ext cx="4949025" cy="875311"/>
          </a:xfrm>
          <a:prstGeom prst="rect">
            <a:avLst/>
          </a:prstGeom>
        </p:spPr>
      </p:pic>
    </p:spTree>
    <p:extLst>
      <p:ext uri="{BB962C8B-B14F-4D97-AF65-F5344CB8AC3E}">
        <p14:creationId xmlns="" xmlns:p14="http://schemas.microsoft.com/office/powerpoint/2010/main" val="27690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Outline</a:t>
            </a:r>
          </a:p>
        </p:txBody>
      </p:sp>
      <p:sp>
        <p:nvSpPr>
          <p:cNvPr id="3" name="Content Placeholder 2"/>
          <p:cNvSpPr>
            <a:spLocks noGrp="1"/>
          </p:cNvSpPr>
          <p:nvPr>
            <p:ph idx="1"/>
          </p:nvPr>
        </p:nvSpPr>
        <p:spPr>
          <a:xfrm>
            <a:off x="190500" y="990600"/>
            <a:ext cx="8763000" cy="5354724"/>
          </a:xfrm>
        </p:spPr>
        <p:txBody>
          <a:bodyPr>
            <a:normAutofit/>
          </a:bodyPr>
          <a:lstStyle/>
          <a:p>
            <a:r>
              <a:rPr lang="en-IN" dirty="0" smtClean="0"/>
              <a:t>Block cipher modes of operations</a:t>
            </a:r>
          </a:p>
          <a:p>
            <a:pPr lvl="1"/>
            <a:r>
              <a:rPr lang="en-IN" dirty="0" smtClean="0"/>
              <a:t>Electronic </a:t>
            </a:r>
            <a:r>
              <a:rPr lang="en-IN" dirty="0"/>
              <a:t>Code Book Mode</a:t>
            </a:r>
          </a:p>
          <a:p>
            <a:pPr lvl="1"/>
            <a:r>
              <a:rPr lang="en-IN" dirty="0"/>
              <a:t>Cipher Block Chaining Mode </a:t>
            </a:r>
          </a:p>
          <a:p>
            <a:pPr lvl="1"/>
            <a:r>
              <a:rPr lang="en-IN" dirty="0"/>
              <a:t>Cipher Feedback Mode </a:t>
            </a:r>
          </a:p>
          <a:p>
            <a:pPr lvl="1"/>
            <a:r>
              <a:rPr lang="en-IN" dirty="0"/>
              <a:t>Output Feedback Mode</a:t>
            </a:r>
          </a:p>
          <a:p>
            <a:pPr lvl="1"/>
            <a:r>
              <a:rPr lang="en-IN" dirty="0"/>
              <a:t>Counter Mode </a:t>
            </a:r>
            <a:endParaRPr lang="en-IN" dirty="0" smtClean="0"/>
          </a:p>
          <a:p>
            <a:r>
              <a:rPr lang="en-IN" dirty="0" smtClean="0"/>
              <a:t>Multiple encryptions </a:t>
            </a:r>
          </a:p>
          <a:p>
            <a:r>
              <a:rPr lang="en-IN" dirty="0" smtClean="0"/>
              <a:t>Triple DES </a:t>
            </a:r>
          </a:p>
        </p:txBody>
      </p:sp>
    </p:spTree>
    <p:extLst>
      <p:ext uri="{BB962C8B-B14F-4D97-AF65-F5344CB8AC3E}">
        <p14:creationId xmlns="" xmlns:p14="http://schemas.microsoft.com/office/powerpoint/2010/main" val="126470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190500" y="10636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4. CTR Decryption</a:t>
            </a:r>
          </a:p>
        </p:txBody>
      </p:sp>
      <p:sp>
        <p:nvSpPr>
          <p:cNvPr id="45" name="Rectangle 44"/>
          <p:cNvSpPr/>
          <p:nvPr/>
        </p:nvSpPr>
        <p:spPr>
          <a:xfrm>
            <a:off x="1055833" y="124748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1</a:t>
            </a:r>
            <a:endParaRPr lang="en-IN" sz="2400" baseline="-25000" dirty="0"/>
          </a:p>
        </p:txBody>
      </p:sp>
      <p:sp>
        <p:nvSpPr>
          <p:cNvPr id="54" name="Rectangle 53"/>
          <p:cNvSpPr/>
          <p:nvPr/>
        </p:nvSpPr>
        <p:spPr>
          <a:xfrm>
            <a:off x="1123766"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55" name="Rectangle 54"/>
          <p:cNvSpPr/>
          <p:nvPr/>
        </p:nvSpPr>
        <p:spPr>
          <a:xfrm>
            <a:off x="1375794"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grpSp>
        <p:nvGrpSpPr>
          <p:cNvPr id="56" name="Group 55"/>
          <p:cNvGrpSpPr/>
          <p:nvPr/>
        </p:nvGrpSpPr>
        <p:grpSpPr>
          <a:xfrm>
            <a:off x="379541" y="1718412"/>
            <a:ext cx="744225" cy="585762"/>
            <a:chOff x="85869" y="2021252"/>
            <a:chExt cx="744225" cy="585762"/>
          </a:xfrm>
        </p:grpSpPr>
        <p:sp>
          <p:nvSpPr>
            <p:cNvPr id="57" name="Freeform 5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59" name="Straight Arrow Connector 58"/>
          <p:cNvCxnSpPr/>
          <p:nvPr/>
        </p:nvCxnSpPr>
        <p:spPr>
          <a:xfrm>
            <a:off x="1789840"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0" name="Flowchart: Or 59"/>
          <p:cNvSpPr/>
          <p:nvPr/>
        </p:nvSpPr>
        <p:spPr>
          <a:xfrm>
            <a:off x="1657341"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1" name="Straight Arrow Connector 60"/>
          <p:cNvCxnSpPr>
            <a:stCxn id="45" idx="2"/>
          </p:cNvCxnSpPr>
          <p:nvPr/>
        </p:nvCxnSpPr>
        <p:spPr>
          <a:xfrm>
            <a:off x="1789840" y="168308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p:nvPr/>
        </p:nvCxnSpPr>
        <p:spPr>
          <a:xfrm>
            <a:off x="1786042"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Freeform 62"/>
          <p:cNvSpPr/>
          <p:nvPr/>
        </p:nvSpPr>
        <p:spPr>
          <a:xfrm>
            <a:off x="530736"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181519"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sp>
        <p:nvSpPr>
          <p:cNvPr id="65" name="Rectangle 64"/>
          <p:cNvSpPr/>
          <p:nvPr/>
        </p:nvSpPr>
        <p:spPr>
          <a:xfrm>
            <a:off x="3963893" y="2084741"/>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66" name="Rectangle 65"/>
          <p:cNvSpPr/>
          <p:nvPr/>
        </p:nvSpPr>
        <p:spPr>
          <a:xfrm>
            <a:off x="4215921" y="411348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grpSp>
        <p:nvGrpSpPr>
          <p:cNvPr id="67" name="Group 66"/>
          <p:cNvGrpSpPr/>
          <p:nvPr/>
        </p:nvGrpSpPr>
        <p:grpSpPr>
          <a:xfrm>
            <a:off x="3219668" y="1718820"/>
            <a:ext cx="744225" cy="585762"/>
            <a:chOff x="85869" y="2021252"/>
            <a:chExt cx="744225" cy="585762"/>
          </a:xfrm>
        </p:grpSpPr>
        <p:sp>
          <p:nvSpPr>
            <p:cNvPr id="68" name="Freeform 6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70" name="Straight Arrow Connector 69"/>
          <p:cNvCxnSpPr/>
          <p:nvPr/>
        </p:nvCxnSpPr>
        <p:spPr>
          <a:xfrm>
            <a:off x="4629967" y="2520341"/>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1" name="Flowchart: Or 70"/>
          <p:cNvSpPr/>
          <p:nvPr/>
        </p:nvSpPr>
        <p:spPr>
          <a:xfrm>
            <a:off x="4497468" y="351557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2" name="Straight Arrow Connector 71"/>
          <p:cNvCxnSpPr/>
          <p:nvPr/>
        </p:nvCxnSpPr>
        <p:spPr>
          <a:xfrm>
            <a:off x="4626169" y="3763932"/>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3" name="Freeform 72"/>
          <p:cNvSpPr/>
          <p:nvPr/>
        </p:nvSpPr>
        <p:spPr>
          <a:xfrm>
            <a:off x="3370863" y="344806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3021646" y="301246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sp>
        <p:nvSpPr>
          <p:cNvPr id="75" name="Rectangle 74"/>
          <p:cNvSpPr/>
          <p:nvPr/>
        </p:nvSpPr>
        <p:spPr>
          <a:xfrm>
            <a:off x="7538304" y="2084333"/>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76" name="Rectangle 75"/>
          <p:cNvSpPr/>
          <p:nvPr/>
        </p:nvSpPr>
        <p:spPr>
          <a:xfrm>
            <a:off x="7790332" y="411307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grpSp>
        <p:nvGrpSpPr>
          <p:cNvPr id="77" name="Group 76"/>
          <p:cNvGrpSpPr/>
          <p:nvPr/>
        </p:nvGrpSpPr>
        <p:grpSpPr>
          <a:xfrm>
            <a:off x="6794079" y="1718412"/>
            <a:ext cx="744225" cy="585762"/>
            <a:chOff x="85869" y="2021252"/>
            <a:chExt cx="744225" cy="585762"/>
          </a:xfrm>
        </p:grpSpPr>
        <p:sp>
          <p:nvSpPr>
            <p:cNvPr id="78" name="Freeform 7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80" name="Straight Arrow Connector 79"/>
          <p:cNvCxnSpPr/>
          <p:nvPr/>
        </p:nvCxnSpPr>
        <p:spPr>
          <a:xfrm>
            <a:off x="8204378" y="2519933"/>
            <a:ext cx="0" cy="1000629"/>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1" name="Flowchart: Or 80"/>
          <p:cNvSpPr/>
          <p:nvPr/>
        </p:nvSpPr>
        <p:spPr>
          <a:xfrm>
            <a:off x="8071879" y="35151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2" name="Straight Arrow Connector 81"/>
          <p:cNvCxnSpPr/>
          <p:nvPr/>
        </p:nvCxnSpPr>
        <p:spPr>
          <a:xfrm>
            <a:off x="8200580" y="376352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3" name="Freeform 82"/>
          <p:cNvSpPr/>
          <p:nvPr/>
        </p:nvSpPr>
        <p:spPr>
          <a:xfrm>
            <a:off x="6945274" y="3447653"/>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p:cNvSpPr/>
          <p:nvPr/>
        </p:nvSpPr>
        <p:spPr>
          <a:xfrm>
            <a:off x="6596057" y="30120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sp>
        <p:nvSpPr>
          <p:cNvPr id="85" name="TextBox 84"/>
          <p:cNvSpPr txBox="1"/>
          <p:nvPr/>
        </p:nvSpPr>
        <p:spPr>
          <a:xfrm>
            <a:off x="5710857" y="1744596"/>
            <a:ext cx="648072" cy="830997"/>
          </a:xfrm>
          <a:prstGeom prst="rect">
            <a:avLst/>
          </a:prstGeom>
          <a:noFill/>
        </p:spPr>
        <p:txBody>
          <a:bodyPr wrap="square" rtlCol="0">
            <a:spAutoFit/>
          </a:bodyPr>
          <a:lstStyle/>
          <a:p>
            <a:r>
              <a:rPr lang="en-IN" sz="4800" b="1" dirty="0"/>
              <a:t>…</a:t>
            </a:r>
            <a:endParaRPr lang="en-IN" b="1" dirty="0"/>
          </a:p>
        </p:txBody>
      </p:sp>
      <p:sp>
        <p:nvSpPr>
          <p:cNvPr id="86" name="Rectangle 85"/>
          <p:cNvSpPr/>
          <p:nvPr/>
        </p:nvSpPr>
        <p:spPr>
          <a:xfrm>
            <a:off x="251520" y="1150876"/>
            <a:ext cx="8748972" cy="17380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3889874" y="1247090"/>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2</a:t>
            </a:r>
            <a:endParaRPr lang="en-IN" sz="2400" baseline="-25000" dirty="0"/>
          </a:p>
        </p:txBody>
      </p:sp>
      <p:cxnSp>
        <p:nvCxnSpPr>
          <p:cNvPr id="88" name="Straight Arrow Connector 87"/>
          <p:cNvCxnSpPr>
            <a:stCxn id="87" idx="2"/>
          </p:cNvCxnSpPr>
          <p:nvPr/>
        </p:nvCxnSpPr>
        <p:spPr>
          <a:xfrm>
            <a:off x="4623881" y="1682690"/>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9" name="Rectangle 88"/>
          <p:cNvSpPr/>
          <p:nvPr/>
        </p:nvSpPr>
        <p:spPr>
          <a:xfrm>
            <a:off x="7481485" y="1228819"/>
            <a:ext cx="146801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Counter </a:t>
            </a:r>
            <a:r>
              <a:rPr lang="en-IN" sz="2400" i="1" dirty="0"/>
              <a:t>N</a:t>
            </a:r>
            <a:endParaRPr lang="en-IN" sz="2400" i="1" baseline="-25000" dirty="0"/>
          </a:p>
        </p:txBody>
      </p:sp>
      <p:cxnSp>
        <p:nvCxnSpPr>
          <p:cNvPr id="90" name="Straight Arrow Connector 89"/>
          <p:cNvCxnSpPr>
            <a:stCxn id="89" idx="2"/>
          </p:cNvCxnSpPr>
          <p:nvPr/>
        </p:nvCxnSpPr>
        <p:spPr>
          <a:xfrm>
            <a:off x="8215492" y="1664419"/>
            <a:ext cx="0" cy="401244"/>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pic>
        <p:nvPicPr>
          <p:cNvPr id="2" name="Picture 1"/>
          <p:cNvPicPr>
            <a:picLocks noChangeAspect="1"/>
          </p:cNvPicPr>
          <p:nvPr/>
        </p:nvPicPr>
        <p:blipFill>
          <a:blip r:embed="rId3"/>
          <a:srcRect l="54170"/>
          <a:stretch>
            <a:fillRect/>
          </a:stretch>
        </p:blipFill>
        <p:spPr>
          <a:xfrm>
            <a:off x="2438400" y="5334000"/>
            <a:ext cx="4187026" cy="875311"/>
          </a:xfrm>
          <a:prstGeom prst="rect">
            <a:avLst/>
          </a:prstGeom>
        </p:spPr>
      </p:pic>
    </p:spTree>
    <p:extLst>
      <p:ext uri="{BB962C8B-B14F-4D97-AF65-F5344CB8AC3E}">
        <p14:creationId xmlns="" xmlns:p14="http://schemas.microsoft.com/office/powerpoint/2010/main" val="427038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the CTR Mode</a:t>
            </a:r>
          </a:p>
        </p:txBody>
      </p:sp>
      <p:sp>
        <p:nvSpPr>
          <p:cNvPr id="3" name="Content Placeholder 2"/>
          <p:cNvSpPr>
            <a:spLocks noGrp="1"/>
          </p:cNvSpPr>
          <p:nvPr>
            <p:ph idx="1"/>
          </p:nvPr>
        </p:nvSpPr>
        <p:spPr/>
        <p:txBody>
          <a:bodyPr/>
          <a:lstStyle/>
          <a:p>
            <a:r>
              <a:rPr lang="en-IN" dirty="0"/>
              <a:t>Strengths:  </a:t>
            </a:r>
          </a:p>
          <a:p>
            <a:pPr lvl="1">
              <a:buFont typeface="Courier New" panose="02070309020205020404" pitchFamily="49" charset="0"/>
              <a:buChar char="o"/>
            </a:pPr>
            <a:r>
              <a:rPr lang="en-IN" sz="2400" dirty="0"/>
              <a:t>Needs only the encryption algorithm</a:t>
            </a:r>
          </a:p>
          <a:p>
            <a:pPr lvl="1">
              <a:buFont typeface="Courier New" panose="02070309020205020404" pitchFamily="49" charset="0"/>
              <a:buChar char="o"/>
            </a:pPr>
            <a:r>
              <a:rPr lang="en-IN" sz="2400" dirty="0"/>
              <a:t>Random access to encrypted data blocks</a:t>
            </a:r>
          </a:p>
          <a:p>
            <a:pPr lvl="1">
              <a:buFont typeface="Courier New" panose="02070309020205020404" pitchFamily="49" charset="0"/>
              <a:buChar char="o"/>
            </a:pPr>
            <a:r>
              <a:rPr lang="en-IN" sz="2400" dirty="0"/>
              <a:t>blocks can be processed (encrypted or decrypted) in parallel</a:t>
            </a:r>
          </a:p>
          <a:p>
            <a:pPr lvl="1">
              <a:buFont typeface="Courier New" panose="02070309020205020404" pitchFamily="49" charset="0"/>
              <a:buChar char="o"/>
            </a:pPr>
            <a:r>
              <a:rPr lang="en-IN" sz="2400" dirty="0"/>
              <a:t>Simple; fast encryption/decryption</a:t>
            </a:r>
          </a:p>
          <a:p>
            <a:endParaRPr lang="en-IN" dirty="0"/>
          </a:p>
          <a:p>
            <a:r>
              <a:rPr lang="en-IN" dirty="0" smtClean="0"/>
              <a:t>Counter</a:t>
            </a:r>
            <a:endParaRPr lang="en-IN" dirty="0"/>
          </a:p>
          <a:p>
            <a:pPr lvl="1">
              <a:buFont typeface="Courier New" panose="02070309020205020404" pitchFamily="49" charset="0"/>
              <a:buChar char="o"/>
            </a:pPr>
            <a:r>
              <a:rPr lang="en-IN" sz="2400" dirty="0"/>
              <a:t>Must be unknown and unpredictable</a:t>
            </a:r>
          </a:p>
          <a:p>
            <a:pPr lvl="1">
              <a:buFont typeface="Courier New" panose="02070309020205020404" pitchFamily="49" charset="0"/>
              <a:buChar char="o"/>
            </a:pPr>
            <a:r>
              <a:rPr lang="en-IN" sz="2400" dirty="0"/>
              <a:t>pseudo-randomness in the key stream is a goal</a:t>
            </a:r>
          </a:p>
          <a:p>
            <a:endParaRPr lang="en-IN" dirty="0"/>
          </a:p>
        </p:txBody>
      </p:sp>
    </p:spTree>
    <p:extLst>
      <p:ext uri="{BB962C8B-B14F-4D97-AF65-F5344CB8AC3E}">
        <p14:creationId xmlns="" xmlns:p14="http://schemas.microsoft.com/office/powerpoint/2010/main" val="244666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a:t>
            </a:r>
            <a:r>
              <a:rPr lang="en-IN" dirty="0" smtClean="0"/>
              <a:t>All Modes</a:t>
            </a:r>
            <a:endParaRPr lang="en-IN"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2114876796"/>
              </p:ext>
            </p:extLst>
          </p:nvPr>
        </p:nvGraphicFramePr>
        <p:xfrm>
          <a:off x="190500" y="977333"/>
          <a:ext cx="8763000" cy="822960"/>
        </p:xfrm>
        <a:graphic>
          <a:graphicData uri="http://schemas.openxmlformats.org/drawingml/2006/table">
            <a:tbl>
              <a:tblPr firstRow="1" bandRow="1">
                <a:tableStyleId>{5C22544A-7EE6-4342-B048-85BDC9FD1C3A}</a:tableStyleId>
              </a:tblPr>
              <a:tblGrid>
                <a:gridCol w="1537184">
                  <a:extLst>
                    <a:ext uri="{9D8B030D-6E8A-4147-A177-3AD203B41FA5}">
                      <a16:colId xmlns:a16="http://schemas.microsoft.com/office/drawing/2014/main" xmlns="" val="3954988375"/>
                    </a:ext>
                  </a:extLst>
                </a:gridCol>
                <a:gridCol w="5256584">
                  <a:extLst>
                    <a:ext uri="{9D8B030D-6E8A-4147-A177-3AD203B41FA5}">
                      <a16:colId xmlns:a16="http://schemas.microsoft.com/office/drawing/2014/main" xmlns="" val="203599485"/>
                    </a:ext>
                  </a:extLst>
                </a:gridCol>
                <a:gridCol w="1969232">
                  <a:extLst>
                    <a:ext uri="{9D8B030D-6E8A-4147-A177-3AD203B41FA5}">
                      <a16:colId xmlns:a16="http://schemas.microsoft.com/office/drawing/2014/main" xmlns="" val="1607306880"/>
                    </a:ext>
                  </a:extLst>
                </a:gridCol>
              </a:tblGrid>
              <a:tr h="370840">
                <a:tc>
                  <a:txBody>
                    <a:bodyPr/>
                    <a:lstStyle/>
                    <a:p>
                      <a:pPr algn="ctr"/>
                      <a:r>
                        <a:rPr lang="en-IN" sz="2400" dirty="0"/>
                        <a:t>Operation</a:t>
                      </a:r>
                    </a:p>
                    <a:p>
                      <a:pPr algn="ctr"/>
                      <a:r>
                        <a:rPr lang="en-IN" sz="2400" dirty="0"/>
                        <a:t>Mode</a:t>
                      </a:r>
                    </a:p>
                  </a:txBody>
                  <a:tcPr/>
                </a:tc>
                <a:tc>
                  <a:txBody>
                    <a:bodyPr/>
                    <a:lstStyle/>
                    <a:p>
                      <a:pPr algn="ctr"/>
                      <a:r>
                        <a:rPr lang="en-IN" sz="2400" dirty="0"/>
                        <a:t>Description</a:t>
                      </a:r>
                    </a:p>
                  </a:txBody>
                  <a:tcPr/>
                </a:tc>
                <a:tc>
                  <a:txBody>
                    <a:bodyPr/>
                    <a:lstStyle/>
                    <a:p>
                      <a:pPr algn="ctr"/>
                      <a:r>
                        <a:rPr lang="en-IN" sz="2400" dirty="0"/>
                        <a:t>Type</a:t>
                      </a:r>
                      <a:r>
                        <a:rPr lang="en-IN" sz="2400" baseline="0" dirty="0"/>
                        <a:t> of Result</a:t>
                      </a:r>
                      <a:endParaRPr lang="en-IN" sz="2400" dirty="0"/>
                    </a:p>
                  </a:txBody>
                  <a:tcPr/>
                </a:tc>
                <a:extLst>
                  <a:ext uri="{0D108BD9-81ED-4DB2-BD59-A6C34878D82A}">
                    <a16:rowId xmlns:a16="http://schemas.microsoft.com/office/drawing/2014/main" xmlns="" val="2287627895"/>
                  </a:ext>
                </a:extLst>
              </a:tr>
            </a:tbl>
          </a:graphicData>
        </a:graphic>
      </p:graphicFrame>
      <p:graphicFrame>
        <p:nvGraphicFramePr>
          <p:cNvPr id="3" name="Table 2"/>
          <p:cNvGraphicFramePr>
            <a:graphicFrameLocks noGrp="1"/>
          </p:cNvGraphicFramePr>
          <p:nvPr>
            <p:extLst>
              <p:ext uri="{D42A27DB-BD31-4B8C-83A1-F6EECF244321}">
                <p14:modId xmlns="" xmlns:p14="http://schemas.microsoft.com/office/powerpoint/2010/main" val="4089888636"/>
              </p:ext>
            </p:extLst>
          </p:nvPr>
        </p:nvGraphicFramePr>
        <p:xfrm>
          <a:off x="190500" y="1828912"/>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xmlns="" val="2504124504"/>
                    </a:ext>
                  </a:extLst>
                </a:gridCol>
                <a:gridCol w="5256584">
                  <a:extLst>
                    <a:ext uri="{9D8B030D-6E8A-4147-A177-3AD203B41FA5}">
                      <a16:colId xmlns:a16="http://schemas.microsoft.com/office/drawing/2014/main" xmlns="" val="4099478840"/>
                    </a:ext>
                  </a:extLst>
                </a:gridCol>
                <a:gridCol w="1969232">
                  <a:extLst>
                    <a:ext uri="{9D8B030D-6E8A-4147-A177-3AD203B41FA5}">
                      <a16:colId xmlns:a16="http://schemas.microsoft.com/office/drawing/2014/main" xmlns="" val="2232290614"/>
                    </a:ext>
                  </a:extLst>
                </a:gridCol>
              </a:tblGrid>
              <a:tr h="447960">
                <a:tc>
                  <a:txBody>
                    <a:bodyPr/>
                    <a:lstStyle/>
                    <a:p>
                      <a:r>
                        <a:rPr lang="en-IN" sz="2400" b="0" dirty="0"/>
                        <a:t>ECB</a:t>
                      </a:r>
                    </a:p>
                  </a:txBody>
                  <a:tcPr/>
                </a:tc>
                <a:tc>
                  <a:txBody>
                    <a:bodyPr/>
                    <a:lstStyle/>
                    <a:p>
                      <a:r>
                        <a:rPr lang="en-IN" sz="2400" b="0" dirty="0"/>
                        <a:t>Each n-bit block is encrypted independently with same key</a:t>
                      </a:r>
                    </a:p>
                  </a:txBody>
                  <a:tcPr/>
                </a:tc>
                <a:tc>
                  <a:txBody>
                    <a:bodyPr/>
                    <a:lstStyle/>
                    <a:p>
                      <a:r>
                        <a:rPr lang="en-IN" sz="2400" b="0" dirty="0"/>
                        <a:t>Block Cipher</a:t>
                      </a:r>
                    </a:p>
                  </a:txBody>
                  <a:tcPr/>
                </a:tc>
                <a:extLst>
                  <a:ext uri="{0D108BD9-81ED-4DB2-BD59-A6C34878D82A}">
                    <a16:rowId xmlns:a16="http://schemas.microsoft.com/office/drawing/2014/main" xmlns="" val="1982042462"/>
                  </a:ext>
                </a:extLst>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110838835"/>
              </p:ext>
            </p:extLst>
          </p:nvPr>
        </p:nvGraphicFramePr>
        <p:xfrm>
          <a:off x="191448" y="2710184"/>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xmlns="" val="2504124504"/>
                    </a:ext>
                  </a:extLst>
                </a:gridCol>
                <a:gridCol w="5256584">
                  <a:extLst>
                    <a:ext uri="{9D8B030D-6E8A-4147-A177-3AD203B41FA5}">
                      <a16:colId xmlns:a16="http://schemas.microsoft.com/office/drawing/2014/main" xmlns="" val="4099478840"/>
                    </a:ext>
                  </a:extLst>
                </a:gridCol>
                <a:gridCol w="1969232">
                  <a:extLst>
                    <a:ext uri="{9D8B030D-6E8A-4147-A177-3AD203B41FA5}">
                      <a16:colId xmlns:a16="http://schemas.microsoft.com/office/drawing/2014/main" xmlns="" val="2232290614"/>
                    </a:ext>
                  </a:extLst>
                </a:gridCol>
              </a:tblGrid>
              <a:tr h="447960">
                <a:tc>
                  <a:txBody>
                    <a:bodyPr/>
                    <a:lstStyle/>
                    <a:p>
                      <a:r>
                        <a:rPr lang="en-IN" sz="2400" b="0" dirty="0"/>
                        <a:t>CBC</a:t>
                      </a:r>
                    </a:p>
                  </a:txBody>
                  <a:tcPr/>
                </a:tc>
                <a:tc>
                  <a:txBody>
                    <a:bodyPr/>
                    <a:lstStyle/>
                    <a:p>
                      <a:r>
                        <a:rPr lang="en-IN" sz="2400" b="0" dirty="0"/>
                        <a:t>Same as ECB, but each</a:t>
                      </a:r>
                      <a:r>
                        <a:rPr lang="en-IN" sz="2400" b="0" baseline="0" dirty="0"/>
                        <a:t> block is </a:t>
                      </a:r>
                      <a:r>
                        <a:rPr lang="en-IN" sz="2400" b="0" baseline="0" dirty="0" err="1"/>
                        <a:t>XORed</a:t>
                      </a:r>
                      <a:r>
                        <a:rPr lang="en-IN" sz="2400" b="0" baseline="0" dirty="0"/>
                        <a:t> with previous cipher text</a:t>
                      </a:r>
                      <a:endParaRPr lang="en-IN" sz="2400" b="0" dirty="0"/>
                    </a:p>
                  </a:txBody>
                  <a:tcPr/>
                </a:tc>
                <a:tc>
                  <a:txBody>
                    <a:bodyPr/>
                    <a:lstStyle/>
                    <a:p>
                      <a:r>
                        <a:rPr lang="en-IN" sz="2400" b="0" dirty="0"/>
                        <a:t>Block</a:t>
                      </a:r>
                      <a:r>
                        <a:rPr lang="en-IN" sz="2400" b="0" baseline="0" dirty="0"/>
                        <a:t> Cipher</a:t>
                      </a:r>
                      <a:endParaRPr lang="en-IN" sz="2400" b="0" dirty="0"/>
                    </a:p>
                  </a:txBody>
                  <a:tcPr/>
                </a:tc>
                <a:extLst>
                  <a:ext uri="{0D108BD9-81ED-4DB2-BD59-A6C34878D82A}">
                    <a16:rowId xmlns:a16="http://schemas.microsoft.com/office/drawing/2014/main" xmlns="" val="1982042462"/>
                  </a:ext>
                </a:extLst>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57405732"/>
              </p:ext>
            </p:extLst>
          </p:nvPr>
        </p:nvGraphicFramePr>
        <p:xfrm>
          <a:off x="190500" y="3596340"/>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xmlns="" val="2504124504"/>
                    </a:ext>
                  </a:extLst>
                </a:gridCol>
                <a:gridCol w="5256584">
                  <a:extLst>
                    <a:ext uri="{9D8B030D-6E8A-4147-A177-3AD203B41FA5}">
                      <a16:colId xmlns:a16="http://schemas.microsoft.com/office/drawing/2014/main" xmlns="" val="4099478840"/>
                    </a:ext>
                  </a:extLst>
                </a:gridCol>
                <a:gridCol w="1969232">
                  <a:extLst>
                    <a:ext uri="{9D8B030D-6E8A-4147-A177-3AD203B41FA5}">
                      <a16:colId xmlns:a16="http://schemas.microsoft.com/office/drawing/2014/main" xmlns="" val="2232290614"/>
                    </a:ext>
                  </a:extLst>
                </a:gridCol>
              </a:tblGrid>
              <a:tr h="447960">
                <a:tc>
                  <a:txBody>
                    <a:bodyPr/>
                    <a:lstStyle/>
                    <a:p>
                      <a:r>
                        <a:rPr lang="en-IN" sz="2400" b="0" dirty="0"/>
                        <a:t>CFB</a:t>
                      </a:r>
                    </a:p>
                  </a:txBody>
                  <a:tcPr/>
                </a:tc>
                <a:tc>
                  <a:txBody>
                    <a:bodyPr/>
                    <a:lstStyle/>
                    <a:p>
                      <a:r>
                        <a:rPr lang="en-IN" sz="2400" b="0" dirty="0"/>
                        <a:t>Each s-bit block</a:t>
                      </a:r>
                      <a:r>
                        <a:rPr lang="en-IN" sz="2400" b="0" baseline="0" dirty="0"/>
                        <a:t> is </a:t>
                      </a:r>
                      <a:r>
                        <a:rPr lang="en-IN" sz="2400" b="0" baseline="0" dirty="0" err="1"/>
                        <a:t>XORed</a:t>
                      </a:r>
                      <a:r>
                        <a:rPr lang="en-IN" sz="2400" b="0" baseline="0" dirty="0"/>
                        <a:t> with s-bit key which is part of previous cipher text</a:t>
                      </a:r>
                      <a:endParaRPr lang="en-IN" sz="2400" b="0" dirty="0"/>
                    </a:p>
                  </a:txBody>
                  <a:tcPr/>
                </a:tc>
                <a:tc>
                  <a:txBody>
                    <a:bodyPr/>
                    <a:lstStyle/>
                    <a:p>
                      <a:r>
                        <a:rPr lang="en-IN" sz="2400" b="0" dirty="0"/>
                        <a:t>Stream Cipher</a:t>
                      </a:r>
                    </a:p>
                  </a:txBody>
                  <a:tcPr/>
                </a:tc>
                <a:extLst>
                  <a:ext uri="{0D108BD9-81ED-4DB2-BD59-A6C34878D82A}">
                    <a16:rowId xmlns:a16="http://schemas.microsoft.com/office/drawing/2014/main" xmlns="" val="1982042462"/>
                  </a:ext>
                </a:extLst>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4174098847"/>
              </p:ext>
            </p:extLst>
          </p:nvPr>
        </p:nvGraphicFramePr>
        <p:xfrm>
          <a:off x="190500" y="4500548"/>
          <a:ext cx="8763000" cy="100584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xmlns="" val="2504124504"/>
                    </a:ext>
                  </a:extLst>
                </a:gridCol>
                <a:gridCol w="5256584">
                  <a:extLst>
                    <a:ext uri="{9D8B030D-6E8A-4147-A177-3AD203B41FA5}">
                      <a16:colId xmlns:a16="http://schemas.microsoft.com/office/drawing/2014/main" xmlns="" val="4099478840"/>
                    </a:ext>
                  </a:extLst>
                </a:gridCol>
                <a:gridCol w="1969232">
                  <a:extLst>
                    <a:ext uri="{9D8B030D-6E8A-4147-A177-3AD203B41FA5}">
                      <a16:colId xmlns:a16="http://schemas.microsoft.com/office/drawing/2014/main" xmlns="" val="2232290614"/>
                    </a:ext>
                  </a:extLst>
                </a:gridCol>
              </a:tblGrid>
              <a:tr h="447960">
                <a:tc>
                  <a:txBody>
                    <a:bodyPr/>
                    <a:lstStyle/>
                    <a:p>
                      <a:r>
                        <a:rPr lang="en-IN" sz="2400" b="0" dirty="0"/>
                        <a:t>OFB</a:t>
                      </a:r>
                    </a:p>
                  </a:txBody>
                  <a:tcPr/>
                </a:tc>
                <a:tc>
                  <a:txBody>
                    <a:bodyPr/>
                    <a:lstStyle/>
                    <a:p>
                      <a:r>
                        <a:rPr lang="en-IN" sz="2000" b="0" dirty="0"/>
                        <a:t>Same as</a:t>
                      </a:r>
                      <a:r>
                        <a:rPr lang="en-IN" sz="2000" b="0" baseline="0" dirty="0"/>
                        <a:t> </a:t>
                      </a:r>
                      <a:r>
                        <a:rPr lang="en-IN" sz="2000" b="0" baseline="0" dirty="0" smtClean="0"/>
                        <a:t>CFB, </a:t>
                      </a:r>
                      <a:r>
                        <a:rPr lang="en-US" sz="2000" b="0" baseline="0" dirty="0" smtClean="0"/>
                        <a:t>except that the input to the encryption algorithm is the output of preceding encryption algorithm</a:t>
                      </a:r>
                      <a:endParaRPr lang="en-IN" sz="2400" b="0" dirty="0"/>
                    </a:p>
                  </a:txBody>
                  <a:tcPr/>
                </a:tc>
                <a:tc>
                  <a:txBody>
                    <a:bodyPr/>
                    <a:lstStyle/>
                    <a:p>
                      <a:r>
                        <a:rPr lang="en-IN" sz="2400" b="0" dirty="0"/>
                        <a:t>Stream Cipher</a:t>
                      </a:r>
                    </a:p>
                  </a:txBody>
                  <a:tcPr/>
                </a:tc>
                <a:extLst>
                  <a:ext uri="{0D108BD9-81ED-4DB2-BD59-A6C34878D82A}">
                    <a16:rowId xmlns:a16="http://schemas.microsoft.com/office/drawing/2014/main" xmlns="" val="1982042462"/>
                  </a:ext>
                </a:extLst>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2736902421"/>
              </p:ext>
            </p:extLst>
          </p:nvPr>
        </p:nvGraphicFramePr>
        <p:xfrm>
          <a:off x="190500" y="5404756"/>
          <a:ext cx="8763000" cy="822960"/>
        </p:xfrm>
        <a:graphic>
          <a:graphicData uri="http://schemas.openxmlformats.org/drawingml/2006/table">
            <a:tbl>
              <a:tblPr firstRow="1" bandRow="1">
                <a:tableStyleId>{BC89EF96-8CEA-46FF-86C4-4CE0E7609802}</a:tableStyleId>
              </a:tblPr>
              <a:tblGrid>
                <a:gridCol w="1537184">
                  <a:extLst>
                    <a:ext uri="{9D8B030D-6E8A-4147-A177-3AD203B41FA5}">
                      <a16:colId xmlns:a16="http://schemas.microsoft.com/office/drawing/2014/main" xmlns="" val="2504124504"/>
                    </a:ext>
                  </a:extLst>
                </a:gridCol>
                <a:gridCol w="5256584">
                  <a:extLst>
                    <a:ext uri="{9D8B030D-6E8A-4147-A177-3AD203B41FA5}">
                      <a16:colId xmlns:a16="http://schemas.microsoft.com/office/drawing/2014/main" xmlns="" val="4099478840"/>
                    </a:ext>
                  </a:extLst>
                </a:gridCol>
                <a:gridCol w="1969232">
                  <a:extLst>
                    <a:ext uri="{9D8B030D-6E8A-4147-A177-3AD203B41FA5}">
                      <a16:colId xmlns:a16="http://schemas.microsoft.com/office/drawing/2014/main" xmlns="" val="2232290614"/>
                    </a:ext>
                  </a:extLst>
                </a:gridCol>
              </a:tblGrid>
              <a:tr h="447960">
                <a:tc>
                  <a:txBody>
                    <a:bodyPr/>
                    <a:lstStyle/>
                    <a:p>
                      <a:r>
                        <a:rPr lang="en-IN" sz="2400" b="0" dirty="0"/>
                        <a:t>CTR</a:t>
                      </a:r>
                    </a:p>
                  </a:txBody>
                  <a:tcPr/>
                </a:tc>
                <a:tc>
                  <a:txBody>
                    <a:bodyPr/>
                    <a:lstStyle/>
                    <a:p>
                      <a:r>
                        <a:rPr lang="en-IN" sz="2400" b="0" dirty="0"/>
                        <a:t>Same as OFB, but a counter is used instead</a:t>
                      </a:r>
                      <a:r>
                        <a:rPr lang="en-IN" sz="2400" b="0" baseline="0" dirty="0"/>
                        <a:t> of nonce</a:t>
                      </a:r>
                      <a:endParaRPr lang="en-IN" sz="2400" b="0" dirty="0"/>
                    </a:p>
                  </a:txBody>
                  <a:tcPr/>
                </a:tc>
                <a:tc>
                  <a:txBody>
                    <a:bodyPr/>
                    <a:lstStyle/>
                    <a:p>
                      <a:r>
                        <a:rPr lang="en-IN" sz="2400" b="0" dirty="0"/>
                        <a:t>Stream Cipher</a:t>
                      </a:r>
                    </a:p>
                  </a:txBody>
                  <a:tcPr/>
                </a:tc>
                <a:extLst>
                  <a:ext uri="{0D108BD9-81ED-4DB2-BD59-A6C34878D82A}">
                    <a16:rowId xmlns:a16="http://schemas.microsoft.com/office/drawing/2014/main" xmlns="" val="1982042462"/>
                  </a:ext>
                </a:extLst>
              </a:tr>
            </a:tbl>
          </a:graphicData>
        </a:graphic>
      </p:graphicFrame>
    </p:spTree>
    <p:extLst>
      <p:ext uri="{BB962C8B-B14F-4D97-AF65-F5344CB8AC3E}">
        <p14:creationId xmlns="" xmlns:p14="http://schemas.microsoft.com/office/powerpoint/2010/main" val="356943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Typical Applications of All Modes</a:t>
            </a:r>
            <a:endParaRPr lang="en-US" dirty="0"/>
          </a:p>
        </p:txBody>
      </p:sp>
      <p:pic>
        <p:nvPicPr>
          <p:cNvPr id="1026" name="Picture 2"/>
          <p:cNvPicPr>
            <a:picLocks noChangeAspect="1" noChangeArrowheads="1"/>
          </p:cNvPicPr>
          <p:nvPr/>
        </p:nvPicPr>
        <p:blipFill>
          <a:blip r:embed="rId2"/>
          <a:srcRect r="81299"/>
          <a:stretch>
            <a:fillRect/>
          </a:stretch>
        </p:blipFill>
        <p:spPr bwMode="auto">
          <a:xfrm>
            <a:off x="1447800" y="1247980"/>
            <a:ext cx="1516592" cy="4848020"/>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2971800" y="1261534"/>
            <a:ext cx="3200400" cy="4743679"/>
          </a:xfrm>
          <a:prstGeom prst="rect">
            <a:avLst/>
          </a:prstGeom>
          <a:noFill/>
          <a:ln w="9525">
            <a:noFill/>
            <a:miter lim="800000"/>
            <a:headEnd/>
            <a:tailEnd/>
          </a:ln>
          <a:effectLst/>
        </p:spPr>
      </p:pic>
      <p:sp>
        <p:nvSpPr>
          <p:cNvPr id="6" name="Rectangle 5"/>
          <p:cNvSpPr/>
          <p:nvPr/>
        </p:nvSpPr>
        <p:spPr>
          <a:xfrm>
            <a:off x="3081866" y="5240867"/>
            <a:ext cx="2590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General-purpose transmission </a:t>
            </a:r>
            <a:endParaRPr lang="en-US" sz="1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Stream Ciphers</a:t>
            </a:r>
            <a:endParaRPr lang="en-IN" dirty="0"/>
          </a:p>
        </p:txBody>
      </p:sp>
      <p:sp>
        <p:nvSpPr>
          <p:cNvPr id="3" name="Content Placeholder 2"/>
          <p:cNvSpPr>
            <a:spLocks noGrp="1"/>
          </p:cNvSpPr>
          <p:nvPr>
            <p:ph idx="1"/>
          </p:nvPr>
        </p:nvSpPr>
        <p:spPr/>
        <p:txBody>
          <a:bodyPr/>
          <a:lstStyle/>
          <a:p>
            <a:r>
              <a:rPr lang="en-US" dirty="0" smtClean="0"/>
              <a:t>Although the five modes of operations enable the use of block ciphers for </a:t>
            </a:r>
            <a:r>
              <a:rPr lang="en-US" dirty="0" err="1" smtClean="0"/>
              <a:t>encipherment</a:t>
            </a:r>
            <a:r>
              <a:rPr lang="en-US" dirty="0" smtClean="0"/>
              <a:t> of messages or files in large units (ECB, CBC, and CTR) and small units (CFB and OFB), </a:t>
            </a:r>
            <a:r>
              <a:rPr lang="en-US" u="sng" dirty="0" smtClean="0"/>
              <a:t>sometimes pure streams are needed for enciphering small units of data such as characters or bits</a:t>
            </a:r>
            <a:r>
              <a:rPr lang="en-US" dirty="0" smtClean="0"/>
              <a:t>.</a:t>
            </a:r>
          </a:p>
          <a:p>
            <a:r>
              <a:rPr lang="en-US" dirty="0" smtClean="0"/>
              <a:t>Stream ciphers are </a:t>
            </a:r>
            <a:r>
              <a:rPr lang="en-US" u="sng" dirty="0" smtClean="0"/>
              <a:t>more efficient</a:t>
            </a:r>
            <a:r>
              <a:rPr lang="en-US" dirty="0" smtClean="0"/>
              <a:t> for real-time processing.</a:t>
            </a:r>
          </a:p>
          <a:p>
            <a:r>
              <a:rPr lang="en-US" dirty="0" smtClean="0"/>
              <a:t>Several stream ciphers have been used in different protocols during the last few decades.</a:t>
            </a:r>
          </a:p>
          <a:p>
            <a:r>
              <a:rPr lang="en-US" dirty="0" smtClean="0"/>
              <a:t>Examples: RC4, A5/1</a:t>
            </a:r>
            <a:endParaRPr lang="en-IN" dirty="0"/>
          </a:p>
        </p:txBody>
      </p:sp>
    </p:spTree>
    <p:extLst>
      <p:ext uri="{BB962C8B-B14F-4D97-AF65-F5344CB8AC3E}">
        <p14:creationId xmlns="" xmlns:p14="http://schemas.microsoft.com/office/powerpoint/2010/main" val="207731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RC4</a:t>
            </a:r>
            <a:endParaRPr lang="en-IN" dirty="0"/>
          </a:p>
        </p:txBody>
      </p:sp>
      <p:sp>
        <p:nvSpPr>
          <p:cNvPr id="3" name="Content Placeholder 2"/>
          <p:cNvSpPr>
            <a:spLocks noGrp="1"/>
          </p:cNvSpPr>
          <p:nvPr>
            <p:ph idx="1"/>
          </p:nvPr>
        </p:nvSpPr>
        <p:spPr/>
        <p:txBody>
          <a:bodyPr/>
          <a:lstStyle/>
          <a:p>
            <a:r>
              <a:rPr lang="en-US" dirty="0"/>
              <a:t>RC4 means </a:t>
            </a:r>
            <a:r>
              <a:rPr lang="en-US" dirty="0" err="1"/>
              <a:t>Rivest</a:t>
            </a:r>
            <a:r>
              <a:rPr lang="en-US" dirty="0"/>
              <a:t> Cipher 4 invented by Ron </a:t>
            </a:r>
            <a:r>
              <a:rPr lang="en-US" dirty="0" err="1"/>
              <a:t>Rivest</a:t>
            </a:r>
            <a:r>
              <a:rPr lang="en-US" dirty="0"/>
              <a:t> in 1987 for RSA Security. It is a Stream Ciphers. </a:t>
            </a:r>
            <a:endParaRPr lang="en-US" dirty="0" smtClean="0"/>
          </a:p>
          <a:p>
            <a:r>
              <a:rPr lang="en-US" dirty="0" smtClean="0"/>
              <a:t>Stream </a:t>
            </a:r>
            <a:r>
              <a:rPr lang="en-US" dirty="0"/>
              <a:t>Ciphers operate on a stream of data </a:t>
            </a:r>
            <a:r>
              <a:rPr lang="en-US" u="sng" dirty="0"/>
              <a:t>byte by byte</a:t>
            </a:r>
            <a:r>
              <a:rPr lang="en-US" dirty="0"/>
              <a:t>. </a:t>
            </a:r>
            <a:endParaRPr lang="en-US" dirty="0" smtClean="0"/>
          </a:p>
          <a:p>
            <a:r>
              <a:rPr lang="en-US" dirty="0" smtClean="0"/>
              <a:t>RC4 </a:t>
            </a:r>
            <a:r>
              <a:rPr lang="en-US" dirty="0"/>
              <a:t>stream cipher is one of the most widely used stream ciphers because of its </a:t>
            </a:r>
            <a:r>
              <a:rPr lang="en-US" u="sng" dirty="0"/>
              <a:t>simplicity and speed of operation</a:t>
            </a:r>
            <a:r>
              <a:rPr lang="en-US" dirty="0"/>
              <a:t>. </a:t>
            </a:r>
            <a:endParaRPr lang="en-US" dirty="0" smtClean="0"/>
          </a:p>
          <a:p>
            <a:r>
              <a:rPr lang="en-US" dirty="0" smtClean="0"/>
              <a:t>It </a:t>
            </a:r>
            <a:r>
              <a:rPr lang="en-US" dirty="0"/>
              <a:t>is a variable key-size stream cipher with byte-oriented operations. It uses either </a:t>
            </a:r>
            <a:r>
              <a:rPr lang="en-US" u="sng" dirty="0"/>
              <a:t>64 bit or 128-bit key sizes</a:t>
            </a:r>
            <a:r>
              <a:rPr lang="en-US" dirty="0"/>
              <a:t>. </a:t>
            </a:r>
            <a:endParaRPr lang="en-US" dirty="0" smtClean="0"/>
          </a:p>
          <a:p>
            <a:r>
              <a:rPr lang="en-US" dirty="0" smtClean="0"/>
              <a:t>It </a:t>
            </a:r>
            <a:r>
              <a:rPr lang="en-US" dirty="0"/>
              <a:t>is generally used in applications such as </a:t>
            </a:r>
            <a:r>
              <a:rPr lang="en-US" u="sng" dirty="0"/>
              <a:t>Secure Socket Layer (SSL), Transport Layer Security (TLS), and also used in IEEE 802.11 wireless LAN std</a:t>
            </a:r>
            <a:r>
              <a:rPr lang="en-US" dirty="0"/>
              <a:t>. </a:t>
            </a:r>
            <a:endParaRPr lang="en-IN" dirty="0"/>
          </a:p>
        </p:txBody>
      </p:sp>
    </p:spTree>
    <p:extLst>
      <p:ext uri="{BB962C8B-B14F-4D97-AF65-F5344CB8AC3E}">
        <p14:creationId xmlns="" xmlns:p14="http://schemas.microsoft.com/office/powerpoint/2010/main" val="386546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A5/1</a:t>
            </a:r>
            <a:endParaRPr lang="en-IN" dirty="0"/>
          </a:p>
        </p:txBody>
      </p:sp>
      <p:sp>
        <p:nvSpPr>
          <p:cNvPr id="3" name="Content Placeholder 2"/>
          <p:cNvSpPr>
            <a:spLocks noGrp="1"/>
          </p:cNvSpPr>
          <p:nvPr>
            <p:ph idx="1"/>
          </p:nvPr>
        </p:nvSpPr>
        <p:spPr/>
        <p:txBody>
          <a:bodyPr/>
          <a:lstStyle/>
          <a:p>
            <a:r>
              <a:rPr lang="en-US" b="1" dirty="0"/>
              <a:t>A5/1</a:t>
            </a:r>
            <a:r>
              <a:rPr lang="en-US" dirty="0"/>
              <a:t> is a stream cipher used to </a:t>
            </a:r>
            <a:r>
              <a:rPr lang="en-US" dirty="0" smtClean="0"/>
              <a:t>provide </a:t>
            </a:r>
            <a:r>
              <a:rPr lang="en-US" u="sng" dirty="0" smtClean="0"/>
              <a:t>over-the-air communication privacy in the GSM cellular telephone standard</a:t>
            </a:r>
            <a:r>
              <a:rPr lang="en-US" dirty="0" smtClean="0"/>
              <a:t>. </a:t>
            </a:r>
          </a:p>
          <a:p>
            <a:r>
              <a:rPr lang="en-US" dirty="0" smtClean="0"/>
              <a:t>It </a:t>
            </a:r>
            <a:r>
              <a:rPr lang="en-US" dirty="0"/>
              <a:t>is one of several implementations of the A5 security protocol. </a:t>
            </a:r>
            <a:endParaRPr lang="en-US" dirty="0" smtClean="0"/>
          </a:p>
        </p:txBody>
      </p:sp>
    </p:spTree>
    <p:extLst>
      <p:ext uri="{BB962C8B-B14F-4D97-AF65-F5344CB8AC3E}">
        <p14:creationId xmlns="" xmlns:p14="http://schemas.microsoft.com/office/powerpoint/2010/main" val="39839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1198401"/>
          </a:xfrm>
        </p:spPr>
        <p:txBody>
          <a:bodyPr>
            <a:normAutofit fontScale="90000"/>
          </a:bodyPr>
          <a:lstStyle/>
          <a:p>
            <a:r>
              <a:rPr lang="en-US" dirty="0" smtClean="0"/>
              <a:t>Synchronous &amp; Asynchronous Stream Ciphers</a:t>
            </a:r>
            <a:endParaRPr lang="en-IN" dirty="0"/>
          </a:p>
        </p:txBody>
      </p:sp>
      <p:sp>
        <p:nvSpPr>
          <p:cNvPr id="3" name="Content Placeholder 2"/>
          <p:cNvSpPr>
            <a:spLocks noGrp="1"/>
          </p:cNvSpPr>
          <p:nvPr>
            <p:ph idx="1"/>
          </p:nvPr>
        </p:nvSpPr>
        <p:spPr>
          <a:xfrm>
            <a:off x="190500" y="1520788"/>
            <a:ext cx="8763000" cy="4803812"/>
          </a:xfrm>
        </p:spPr>
        <p:txBody>
          <a:bodyPr>
            <a:normAutofit/>
          </a:bodyPr>
          <a:lstStyle/>
          <a:p>
            <a:pPr fontAlgn="base"/>
            <a:r>
              <a:rPr lang="en-US" dirty="0"/>
              <a:t>With </a:t>
            </a:r>
            <a:r>
              <a:rPr lang="en-US" b="1" dirty="0"/>
              <a:t>synchronous stream </a:t>
            </a:r>
            <a:r>
              <a:rPr lang="en-US" dirty="0"/>
              <a:t>ciphers, the bits of the key stream do not depend on the ciphertext bits. </a:t>
            </a:r>
            <a:endParaRPr lang="en-US" dirty="0" smtClean="0"/>
          </a:p>
          <a:p>
            <a:pPr fontAlgn="base"/>
            <a:r>
              <a:rPr lang="en-US" dirty="0" smtClean="0"/>
              <a:t>With </a:t>
            </a:r>
            <a:r>
              <a:rPr lang="en-US" b="1" dirty="0"/>
              <a:t>asynchronous stream </a:t>
            </a:r>
            <a:r>
              <a:rPr lang="en-US" dirty="0"/>
              <a:t>ciphers the key stream can be inferred (provided one knows the secret key) from previous bits of the cipher stream. </a:t>
            </a:r>
            <a:endParaRPr lang="en-US" dirty="0" smtClean="0"/>
          </a:p>
          <a:p>
            <a:pPr fontAlgn="base"/>
            <a:r>
              <a:rPr lang="en-US" dirty="0" smtClean="0"/>
              <a:t>CTR would </a:t>
            </a:r>
            <a:r>
              <a:rPr lang="en-US" dirty="0"/>
              <a:t>be an example of a synchronous streaming mode and CFB would be an example of an asynchronous mode.</a:t>
            </a:r>
          </a:p>
          <a:p>
            <a:pPr marL="0" indent="0">
              <a:buNone/>
            </a:pPr>
            <a:endParaRPr lang="en-IN" dirty="0"/>
          </a:p>
        </p:txBody>
      </p:sp>
    </p:spTree>
    <p:extLst>
      <p:ext uri="{BB962C8B-B14F-4D97-AF65-F5344CB8AC3E}">
        <p14:creationId xmlns="" xmlns:p14="http://schemas.microsoft.com/office/powerpoint/2010/main" val="4264086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1198401"/>
          </a:xfrm>
        </p:spPr>
        <p:txBody>
          <a:bodyPr>
            <a:normAutofit fontScale="90000"/>
          </a:bodyPr>
          <a:lstStyle/>
          <a:p>
            <a:r>
              <a:rPr lang="en-US" dirty="0" smtClean="0"/>
              <a:t>Synchronous &amp; Asynchronous stream ciphers (Cont.)</a:t>
            </a:r>
            <a:endParaRPr lang="en-IN" dirty="0"/>
          </a:p>
        </p:txBody>
      </p:sp>
      <p:sp>
        <p:nvSpPr>
          <p:cNvPr id="3" name="Content Placeholder 2"/>
          <p:cNvSpPr>
            <a:spLocks noGrp="1"/>
          </p:cNvSpPr>
          <p:nvPr>
            <p:ph idx="1"/>
          </p:nvPr>
        </p:nvSpPr>
        <p:spPr>
          <a:xfrm>
            <a:off x="190500" y="1520788"/>
            <a:ext cx="8763000" cy="4803812"/>
          </a:xfrm>
        </p:spPr>
        <p:txBody>
          <a:bodyPr>
            <a:normAutofit fontScale="92500" lnSpcReduction="20000"/>
          </a:bodyPr>
          <a:lstStyle/>
          <a:p>
            <a:pPr fontAlgn="base"/>
            <a:r>
              <a:rPr lang="en-US" dirty="0" smtClean="0"/>
              <a:t>Synchronous </a:t>
            </a:r>
            <a:r>
              <a:rPr lang="en-US" dirty="0"/>
              <a:t>ciphers have </a:t>
            </a:r>
            <a:r>
              <a:rPr lang="en-US" dirty="0" smtClean="0"/>
              <a:t>these advantages and disadvantages:</a:t>
            </a:r>
          </a:p>
          <a:p>
            <a:pPr lvl="1" fontAlgn="base"/>
            <a:r>
              <a:rPr lang="en-US" u="sng" dirty="0" smtClean="0"/>
              <a:t>Key </a:t>
            </a:r>
            <a:r>
              <a:rPr lang="en-US" u="sng" dirty="0"/>
              <a:t>stream can be pre-computed before plaintext or ciphertext is provided</a:t>
            </a:r>
            <a:r>
              <a:rPr lang="en-US" dirty="0"/>
              <a:t>, often with parallelism. </a:t>
            </a:r>
            <a:r>
              <a:rPr lang="en-US" dirty="0" smtClean="0"/>
              <a:t>typically </a:t>
            </a:r>
            <a:r>
              <a:rPr lang="en-US" u="sng" dirty="0" smtClean="0"/>
              <a:t>faster and more efficient</a:t>
            </a:r>
            <a:r>
              <a:rPr lang="en-US" dirty="0" smtClean="0"/>
              <a:t> than block ciphers when encrypting large volumes of data in real-time</a:t>
            </a:r>
          </a:p>
          <a:p>
            <a:pPr lvl="1" fontAlgn="base"/>
            <a:r>
              <a:rPr lang="en-US" dirty="0" smtClean="0">
                <a:solidFill>
                  <a:srgbClr val="C00000"/>
                </a:solidFill>
              </a:rPr>
              <a:t>As the </a:t>
            </a:r>
            <a:r>
              <a:rPr lang="en-US" dirty="0" err="1" smtClean="0">
                <a:solidFill>
                  <a:srgbClr val="C00000"/>
                </a:solidFill>
              </a:rPr>
              <a:t>keystream</a:t>
            </a:r>
            <a:r>
              <a:rPr lang="en-US" dirty="0" smtClean="0">
                <a:solidFill>
                  <a:srgbClr val="C00000"/>
                </a:solidFill>
              </a:rPr>
              <a:t> is deterministic, they </a:t>
            </a:r>
            <a:r>
              <a:rPr lang="en-US" dirty="0">
                <a:solidFill>
                  <a:srgbClr val="C00000"/>
                </a:solidFill>
              </a:rPr>
              <a:t>have the disadvantage of </a:t>
            </a:r>
            <a:r>
              <a:rPr lang="en-US" u="sng" dirty="0">
                <a:solidFill>
                  <a:srgbClr val="C00000"/>
                </a:solidFill>
              </a:rPr>
              <a:t>ciphertext malleability</a:t>
            </a:r>
            <a:r>
              <a:rPr lang="en-US" dirty="0">
                <a:solidFill>
                  <a:srgbClr val="C00000"/>
                </a:solidFill>
              </a:rPr>
              <a:t> (a known change in ciphertext produces a known change in plaintext) and so will </a:t>
            </a:r>
            <a:r>
              <a:rPr lang="en-US" u="sng" dirty="0">
                <a:solidFill>
                  <a:srgbClr val="C00000"/>
                </a:solidFill>
              </a:rPr>
              <a:t>need to be combined with some form of message authentication</a:t>
            </a:r>
            <a:r>
              <a:rPr lang="en-US" dirty="0">
                <a:solidFill>
                  <a:srgbClr val="C00000"/>
                </a:solidFill>
              </a:rPr>
              <a:t>. </a:t>
            </a:r>
            <a:endParaRPr lang="en-US" dirty="0" smtClean="0">
              <a:solidFill>
                <a:srgbClr val="C00000"/>
              </a:solidFill>
            </a:endParaRPr>
          </a:p>
          <a:p>
            <a:pPr fontAlgn="base"/>
            <a:r>
              <a:rPr lang="en-US" dirty="0" smtClean="0"/>
              <a:t>Asynchronous ciphers have these advantages and disadvantages:</a:t>
            </a:r>
          </a:p>
          <a:p>
            <a:pPr lvl="1" fontAlgn="base"/>
            <a:r>
              <a:rPr lang="en-US" dirty="0" smtClean="0"/>
              <a:t>The </a:t>
            </a:r>
            <a:r>
              <a:rPr lang="en-US" u="sng" dirty="0"/>
              <a:t>key stream can only be computed once the plaintext/ciphertext is provided</a:t>
            </a:r>
            <a:r>
              <a:rPr lang="en-US" dirty="0"/>
              <a:t>. However, changing the ciphertext changes subsequent key stream and so there is considerably </a:t>
            </a:r>
            <a:r>
              <a:rPr lang="en-US" u="sng" dirty="0" smtClean="0"/>
              <a:t>less malleability</a:t>
            </a:r>
            <a:r>
              <a:rPr lang="en-US" dirty="0" smtClean="0"/>
              <a:t>. </a:t>
            </a:r>
          </a:p>
          <a:p>
            <a:pPr lvl="1" fontAlgn="base"/>
            <a:r>
              <a:rPr lang="en-US" dirty="0" smtClean="0"/>
              <a:t>They </a:t>
            </a:r>
            <a:r>
              <a:rPr lang="en-US" dirty="0"/>
              <a:t>also allow easy </a:t>
            </a:r>
            <a:r>
              <a:rPr lang="en-US" dirty="0" smtClean="0"/>
              <a:t>synchronization </a:t>
            </a:r>
            <a:r>
              <a:rPr lang="en-US" dirty="0"/>
              <a:t>at any point </a:t>
            </a:r>
            <a:r>
              <a:rPr lang="en-US" dirty="0" smtClean="0"/>
              <a:t>in transmission.</a:t>
            </a:r>
          </a:p>
          <a:p>
            <a:pPr lvl="1" fontAlgn="base"/>
            <a:r>
              <a:rPr lang="en-US" dirty="0" smtClean="0">
                <a:solidFill>
                  <a:srgbClr val="C00000"/>
                </a:solidFill>
              </a:rPr>
              <a:t>They are more computationally intensive and slower than synchronous stream ciphers because of the additional complexity in generating the </a:t>
            </a:r>
            <a:r>
              <a:rPr lang="en-US" dirty="0" err="1" smtClean="0">
                <a:solidFill>
                  <a:srgbClr val="C00000"/>
                </a:solidFill>
              </a:rPr>
              <a:t>keystream</a:t>
            </a:r>
            <a:endParaRPr lang="en-US" dirty="0">
              <a:solidFill>
                <a:srgbClr val="C00000"/>
              </a:solidFill>
            </a:endParaRPr>
          </a:p>
        </p:txBody>
      </p:sp>
    </p:spTree>
    <p:extLst>
      <p:ext uri="{BB962C8B-B14F-4D97-AF65-F5344CB8AC3E}">
        <p14:creationId xmlns="" xmlns:p14="http://schemas.microsoft.com/office/powerpoint/2010/main" val="257986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Encryption</a:t>
            </a:r>
          </a:p>
        </p:txBody>
      </p:sp>
      <p:sp>
        <p:nvSpPr>
          <p:cNvPr id="3" name="Content Placeholder 2"/>
          <p:cNvSpPr>
            <a:spLocks noGrp="1"/>
          </p:cNvSpPr>
          <p:nvPr>
            <p:ph idx="1"/>
          </p:nvPr>
        </p:nvSpPr>
        <p:spPr/>
        <p:txBody>
          <a:bodyPr>
            <a:normAutofit/>
          </a:bodyPr>
          <a:lstStyle/>
          <a:p>
            <a:r>
              <a:rPr lang="en-IN" dirty="0"/>
              <a:t>Given the </a:t>
            </a:r>
            <a:r>
              <a:rPr lang="en-IN" b="1" dirty="0"/>
              <a:t>potential vulnerability of </a:t>
            </a:r>
            <a:r>
              <a:rPr lang="en-IN" b="1" dirty="0">
                <a:solidFill>
                  <a:schemeClr val="tx2"/>
                </a:solidFill>
              </a:rPr>
              <a:t>DES</a:t>
            </a:r>
            <a:r>
              <a:rPr lang="en-IN" b="1" dirty="0"/>
              <a:t> to a brute-force attack</a:t>
            </a:r>
            <a:r>
              <a:rPr lang="en-IN" dirty="0"/>
              <a:t>, there has been considerable interest in finding an alternative. </a:t>
            </a:r>
          </a:p>
          <a:p>
            <a:r>
              <a:rPr lang="en-IN" dirty="0"/>
              <a:t>One approach is to design a completely new algorithm, of which </a:t>
            </a:r>
            <a:r>
              <a:rPr lang="en-IN" b="1" dirty="0">
                <a:solidFill>
                  <a:schemeClr val="tx2"/>
                </a:solidFill>
              </a:rPr>
              <a:t>AES</a:t>
            </a:r>
            <a:r>
              <a:rPr lang="en-IN" dirty="0"/>
              <a:t> is a prime example.</a:t>
            </a:r>
          </a:p>
          <a:p>
            <a:r>
              <a:rPr lang="en-IN" dirty="0"/>
              <a:t>Another alternative, which would preserve the existing investment in software and equipment, is to use </a:t>
            </a:r>
            <a:r>
              <a:rPr lang="en-IN" b="1" dirty="0">
                <a:solidFill>
                  <a:schemeClr val="tx2"/>
                </a:solidFill>
              </a:rPr>
              <a:t>multiple encryption with DES and multiple keys</a:t>
            </a:r>
            <a:r>
              <a:rPr lang="en-IN" dirty="0"/>
              <a:t>. </a:t>
            </a:r>
          </a:p>
          <a:p>
            <a:endParaRPr lang="en-IN" dirty="0"/>
          </a:p>
        </p:txBody>
      </p:sp>
    </p:spTree>
    <p:extLst>
      <p:ext uri="{BB962C8B-B14F-4D97-AF65-F5344CB8AC3E}">
        <p14:creationId xmlns="" xmlns:p14="http://schemas.microsoft.com/office/powerpoint/2010/main" val="31369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Modes of Operations</a:t>
            </a:r>
          </a:p>
        </p:txBody>
      </p:sp>
      <p:sp>
        <p:nvSpPr>
          <p:cNvPr id="3" name="Content Placeholder 2"/>
          <p:cNvSpPr>
            <a:spLocks noGrp="1"/>
          </p:cNvSpPr>
          <p:nvPr>
            <p:ph idx="1"/>
          </p:nvPr>
        </p:nvSpPr>
        <p:spPr/>
        <p:txBody>
          <a:bodyPr>
            <a:normAutofit/>
          </a:bodyPr>
          <a:lstStyle/>
          <a:p>
            <a:r>
              <a:rPr lang="en-IN" dirty="0"/>
              <a:t>To apply a block cipher in a </a:t>
            </a:r>
            <a:r>
              <a:rPr lang="en-IN" b="1" dirty="0">
                <a:solidFill>
                  <a:schemeClr val="tx2"/>
                </a:solidFill>
              </a:rPr>
              <a:t>variety of applications</a:t>
            </a:r>
            <a:r>
              <a:rPr lang="en-IN" dirty="0"/>
              <a:t>, five "modes of operation" have been defined.</a:t>
            </a:r>
          </a:p>
          <a:p>
            <a:r>
              <a:rPr lang="en-IN" dirty="0"/>
              <a:t>The </a:t>
            </a:r>
            <a:r>
              <a:rPr lang="en-IN" b="1" dirty="0">
                <a:solidFill>
                  <a:schemeClr val="tx2"/>
                </a:solidFill>
              </a:rPr>
              <a:t>five modes</a:t>
            </a:r>
            <a:r>
              <a:rPr lang="en-IN" dirty="0"/>
              <a:t> are intended </a:t>
            </a:r>
            <a:r>
              <a:rPr lang="en-IN" u="sng" dirty="0"/>
              <a:t>to cover a wide variety of applications of encryption</a:t>
            </a:r>
            <a:r>
              <a:rPr lang="en-IN" dirty="0"/>
              <a:t> for which a block cipher could be used. </a:t>
            </a:r>
          </a:p>
          <a:p>
            <a:r>
              <a:rPr lang="en-IN" dirty="0"/>
              <a:t>These modes are intended for use with any symmetric block cipher, including triple DES and AES.</a:t>
            </a:r>
          </a:p>
          <a:p>
            <a:pPr marL="914400" lvl="1" indent="-457200">
              <a:buFont typeface="+mj-lt"/>
              <a:buAutoNum type="arabicPeriod"/>
            </a:pPr>
            <a:r>
              <a:rPr lang="en-IN" sz="2400" dirty="0"/>
              <a:t>Electronic Code Book (ECB)</a:t>
            </a:r>
          </a:p>
          <a:p>
            <a:pPr marL="914400" lvl="1" indent="-457200">
              <a:buFont typeface="+mj-lt"/>
              <a:buAutoNum type="arabicPeriod"/>
            </a:pPr>
            <a:r>
              <a:rPr lang="en-IN" sz="2400" dirty="0"/>
              <a:t>Cipher Block Chaining (CBC)</a:t>
            </a:r>
          </a:p>
          <a:p>
            <a:pPr marL="914400" lvl="1" indent="-457200">
              <a:buFont typeface="+mj-lt"/>
              <a:buAutoNum type="arabicPeriod"/>
            </a:pPr>
            <a:r>
              <a:rPr lang="en-IN" sz="2400" dirty="0"/>
              <a:t>Cipher Feedback (CFB)</a:t>
            </a:r>
          </a:p>
          <a:p>
            <a:pPr marL="914400" lvl="1" indent="-457200">
              <a:buFont typeface="+mj-lt"/>
              <a:buAutoNum type="arabicPeriod"/>
            </a:pPr>
            <a:r>
              <a:rPr lang="en-IN" sz="2400" dirty="0"/>
              <a:t>Output Feedback (OFB) </a:t>
            </a:r>
          </a:p>
          <a:p>
            <a:pPr marL="914400" lvl="1" indent="-457200">
              <a:buFont typeface="+mj-lt"/>
              <a:buAutoNum type="arabicPeriod"/>
            </a:pPr>
            <a:r>
              <a:rPr lang="en-IN" sz="2400" dirty="0"/>
              <a:t>Counter (CTR) </a:t>
            </a:r>
          </a:p>
        </p:txBody>
      </p:sp>
    </p:spTree>
    <p:extLst>
      <p:ext uri="{BB962C8B-B14F-4D97-AF65-F5344CB8AC3E}">
        <p14:creationId xmlns="" xmlns:p14="http://schemas.microsoft.com/office/powerpoint/2010/main" val="297842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Double DES</a:t>
            </a:r>
          </a:p>
        </p:txBody>
      </p:sp>
      <p:pic>
        <p:nvPicPr>
          <p:cNvPr id="4" name="Picture 3"/>
          <p:cNvPicPr>
            <a:picLocks noChangeAspect="1"/>
          </p:cNvPicPr>
          <p:nvPr/>
        </p:nvPicPr>
        <p:blipFill rotWithShape="1">
          <a:blip r:embed="rId2"/>
          <a:srcRect l="1962"/>
          <a:stretch/>
        </p:blipFill>
        <p:spPr>
          <a:xfrm>
            <a:off x="107503" y="1052735"/>
            <a:ext cx="5400000" cy="1849427"/>
          </a:xfrm>
          <a:prstGeom prst="rect">
            <a:avLst/>
          </a:prstGeom>
        </p:spPr>
      </p:pic>
      <p:pic>
        <p:nvPicPr>
          <p:cNvPr id="5" name="Picture 4"/>
          <p:cNvPicPr>
            <a:picLocks noChangeAspect="1"/>
          </p:cNvPicPr>
          <p:nvPr/>
        </p:nvPicPr>
        <p:blipFill rotWithShape="1">
          <a:blip r:embed="rId3"/>
          <a:srcRect l="1113"/>
          <a:stretch/>
        </p:blipFill>
        <p:spPr>
          <a:xfrm>
            <a:off x="107503" y="3729867"/>
            <a:ext cx="5400000" cy="1857798"/>
          </a:xfrm>
          <a:prstGeom prst="rect">
            <a:avLst/>
          </a:prstGeom>
        </p:spPr>
      </p:pic>
      <p:sp>
        <p:nvSpPr>
          <p:cNvPr id="6" name="Rectangle 5"/>
          <p:cNvSpPr/>
          <p:nvPr/>
        </p:nvSpPr>
        <p:spPr>
          <a:xfrm>
            <a:off x="6012160" y="1810542"/>
            <a:ext cx="2772308"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3200" i="1" dirty="0">
                <a:latin typeface="+mj-lt"/>
                <a:cs typeface="Courier New" panose="02070309020205020404" pitchFamily="49" charset="0"/>
              </a:rPr>
              <a:t>C</a:t>
            </a:r>
            <a:r>
              <a:rPr lang="en-IN" sz="3200" dirty="0">
                <a:latin typeface="+mj-lt"/>
                <a:cs typeface="Courier New" panose="02070309020205020404" pitchFamily="49" charset="0"/>
              </a:rPr>
              <a:t>=E(</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2</a:t>
            </a:r>
            <a:r>
              <a:rPr lang="en-IN" sz="3200" dirty="0">
                <a:latin typeface="+mj-lt"/>
                <a:cs typeface="Courier New" panose="02070309020205020404" pitchFamily="49" charset="0"/>
              </a:rPr>
              <a:t>,E(</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1</a:t>
            </a:r>
            <a:r>
              <a:rPr lang="en-IN" sz="3200" dirty="0">
                <a:latin typeface="+mj-lt"/>
                <a:cs typeface="Courier New" panose="02070309020205020404" pitchFamily="49" charset="0"/>
              </a:rPr>
              <a:t>, </a:t>
            </a:r>
            <a:r>
              <a:rPr lang="en-IN" sz="3200" i="1" dirty="0">
                <a:latin typeface="+mj-lt"/>
                <a:cs typeface="Courier New" panose="02070309020205020404" pitchFamily="49" charset="0"/>
              </a:rPr>
              <a:t>P</a:t>
            </a:r>
            <a:r>
              <a:rPr lang="en-IN" sz="3200" dirty="0">
                <a:latin typeface="+mj-lt"/>
                <a:cs typeface="Courier New" panose="02070309020205020404" pitchFamily="49" charset="0"/>
              </a:rPr>
              <a:t>))</a:t>
            </a:r>
          </a:p>
        </p:txBody>
      </p:sp>
      <p:sp>
        <p:nvSpPr>
          <p:cNvPr id="7" name="Rectangle 6"/>
          <p:cNvSpPr/>
          <p:nvPr/>
        </p:nvSpPr>
        <p:spPr>
          <a:xfrm>
            <a:off x="5868144" y="4545124"/>
            <a:ext cx="2916324"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3200" i="1" dirty="0">
                <a:latin typeface="+mj-lt"/>
                <a:cs typeface="Courier New" panose="02070309020205020404" pitchFamily="49" charset="0"/>
              </a:rPr>
              <a:t>P</a:t>
            </a:r>
            <a:r>
              <a:rPr lang="en-IN" sz="3200" dirty="0">
                <a:latin typeface="+mj-lt"/>
                <a:cs typeface="Courier New" panose="02070309020205020404" pitchFamily="49" charset="0"/>
              </a:rPr>
              <a:t>=D(</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1</a:t>
            </a:r>
            <a:r>
              <a:rPr lang="en-IN" sz="3200" dirty="0">
                <a:latin typeface="+mj-lt"/>
                <a:cs typeface="Courier New" panose="02070309020205020404" pitchFamily="49" charset="0"/>
              </a:rPr>
              <a:t>,D(</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2</a:t>
            </a:r>
            <a:r>
              <a:rPr lang="en-IN" sz="3200" dirty="0">
                <a:latin typeface="+mj-lt"/>
                <a:cs typeface="Courier New" panose="02070309020205020404" pitchFamily="49" charset="0"/>
              </a:rPr>
              <a:t>, </a:t>
            </a:r>
            <a:r>
              <a:rPr lang="en-IN" sz="3200" i="1" dirty="0">
                <a:latin typeface="+mj-lt"/>
                <a:cs typeface="Courier New" panose="02070309020205020404" pitchFamily="49" charset="0"/>
              </a:rPr>
              <a:t>C</a:t>
            </a:r>
            <a:r>
              <a:rPr lang="en-IN" sz="3200" dirty="0">
                <a:latin typeface="+mj-lt"/>
                <a:cs typeface="Courier New" panose="02070309020205020404" pitchFamily="49" charset="0"/>
              </a:rPr>
              <a:t>))</a:t>
            </a:r>
          </a:p>
        </p:txBody>
      </p:sp>
      <p:sp>
        <p:nvSpPr>
          <p:cNvPr id="8" name="Rectangle 7"/>
          <p:cNvSpPr/>
          <p:nvPr/>
        </p:nvSpPr>
        <p:spPr>
          <a:xfrm>
            <a:off x="4932040" y="3083564"/>
            <a:ext cx="3852428" cy="777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3200" i="1" dirty="0">
                <a:latin typeface="+mj-lt"/>
                <a:cs typeface="Courier New" panose="02070309020205020404" pitchFamily="49" charset="0"/>
              </a:rPr>
              <a:t>X </a:t>
            </a:r>
            <a:r>
              <a:rPr lang="en-IN" sz="3200" dirty="0">
                <a:latin typeface="+mj-lt"/>
                <a:cs typeface="Courier New" panose="02070309020205020404" pitchFamily="49" charset="0"/>
              </a:rPr>
              <a:t>= E(</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1</a:t>
            </a:r>
            <a:r>
              <a:rPr lang="en-IN" sz="3200" dirty="0">
                <a:latin typeface="+mj-lt"/>
                <a:cs typeface="Courier New" panose="02070309020205020404" pitchFamily="49" charset="0"/>
              </a:rPr>
              <a:t>, </a:t>
            </a:r>
            <a:r>
              <a:rPr lang="en-IN" sz="3200" i="1" dirty="0">
                <a:latin typeface="+mj-lt"/>
                <a:cs typeface="Courier New" panose="02070309020205020404" pitchFamily="49" charset="0"/>
              </a:rPr>
              <a:t>P</a:t>
            </a:r>
            <a:r>
              <a:rPr lang="en-IN" sz="3200" dirty="0">
                <a:latin typeface="+mj-lt"/>
                <a:cs typeface="Courier New" panose="02070309020205020404" pitchFamily="49" charset="0"/>
              </a:rPr>
              <a:t>) = D(</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2</a:t>
            </a:r>
            <a:r>
              <a:rPr lang="en-IN" sz="3200" dirty="0">
                <a:latin typeface="+mj-lt"/>
                <a:cs typeface="Courier New" panose="02070309020205020404" pitchFamily="49" charset="0"/>
              </a:rPr>
              <a:t>, </a:t>
            </a:r>
            <a:r>
              <a:rPr lang="en-IN" sz="3200" i="1" dirty="0">
                <a:latin typeface="+mj-lt"/>
                <a:cs typeface="Courier New" panose="02070309020205020404" pitchFamily="49" charset="0"/>
              </a:rPr>
              <a:t>C</a:t>
            </a:r>
            <a:r>
              <a:rPr lang="en-IN" sz="3200" dirty="0">
                <a:latin typeface="+mj-lt"/>
                <a:cs typeface="Courier New" panose="02070309020205020404" pitchFamily="49" charset="0"/>
              </a:rPr>
              <a:t>)</a:t>
            </a:r>
          </a:p>
        </p:txBody>
      </p:sp>
      <p:cxnSp>
        <p:nvCxnSpPr>
          <p:cNvPr id="10" name="Straight Arrow Connector 9"/>
          <p:cNvCxnSpPr>
            <a:stCxn id="8" idx="1"/>
          </p:cNvCxnSpPr>
          <p:nvPr/>
        </p:nvCxnSpPr>
        <p:spPr>
          <a:xfrm flipH="1" flipV="1">
            <a:off x="2843808" y="2286616"/>
            <a:ext cx="2088232" cy="1185787"/>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1"/>
          </p:cNvCxnSpPr>
          <p:nvPr/>
        </p:nvCxnSpPr>
        <p:spPr>
          <a:xfrm flipH="1">
            <a:off x="2843808" y="3472403"/>
            <a:ext cx="2088232" cy="1144729"/>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8753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par>
                                <p:cTn id="33" presetID="22" presetClass="entr" presetSubtype="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Meet in the Middle Attack</a:t>
            </a:r>
          </a:p>
        </p:txBody>
      </p:sp>
      <p:sp>
        <p:nvSpPr>
          <p:cNvPr id="3" name="Content Placeholder 2"/>
          <p:cNvSpPr>
            <a:spLocks noGrp="1"/>
          </p:cNvSpPr>
          <p:nvPr>
            <p:ph idx="1"/>
          </p:nvPr>
        </p:nvSpPr>
        <p:spPr/>
        <p:txBody>
          <a:bodyPr>
            <a:noAutofit/>
          </a:bodyPr>
          <a:lstStyle/>
          <a:p>
            <a:r>
              <a:rPr lang="en-US" b="1" dirty="0" smtClean="0"/>
              <a:t>Meet-in-the-middle (MITM) attacks</a:t>
            </a:r>
            <a:r>
              <a:rPr lang="en-US" dirty="0" smtClean="0"/>
              <a:t> are often executed to decode multiple data encryption standard (DES) techniques.</a:t>
            </a:r>
            <a:endParaRPr lang="en-IN" dirty="0" smtClean="0"/>
          </a:p>
          <a:p>
            <a:r>
              <a:rPr lang="en-IN" dirty="0" smtClean="0"/>
              <a:t>This </a:t>
            </a:r>
            <a:r>
              <a:rPr lang="en-IN" dirty="0"/>
              <a:t>attack involves encryption from one end, decryption from the other and matching the results in the middle</a:t>
            </a:r>
            <a:r>
              <a:rPr lang="en-IN" dirty="0" smtClean="0"/>
              <a:t>.</a:t>
            </a:r>
          </a:p>
          <a:p>
            <a:r>
              <a:rPr lang="en-US" dirty="0" smtClean="0"/>
              <a:t>An attacker can use a MITM attack to </a:t>
            </a:r>
            <a:r>
              <a:rPr lang="en-US" dirty="0" err="1" smtClean="0"/>
              <a:t>bruteforce</a:t>
            </a:r>
            <a:r>
              <a:rPr lang="en-US" dirty="0" smtClean="0"/>
              <a:t> </a:t>
            </a:r>
            <a:r>
              <a:rPr lang="en-US" b="1" dirty="0" smtClean="0"/>
              <a:t>Double DES</a:t>
            </a:r>
            <a:r>
              <a:rPr lang="en-US" dirty="0" smtClean="0"/>
              <a:t> </a:t>
            </a:r>
          </a:p>
          <a:p>
            <a:pPr lvl="1"/>
            <a:r>
              <a:rPr lang="en-US" dirty="0" smtClean="0"/>
              <a:t>an attacker encrypts the plaintext with all possible keys for the first encryption (2^56 operations) and then decrypts the </a:t>
            </a:r>
            <a:r>
              <a:rPr lang="en-US" dirty="0" err="1" smtClean="0"/>
              <a:t>ciphertext</a:t>
            </a:r>
            <a:r>
              <a:rPr lang="en-US" dirty="0" smtClean="0"/>
              <a:t> with each possible key for the second encryption (2^56 operations)</a:t>
            </a:r>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226903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Meet in the Middle Attack Step-1</a:t>
            </a:r>
          </a:p>
        </p:txBody>
      </p:sp>
      <p:graphicFrame>
        <p:nvGraphicFramePr>
          <p:cNvPr id="12" name="Content Placeholder 11"/>
          <p:cNvGraphicFramePr>
            <a:graphicFrameLocks noGrp="1"/>
          </p:cNvGraphicFramePr>
          <p:nvPr>
            <p:ph idx="1"/>
            <p:extLst>
              <p:ext uri="{D42A27DB-BD31-4B8C-83A1-F6EECF244321}">
                <p14:modId xmlns="" xmlns:p14="http://schemas.microsoft.com/office/powerpoint/2010/main" val="3884253188"/>
              </p:ext>
            </p:extLst>
          </p:nvPr>
        </p:nvGraphicFramePr>
        <p:xfrm>
          <a:off x="6364247" y="4442419"/>
          <a:ext cx="1394282" cy="1513616"/>
        </p:xfrm>
        <a:graphic>
          <a:graphicData uri="http://schemas.openxmlformats.org/drawingml/2006/table">
            <a:tbl>
              <a:tblPr firstRow="1" bandRow="1">
                <a:tableStyleId>{D7AC3CCA-C797-4891-BE02-D94E43425B78}</a:tableStyleId>
              </a:tblPr>
              <a:tblGrid>
                <a:gridCol w="1394282">
                  <a:extLst>
                    <a:ext uri="{9D8B030D-6E8A-4147-A177-3AD203B41FA5}">
                      <a16:colId xmlns:a16="http://schemas.microsoft.com/office/drawing/2014/main" xmlns="" val="1425850149"/>
                    </a:ext>
                  </a:extLst>
                </a:gridCol>
              </a:tblGrid>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570149343"/>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4134394572"/>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3092090783"/>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2028513808"/>
                  </a:ext>
                </a:extLst>
              </a:tr>
            </a:tbl>
          </a:graphicData>
        </a:graphic>
      </p:graphicFrame>
      <p:sp>
        <p:nvSpPr>
          <p:cNvPr id="26" name="Content Placeholder 2"/>
          <p:cNvSpPr txBox="1">
            <a:spLocks/>
          </p:cNvSpPr>
          <p:nvPr/>
        </p:nvSpPr>
        <p:spPr>
          <a:xfrm>
            <a:off x="190500" y="990600"/>
            <a:ext cx="8763000" cy="2667000"/>
          </a:xfrm>
          <a:prstGeom prst="rect">
            <a:avLst/>
          </a:prstGeom>
        </p:spPr>
        <p:txBody>
          <a:bodyPr vert="horz" lIns="91440" tIns="45720" rIns="91440" bIns="45720" rtlCol="0">
            <a:normAutofit/>
          </a:bodyPr>
          <a:lstStyle>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Suppose cryptanalyst knows </a:t>
            </a:r>
            <a:r>
              <a:rPr lang="en-IN" b="1" dirty="0" smtClean="0">
                <a:solidFill>
                  <a:schemeClr val="tx2"/>
                </a:solidFill>
              </a:rPr>
              <a:t>P</a:t>
            </a:r>
            <a:r>
              <a:rPr lang="en-IN" dirty="0" smtClean="0"/>
              <a:t> and corresponding </a:t>
            </a:r>
            <a:r>
              <a:rPr lang="en-IN" b="1" dirty="0" smtClean="0">
                <a:solidFill>
                  <a:schemeClr val="tx2"/>
                </a:solidFill>
              </a:rPr>
              <a:t>C</a:t>
            </a:r>
            <a:r>
              <a:rPr lang="en-IN" dirty="0" smtClean="0"/>
              <a:t>.</a:t>
            </a:r>
          </a:p>
          <a:p>
            <a:r>
              <a:rPr lang="en-IN" dirty="0" smtClean="0"/>
              <a:t>Now, the aim is to obtain the values of </a:t>
            </a:r>
            <a:r>
              <a:rPr lang="en-IN" b="1" dirty="0" smtClean="0">
                <a:solidFill>
                  <a:schemeClr val="tx2"/>
                </a:solidFill>
              </a:rPr>
              <a:t>K</a:t>
            </a:r>
            <a:r>
              <a:rPr lang="en-IN" b="1" baseline="-25000" dirty="0" smtClean="0">
                <a:solidFill>
                  <a:schemeClr val="tx2"/>
                </a:solidFill>
              </a:rPr>
              <a:t>1</a:t>
            </a:r>
            <a:r>
              <a:rPr lang="en-IN" dirty="0" smtClean="0"/>
              <a:t> and </a:t>
            </a:r>
            <a:r>
              <a:rPr lang="en-IN" b="1" dirty="0" smtClean="0">
                <a:solidFill>
                  <a:schemeClr val="tx2"/>
                </a:solidFill>
              </a:rPr>
              <a:t>K</a:t>
            </a:r>
            <a:r>
              <a:rPr lang="en-IN" b="1" baseline="-25000" dirty="0" smtClean="0">
                <a:solidFill>
                  <a:schemeClr val="tx2"/>
                </a:solidFill>
              </a:rPr>
              <a:t>2</a:t>
            </a:r>
            <a:r>
              <a:rPr lang="en-IN" dirty="0" smtClean="0"/>
              <a:t>.</a:t>
            </a:r>
            <a:endParaRPr lang="en-IN" dirty="0" smtClean="0"/>
          </a:p>
          <a:p>
            <a:r>
              <a:rPr lang="en-IN" dirty="0" smtClean="0"/>
              <a:t>For </a:t>
            </a:r>
            <a:r>
              <a:rPr lang="en-IN" dirty="0"/>
              <a:t>all possible values (2</a:t>
            </a:r>
            <a:r>
              <a:rPr lang="en-IN" baseline="30000" dirty="0"/>
              <a:t>56</a:t>
            </a:r>
            <a:r>
              <a:rPr lang="en-IN" dirty="0"/>
              <a:t>) of key K1, the cryptanalyst would encrypt the P by performing E(K1,P).</a:t>
            </a:r>
          </a:p>
          <a:p>
            <a:r>
              <a:rPr lang="en-IN" dirty="0"/>
              <a:t>The cryptanalyst would store output in a table.</a:t>
            </a:r>
          </a:p>
          <a:p>
            <a:endParaRPr lang="en-IN" dirty="0"/>
          </a:p>
          <a:p>
            <a:endParaRPr lang="en-IN" dirty="0"/>
          </a:p>
        </p:txBody>
      </p:sp>
      <p:grpSp>
        <p:nvGrpSpPr>
          <p:cNvPr id="27" name="Group 26"/>
          <p:cNvGrpSpPr/>
          <p:nvPr/>
        </p:nvGrpSpPr>
        <p:grpSpPr>
          <a:xfrm>
            <a:off x="3275856" y="3666325"/>
            <a:ext cx="3088225" cy="2289710"/>
            <a:chOff x="3126825" y="3129896"/>
            <a:chExt cx="3088225" cy="2289710"/>
          </a:xfrm>
        </p:grpSpPr>
        <p:sp>
          <p:nvSpPr>
            <p:cNvPr id="6" name="Rectangle 5"/>
            <p:cNvSpPr/>
            <p:nvPr/>
          </p:nvSpPr>
          <p:spPr>
            <a:xfrm>
              <a:off x="4015937" y="3923266"/>
              <a:ext cx="1296144" cy="14963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cxnSp>
          <p:nvCxnSpPr>
            <p:cNvPr id="8" name="Straight Arrow Connector 7"/>
            <p:cNvCxnSpPr/>
            <p:nvPr/>
          </p:nvCxnSpPr>
          <p:spPr>
            <a:xfrm>
              <a:off x="3126825" y="4102004"/>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26825" y="4438616"/>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41967" y="4815992"/>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37961" y="5182124"/>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10796" y="410271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10796" y="443932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25938" y="481669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21932" y="518283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375977" y="3129896"/>
              <a:ext cx="576064" cy="39604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P</a:t>
              </a:r>
              <a:endParaRPr lang="en-IN" dirty="0"/>
            </a:p>
          </p:txBody>
        </p:sp>
        <p:cxnSp>
          <p:nvCxnSpPr>
            <p:cNvPr id="19" name="Straight Arrow Connector 18"/>
            <p:cNvCxnSpPr>
              <a:stCxn id="17" idx="2"/>
              <a:endCxn id="6" idx="0"/>
            </p:cNvCxnSpPr>
            <p:nvPr/>
          </p:nvCxnSpPr>
          <p:spPr>
            <a:xfrm>
              <a:off x="4664009" y="3525940"/>
              <a:ext cx="0" cy="397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1331640" y="3666325"/>
            <a:ext cx="1944216" cy="230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Possible Keys</a:t>
            </a:r>
          </a:p>
          <a:p>
            <a:pPr algn="ctr"/>
            <a:r>
              <a:rPr lang="en-IN" sz="2400" dirty="0"/>
              <a:t>(Key = K1)</a:t>
            </a:r>
          </a:p>
          <a:p>
            <a:pPr algn="ctr"/>
            <a:r>
              <a:rPr lang="en-IN" sz="2400" dirty="0"/>
              <a:t>00</a:t>
            </a:r>
          </a:p>
          <a:p>
            <a:pPr algn="ctr"/>
            <a:r>
              <a:rPr lang="en-IN" sz="2400" dirty="0"/>
              <a:t>01</a:t>
            </a:r>
          </a:p>
          <a:p>
            <a:pPr algn="ctr"/>
            <a:r>
              <a:rPr lang="en-IN" sz="2400" dirty="0"/>
              <a:t>10</a:t>
            </a:r>
          </a:p>
          <a:p>
            <a:pPr algn="ctr"/>
            <a:r>
              <a:rPr lang="en-IN" sz="2400" dirty="0"/>
              <a:t>11</a:t>
            </a:r>
          </a:p>
        </p:txBody>
      </p:sp>
      <p:sp>
        <p:nvSpPr>
          <p:cNvPr id="21" name="TextBox 20"/>
          <p:cNvSpPr txBox="1"/>
          <p:nvPr/>
        </p:nvSpPr>
        <p:spPr>
          <a:xfrm>
            <a:off x="6215294" y="3628698"/>
            <a:ext cx="1692188" cy="830997"/>
          </a:xfrm>
          <a:prstGeom prst="rect">
            <a:avLst/>
          </a:prstGeom>
          <a:noFill/>
        </p:spPr>
        <p:txBody>
          <a:bodyPr wrap="square" rtlCol="0">
            <a:spAutoFit/>
          </a:bodyPr>
          <a:lstStyle/>
          <a:p>
            <a:pPr algn="ctr"/>
            <a:r>
              <a:rPr lang="en-IN" sz="2400" b="1" dirty="0"/>
              <a:t>Table of Cipher Text</a:t>
            </a:r>
          </a:p>
        </p:txBody>
      </p:sp>
      <p:sp>
        <p:nvSpPr>
          <p:cNvPr id="30" name="TextBox 29"/>
          <p:cNvSpPr txBox="1"/>
          <p:nvPr/>
        </p:nvSpPr>
        <p:spPr>
          <a:xfrm>
            <a:off x="2544219" y="6112974"/>
            <a:ext cx="4055562" cy="430887"/>
          </a:xfrm>
          <a:prstGeom prst="rect">
            <a:avLst/>
          </a:prstGeom>
          <a:noFill/>
        </p:spPr>
        <p:txBody>
          <a:bodyPr wrap="square" rtlCol="0">
            <a:spAutoFit/>
          </a:bodyPr>
          <a:lstStyle/>
          <a:p>
            <a:pPr algn="ctr"/>
            <a:r>
              <a:rPr lang="en-IN" sz="2200" dirty="0"/>
              <a:t>Cryptanalyst encryption operation</a:t>
            </a:r>
          </a:p>
        </p:txBody>
      </p:sp>
    </p:spTree>
    <p:extLst>
      <p:ext uri="{BB962C8B-B14F-4D97-AF65-F5344CB8AC3E}">
        <p14:creationId xmlns="" xmlns:p14="http://schemas.microsoft.com/office/powerpoint/2010/main" val="39883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Meet in the Middle Attack Step-2</a:t>
            </a:r>
          </a:p>
        </p:txBody>
      </p:sp>
      <p:graphicFrame>
        <p:nvGraphicFramePr>
          <p:cNvPr id="12" name="Content Placeholder 11"/>
          <p:cNvGraphicFramePr>
            <a:graphicFrameLocks noGrp="1"/>
          </p:cNvGraphicFramePr>
          <p:nvPr>
            <p:ph idx="1"/>
            <p:extLst>
              <p:ext uri="{D42A27DB-BD31-4B8C-83A1-F6EECF244321}">
                <p14:modId xmlns="" xmlns:p14="http://schemas.microsoft.com/office/powerpoint/2010/main" val="348898196"/>
              </p:ext>
            </p:extLst>
          </p:nvPr>
        </p:nvGraphicFramePr>
        <p:xfrm>
          <a:off x="7416316" y="3666657"/>
          <a:ext cx="1394282" cy="1513616"/>
        </p:xfrm>
        <a:graphic>
          <a:graphicData uri="http://schemas.openxmlformats.org/drawingml/2006/table">
            <a:tbl>
              <a:tblPr firstRow="1" bandRow="1">
                <a:tableStyleId>{D7AC3CCA-C797-4891-BE02-D94E43425B78}</a:tableStyleId>
              </a:tblPr>
              <a:tblGrid>
                <a:gridCol w="1394282">
                  <a:extLst>
                    <a:ext uri="{9D8B030D-6E8A-4147-A177-3AD203B41FA5}">
                      <a16:colId xmlns:a16="http://schemas.microsoft.com/office/drawing/2014/main" xmlns="" val="1425850149"/>
                    </a:ext>
                  </a:extLst>
                </a:gridCol>
              </a:tblGrid>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570149343"/>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4134394572"/>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3092090783"/>
                  </a:ext>
                </a:extLst>
              </a:tr>
              <a:tr h="378404">
                <a:tc>
                  <a:txBody>
                    <a:bodyPr/>
                    <a:lstStyle/>
                    <a:p>
                      <a:endParaRPr lang="en-IN" dirty="0"/>
                    </a:p>
                  </a:txBody>
                  <a:tcPr>
                    <a:solidFill>
                      <a:schemeClr val="bg1">
                        <a:lumMod val="85000"/>
                      </a:schemeClr>
                    </a:solidFill>
                  </a:tcPr>
                </a:tc>
                <a:extLst>
                  <a:ext uri="{0D108BD9-81ED-4DB2-BD59-A6C34878D82A}">
                    <a16:rowId xmlns:a16="http://schemas.microsoft.com/office/drawing/2014/main" xmlns="" val="2028513808"/>
                  </a:ext>
                </a:extLst>
              </a:tr>
            </a:tbl>
          </a:graphicData>
        </a:graphic>
      </p:graphicFrame>
      <p:sp>
        <p:nvSpPr>
          <p:cNvPr id="26" name="Content Placeholder 2"/>
          <p:cNvSpPr txBox="1">
            <a:spLocks/>
          </p:cNvSpPr>
          <p:nvPr/>
        </p:nvSpPr>
        <p:spPr>
          <a:xfrm>
            <a:off x="190500" y="990600"/>
            <a:ext cx="8763000" cy="1465010"/>
          </a:xfrm>
          <a:prstGeom prst="rect">
            <a:avLst/>
          </a:prstGeom>
        </p:spPr>
        <p:txBody>
          <a:bodyPr vert="horz" lIns="91440" tIns="45720" rIns="91440" bIns="45720" rtlCol="0">
            <a:normAutofit/>
          </a:bodyPr>
          <a:lstStyle>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Cryptanalyst </a:t>
            </a:r>
            <a:r>
              <a:rPr lang="en-IN" dirty="0" smtClean="0"/>
              <a:t>decrypts </a:t>
            </a:r>
            <a:r>
              <a:rPr lang="en-IN" dirty="0"/>
              <a:t>the known </a:t>
            </a:r>
            <a:r>
              <a:rPr lang="en-IN" b="1" dirty="0">
                <a:solidFill>
                  <a:schemeClr val="tx2"/>
                </a:solidFill>
              </a:rPr>
              <a:t>C</a:t>
            </a:r>
            <a:r>
              <a:rPr lang="en-IN" dirty="0"/>
              <a:t> with all possible values of </a:t>
            </a:r>
            <a:r>
              <a:rPr lang="en-IN" b="1" dirty="0">
                <a:solidFill>
                  <a:schemeClr val="tx2"/>
                </a:solidFill>
              </a:rPr>
              <a:t>K2</a:t>
            </a:r>
            <a:r>
              <a:rPr lang="en-IN" dirty="0"/>
              <a:t>.</a:t>
            </a:r>
          </a:p>
          <a:p>
            <a:r>
              <a:rPr lang="en-IN" dirty="0"/>
              <a:t>In each case cryptanalyst will </a:t>
            </a:r>
            <a:r>
              <a:rPr lang="en-IN" b="1" dirty="0">
                <a:solidFill>
                  <a:schemeClr val="tx2"/>
                </a:solidFill>
              </a:rPr>
              <a:t>compare</a:t>
            </a:r>
            <a:r>
              <a:rPr lang="en-IN" dirty="0"/>
              <a:t> the resulting value with the all values in the table of ciphertext.</a:t>
            </a:r>
          </a:p>
          <a:p>
            <a:endParaRPr lang="en-IN" dirty="0"/>
          </a:p>
          <a:p>
            <a:endParaRPr lang="en-IN" dirty="0"/>
          </a:p>
        </p:txBody>
      </p:sp>
      <p:sp>
        <p:nvSpPr>
          <p:cNvPr id="6" name="Rectangle 5"/>
          <p:cNvSpPr/>
          <p:nvPr/>
        </p:nvSpPr>
        <p:spPr>
          <a:xfrm>
            <a:off x="3110403" y="3695514"/>
            <a:ext cx="1296144" cy="14963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Decrypt</a:t>
            </a:r>
          </a:p>
        </p:txBody>
      </p:sp>
      <p:grpSp>
        <p:nvGrpSpPr>
          <p:cNvPr id="5" name="Group 4"/>
          <p:cNvGrpSpPr/>
          <p:nvPr/>
        </p:nvGrpSpPr>
        <p:grpSpPr>
          <a:xfrm>
            <a:off x="2221291" y="3874252"/>
            <a:ext cx="904254" cy="1080120"/>
            <a:chOff x="3275856" y="3862671"/>
            <a:chExt cx="904254" cy="1080120"/>
          </a:xfrm>
        </p:grpSpPr>
        <p:cxnSp>
          <p:nvCxnSpPr>
            <p:cNvPr id="8" name="Straight Arrow Connector 7"/>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470443" y="2902144"/>
            <a:ext cx="576064" cy="39604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C</a:t>
            </a:r>
            <a:endParaRPr lang="en-IN" dirty="0"/>
          </a:p>
        </p:txBody>
      </p:sp>
      <p:cxnSp>
        <p:nvCxnSpPr>
          <p:cNvPr id="19" name="Straight Arrow Connector 18"/>
          <p:cNvCxnSpPr>
            <a:stCxn id="17" idx="2"/>
            <a:endCxn id="6" idx="0"/>
          </p:cNvCxnSpPr>
          <p:nvPr/>
        </p:nvCxnSpPr>
        <p:spPr>
          <a:xfrm>
            <a:off x="3758475" y="3298188"/>
            <a:ext cx="0" cy="397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68414" y="2890563"/>
            <a:ext cx="1944216" cy="230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Possible Keys</a:t>
            </a:r>
          </a:p>
          <a:p>
            <a:pPr algn="ctr"/>
            <a:r>
              <a:rPr lang="en-IN" sz="2400" dirty="0"/>
              <a:t>(Key = K2)</a:t>
            </a:r>
          </a:p>
          <a:p>
            <a:pPr algn="ctr"/>
            <a:r>
              <a:rPr lang="en-IN" sz="2400" dirty="0"/>
              <a:t>00</a:t>
            </a:r>
          </a:p>
          <a:p>
            <a:pPr algn="ctr"/>
            <a:r>
              <a:rPr lang="en-IN" sz="2400" dirty="0"/>
              <a:t>01</a:t>
            </a:r>
          </a:p>
          <a:p>
            <a:pPr algn="ctr"/>
            <a:r>
              <a:rPr lang="en-IN" sz="2400" dirty="0"/>
              <a:t>10</a:t>
            </a:r>
          </a:p>
          <a:p>
            <a:pPr algn="ctr"/>
            <a:r>
              <a:rPr lang="en-IN" sz="2400" dirty="0"/>
              <a:t>11</a:t>
            </a:r>
          </a:p>
        </p:txBody>
      </p:sp>
      <p:sp>
        <p:nvSpPr>
          <p:cNvPr id="21" name="TextBox 20"/>
          <p:cNvSpPr txBox="1"/>
          <p:nvPr/>
        </p:nvSpPr>
        <p:spPr>
          <a:xfrm>
            <a:off x="7249275" y="2754098"/>
            <a:ext cx="1692188" cy="830997"/>
          </a:xfrm>
          <a:prstGeom prst="rect">
            <a:avLst/>
          </a:prstGeom>
          <a:noFill/>
        </p:spPr>
        <p:txBody>
          <a:bodyPr wrap="square" rtlCol="0">
            <a:spAutoFit/>
          </a:bodyPr>
          <a:lstStyle/>
          <a:p>
            <a:pPr algn="ctr"/>
            <a:r>
              <a:rPr lang="en-IN" sz="2400" b="1" dirty="0"/>
              <a:t>Table of Cipher Text</a:t>
            </a:r>
          </a:p>
        </p:txBody>
      </p:sp>
      <p:sp>
        <p:nvSpPr>
          <p:cNvPr id="30" name="TextBox 29"/>
          <p:cNvSpPr txBox="1"/>
          <p:nvPr/>
        </p:nvSpPr>
        <p:spPr>
          <a:xfrm>
            <a:off x="2544219" y="5337212"/>
            <a:ext cx="4055562" cy="430887"/>
          </a:xfrm>
          <a:prstGeom prst="rect">
            <a:avLst/>
          </a:prstGeom>
          <a:noFill/>
        </p:spPr>
        <p:txBody>
          <a:bodyPr wrap="square" rtlCol="0">
            <a:spAutoFit/>
          </a:bodyPr>
          <a:lstStyle/>
          <a:p>
            <a:pPr algn="ctr"/>
            <a:r>
              <a:rPr lang="en-IN" sz="2200" dirty="0"/>
              <a:t>Cryptanalyst decryption operation</a:t>
            </a:r>
          </a:p>
        </p:txBody>
      </p:sp>
      <p:sp>
        <p:nvSpPr>
          <p:cNvPr id="3" name="TextBox 2"/>
          <p:cNvSpPr txBox="1"/>
          <p:nvPr/>
        </p:nvSpPr>
        <p:spPr>
          <a:xfrm>
            <a:off x="4971905" y="3865049"/>
            <a:ext cx="1864905" cy="1200329"/>
          </a:xfrm>
          <a:prstGeom prst="rect">
            <a:avLst/>
          </a:prstGeom>
          <a:noFill/>
          <a:ln w="19050">
            <a:solidFill>
              <a:schemeClr val="tx1"/>
            </a:solidFill>
          </a:ln>
        </p:spPr>
        <p:txBody>
          <a:bodyPr wrap="square" rtlCol="0">
            <a:spAutoFit/>
          </a:bodyPr>
          <a:lstStyle/>
          <a:p>
            <a:pPr algn="ctr"/>
            <a:r>
              <a:rPr lang="en-IN" sz="2400" dirty="0"/>
              <a:t>For each result do a table look up</a:t>
            </a:r>
          </a:p>
        </p:txBody>
      </p:sp>
      <p:grpSp>
        <p:nvGrpSpPr>
          <p:cNvPr id="25" name="Group 24"/>
          <p:cNvGrpSpPr/>
          <p:nvPr/>
        </p:nvGrpSpPr>
        <p:grpSpPr>
          <a:xfrm>
            <a:off x="4424131" y="3903624"/>
            <a:ext cx="543912" cy="1080120"/>
            <a:chOff x="3275856" y="3862671"/>
            <a:chExt cx="904254" cy="1080120"/>
          </a:xfrm>
        </p:grpSpPr>
        <p:cxnSp>
          <p:nvCxnSpPr>
            <p:cNvPr id="32" name="Straight Arrow Connector 31"/>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72404" y="3887938"/>
            <a:ext cx="543912" cy="1080120"/>
            <a:chOff x="3275856" y="3862671"/>
            <a:chExt cx="904254" cy="1080120"/>
          </a:xfrm>
        </p:grpSpPr>
        <p:cxnSp>
          <p:nvCxnSpPr>
            <p:cNvPr id="37" name="Straight Arrow Connector 36"/>
            <p:cNvCxnSpPr/>
            <p:nvPr/>
          </p:nvCxnSpPr>
          <p:spPr>
            <a:xfrm>
              <a:off x="3275856" y="386267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275856" y="4199283"/>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90998" y="4576659"/>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86992" y="4942791"/>
              <a:ext cx="889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57200" y="5879068"/>
            <a:ext cx="8458200" cy="369332"/>
          </a:xfrm>
          <a:prstGeom prst="rect">
            <a:avLst/>
          </a:prstGeom>
        </p:spPr>
        <p:txBody>
          <a:bodyPr wrap="square">
            <a:spAutoFit/>
          </a:bodyPr>
          <a:lstStyle/>
          <a:p>
            <a:pPr algn="just"/>
            <a:r>
              <a:rPr lang="en-US" b="1" dirty="0" smtClean="0">
                <a:solidFill>
                  <a:srgbClr val="C00000"/>
                </a:solidFill>
              </a:rPr>
              <a:t>Thus, K1 and K2 can be obtained</a:t>
            </a:r>
            <a:endParaRPr lang="en-US" b="1" dirty="0">
              <a:solidFill>
                <a:srgbClr val="C00000"/>
              </a:solidFill>
            </a:endParaRPr>
          </a:p>
        </p:txBody>
      </p:sp>
    </p:spTree>
    <p:extLst>
      <p:ext uri="{BB962C8B-B14F-4D97-AF65-F5344CB8AC3E}">
        <p14:creationId xmlns="" xmlns:p14="http://schemas.microsoft.com/office/powerpoint/2010/main" val="310808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4" grpId="0" animBg="1"/>
      <p:bldP spid="21" grpId="0"/>
      <p:bldP spid="30"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Triple DES</a:t>
            </a:r>
            <a:endParaRPr lang="en-IN" dirty="0"/>
          </a:p>
        </p:txBody>
      </p:sp>
      <p:sp>
        <p:nvSpPr>
          <p:cNvPr id="26" name="Content Placeholder 2"/>
          <p:cNvSpPr txBox="1">
            <a:spLocks/>
          </p:cNvSpPr>
          <p:nvPr/>
        </p:nvSpPr>
        <p:spPr>
          <a:xfrm>
            <a:off x="190500" y="990600"/>
            <a:ext cx="8763000" cy="4648200"/>
          </a:xfrm>
          <a:prstGeom prst="rect">
            <a:avLst/>
          </a:prstGeom>
        </p:spPr>
        <p:txBody>
          <a:bodyPr vert="horz" lIns="91440" tIns="45720" rIns="91440" bIns="45720" rtlCol="0">
            <a:normAutofit/>
          </a:bodyPr>
          <a:lstStyle>
            <a:lvl1pPr marL="342900" indent="-342900" algn="just" defTabSz="914400" rtl="0" eaLnBrk="1" latinLnBrk="0" hangingPunct="1">
              <a:lnSpc>
                <a:spcPct val="114000"/>
              </a:lnSpc>
              <a:spcBef>
                <a:spcPct val="20000"/>
              </a:spcBef>
              <a:buClr>
                <a:schemeClr val="tx1">
                  <a:lumMod val="95000"/>
                  <a:lumOff val="5000"/>
                </a:schemeClr>
              </a:buClr>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chemeClr val="tx1">
                  <a:lumMod val="95000"/>
                  <a:lumOff val="5000"/>
                </a:schemeClr>
              </a:buClr>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lumMod val="95000"/>
                  <a:lumOff val="5000"/>
                </a:schemeClr>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 obvious counter to the meet in the middle attack is to use 3 stages of encryption with 3 different keys</a:t>
            </a:r>
          </a:p>
          <a:p>
            <a:r>
              <a:rPr lang="en-US" dirty="0" smtClean="0"/>
              <a:t>However, if 3 different keys are used, it has limitations of requiring a key length of 56x3= 168 bits which may be somewhat </a:t>
            </a:r>
            <a:r>
              <a:rPr lang="en-US" u="sng" dirty="0" smtClean="0"/>
              <a:t>unwisely</a:t>
            </a:r>
            <a:r>
              <a:rPr lang="en-US" dirty="0" smtClean="0"/>
              <a:t>. </a:t>
            </a:r>
          </a:p>
          <a:p>
            <a:r>
              <a:rPr lang="en-US" dirty="0" smtClean="0"/>
              <a:t>As an alternative, Tuchman proposed a triple encryption method that uses </a:t>
            </a:r>
            <a:r>
              <a:rPr lang="en-US" b="1" dirty="0" smtClean="0"/>
              <a:t>only 2 keys</a:t>
            </a:r>
            <a:r>
              <a:rPr lang="en-US" dirty="0" smtClean="0"/>
              <a:t>. </a:t>
            </a:r>
          </a:p>
          <a:p>
            <a:endParaRPr lang="en-IN" dirty="0"/>
          </a:p>
          <a:p>
            <a:endParaRPr lang="en-IN" dirty="0"/>
          </a:p>
        </p:txBody>
      </p:sp>
    </p:spTree>
    <p:extLst>
      <p:ext uri="{BB962C8B-B14F-4D97-AF65-F5344CB8AC3E}">
        <p14:creationId xmlns="" xmlns:p14="http://schemas.microsoft.com/office/powerpoint/2010/main" val="3988313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Triple DES</a:t>
            </a:r>
          </a:p>
        </p:txBody>
      </p:sp>
      <p:pic>
        <p:nvPicPr>
          <p:cNvPr id="5" name="Picture 4"/>
          <p:cNvPicPr>
            <a:picLocks noChangeAspect="1"/>
          </p:cNvPicPr>
          <p:nvPr/>
        </p:nvPicPr>
        <p:blipFill rotWithShape="1">
          <a:blip r:embed="rId2"/>
          <a:srcRect t="6154"/>
          <a:stretch/>
        </p:blipFill>
        <p:spPr>
          <a:xfrm>
            <a:off x="670297" y="940340"/>
            <a:ext cx="7803405" cy="1902626"/>
          </a:xfrm>
          <a:prstGeom prst="rect">
            <a:avLst/>
          </a:prstGeom>
        </p:spPr>
      </p:pic>
      <p:pic>
        <p:nvPicPr>
          <p:cNvPr id="6" name="Picture 5"/>
          <p:cNvPicPr>
            <a:picLocks noChangeAspect="1"/>
          </p:cNvPicPr>
          <p:nvPr/>
        </p:nvPicPr>
        <p:blipFill>
          <a:blip r:embed="rId3"/>
          <a:stretch>
            <a:fillRect/>
          </a:stretch>
        </p:blipFill>
        <p:spPr>
          <a:xfrm>
            <a:off x="585414" y="3681028"/>
            <a:ext cx="7757147" cy="1904400"/>
          </a:xfrm>
          <a:prstGeom prst="rect">
            <a:avLst/>
          </a:prstGeom>
        </p:spPr>
      </p:pic>
      <p:sp>
        <p:nvSpPr>
          <p:cNvPr id="7" name="Rectangle 6"/>
          <p:cNvSpPr/>
          <p:nvPr/>
        </p:nvSpPr>
        <p:spPr>
          <a:xfrm>
            <a:off x="2051720" y="2811374"/>
            <a:ext cx="482453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3200" i="1" dirty="0">
                <a:latin typeface="+mj-lt"/>
                <a:cs typeface="Courier New" panose="02070309020205020404" pitchFamily="49" charset="0"/>
              </a:rPr>
              <a:t>C</a:t>
            </a:r>
            <a:r>
              <a:rPr lang="en-IN" sz="3200" dirty="0">
                <a:latin typeface="+mj-lt"/>
                <a:cs typeface="Courier New" panose="02070309020205020404" pitchFamily="49" charset="0"/>
              </a:rPr>
              <a:t>=E(</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1</a:t>
            </a:r>
            <a:r>
              <a:rPr lang="en-IN" sz="3200" dirty="0">
                <a:latin typeface="+mj-lt"/>
                <a:cs typeface="Courier New" panose="02070309020205020404" pitchFamily="49" charset="0"/>
              </a:rPr>
              <a:t>,D(</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2</a:t>
            </a:r>
            <a:r>
              <a:rPr lang="en-IN" sz="3200" dirty="0">
                <a:latin typeface="+mj-lt"/>
                <a:cs typeface="Courier New" panose="02070309020205020404" pitchFamily="49" charset="0"/>
              </a:rPr>
              <a:t>, E(</a:t>
            </a:r>
            <a:r>
              <a:rPr lang="en-IN" sz="3200" i="1" dirty="0">
                <a:cs typeface="Courier New" panose="02070309020205020404" pitchFamily="49" charset="0"/>
              </a:rPr>
              <a:t>K</a:t>
            </a:r>
            <a:r>
              <a:rPr lang="en-IN" sz="3200" baseline="-25000" dirty="0">
                <a:cs typeface="Courier New" panose="02070309020205020404" pitchFamily="49" charset="0"/>
              </a:rPr>
              <a:t>1</a:t>
            </a:r>
            <a:r>
              <a:rPr lang="en-IN" sz="3200" dirty="0">
                <a:cs typeface="Courier New" panose="02070309020205020404" pitchFamily="49" charset="0"/>
              </a:rPr>
              <a:t>,</a:t>
            </a:r>
            <a:r>
              <a:rPr lang="en-IN" sz="3200" i="1" dirty="0">
                <a:cs typeface="Courier New" panose="02070309020205020404" pitchFamily="49" charset="0"/>
              </a:rPr>
              <a:t>P</a:t>
            </a:r>
            <a:r>
              <a:rPr lang="en-IN" sz="3200" dirty="0">
                <a:latin typeface="+mj-lt"/>
                <a:cs typeface="Courier New" panose="02070309020205020404" pitchFamily="49" charset="0"/>
              </a:rPr>
              <a:t>)))</a:t>
            </a:r>
          </a:p>
        </p:txBody>
      </p:sp>
      <p:sp>
        <p:nvSpPr>
          <p:cNvPr id="8" name="Rectangle 7"/>
          <p:cNvSpPr/>
          <p:nvPr/>
        </p:nvSpPr>
        <p:spPr>
          <a:xfrm>
            <a:off x="2051719" y="5661248"/>
            <a:ext cx="4824536"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IN" sz="3200" i="1" dirty="0">
                <a:latin typeface="+mj-lt"/>
                <a:cs typeface="Courier New" panose="02070309020205020404" pitchFamily="49" charset="0"/>
              </a:rPr>
              <a:t>P</a:t>
            </a:r>
            <a:r>
              <a:rPr lang="en-IN" sz="3200" dirty="0">
                <a:latin typeface="+mj-lt"/>
                <a:cs typeface="Courier New" panose="02070309020205020404" pitchFamily="49" charset="0"/>
              </a:rPr>
              <a:t>=D(</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1</a:t>
            </a:r>
            <a:r>
              <a:rPr lang="en-IN" sz="3200" dirty="0">
                <a:latin typeface="+mj-lt"/>
                <a:cs typeface="Courier New" panose="02070309020205020404" pitchFamily="49" charset="0"/>
              </a:rPr>
              <a:t>,E(</a:t>
            </a:r>
            <a:r>
              <a:rPr lang="en-IN" sz="3200" i="1" dirty="0">
                <a:latin typeface="+mj-lt"/>
                <a:cs typeface="Courier New" panose="02070309020205020404" pitchFamily="49" charset="0"/>
              </a:rPr>
              <a:t>K</a:t>
            </a:r>
            <a:r>
              <a:rPr lang="en-IN" sz="3200" baseline="-25000" dirty="0">
                <a:latin typeface="+mj-lt"/>
                <a:cs typeface="Courier New" panose="02070309020205020404" pitchFamily="49" charset="0"/>
              </a:rPr>
              <a:t>2</a:t>
            </a:r>
            <a:r>
              <a:rPr lang="en-IN" sz="3200" dirty="0">
                <a:latin typeface="+mj-lt"/>
                <a:cs typeface="Courier New" panose="02070309020205020404" pitchFamily="49" charset="0"/>
              </a:rPr>
              <a:t>, D(</a:t>
            </a:r>
            <a:r>
              <a:rPr lang="en-IN" sz="3200" i="1" dirty="0">
                <a:cs typeface="Courier New" panose="02070309020205020404" pitchFamily="49" charset="0"/>
              </a:rPr>
              <a:t>K</a:t>
            </a:r>
            <a:r>
              <a:rPr lang="en-IN" sz="3200" baseline="-25000" dirty="0">
                <a:cs typeface="Courier New" panose="02070309020205020404" pitchFamily="49" charset="0"/>
              </a:rPr>
              <a:t>1</a:t>
            </a:r>
            <a:r>
              <a:rPr lang="en-IN" sz="3200" dirty="0">
                <a:cs typeface="Courier New" panose="02070309020205020404" pitchFamily="49" charset="0"/>
              </a:rPr>
              <a:t>,</a:t>
            </a:r>
            <a:r>
              <a:rPr lang="en-IN" sz="3200" i="1" dirty="0">
                <a:cs typeface="Courier New" panose="02070309020205020404" pitchFamily="49" charset="0"/>
              </a:rPr>
              <a:t>C</a:t>
            </a:r>
            <a:r>
              <a:rPr lang="en-IN" sz="3200" dirty="0">
                <a:latin typeface="+mj-lt"/>
                <a:cs typeface="Courier New" panose="02070309020205020404" pitchFamily="49" charset="0"/>
              </a:rPr>
              <a:t>)))</a:t>
            </a:r>
          </a:p>
        </p:txBody>
      </p:sp>
    </p:spTree>
    <p:extLst>
      <p:ext uri="{BB962C8B-B14F-4D97-AF65-F5344CB8AC3E}">
        <p14:creationId xmlns="" xmlns:p14="http://schemas.microsoft.com/office/powerpoint/2010/main" val="163561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Electronic Code Book (ECB)</a:t>
            </a:r>
          </a:p>
        </p:txBody>
      </p:sp>
      <p:sp>
        <p:nvSpPr>
          <p:cNvPr id="3" name="Content Placeholder 2"/>
          <p:cNvSpPr>
            <a:spLocks noGrp="1"/>
          </p:cNvSpPr>
          <p:nvPr>
            <p:ph idx="1"/>
          </p:nvPr>
        </p:nvSpPr>
        <p:spPr/>
        <p:txBody>
          <a:bodyPr/>
          <a:lstStyle/>
          <a:p>
            <a:r>
              <a:rPr lang="en-IN" dirty="0"/>
              <a:t>In </a:t>
            </a:r>
            <a:r>
              <a:rPr lang="en-IN" b="1" dirty="0">
                <a:solidFill>
                  <a:schemeClr val="tx2"/>
                </a:solidFill>
              </a:rPr>
              <a:t>ECB</a:t>
            </a:r>
            <a:r>
              <a:rPr lang="en-IN" dirty="0"/>
              <a:t> Mode </a:t>
            </a:r>
            <a:r>
              <a:rPr lang="en-IN" dirty="0" smtClean="0"/>
              <a:t>Plaintext is </a:t>
            </a:r>
            <a:r>
              <a:rPr lang="en-IN" dirty="0"/>
              <a:t>handled </a:t>
            </a:r>
            <a:r>
              <a:rPr lang="en-IN" u="sng" dirty="0"/>
              <a:t>one block at a time and each block of plaintext is encrypted using the same key</a:t>
            </a:r>
            <a:r>
              <a:rPr lang="en-IN" dirty="0"/>
              <a:t>.</a:t>
            </a:r>
          </a:p>
          <a:p>
            <a:r>
              <a:rPr lang="en-IN" dirty="0"/>
              <a:t>The term </a:t>
            </a:r>
            <a:r>
              <a:rPr lang="en-IN" b="1" dirty="0">
                <a:solidFill>
                  <a:schemeClr val="tx2"/>
                </a:solidFill>
              </a:rPr>
              <a:t>codebook</a:t>
            </a:r>
            <a:r>
              <a:rPr lang="en-IN" dirty="0"/>
              <a:t> is used because, for a given key, there is a unique ciphertext for every </a:t>
            </a:r>
            <a:r>
              <a:rPr lang="en-IN" dirty="0" smtClean="0"/>
              <a:t>block </a:t>
            </a:r>
            <a:r>
              <a:rPr lang="en-IN" dirty="0"/>
              <a:t>of plaintext.</a:t>
            </a:r>
          </a:p>
        </p:txBody>
      </p:sp>
    </p:spTree>
    <p:extLst>
      <p:ext uri="{BB962C8B-B14F-4D97-AF65-F5344CB8AC3E}">
        <p14:creationId xmlns="" xmlns:p14="http://schemas.microsoft.com/office/powerpoint/2010/main" val="238605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 ECB Encryption &amp; Decryption</a:t>
            </a:r>
          </a:p>
        </p:txBody>
      </p:sp>
      <p:sp>
        <p:nvSpPr>
          <p:cNvPr id="5" name="Rectangle 4"/>
          <p:cNvSpPr/>
          <p:nvPr/>
        </p:nvSpPr>
        <p:spPr>
          <a:xfrm>
            <a:off x="1115616" y="95166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sp>
        <p:nvSpPr>
          <p:cNvPr id="6" name="Rectangle 5"/>
          <p:cNvSpPr/>
          <p:nvPr/>
        </p:nvSpPr>
        <p:spPr>
          <a:xfrm>
            <a:off x="827584" y="199577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7" name="Rectangle 6"/>
          <p:cNvSpPr/>
          <p:nvPr/>
        </p:nvSpPr>
        <p:spPr>
          <a:xfrm>
            <a:off x="1115616" y="303422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grpSp>
        <p:nvGrpSpPr>
          <p:cNvPr id="8" name="Group 7"/>
          <p:cNvGrpSpPr/>
          <p:nvPr/>
        </p:nvGrpSpPr>
        <p:grpSpPr>
          <a:xfrm>
            <a:off x="85869" y="1632144"/>
            <a:ext cx="744225" cy="585762"/>
            <a:chOff x="85869" y="2021252"/>
            <a:chExt cx="744225" cy="585762"/>
          </a:xfrm>
        </p:grpSpPr>
        <p:sp>
          <p:nvSpPr>
            <p:cNvPr id="3" name="Freeform 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10" name="Straight Arrow Connector 9"/>
          <p:cNvCxnSpPr>
            <a:stCxn id="5" idx="2"/>
            <a:endCxn id="6" idx="0"/>
          </p:cNvCxnSpPr>
          <p:nvPr/>
        </p:nvCxnSpPr>
        <p:spPr>
          <a:xfrm>
            <a:off x="1493658" y="1387260"/>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a:stCxn id="6" idx="2"/>
            <a:endCxn id="7" idx="0"/>
          </p:cNvCxnSpPr>
          <p:nvPr/>
        </p:nvCxnSpPr>
        <p:spPr>
          <a:xfrm>
            <a:off x="1493658" y="2431376"/>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4391980" y="95166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sp>
        <p:nvSpPr>
          <p:cNvPr id="15" name="Rectangle 14"/>
          <p:cNvSpPr/>
          <p:nvPr/>
        </p:nvSpPr>
        <p:spPr>
          <a:xfrm>
            <a:off x="4103948" y="199577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16" name="Rectangle 15"/>
          <p:cNvSpPr/>
          <p:nvPr/>
        </p:nvSpPr>
        <p:spPr>
          <a:xfrm>
            <a:off x="4391980" y="303422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grpSp>
        <p:nvGrpSpPr>
          <p:cNvPr id="17" name="Group 16"/>
          <p:cNvGrpSpPr/>
          <p:nvPr/>
        </p:nvGrpSpPr>
        <p:grpSpPr>
          <a:xfrm>
            <a:off x="3362233" y="1632144"/>
            <a:ext cx="744225" cy="585762"/>
            <a:chOff x="85869" y="2021252"/>
            <a:chExt cx="744225" cy="585762"/>
          </a:xfrm>
        </p:grpSpPr>
        <p:sp>
          <p:nvSpPr>
            <p:cNvPr id="18" name="Freeform 1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20" name="Straight Arrow Connector 19"/>
          <p:cNvCxnSpPr>
            <a:stCxn id="14" idx="2"/>
            <a:endCxn id="15" idx="0"/>
          </p:cNvCxnSpPr>
          <p:nvPr/>
        </p:nvCxnSpPr>
        <p:spPr>
          <a:xfrm>
            <a:off x="4770022" y="1387260"/>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a:stCxn id="15" idx="2"/>
            <a:endCxn id="16" idx="0"/>
          </p:cNvCxnSpPr>
          <p:nvPr/>
        </p:nvCxnSpPr>
        <p:spPr>
          <a:xfrm>
            <a:off x="4770022" y="2431376"/>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7848364" y="95205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sp>
        <p:nvSpPr>
          <p:cNvPr id="23" name="Rectangle 22"/>
          <p:cNvSpPr/>
          <p:nvPr/>
        </p:nvSpPr>
        <p:spPr>
          <a:xfrm>
            <a:off x="7560332" y="199617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Encrypt</a:t>
            </a:r>
          </a:p>
        </p:txBody>
      </p:sp>
      <p:sp>
        <p:nvSpPr>
          <p:cNvPr id="24" name="Rectangle 23"/>
          <p:cNvSpPr/>
          <p:nvPr/>
        </p:nvSpPr>
        <p:spPr>
          <a:xfrm>
            <a:off x="7848364" y="303462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grpSp>
        <p:nvGrpSpPr>
          <p:cNvPr id="25" name="Group 24"/>
          <p:cNvGrpSpPr/>
          <p:nvPr/>
        </p:nvGrpSpPr>
        <p:grpSpPr>
          <a:xfrm>
            <a:off x="6818617" y="1632538"/>
            <a:ext cx="744225" cy="585762"/>
            <a:chOff x="85869" y="2021252"/>
            <a:chExt cx="744225" cy="585762"/>
          </a:xfrm>
        </p:grpSpPr>
        <p:sp>
          <p:nvSpPr>
            <p:cNvPr id="26" name="Freeform 25"/>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28" name="Straight Arrow Connector 27"/>
          <p:cNvCxnSpPr>
            <a:stCxn id="22" idx="2"/>
            <a:endCxn id="23" idx="0"/>
          </p:cNvCxnSpPr>
          <p:nvPr/>
        </p:nvCxnSpPr>
        <p:spPr>
          <a:xfrm>
            <a:off x="8226406" y="138765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3" idx="2"/>
            <a:endCxn id="24" idx="0"/>
          </p:cNvCxnSpPr>
          <p:nvPr/>
        </p:nvCxnSpPr>
        <p:spPr>
          <a:xfrm>
            <a:off x="8226406" y="243177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ectangle 54"/>
          <p:cNvSpPr/>
          <p:nvPr/>
        </p:nvSpPr>
        <p:spPr>
          <a:xfrm>
            <a:off x="1115616" y="386671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1</a:t>
            </a:r>
          </a:p>
        </p:txBody>
      </p:sp>
      <p:sp>
        <p:nvSpPr>
          <p:cNvPr id="56" name="Rectangle 55"/>
          <p:cNvSpPr/>
          <p:nvPr/>
        </p:nvSpPr>
        <p:spPr>
          <a:xfrm>
            <a:off x="827584" y="491083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Decrypt</a:t>
            </a:r>
          </a:p>
        </p:txBody>
      </p:sp>
      <p:sp>
        <p:nvSpPr>
          <p:cNvPr id="57" name="Rectangle 56"/>
          <p:cNvSpPr/>
          <p:nvPr/>
        </p:nvSpPr>
        <p:spPr>
          <a:xfrm>
            <a:off x="1115616" y="594928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1</a:t>
            </a:r>
          </a:p>
        </p:txBody>
      </p:sp>
      <p:grpSp>
        <p:nvGrpSpPr>
          <p:cNvPr id="58" name="Group 57"/>
          <p:cNvGrpSpPr/>
          <p:nvPr/>
        </p:nvGrpSpPr>
        <p:grpSpPr>
          <a:xfrm>
            <a:off x="85869" y="4547198"/>
            <a:ext cx="744225" cy="585762"/>
            <a:chOff x="85869" y="2021252"/>
            <a:chExt cx="744225" cy="585762"/>
          </a:xfrm>
        </p:grpSpPr>
        <p:sp>
          <p:nvSpPr>
            <p:cNvPr id="59" name="Freeform 58"/>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61" name="Straight Arrow Connector 60"/>
          <p:cNvCxnSpPr>
            <a:stCxn id="55" idx="2"/>
            <a:endCxn id="56" idx="0"/>
          </p:cNvCxnSpPr>
          <p:nvPr/>
        </p:nvCxnSpPr>
        <p:spPr>
          <a:xfrm>
            <a:off x="1493658" y="430231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Arrow Connector 61"/>
          <p:cNvCxnSpPr>
            <a:stCxn id="56" idx="2"/>
            <a:endCxn id="57" idx="0"/>
          </p:cNvCxnSpPr>
          <p:nvPr/>
        </p:nvCxnSpPr>
        <p:spPr>
          <a:xfrm>
            <a:off x="1493658" y="534643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p:cNvSpPr/>
          <p:nvPr/>
        </p:nvSpPr>
        <p:spPr>
          <a:xfrm>
            <a:off x="4391980" y="386671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baseline="-25000" dirty="0"/>
              <a:t>2</a:t>
            </a:r>
          </a:p>
        </p:txBody>
      </p:sp>
      <p:sp>
        <p:nvSpPr>
          <p:cNvPr id="64" name="Rectangle 63"/>
          <p:cNvSpPr/>
          <p:nvPr/>
        </p:nvSpPr>
        <p:spPr>
          <a:xfrm>
            <a:off x="4103948" y="4910830"/>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Decrypt</a:t>
            </a:r>
          </a:p>
        </p:txBody>
      </p:sp>
      <p:sp>
        <p:nvSpPr>
          <p:cNvPr id="65" name="Rectangle 64"/>
          <p:cNvSpPr/>
          <p:nvPr/>
        </p:nvSpPr>
        <p:spPr>
          <a:xfrm>
            <a:off x="4391980" y="594928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baseline="-25000" dirty="0"/>
              <a:t>2</a:t>
            </a:r>
          </a:p>
        </p:txBody>
      </p:sp>
      <p:grpSp>
        <p:nvGrpSpPr>
          <p:cNvPr id="66" name="Group 65"/>
          <p:cNvGrpSpPr/>
          <p:nvPr/>
        </p:nvGrpSpPr>
        <p:grpSpPr>
          <a:xfrm>
            <a:off x="3362233" y="4547198"/>
            <a:ext cx="744225" cy="585762"/>
            <a:chOff x="85869" y="2021252"/>
            <a:chExt cx="744225" cy="585762"/>
          </a:xfrm>
        </p:grpSpPr>
        <p:sp>
          <p:nvSpPr>
            <p:cNvPr id="67" name="Freeform 66"/>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69" name="Straight Arrow Connector 68"/>
          <p:cNvCxnSpPr>
            <a:stCxn id="63" idx="2"/>
            <a:endCxn id="64" idx="0"/>
          </p:cNvCxnSpPr>
          <p:nvPr/>
        </p:nvCxnSpPr>
        <p:spPr>
          <a:xfrm>
            <a:off x="4770022" y="4302314"/>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64" idx="2"/>
            <a:endCxn id="65" idx="0"/>
          </p:cNvCxnSpPr>
          <p:nvPr/>
        </p:nvCxnSpPr>
        <p:spPr>
          <a:xfrm>
            <a:off x="4770022" y="5346430"/>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1" name="Rectangle 70"/>
          <p:cNvSpPr/>
          <p:nvPr/>
        </p:nvSpPr>
        <p:spPr>
          <a:xfrm>
            <a:off x="7848364" y="386710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C</a:t>
            </a:r>
            <a:r>
              <a:rPr lang="en-IN" sz="2400" i="1" baseline="-25000" dirty="0"/>
              <a:t>N</a:t>
            </a:r>
          </a:p>
        </p:txBody>
      </p:sp>
      <p:sp>
        <p:nvSpPr>
          <p:cNvPr id="72" name="Rectangle 71"/>
          <p:cNvSpPr/>
          <p:nvPr/>
        </p:nvSpPr>
        <p:spPr>
          <a:xfrm>
            <a:off x="7560332" y="4911224"/>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Decrypt</a:t>
            </a:r>
          </a:p>
        </p:txBody>
      </p:sp>
      <p:sp>
        <p:nvSpPr>
          <p:cNvPr id="73" name="Rectangle 72"/>
          <p:cNvSpPr/>
          <p:nvPr/>
        </p:nvSpPr>
        <p:spPr>
          <a:xfrm>
            <a:off x="7848364" y="5949674"/>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i="1" dirty="0"/>
              <a:t>P</a:t>
            </a:r>
            <a:r>
              <a:rPr lang="en-IN" sz="2400" i="1" baseline="-25000" dirty="0"/>
              <a:t>N</a:t>
            </a:r>
          </a:p>
        </p:txBody>
      </p:sp>
      <p:grpSp>
        <p:nvGrpSpPr>
          <p:cNvPr id="74" name="Group 73"/>
          <p:cNvGrpSpPr/>
          <p:nvPr/>
        </p:nvGrpSpPr>
        <p:grpSpPr>
          <a:xfrm>
            <a:off x="6818617" y="4547592"/>
            <a:ext cx="744225" cy="585762"/>
            <a:chOff x="85869" y="2021252"/>
            <a:chExt cx="744225" cy="585762"/>
          </a:xfrm>
        </p:grpSpPr>
        <p:sp>
          <p:nvSpPr>
            <p:cNvPr id="75" name="Freeform 74"/>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p:cNvSpPr txBox="1"/>
            <p:nvPr/>
          </p:nvSpPr>
          <p:spPr>
            <a:xfrm>
              <a:off x="85869" y="2021252"/>
              <a:ext cx="360040" cy="461665"/>
            </a:xfrm>
            <a:prstGeom prst="rect">
              <a:avLst/>
            </a:prstGeom>
            <a:noFill/>
          </p:spPr>
          <p:txBody>
            <a:bodyPr wrap="square" rtlCol="0">
              <a:spAutoFit/>
            </a:bodyPr>
            <a:lstStyle/>
            <a:p>
              <a:r>
                <a:rPr lang="en-IN" sz="2400" i="1" dirty="0"/>
                <a:t>K</a:t>
              </a:r>
              <a:endParaRPr lang="en-IN" i="1" dirty="0"/>
            </a:p>
          </p:txBody>
        </p:sp>
      </p:grpSp>
      <p:cxnSp>
        <p:nvCxnSpPr>
          <p:cNvPr id="77" name="Straight Arrow Connector 76"/>
          <p:cNvCxnSpPr>
            <a:stCxn id="71" idx="2"/>
            <a:endCxn id="72" idx="0"/>
          </p:cNvCxnSpPr>
          <p:nvPr/>
        </p:nvCxnSpPr>
        <p:spPr>
          <a:xfrm>
            <a:off x="8226406" y="4302708"/>
            <a:ext cx="0" cy="608516"/>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p:cNvCxnSpPr>
            <a:stCxn id="72" idx="2"/>
            <a:endCxn id="73" idx="0"/>
          </p:cNvCxnSpPr>
          <p:nvPr/>
        </p:nvCxnSpPr>
        <p:spPr>
          <a:xfrm>
            <a:off x="8226406" y="5346824"/>
            <a:ext cx="0" cy="602850"/>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p:nvPr/>
        </p:nvCxnSpPr>
        <p:spPr>
          <a:xfrm>
            <a:off x="0" y="3672423"/>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957312" y="1654585"/>
            <a:ext cx="648072" cy="830997"/>
          </a:xfrm>
          <a:prstGeom prst="rect">
            <a:avLst/>
          </a:prstGeom>
          <a:noFill/>
        </p:spPr>
        <p:txBody>
          <a:bodyPr wrap="square" rtlCol="0">
            <a:spAutoFit/>
          </a:bodyPr>
          <a:lstStyle/>
          <a:p>
            <a:r>
              <a:rPr lang="en-IN" sz="4800" b="1" dirty="0"/>
              <a:t>…</a:t>
            </a:r>
            <a:endParaRPr lang="en-IN" b="1" dirty="0"/>
          </a:p>
        </p:txBody>
      </p:sp>
      <p:sp>
        <p:nvSpPr>
          <p:cNvPr id="81" name="TextBox 80"/>
          <p:cNvSpPr txBox="1"/>
          <p:nvPr/>
        </p:nvSpPr>
        <p:spPr>
          <a:xfrm>
            <a:off x="5957312" y="4547198"/>
            <a:ext cx="648072" cy="830997"/>
          </a:xfrm>
          <a:prstGeom prst="rect">
            <a:avLst/>
          </a:prstGeom>
          <a:noFill/>
        </p:spPr>
        <p:txBody>
          <a:bodyPr wrap="square" rtlCol="0">
            <a:spAutoFit/>
          </a:bodyPr>
          <a:lstStyle/>
          <a:p>
            <a:r>
              <a:rPr lang="en-IN" sz="4800" b="1" dirty="0"/>
              <a:t>…</a:t>
            </a:r>
            <a:endParaRPr lang="en-IN" b="1" dirty="0"/>
          </a:p>
        </p:txBody>
      </p:sp>
      <p:sp>
        <p:nvSpPr>
          <p:cNvPr id="9" name="TextBox 8"/>
          <p:cNvSpPr txBox="1"/>
          <p:nvPr/>
        </p:nvSpPr>
        <p:spPr>
          <a:xfrm>
            <a:off x="1439651" y="1377866"/>
            <a:ext cx="864097" cy="400110"/>
          </a:xfrm>
          <a:prstGeom prst="rect">
            <a:avLst/>
          </a:prstGeom>
          <a:noFill/>
        </p:spPr>
        <p:txBody>
          <a:bodyPr wrap="square" rtlCol="0">
            <a:spAutoFit/>
          </a:bodyPr>
          <a:lstStyle/>
          <a:p>
            <a:pPr algn="ctr"/>
            <a:r>
              <a:rPr lang="en-IN" sz="2000" dirty="0"/>
              <a:t>64-bit</a:t>
            </a:r>
            <a:endParaRPr lang="en-IN" dirty="0"/>
          </a:p>
        </p:txBody>
      </p:sp>
      <p:sp>
        <p:nvSpPr>
          <p:cNvPr id="82" name="TextBox 81"/>
          <p:cNvSpPr txBox="1"/>
          <p:nvPr/>
        </p:nvSpPr>
        <p:spPr>
          <a:xfrm>
            <a:off x="4724982" y="1379881"/>
            <a:ext cx="864097" cy="400110"/>
          </a:xfrm>
          <a:prstGeom prst="rect">
            <a:avLst/>
          </a:prstGeom>
          <a:noFill/>
        </p:spPr>
        <p:txBody>
          <a:bodyPr wrap="square" rtlCol="0">
            <a:spAutoFit/>
          </a:bodyPr>
          <a:lstStyle/>
          <a:p>
            <a:pPr algn="ctr"/>
            <a:r>
              <a:rPr lang="en-IN" sz="2000" dirty="0"/>
              <a:t>64-bit</a:t>
            </a:r>
            <a:endParaRPr lang="en-IN" dirty="0"/>
          </a:p>
        </p:txBody>
      </p:sp>
      <p:sp>
        <p:nvSpPr>
          <p:cNvPr id="83" name="TextBox 82"/>
          <p:cNvSpPr txBox="1"/>
          <p:nvPr/>
        </p:nvSpPr>
        <p:spPr>
          <a:xfrm>
            <a:off x="8219721" y="1373252"/>
            <a:ext cx="864097" cy="400110"/>
          </a:xfrm>
          <a:prstGeom prst="rect">
            <a:avLst/>
          </a:prstGeom>
          <a:noFill/>
        </p:spPr>
        <p:txBody>
          <a:bodyPr wrap="square" rtlCol="0">
            <a:spAutoFit/>
          </a:bodyPr>
          <a:lstStyle/>
          <a:p>
            <a:pPr algn="ctr"/>
            <a:r>
              <a:rPr lang="en-IN" sz="2000" dirty="0"/>
              <a:t>64-bit</a:t>
            </a:r>
            <a:endParaRPr lang="en-IN" dirty="0"/>
          </a:p>
        </p:txBody>
      </p:sp>
      <p:sp>
        <p:nvSpPr>
          <p:cNvPr id="85" name="TextBox 84"/>
          <p:cNvSpPr txBox="1"/>
          <p:nvPr/>
        </p:nvSpPr>
        <p:spPr>
          <a:xfrm>
            <a:off x="1493658" y="2670805"/>
            <a:ext cx="864097" cy="400110"/>
          </a:xfrm>
          <a:prstGeom prst="rect">
            <a:avLst/>
          </a:prstGeom>
          <a:noFill/>
        </p:spPr>
        <p:txBody>
          <a:bodyPr wrap="square" rtlCol="0">
            <a:spAutoFit/>
          </a:bodyPr>
          <a:lstStyle/>
          <a:p>
            <a:pPr algn="ctr"/>
            <a:r>
              <a:rPr lang="en-IN" sz="2000" dirty="0"/>
              <a:t>64-bit</a:t>
            </a:r>
            <a:endParaRPr lang="en-IN" dirty="0"/>
          </a:p>
        </p:txBody>
      </p:sp>
      <p:sp>
        <p:nvSpPr>
          <p:cNvPr id="86" name="TextBox 85"/>
          <p:cNvSpPr txBox="1"/>
          <p:nvPr/>
        </p:nvSpPr>
        <p:spPr>
          <a:xfrm>
            <a:off x="4778989" y="2672820"/>
            <a:ext cx="864097" cy="400110"/>
          </a:xfrm>
          <a:prstGeom prst="rect">
            <a:avLst/>
          </a:prstGeom>
          <a:noFill/>
        </p:spPr>
        <p:txBody>
          <a:bodyPr wrap="square" rtlCol="0">
            <a:spAutoFit/>
          </a:bodyPr>
          <a:lstStyle/>
          <a:p>
            <a:pPr algn="ctr"/>
            <a:r>
              <a:rPr lang="en-IN" sz="2000" dirty="0"/>
              <a:t>64-bit</a:t>
            </a:r>
            <a:endParaRPr lang="en-IN" dirty="0"/>
          </a:p>
        </p:txBody>
      </p:sp>
      <p:sp>
        <p:nvSpPr>
          <p:cNvPr id="87" name="TextBox 86"/>
          <p:cNvSpPr txBox="1"/>
          <p:nvPr/>
        </p:nvSpPr>
        <p:spPr>
          <a:xfrm>
            <a:off x="8219720" y="2672039"/>
            <a:ext cx="864097" cy="400110"/>
          </a:xfrm>
          <a:prstGeom prst="rect">
            <a:avLst/>
          </a:prstGeom>
          <a:noFill/>
        </p:spPr>
        <p:txBody>
          <a:bodyPr wrap="square" rtlCol="0">
            <a:spAutoFit/>
          </a:bodyPr>
          <a:lstStyle/>
          <a:p>
            <a:pPr algn="ctr"/>
            <a:r>
              <a:rPr lang="en-IN" sz="2000" dirty="0"/>
              <a:t>64-bit</a:t>
            </a:r>
            <a:endParaRPr lang="en-IN" dirty="0"/>
          </a:p>
        </p:txBody>
      </p:sp>
      <p:sp>
        <p:nvSpPr>
          <p:cNvPr id="88" name="TextBox 87"/>
          <p:cNvSpPr txBox="1"/>
          <p:nvPr/>
        </p:nvSpPr>
        <p:spPr>
          <a:xfrm>
            <a:off x="1439651" y="4279727"/>
            <a:ext cx="864097" cy="400110"/>
          </a:xfrm>
          <a:prstGeom prst="rect">
            <a:avLst/>
          </a:prstGeom>
          <a:noFill/>
        </p:spPr>
        <p:txBody>
          <a:bodyPr wrap="square" rtlCol="0">
            <a:spAutoFit/>
          </a:bodyPr>
          <a:lstStyle/>
          <a:p>
            <a:pPr algn="ctr"/>
            <a:r>
              <a:rPr lang="en-IN" sz="2000" dirty="0"/>
              <a:t>64-bit</a:t>
            </a:r>
            <a:endParaRPr lang="en-IN" dirty="0"/>
          </a:p>
        </p:txBody>
      </p:sp>
      <p:sp>
        <p:nvSpPr>
          <p:cNvPr id="89" name="TextBox 88"/>
          <p:cNvSpPr txBox="1"/>
          <p:nvPr/>
        </p:nvSpPr>
        <p:spPr>
          <a:xfrm>
            <a:off x="4724982" y="4281742"/>
            <a:ext cx="864097" cy="400110"/>
          </a:xfrm>
          <a:prstGeom prst="rect">
            <a:avLst/>
          </a:prstGeom>
          <a:noFill/>
        </p:spPr>
        <p:txBody>
          <a:bodyPr wrap="square" rtlCol="0">
            <a:spAutoFit/>
          </a:bodyPr>
          <a:lstStyle/>
          <a:p>
            <a:pPr algn="ctr"/>
            <a:r>
              <a:rPr lang="en-IN" sz="2000" dirty="0"/>
              <a:t>64-bit</a:t>
            </a:r>
            <a:endParaRPr lang="en-IN" dirty="0"/>
          </a:p>
        </p:txBody>
      </p:sp>
      <p:sp>
        <p:nvSpPr>
          <p:cNvPr id="90" name="TextBox 89"/>
          <p:cNvSpPr txBox="1"/>
          <p:nvPr/>
        </p:nvSpPr>
        <p:spPr>
          <a:xfrm>
            <a:off x="8219721" y="4275113"/>
            <a:ext cx="864097" cy="400110"/>
          </a:xfrm>
          <a:prstGeom prst="rect">
            <a:avLst/>
          </a:prstGeom>
          <a:noFill/>
        </p:spPr>
        <p:txBody>
          <a:bodyPr wrap="square" rtlCol="0">
            <a:spAutoFit/>
          </a:bodyPr>
          <a:lstStyle/>
          <a:p>
            <a:pPr algn="ctr"/>
            <a:r>
              <a:rPr lang="en-IN" sz="2000" dirty="0"/>
              <a:t>64-bit</a:t>
            </a:r>
            <a:endParaRPr lang="en-IN" dirty="0"/>
          </a:p>
        </p:txBody>
      </p:sp>
      <p:sp>
        <p:nvSpPr>
          <p:cNvPr id="91" name="TextBox 90"/>
          <p:cNvSpPr txBox="1"/>
          <p:nvPr/>
        </p:nvSpPr>
        <p:spPr>
          <a:xfrm>
            <a:off x="1493658" y="5572666"/>
            <a:ext cx="864097" cy="400110"/>
          </a:xfrm>
          <a:prstGeom prst="rect">
            <a:avLst/>
          </a:prstGeom>
          <a:noFill/>
        </p:spPr>
        <p:txBody>
          <a:bodyPr wrap="square" rtlCol="0">
            <a:spAutoFit/>
          </a:bodyPr>
          <a:lstStyle/>
          <a:p>
            <a:pPr algn="ctr"/>
            <a:r>
              <a:rPr lang="en-IN" sz="2000" dirty="0"/>
              <a:t>64-bit</a:t>
            </a:r>
            <a:endParaRPr lang="en-IN" dirty="0"/>
          </a:p>
        </p:txBody>
      </p:sp>
      <p:sp>
        <p:nvSpPr>
          <p:cNvPr id="92" name="TextBox 91"/>
          <p:cNvSpPr txBox="1"/>
          <p:nvPr/>
        </p:nvSpPr>
        <p:spPr>
          <a:xfrm>
            <a:off x="4778989" y="5574681"/>
            <a:ext cx="864097" cy="400110"/>
          </a:xfrm>
          <a:prstGeom prst="rect">
            <a:avLst/>
          </a:prstGeom>
          <a:noFill/>
        </p:spPr>
        <p:txBody>
          <a:bodyPr wrap="square" rtlCol="0">
            <a:spAutoFit/>
          </a:bodyPr>
          <a:lstStyle/>
          <a:p>
            <a:pPr algn="ctr"/>
            <a:r>
              <a:rPr lang="en-IN" sz="2000" dirty="0"/>
              <a:t>64-bit</a:t>
            </a:r>
            <a:endParaRPr lang="en-IN" dirty="0"/>
          </a:p>
        </p:txBody>
      </p:sp>
      <p:sp>
        <p:nvSpPr>
          <p:cNvPr id="93" name="TextBox 92"/>
          <p:cNvSpPr txBox="1"/>
          <p:nvPr/>
        </p:nvSpPr>
        <p:spPr>
          <a:xfrm>
            <a:off x="8219720" y="5573900"/>
            <a:ext cx="864097" cy="400110"/>
          </a:xfrm>
          <a:prstGeom prst="rect">
            <a:avLst/>
          </a:prstGeom>
          <a:noFill/>
        </p:spPr>
        <p:txBody>
          <a:bodyPr wrap="square" rtlCol="0">
            <a:spAutoFit/>
          </a:bodyPr>
          <a:lstStyle/>
          <a:p>
            <a:pPr algn="ctr"/>
            <a:r>
              <a:rPr lang="en-IN" sz="2000" dirty="0"/>
              <a:t>64-bit</a:t>
            </a:r>
            <a:endParaRPr lang="en-IN" dirty="0"/>
          </a:p>
        </p:txBody>
      </p:sp>
    </p:spTree>
    <p:extLst>
      <p:ext uri="{BB962C8B-B14F-4D97-AF65-F5344CB8AC3E}">
        <p14:creationId xmlns="" xmlns:p14="http://schemas.microsoft.com/office/powerpoint/2010/main" val="27995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up)">
                                      <p:cBhvr>
                                        <p:cTn id="63" dur="500"/>
                                        <p:tgtEl>
                                          <p:spTgt spid="13"/>
                                        </p:tgtEl>
                                      </p:cBhvr>
                                    </p:animEffect>
                                  </p:childTnLst>
                                </p:cTn>
                              </p:par>
                              <p:par>
                                <p:cTn id="64" presetID="22" presetClass="entr" presetSubtype="1"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up)">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fade">
                                      <p:cBhvr>
                                        <p:cTn id="101" dur="500"/>
                                        <p:tgtEl>
                                          <p:spTgt spid="6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500"/>
                                        <p:tgtEl>
                                          <p:spTgt spid="7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500"/>
                                        <p:tgtEl>
                                          <p:spTgt spid="8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500"/>
                                        <p:tgtEl>
                                          <p:spTgt spid="8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fade">
                                      <p:cBhvr>
                                        <p:cTn id="113" dur="500"/>
                                        <p:tgtEl>
                                          <p:spTgt spid="8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fade">
                                      <p:cBhvr>
                                        <p:cTn id="121" dur="500"/>
                                        <p:tgtEl>
                                          <p:spTgt spid="5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up)">
                                      <p:cBhvr>
                                        <p:cTn id="132" dur="500"/>
                                        <p:tgtEl>
                                          <p:spTgt spid="61"/>
                                        </p:tgtEl>
                                      </p:cBhvr>
                                    </p:animEffect>
                                  </p:childTnLst>
                                </p:cTn>
                              </p:par>
                              <p:par>
                                <p:cTn id="133" presetID="22" presetClass="entr" presetSubtype="1"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wipe(up)">
                                      <p:cBhvr>
                                        <p:cTn id="135" dur="500"/>
                                        <p:tgtEl>
                                          <p:spTgt spid="69"/>
                                        </p:tgtEl>
                                      </p:cBhvr>
                                    </p:animEffect>
                                  </p:childTnLst>
                                </p:cTn>
                              </p:par>
                              <p:par>
                                <p:cTn id="136" presetID="22" presetClass="entr" presetSubtype="1"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wipe(up)">
                                      <p:cBhvr>
                                        <p:cTn id="138" dur="500"/>
                                        <p:tgtEl>
                                          <p:spTgt spid="7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fade">
                                      <p:cBhvr>
                                        <p:cTn id="143" dur="500"/>
                                        <p:tgtEl>
                                          <p:spTgt spid="66"/>
                                        </p:tgtEl>
                                      </p:cBhvr>
                                    </p:animEffect>
                                  </p:childTnLst>
                                </p:cTn>
                              </p:par>
                              <p:par>
                                <p:cTn id="144" presetID="10" presetClass="entr" presetSubtype="0" fill="hold" nodeType="withEffect">
                                  <p:stCondLst>
                                    <p:cond delay="0"/>
                                  </p:stCondLst>
                                  <p:childTnLst>
                                    <p:set>
                                      <p:cBhvr>
                                        <p:cTn id="145" dur="1" fill="hold">
                                          <p:stCondLst>
                                            <p:cond delay="0"/>
                                          </p:stCondLst>
                                        </p:cTn>
                                        <p:tgtEl>
                                          <p:spTgt spid="58"/>
                                        </p:tgtEl>
                                        <p:attrNameLst>
                                          <p:attrName>style.visibility</p:attrName>
                                        </p:attrNameLst>
                                      </p:cBhvr>
                                      <p:to>
                                        <p:strVal val="visible"/>
                                      </p:to>
                                    </p:set>
                                    <p:animEffect transition="in" filter="fade">
                                      <p:cBhvr>
                                        <p:cTn id="146" dur="500"/>
                                        <p:tgtEl>
                                          <p:spTgt spid="58"/>
                                        </p:tgtEl>
                                      </p:cBhvr>
                                    </p:animEffect>
                                  </p:childTnLst>
                                </p:cTn>
                              </p:par>
                              <p:par>
                                <p:cTn id="147" presetID="10" presetClass="entr" presetSubtype="0" fill="hold" nodeType="with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fade">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wipe(up)">
                                      <p:cBhvr>
                                        <p:cTn id="154" dur="500"/>
                                        <p:tgtEl>
                                          <p:spTgt spid="62"/>
                                        </p:tgtEl>
                                      </p:cBhvr>
                                    </p:animEffect>
                                  </p:childTnLst>
                                </p:cTn>
                              </p:par>
                              <p:par>
                                <p:cTn id="155" presetID="22" presetClass="entr" presetSubtype="1"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wipe(up)">
                                      <p:cBhvr>
                                        <p:cTn id="157" dur="500"/>
                                        <p:tgtEl>
                                          <p:spTgt spid="70"/>
                                        </p:tgtEl>
                                      </p:cBhvr>
                                    </p:animEffect>
                                  </p:childTnLst>
                                </p:cTn>
                              </p:par>
                              <p:par>
                                <p:cTn id="158" presetID="22" presetClass="entr" presetSubtype="1" fill="hold" nodeType="with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wipe(up)">
                                      <p:cBhvr>
                                        <p:cTn id="160" dur="500"/>
                                        <p:tgtEl>
                                          <p:spTgt spid="78"/>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fade">
                                      <p:cBhvr>
                                        <p:cTn id="165" dur="500"/>
                                        <p:tgtEl>
                                          <p:spTgt spid="57"/>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5"/>
                                        </p:tgtEl>
                                        <p:attrNameLst>
                                          <p:attrName>style.visibility</p:attrName>
                                        </p:attrNameLst>
                                      </p:cBhvr>
                                      <p:to>
                                        <p:strVal val="visible"/>
                                      </p:to>
                                    </p:set>
                                    <p:animEffect transition="in" filter="fade">
                                      <p:cBhvr>
                                        <p:cTn id="168" dur="500"/>
                                        <p:tgtEl>
                                          <p:spTgt spid="65"/>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Effect transition="in" filter="fade">
                                      <p:cBhvr>
                                        <p:cTn id="171" dur="500"/>
                                        <p:tgtEl>
                                          <p:spTgt spid="7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91"/>
                                        </p:tgtEl>
                                        <p:attrNameLst>
                                          <p:attrName>style.visibility</p:attrName>
                                        </p:attrNameLst>
                                      </p:cBhvr>
                                      <p:to>
                                        <p:strVal val="visible"/>
                                      </p:to>
                                    </p:set>
                                    <p:animEffect transition="in" filter="fade">
                                      <p:cBhvr>
                                        <p:cTn id="174" dur="500"/>
                                        <p:tgtEl>
                                          <p:spTgt spid="9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2"/>
                                        </p:tgtEl>
                                        <p:attrNameLst>
                                          <p:attrName>style.visibility</p:attrName>
                                        </p:attrNameLst>
                                      </p:cBhvr>
                                      <p:to>
                                        <p:strVal val="visible"/>
                                      </p:to>
                                    </p:set>
                                    <p:animEffect transition="in" filter="fade">
                                      <p:cBhvr>
                                        <p:cTn id="177" dur="500"/>
                                        <p:tgtEl>
                                          <p:spTgt spid="9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3"/>
                                        </p:tgtEl>
                                        <p:attrNameLst>
                                          <p:attrName>style.visibility</p:attrName>
                                        </p:attrNameLst>
                                      </p:cBhvr>
                                      <p:to>
                                        <p:strVal val="visible"/>
                                      </p:to>
                                    </p:set>
                                    <p:animEffect transition="in" filter="fade">
                                      <p:cBhvr>
                                        <p:cTn id="18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6" grpId="0" animBg="1"/>
      <p:bldP spid="22" grpId="0" animBg="1"/>
      <p:bldP spid="23" grpId="0" animBg="1"/>
      <p:bldP spid="24" grpId="0" animBg="1"/>
      <p:bldP spid="55" grpId="0" animBg="1"/>
      <p:bldP spid="56" grpId="0" animBg="1"/>
      <p:bldP spid="57" grpId="0" animBg="1"/>
      <p:bldP spid="63" grpId="0" animBg="1"/>
      <p:bldP spid="64" grpId="0" animBg="1"/>
      <p:bldP spid="65" grpId="0" animBg="1"/>
      <p:bldP spid="71" grpId="0" animBg="1"/>
      <p:bldP spid="72" grpId="0" animBg="1"/>
      <p:bldP spid="73" grpId="0" animBg="1"/>
      <p:bldP spid="80" grpId="0"/>
      <p:bldP spid="81" grpId="0"/>
      <p:bldP spid="9" grpId="0"/>
      <p:bldP spid="82" grpId="0"/>
      <p:bldP spid="83" grpId="0"/>
      <p:bldP spid="85" grpId="0"/>
      <p:bldP spid="86" grpId="0"/>
      <p:bldP spid="87" grpId="0"/>
      <p:bldP spid="88" grpId="0"/>
      <p:bldP spid="89" grpId="0"/>
      <p:bldP spid="90" grpId="0"/>
      <p:bldP spid="91" grpId="0"/>
      <p:bldP spid="92" grpId="0"/>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Electronic Code Book - </a:t>
            </a:r>
            <a:r>
              <a:rPr lang="en-IN" dirty="0" err="1"/>
              <a:t>Cont</a:t>
            </a:r>
            <a:r>
              <a:rPr lang="en-IN" dirty="0"/>
              <a:t>…</a:t>
            </a:r>
          </a:p>
        </p:txBody>
      </p:sp>
      <p:sp>
        <p:nvSpPr>
          <p:cNvPr id="3" name="Content Placeholder 2"/>
          <p:cNvSpPr>
            <a:spLocks noGrp="1"/>
          </p:cNvSpPr>
          <p:nvPr>
            <p:ph idx="1"/>
          </p:nvPr>
        </p:nvSpPr>
        <p:spPr/>
        <p:txBody>
          <a:bodyPr/>
          <a:lstStyle/>
          <a:p>
            <a:r>
              <a:rPr lang="en-IN" b="1" dirty="0">
                <a:solidFill>
                  <a:schemeClr val="tx2"/>
                </a:solidFill>
              </a:rPr>
              <a:t>Strength:</a:t>
            </a:r>
            <a:r>
              <a:rPr lang="en-IN" dirty="0"/>
              <a:t> it’s simple.</a:t>
            </a:r>
          </a:p>
          <a:p>
            <a:r>
              <a:rPr lang="en-IN" b="1" dirty="0">
                <a:solidFill>
                  <a:schemeClr val="tx2"/>
                </a:solidFill>
              </a:rPr>
              <a:t>Weakness:</a:t>
            </a:r>
          </a:p>
          <a:p>
            <a:pPr lvl="1">
              <a:buFont typeface="Courier New" panose="02070309020205020404" pitchFamily="49" charset="0"/>
              <a:buChar char="o"/>
            </a:pPr>
            <a:r>
              <a:rPr lang="en-IN" sz="2400" u="sng" dirty="0"/>
              <a:t>Repetitive information</a:t>
            </a:r>
            <a:r>
              <a:rPr lang="en-IN" sz="2400" dirty="0"/>
              <a:t> contained in the plaintext may show in the </a:t>
            </a:r>
            <a:r>
              <a:rPr lang="en-IN" sz="2400" dirty="0" err="1" smtClean="0"/>
              <a:t>ciphertext</a:t>
            </a:r>
            <a:r>
              <a:rPr lang="en-IN" sz="2400" dirty="0" smtClean="0"/>
              <a:t> also. </a:t>
            </a:r>
            <a:endParaRPr lang="en-IN" sz="2400" dirty="0"/>
          </a:p>
          <a:p>
            <a:pPr lvl="1">
              <a:buFont typeface="Courier New" panose="02070309020205020404" pitchFamily="49" charset="0"/>
              <a:buChar char="o"/>
            </a:pPr>
            <a:r>
              <a:rPr lang="en-IN" sz="2400" dirty="0"/>
              <a:t>If the message has repetitive elements with a period of repetition a multiple of b bits, then these elements </a:t>
            </a:r>
            <a:r>
              <a:rPr lang="en-IN" sz="2400" u="sng" dirty="0"/>
              <a:t>can be identified by the analyst.</a:t>
            </a:r>
          </a:p>
          <a:p>
            <a:r>
              <a:rPr lang="en-IN" b="1" dirty="0">
                <a:solidFill>
                  <a:schemeClr val="tx2"/>
                </a:solidFill>
              </a:rPr>
              <a:t>Typical application: </a:t>
            </a:r>
          </a:p>
          <a:p>
            <a:pPr lvl="1">
              <a:buFont typeface="Courier New" panose="02070309020205020404" pitchFamily="49" charset="0"/>
              <a:buChar char="o"/>
            </a:pPr>
            <a:r>
              <a:rPr lang="en-IN" sz="2400" dirty="0"/>
              <a:t>Secure </a:t>
            </a:r>
            <a:r>
              <a:rPr lang="en-IN" sz="2400" u="sng" dirty="0"/>
              <a:t>transmission of short pieces of information (e.g. a temporary encryption key)</a:t>
            </a:r>
          </a:p>
          <a:p>
            <a:endParaRPr lang="en-IN" dirty="0"/>
          </a:p>
        </p:txBody>
      </p:sp>
    </p:spTree>
    <p:extLst>
      <p:ext uri="{BB962C8B-B14F-4D97-AF65-F5344CB8AC3E}">
        <p14:creationId xmlns="" xmlns:p14="http://schemas.microsoft.com/office/powerpoint/2010/main" val="41899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Cipher Block Chaining (CBC)</a:t>
            </a:r>
          </a:p>
        </p:txBody>
      </p:sp>
      <p:sp>
        <p:nvSpPr>
          <p:cNvPr id="3" name="Content Placeholder 2"/>
          <p:cNvSpPr>
            <a:spLocks noGrp="1"/>
          </p:cNvSpPr>
          <p:nvPr>
            <p:ph idx="1"/>
          </p:nvPr>
        </p:nvSpPr>
        <p:spPr/>
        <p:txBody>
          <a:bodyPr>
            <a:normAutofit/>
          </a:bodyPr>
          <a:lstStyle/>
          <a:p>
            <a:r>
              <a:rPr lang="en-IN" b="1" dirty="0">
                <a:solidFill>
                  <a:schemeClr val="tx2"/>
                </a:solidFill>
              </a:rPr>
              <a:t>CBC</a:t>
            </a:r>
            <a:r>
              <a:rPr lang="en-IN" dirty="0"/>
              <a:t> is a technique in which </a:t>
            </a:r>
            <a:r>
              <a:rPr lang="en-IN" u="sng" dirty="0"/>
              <a:t>the same plaintext block, if repeated, produces different ciphertext blocks</a:t>
            </a:r>
            <a:r>
              <a:rPr lang="en-IN" dirty="0"/>
              <a:t>. </a:t>
            </a:r>
          </a:p>
          <a:p>
            <a:r>
              <a:rPr lang="en-IN" dirty="0"/>
              <a:t>In this scheme, the input to the encryption algorithm is the </a:t>
            </a:r>
            <a:r>
              <a:rPr lang="en-IN" b="1" u="sng" dirty="0">
                <a:solidFill>
                  <a:schemeClr val="tx2"/>
                </a:solidFill>
              </a:rPr>
              <a:t>XOR</a:t>
            </a:r>
            <a:r>
              <a:rPr lang="en-IN" u="sng" dirty="0"/>
              <a:t> of the current plaintext block and the preceding ciphertext block</a:t>
            </a:r>
            <a:r>
              <a:rPr lang="en-IN" dirty="0"/>
              <a:t>; the </a:t>
            </a:r>
            <a:r>
              <a:rPr lang="en-IN" u="sng" dirty="0"/>
              <a:t>same key</a:t>
            </a:r>
            <a:r>
              <a:rPr lang="en-IN" dirty="0"/>
              <a:t> is used for each block. </a:t>
            </a:r>
          </a:p>
          <a:p>
            <a:r>
              <a:rPr lang="en-IN" dirty="0"/>
              <a:t>To produce the first block of ciphertext, an </a:t>
            </a:r>
            <a:r>
              <a:rPr lang="en-IN" b="1" u="sng" dirty="0">
                <a:solidFill>
                  <a:schemeClr val="tx2"/>
                </a:solidFill>
              </a:rPr>
              <a:t>initialization vector </a:t>
            </a:r>
            <a:r>
              <a:rPr lang="en-IN" b="1" dirty="0">
                <a:solidFill>
                  <a:schemeClr val="tx2"/>
                </a:solidFill>
              </a:rPr>
              <a:t>(IV)</a:t>
            </a:r>
            <a:r>
              <a:rPr lang="en-IN" dirty="0"/>
              <a:t> is </a:t>
            </a:r>
            <a:r>
              <a:rPr lang="en-IN" dirty="0" err="1"/>
              <a:t>XORed</a:t>
            </a:r>
            <a:r>
              <a:rPr lang="en-IN" dirty="0"/>
              <a:t> with the first block of plaintext. </a:t>
            </a:r>
          </a:p>
          <a:p>
            <a:r>
              <a:rPr lang="en-IN" dirty="0"/>
              <a:t>On decryption, the </a:t>
            </a:r>
            <a:r>
              <a:rPr lang="en-IN" b="1" dirty="0">
                <a:solidFill>
                  <a:schemeClr val="tx2"/>
                </a:solidFill>
              </a:rPr>
              <a:t>IV</a:t>
            </a:r>
            <a:r>
              <a:rPr lang="en-IN" dirty="0"/>
              <a:t> is </a:t>
            </a:r>
            <a:r>
              <a:rPr lang="en-IN" dirty="0" err="1"/>
              <a:t>XORed</a:t>
            </a:r>
            <a:r>
              <a:rPr lang="en-IN" dirty="0"/>
              <a:t> with the </a:t>
            </a:r>
            <a:r>
              <a:rPr lang="en-IN" u="sng" dirty="0"/>
              <a:t>output</a:t>
            </a:r>
            <a:r>
              <a:rPr lang="en-IN" dirty="0"/>
              <a:t> of the decryption algorithm to recover the first block of plaintext.</a:t>
            </a:r>
          </a:p>
        </p:txBody>
      </p:sp>
    </p:spTree>
    <p:extLst>
      <p:ext uri="{BB962C8B-B14F-4D97-AF65-F5344CB8AC3E}">
        <p14:creationId xmlns="" xmlns:p14="http://schemas.microsoft.com/office/powerpoint/2010/main" val="1194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 y="54483"/>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t>2. CBC - Encryption &amp; Decryption</a:t>
            </a:r>
          </a:p>
        </p:txBody>
      </p:sp>
      <p:grpSp>
        <p:nvGrpSpPr>
          <p:cNvPr id="81" name="Group 80"/>
          <p:cNvGrpSpPr/>
          <p:nvPr/>
        </p:nvGrpSpPr>
        <p:grpSpPr>
          <a:xfrm>
            <a:off x="457200" y="815475"/>
            <a:ext cx="8686800" cy="5128125"/>
            <a:chOff x="0" y="815475"/>
            <a:chExt cx="9144000" cy="5698278"/>
          </a:xfrm>
        </p:grpSpPr>
        <p:sp>
          <p:nvSpPr>
            <p:cNvPr id="4" name="Rectangle 3"/>
            <p:cNvSpPr/>
            <p:nvPr/>
          </p:nvSpPr>
          <p:spPr>
            <a:xfrm>
              <a:off x="1115616" y="81547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1</a:t>
              </a:r>
            </a:p>
          </p:txBody>
        </p:sp>
        <p:sp>
          <p:nvSpPr>
            <p:cNvPr id="5" name="Rectangle 4"/>
            <p:cNvSpPr/>
            <p:nvPr/>
          </p:nvSpPr>
          <p:spPr>
            <a:xfrm>
              <a:off x="827584" y="223113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sp>
          <p:nvSpPr>
            <p:cNvPr id="6" name="Rectangle 5"/>
            <p:cNvSpPr/>
            <p:nvPr/>
          </p:nvSpPr>
          <p:spPr>
            <a:xfrm>
              <a:off x="1115616" y="310332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1</a:t>
              </a:r>
            </a:p>
          </p:txBody>
        </p:sp>
        <p:grpSp>
          <p:nvGrpSpPr>
            <p:cNvPr id="7" name="Group 6"/>
            <p:cNvGrpSpPr/>
            <p:nvPr/>
          </p:nvGrpSpPr>
          <p:grpSpPr>
            <a:xfrm>
              <a:off x="83359" y="1865217"/>
              <a:ext cx="744225" cy="585762"/>
              <a:chOff x="85869" y="2021252"/>
              <a:chExt cx="744225" cy="585762"/>
            </a:xfrm>
          </p:grpSpPr>
          <p:sp>
            <p:nvSpPr>
              <p:cNvPr id="8" name="Freeform 7"/>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 name="TextBox 8"/>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10" name="Straight Arrow Connector 9"/>
            <p:cNvCxnSpPr>
              <a:stCxn id="5" idx="2"/>
              <a:endCxn id="6" idx="0"/>
            </p:cNvCxnSpPr>
            <p:nvPr/>
          </p:nvCxnSpPr>
          <p:spPr>
            <a:xfrm>
              <a:off x="1493658" y="266673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1" name="Flowchart: Or 10"/>
            <p:cNvSpPr/>
            <p:nvPr/>
          </p:nvSpPr>
          <p:spPr>
            <a:xfrm>
              <a:off x="1367644" y="162633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12" name="Straight Arrow Connector 11"/>
            <p:cNvCxnSpPr>
              <a:stCxn id="4" idx="2"/>
            </p:cNvCxnSpPr>
            <p:nvPr/>
          </p:nvCxnSpPr>
          <p:spPr>
            <a:xfrm>
              <a:off x="1493658" y="125107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1493658" y="186521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4" name="Group 13"/>
            <p:cNvGrpSpPr/>
            <p:nvPr/>
          </p:nvGrpSpPr>
          <p:grpSpPr>
            <a:xfrm>
              <a:off x="93148" y="1132970"/>
              <a:ext cx="1274496" cy="608328"/>
              <a:chOff x="93148" y="1269155"/>
              <a:chExt cx="1274496" cy="608328"/>
            </a:xfrm>
          </p:grpSpPr>
          <p:sp>
            <p:nvSpPr>
              <p:cNvPr id="15" name="Freeform 14"/>
              <p:cNvSpPr/>
              <p:nvPr/>
            </p:nvSpPr>
            <p:spPr>
              <a:xfrm>
                <a:off x="263379" y="169282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TextBox 15"/>
              <p:cNvSpPr txBox="1"/>
              <p:nvPr/>
            </p:nvSpPr>
            <p:spPr>
              <a:xfrm>
                <a:off x="93148" y="1269155"/>
                <a:ext cx="616574" cy="400110"/>
              </a:xfrm>
              <a:prstGeom prst="rect">
                <a:avLst/>
              </a:prstGeom>
              <a:noFill/>
            </p:spPr>
            <p:txBody>
              <a:bodyPr wrap="square" rtlCol="0">
                <a:spAutoFit/>
              </a:bodyPr>
              <a:lstStyle/>
              <a:p>
                <a:r>
                  <a:rPr lang="en-IN" sz="2000" i="1" dirty="0"/>
                  <a:t>IV</a:t>
                </a:r>
                <a:endParaRPr lang="en-IN" sz="1600" i="1" dirty="0"/>
              </a:p>
            </p:txBody>
          </p:sp>
        </p:grpSp>
        <p:sp>
          <p:nvSpPr>
            <p:cNvPr id="17" name="Rectangle 16"/>
            <p:cNvSpPr/>
            <p:nvPr/>
          </p:nvSpPr>
          <p:spPr>
            <a:xfrm>
              <a:off x="3745088" y="81547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2</a:t>
              </a:r>
            </a:p>
          </p:txBody>
        </p:sp>
        <p:sp>
          <p:nvSpPr>
            <p:cNvPr id="18" name="Rectangle 17"/>
            <p:cNvSpPr/>
            <p:nvPr/>
          </p:nvSpPr>
          <p:spPr>
            <a:xfrm>
              <a:off x="3457056" y="223113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sp>
          <p:nvSpPr>
            <p:cNvPr id="19" name="Rectangle 18"/>
            <p:cNvSpPr/>
            <p:nvPr/>
          </p:nvSpPr>
          <p:spPr>
            <a:xfrm>
              <a:off x="3745088" y="3103321"/>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2</a:t>
              </a:r>
            </a:p>
          </p:txBody>
        </p:sp>
        <p:grpSp>
          <p:nvGrpSpPr>
            <p:cNvPr id="20" name="Group 19"/>
            <p:cNvGrpSpPr/>
            <p:nvPr/>
          </p:nvGrpSpPr>
          <p:grpSpPr>
            <a:xfrm>
              <a:off x="2712831" y="1865217"/>
              <a:ext cx="744225" cy="585762"/>
              <a:chOff x="85869" y="2021252"/>
              <a:chExt cx="744225" cy="585762"/>
            </a:xfrm>
          </p:grpSpPr>
          <p:sp>
            <p:nvSpPr>
              <p:cNvPr id="21" name="Freeform 20"/>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2" name="TextBox 21"/>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23" name="Straight Arrow Connector 22"/>
            <p:cNvCxnSpPr>
              <a:stCxn id="18" idx="2"/>
              <a:endCxn id="19" idx="0"/>
            </p:cNvCxnSpPr>
            <p:nvPr/>
          </p:nvCxnSpPr>
          <p:spPr>
            <a:xfrm>
              <a:off x="4123130" y="266673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Flowchart: Or 23"/>
            <p:cNvSpPr/>
            <p:nvPr/>
          </p:nvSpPr>
          <p:spPr>
            <a:xfrm>
              <a:off x="3997116" y="162633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25" name="Straight Arrow Connector 24"/>
            <p:cNvCxnSpPr>
              <a:stCxn id="17" idx="2"/>
            </p:cNvCxnSpPr>
            <p:nvPr/>
          </p:nvCxnSpPr>
          <p:spPr>
            <a:xfrm>
              <a:off x="4123130" y="125107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p:nvPr/>
          </p:nvCxnSpPr>
          <p:spPr>
            <a:xfrm>
              <a:off x="4123130" y="186521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7" name="Freeform 26"/>
            <p:cNvSpPr/>
            <p:nvPr/>
          </p:nvSpPr>
          <p:spPr>
            <a:xfrm>
              <a:off x="1861226" y="1725041"/>
              <a:ext cx="2146570" cy="1582365"/>
            </a:xfrm>
            <a:custGeom>
              <a:avLst/>
              <a:gdLst>
                <a:gd name="connsiteX0" fmla="*/ 0 w 2146570"/>
                <a:gd name="connsiteY0" fmla="*/ 1582365 h 1582365"/>
                <a:gd name="connsiteX1" fmla="*/ 544748 w 2146570"/>
                <a:gd name="connsiteY1" fmla="*/ 1582365 h 1582365"/>
                <a:gd name="connsiteX2" fmla="*/ 544748 w 2146570"/>
                <a:gd name="connsiteY2" fmla="*/ 12970 h 1582365"/>
                <a:gd name="connsiteX3" fmla="*/ 2146570 w 2146570"/>
                <a:gd name="connsiteY3" fmla="*/ 0 h 1582365"/>
              </a:gdLst>
              <a:ahLst/>
              <a:cxnLst>
                <a:cxn ang="0">
                  <a:pos x="connsiteX0" y="connsiteY0"/>
                </a:cxn>
                <a:cxn ang="0">
                  <a:pos x="connsiteX1" y="connsiteY1"/>
                </a:cxn>
                <a:cxn ang="0">
                  <a:pos x="connsiteX2" y="connsiteY2"/>
                </a:cxn>
                <a:cxn ang="0">
                  <a:pos x="connsiteX3" y="connsiteY3"/>
                </a:cxn>
              </a:cxnLst>
              <a:rect l="l" t="t" r="r" b="b"/>
              <a:pathLst>
                <a:path w="2146570" h="1582365">
                  <a:moveTo>
                    <a:pt x="0" y="1582365"/>
                  </a:moveTo>
                  <a:lnTo>
                    <a:pt x="544748" y="1582365"/>
                  </a:lnTo>
                  <a:lnTo>
                    <a:pt x="544748" y="12970"/>
                  </a:lnTo>
                  <a:lnTo>
                    <a:pt x="2146570" y="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8" name="TextBox 27"/>
            <p:cNvSpPr txBox="1"/>
            <p:nvPr/>
          </p:nvSpPr>
          <p:spPr>
            <a:xfrm>
              <a:off x="5509091" y="1865217"/>
              <a:ext cx="648072" cy="769441"/>
            </a:xfrm>
            <a:prstGeom prst="rect">
              <a:avLst/>
            </a:prstGeom>
            <a:noFill/>
          </p:spPr>
          <p:txBody>
            <a:bodyPr wrap="square" rtlCol="0">
              <a:spAutoFit/>
            </a:bodyPr>
            <a:lstStyle/>
            <a:p>
              <a:r>
                <a:rPr lang="en-IN" sz="4400" b="1" dirty="0"/>
                <a:t>…</a:t>
              </a:r>
              <a:endParaRPr lang="en-IN" sz="1600" b="1" dirty="0"/>
            </a:p>
          </p:txBody>
        </p:sp>
        <p:sp>
          <p:nvSpPr>
            <p:cNvPr id="29" name="Rectangle 28"/>
            <p:cNvSpPr/>
            <p:nvPr/>
          </p:nvSpPr>
          <p:spPr>
            <a:xfrm>
              <a:off x="7729480" y="83085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i="1" baseline="-25000" dirty="0"/>
                <a:t>N</a:t>
              </a:r>
              <a:endParaRPr lang="en-IN" sz="2000" baseline="-25000" dirty="0"/>
            </a:p>
          </p:txBody>
        </p:sp>
        <p:sp>
          <p:nvSpPr>
            <p:cNvPr id="30" name="Rectangle 29"/>
            <p:cNvSpPr/>
            <p:nvPr/>
          </p:nvSpPr>
          <p:spPr>
            <a:xfrm>
              <a:off x="7441448" y="224651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Encrypt</a:t>
              </a:r>
            </a:p>
          </p:txBody>
        </p:sp>
        <p:sp>
          <p:nvSpPr>
            <p:cNvPr id="31" name="Rectangle 30"/>
            <p:cNvSpPr/>
            <p:nvPr/>
          </p:nvSpPr>
          <p:spPr>
            <a:xfrm>
              <a:off x="7729480" y="3164096"/>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i="1" baseline="-25000" dirty="0"/>
                <a:t>N</a:t>
              </a:r>
              <a:endParaRPr lang="en-IN" sz="2000" baseline="-25000" dirty="0"/>
            </a:p>
          </p:txBody>
        </p:sp>
        <p:grpSp>
          <p:nvGrpSpPr>
            <p:cNvPr id="32" name="Group 31"/>
            <p:cNvGrpSpPr/>
            <p:nvPr/>
          </p:nvGrpSpPr>
          <p:grpSpPr>
            <a:xfrm>
              <a:off x="6697223" y="1880597"/>
              <a:ext cx="744225" cy="585762"/>
              <a:chOff x="85869" y="2021252"/>
              <a:chExt cx="744225" cy="585762"/>
            </a:xfrm>
          </p:grpSpPr>
          <p:sp>
            <p:nvSpPr>
              <p:cNvPr id="33" name="Freeform 32"/>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4" name="TextBox 33"/>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cxnSp>
          <p:nvCxnSpPr>
            <p:cNvPr id="35" name="Straight Arrow Connector 34"/>
            <p:cNvCxnSpPr>
              <a:stCxn id="30" idx="2"/>
            </p:cNvCxnSpPr>
            <p:nvPr/>
          </p:nvCxnSpPr>
          <p:spPr>
            <a:xfrm>
              <a:off x="8107522" y="2682118"/>
              <a:ext cx="0" cy="436583"/>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Flowchart: Or 35"/>
            <p:cNvSpPr/>
            <p:nvPr/>
          </p:nvSpPr>
          <p:spPr>
            <a:xfrm>
              <a:off x="7981508" y="1641710"/>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37" name="Straight Arrow Connector 36"/>
            <p:cNvCxnSpPr>
              <a:stCxn id="29" idx="2"/>
            </p:cNvCxnSpPr>
            <p:nvPr/>
          </p:nvCxnSpPr>
          <p:spPr>
            <a:xfrm>
              <a:off x="8107522" y="126645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p:nvPr/>
          </p:nvCxnSpPr>
          <p:spPr>
            <a:xfrm>
              <a:off x="8107522" y="188059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9" name="Freeform 38"/>
            <p:cNvSpPr/>
            <p:nvPr/>
          </p:nvSpPr>
          <p:spPr>
            <a:xfrm>
              <a:off x="4487694" y="2412462"/>
              <a:ext cx="674451" cy="920885"/>
            </a:xfrm>
            <a:custGeom>
              <a:avLst/>
              <a:gdLst>
                <a:gd name="connsiteX0" fmla="*/ 0 w 674451"/>
                <a:gd name="connsiteY0" fmla="*/ 920885 h 920885"/>
                <a:gd name="connsiteX1" fmla="*/ 674451 w 674451"/>
                <a:gd name="connsiteY1" fmla="*/ 920885 h 920885"/>
                <a:gd name="connsiteX2" fmla="*/ 674451 w 674451"/>
                <a:gd name="connsiteY2" fmla="*/ 0 h 920885"/>
              </a:gdLst>
              <a:ahLst/>
              <a:cxnLst>
                <a:cxn ang="0">
                  <a:pos x="connsiteX0" y="connsiteY0"/>
                </a:cxn>
                <a:cxn ang="0">
                  <a:pos x="connsiteX1" y="connsiteY1"/>
                </a:cxn>
                <a:cxn ang="0">
                  <a:pos x="connsiteX2" y="connsiteY2"/>
                </a:cxn>
              </a:cxnLst>
              <a:rect l="l" t="t" r="r" b="b"/>
              <a:pathLst>
                <a:path w="674451" h="920885">
                  <a:moveTo>
                    <a:pt x="0" y="920885"/>
                  </a:moveTo>
                  <a:lnTo>
                    <a:pt x="674451" y="920885"/>
                  </a:lnTo>
                  <a:lnTo>
                    <a:pt x="67445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0" name="Freeform 39"/>
            <p:cNvSpPr/>
            <p:nvPr/>
          </p:nvSpPr>
          <p:spPr>
            <a:xfrm>
              <a:off x="6258128" y="1757467"/>
              <a:ext cx="1718553" cy="708892"/>
            </a:xfrm>
            <a:custGeom>
              <a:avLst/>
              <a:gdLst>
                <a:gd name="connsiteX0" fmla="*/ 0 w 1718553"/>
                <a:gd name="connsiteY0" fmla="*/ 648510 h 648510"/>
                <a:gd name="connsiteX1" fmla="*/ 0 w 1718553"/>
                <a:gd name="connsiteY1" fmla="*/ 0 h 648510"/>
                <a:gd name="connsiteX2" fmla="*/ 1718553 w 1718553"/>
                <a:gd name="connsiteY2" fmla="*/ 0 h 648510"/>
              </a:gdLst>
              <a:ahLst/>
              <a:cxnLst>
                <a:cxn ang="0">
                  <a:pos x="connsiteX0" y="connsiteY0"/>
                </a:cxn>
                <a:cxn ang="0">
                  <a:pos x="connsiteX1" y="connsiteY1"/>
                </a:cxn>
                <a:cxn ang="0">
                  <a:pos x="connsiteX2" y="connsiteY2"/>
                </a:cxn>
              </a:cxnLst>
              <a:rect l="l" t="t" r="r" b="b"/>
              <a:pathLst>
                <a:path w="1718553" h="648510">
                  <a:moveTo>
                    <a:pt x="0" y="648510"/>
                  </a:moveTo>
                  <a:lnTo>
                    <a:pt x="0" y="0"/>
                  </a:lnTo>
                  <a:lnTo>
                    <a:pt x="1718553" y="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41" name="Straight Connector 40"/>
            <p:cNvCxnSpPr/>
            <p:nvPr/>
          </p:nvCxnSpPr>
          <p:spPr>
            <a:xfrm>
              <a:off x="0" y="372419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15616" y="3869028"/>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1</a:t>
              </a:r>
            </a:p>
          </p:txBody>
        </p:sp>
        <p:sp>
          <p:nvSpPr>
            <p:cNvPr id="43" name="Rectangle 42"/>
            <p:cNvSpPr/>
            <p:nvPr/>
          </p:nvSpPr>
          <p:spPr>
            <a:xfrm>
              <a:off x="815511" y="4666779"/>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Decrypt</a:t>
              </a:r>
            </a:p>
          </p:txBody>
        </p:sp>
        <p:sp>
          <p:nvSpPr>
            <p:cNvPr id="44" name="Rectangle 43"/>
            <p:cNvSpPr/>
            <p:nvPr/>
          </p:nvSpPr>
          <p:spPr>
            <a:xfrm>
              <a:off x="1115616" y="6078153"/>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1</a:t>
              </a:r>
            </a:p>
          </p:txBody>
        </p:sp>
        <p:cxnSp>
          <p:nvCxnSpPr>
            <p:cNvPr id="50" name="Straight Arrow Connector 49"/>
            <p:cNvCxnSpPr>
              <a:stCxn id="42" idx="2"/>
            </p:cNvCxnSpPr>
            <p:nvPr/>
          </p:nvCxnSpPr>
          <p:spPr>
            <a:xfrm>
              <a:off x="1493658" y="4304628"/>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2" name="Flowchart: Or 81"/>
            <p:cNvSpPr/>
            <p:nvPr/>
          </p:nvSpPr>
          <p:spPr>
            <a:xfrm>
              <a:off x="1367644" y="5469332"/>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83" name="Straight Arrow Connector 82"/>
            <p:cNvCxnSpPr/>
            <p:nvPr/>
          </p:nvCxnSpPr>
          <p:spPr>
            <a:xfrm>
              <a:off x="1493658" y="509407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p:cNvCxnSpPr/>
            <p:nvPr/>
          </p:nvCxnSpPr>
          <p:spPr>
            <a:xfrm>
              <a:off x="1493658" y="5708219"/>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85" name="Group 84"/>
            <p:cNvGrpSpPr/>
            <p:nvPr/>
          </p:nvGrpSpPr>
          <p:grpSpPr>
            <a:xfrm>
              <a:off x="65322" y="4297869"/>
              <a:ext cx="744225" cy="585762"/>
              <a:chOff x="85869" y="2021252"/>
              <a:chExt cx="744225" cy="585762"/>
            </a:xfrm>
          </p:grpSpPr>
          <p:sp>
            <p:nvSpPr>
              <p:cNvPr id="86" name="Freeform 85"/>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7" name="TextBox 86"/>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grpSp>
          <p:nvGrpSpPr>
            <p:cNvPr id="88" name="Group 87"/>
            <p:cNvGrpSpPr/>
            <p:nvPr/>
          </p:nvGrpSpPr>
          <p:grpSpPr>
            <a:xfrm>
              <a:off x="71585" y="5003108"/>
              <a:ext cx="1274496" cy="608328"/>
              <a:chOff x="93148" y="1269155"/>
              <a:chExt cx="1274496" cy="608328"/>
            </a:xfrm>
          </p:grpSpPr>
          <p:sp>
            <p:nvSpPr>
              <p:cNvPr id="89" name="Freeform 88"/>
              <p:cNvSpPr/>
              <p:nvPr/>
            </p:nvSpPr>
            <p:spPr>
              <a:xfrm>
                <a:off x="263379" y="1692821"/>
                <a:ext cx="1104265" cy="184662"/>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0" name="TextBox 89"/>
              <p:cNvSpPr txBox="1"/>
              <p:nvPr/>
            </p:nvSpPr>
            <p:spPr>
              <a:xfrm>
                <a:off x="93148" y="1269155"/>
                <a:ext cx="616574" cy="400110"/>
              </a:xfrm>
              <a:prstGeom prst="rect">
                <a:avLst/>
              </a:prstGeom>
              <a:noFill/>
            </p:spPr>
            <p:txBody>
              <a:bodyPr wrap="square" rtlCol="0">
                <a:spAutoFit/>
              </a:bodyPr>
              <a:lstStyle/>
              <a:p>
                <a:r>
                  <a:rPr lang="en-IN" sz="2000" i="1" dirty="0"/>
                  <a:t>IV</a:t>
                </a:r>
                <a:endParaRPr lang="en-IN" sz="1600" i="1" dirty="0"/>
              </a:p>
            </p:txBody>
          </p:sp>
        </p:grpSp>
        <p:sp>
          <p:nvSpPr>
            <p:cNvPr id="91" name="Rectangle 90"/>
            <p:cNvSpPr/>
            <p:nvPr/>
          </p:nvSpPr>
          <p:spPr>
            <a:xfrm>
              <a:off x="3751233" y="3865367"/>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baseline="-25000" dirty="0"/>
                <a:t>2</a:t>
              </a:r>
            </a:p>
          </p:txBody>
        </p:sp>
        <p:sp>
          <p:nvSpPr>
            <p:cNvPr id="92" name="Rectangle 91"/>
            <p:cNvSpPr/>
            <p:nvPr/>
          </p:nvSpPr>
          <p:spPr>
            <a:xfrm>
              <a:off x="3451128" y="4663118"/>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Decrypt</a:t>
              </a:r>
            </a:p>
          </p:txBody>
        </p:sp>
        <p:sp>
          <p:nvSpPr>
            <p:cNvPr id="93" name="Rectangle 92"/>
            <p:cNvSpPr/>
            <p:nvPr/>
          </p:nvSpPr>
          <p:spPr>
            <a:xfrm>
              <a:off x="3751233" y="6074492"/>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baseline="-25000" dirty="0"/>
                <a:t>2</a:t>
              </a:r>
            </a:p>
          </p:txBody>
        </p:sp>
        <p:cxnSp>
          <p:nvCxnSpPr>
            <p:cNvPr id="94" name="Straight Arrow Connector 93"/>
            <p:cNvCxnSpPr>
              <a:stCxn id="91" idx="2"/>
            </p:cNvCxnSpPr>
            <p:nvPr/>
          </p:nvCxnSpPr>
          <p:spPr>
            <a:xfrm>
              <a:off x="4129275" y="4300967"/>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5" name="Flowchart: Or 94"/>
            <p:cNvSpPr/>
            <p:nvPr/>
          </p:nvSpPr>
          <p:spPr>
            <a:xfrm>
              <a:off x="4003261" y="5465671"/>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96" name="Straight Arrow Connector 95"/>
            <p:cNvCxnSpPr/>
            <p:nvPr/>
          </p:nvCxnSpPr>
          <p:spPr>
            <a:xfrm>
              <a:off x="4129275" y="5096901"/>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Arrow Connector 96"/>
            <p:cNvCxnSpPr/>
            <p:nvPr/>
          </p:nvCxnSpPr>
          <p:spPr>
            <a:xfrm>
              <a:off x="4129275" y="5704558"/>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98" name="Group 97"/>
            <p:cNvGrpSpPr/>
            <p:nvPr/>
          </p:nvGrpSpPr>
          <p:grpSpPr>
            <a:xfrm>
              <a:off x="2700939" y="4294208"/>
              <a:ext cx="744225" cy="585762"/>
              <a:chOff x="85869" y="2021252"/>
              <a:chExt cx="744225" cy="585762"/>
            </a:xfrm>
          </p:grpSpPr>
          <p:sp>
            <p:nvSpPr>
              <p:cNvPr id="99" name="Freeform 98"/>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00" name="TextBox 99"/>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sp>
          <p:nvSpPr>
            <p:cNvPr id="105" name="Freeform 104"/>
            <p:cNvSpPr/>
            <p:nvPr/>
          </p:nvSpPr>
          <p:spPr>
            <a:xfrm>
              <a:off x="1861226" y="4072647"/>
              <a:ext cx="2153055" cy="1504544"/>
            </a:xfrm>
            <a:custGeom>
              <a:avLst/>
              <a:gdLst>
                <a:gd name="connsiteX0" fmla="*/ 0 w 2153055"/>
                <a:gd name="connsiteY0" fmla="*/ 0 h 1504544"/>
                <a:gd name="connsiteX1" fmla="*/ 557719 w 2153055"/>
                <a:gd name="connsiteY1" fmla="*/ 0 h 1504544"/>
                <a:gd name="connsiteX2" fmla="*/ 557719 w 2153055"/>
                <a:gd name="connsiteY2" fmla="*/ 1504544 h 1504544"/>
                <a:gd name="connsiteX3" fmla="*/ 2153055 w 2153055"/>
                <a:gd name="connsiteY3" fmla="*/ 1504544 h 1504544"/>
              </a:gdLst>
              <a:ahLst/>
              <a:cxnLst>
                <a:cxn ang="0">
                  <a:pos x="connsiteX0" y="connsiteY0"/>
                </a:cxn>
                <a:cxn ang="0">
                  <a:pos x="connsiteX1" y="connsiteY1"/>
                </a:cxn>
                <a:cxn ang="0">
                  <a:pos x="connsiteX2" y="connsiteY2"/>
                </a:cxn>
                <a:cxn ang="0">
                  <a:pos x="connsiteX3" y="connsiteY3"/>
                </a:cxn>
              </a:cxnLst>
              <a:rect l="l" t="t" r="r" b="b"/>
              <a:pathLst>
                <a:path w="2153055" h="1504544">
                  <a:moveTo>
                    <a:pt x="0" y="0"/>
                  </a:moveTo>
                  <a:lnTo>
                    <a:pt x="557719" y="0"/>
                  </a:lnTo>
                  <a:lnTo>
                    <a:pt x="557719" y="1504544"/>
                  </a:lnTo>
                  <a:lnTo>
                    <a:pt x="2153055" y="1504544"/>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06" name="Rectangle 105"/>
            <p:cNvSpPr/>
            <p:nvPr/>
          </p:nvSpPr>
          <p:spPr>
            <a:xfrm>
              <a:off x="7739044" y="3844985"/>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C</a:t>
              </a:r>
              <a:r>
                <a:rPr lang="en-IN" sz="2000" i="1" baseline="-25000" dirty="0"/>
                <a:t>N</a:t>
              </a:r>
              <a:endParaRPr lang="en-IN" sz="2000" baseline="-25000" dirty="0"/>
            </a:p>
          </p:txBody>
        </p:sp>
        <p:sp>
          <p:nvSpPr>
            <p:cNvPr id="107" name="Rectangle 106"/>
            <p:cNvSpPr/>
            <p:nvPr/>
          </p:nvSpPr>
          <p:spPr>
            <a:xfrm>
              <a:off x="7438939" y="4642736"/>
              <a:ext cx="1332148" cy="435600"/>
            </a:xfrm>
            <a:prstGeom prst="rect">
              <a:avLst/>
            </a:prstGeom>
            <a:solidFill>
              <a:srgbClr val="D3D2D2"/>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t>Decrypt</a:t>
              </a:r>
            </a:p>
          </p:txBody>
        </p:sp>
        <p:sp>
          <p:nvSpPr>
            <p:cNvPr id="108" name="Rectangle 107"/>
            <p:cNvSpPr/>
            <p:nvPr/>
          </p:nvSpPr>
          <p:spPr>
            <a:xfrm>
              <a:off x="7739044" y="6054110"/>
              <a:ext cx="756084" cy="43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i="1" dirty="0"/>
                <a:t>P</a:t>
              </a:r>
              <a:r>
                <a:rPr lang="en-IN" sz="2000" i="1" baseline="-25000" dirty="0"/>
                <a:t>N</a:t>
              </a:r>
              <a:endParaRPr lang="en-IN" sz="2000" baseline="-25000" dirty="0"/>
            </a:p>
          </p:txBody>
        </p:sp>
        <p:cxnSp>
          <p:nvCxnSpPr>
            <p:cNvPr id="109" name="Straight Arrow Connector 108"/>
            <p:cNvCxnSpPr>
              <a:stCxn id="106" idx="2"/>
            </p:cNvCxnSpPr>
            <p:nvPr/>
          </p:nvCxnSpPr>
          <p:spPr>
            <a:xfrm>
              <a:off x="8117086" y="4280585"/>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10" name="Flowchart: Or 109"/>
            <p:cNvSpPr/>
            <p:nvPr/>
          </p:nvSpPr>
          <p:spPr>
            <a:xfrm>
              <a:off x="7991072" y="5445289"/>
              <a:ext cx="252028" cy="241868"/>
            </a:xfrm>
            <a:prstGeom prst="flowChartOr">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cxnSp>
          <p:nvCxnSpPr>
            <p:cNvPr id="111" name="Straight Arrow Connector 110"/>
            <p:cNvCxnSpPr/>
            <p:nvPr/>
          </p:nvCxnSpPr>
          <p:spPr>
            <a:xfrm>
              <a:off x="8117086" y="5070034"/>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Arrow Connector 111"/>
            <p:cNvCxnSpPr/>
            <p:nvPr/>
          </p:nvCxnSpPr>
          <p:spPr>
            <a:xfrm>
              <a:off x="8117086" y="5684176"/>
              <a:ext cx="0" cy="349552"/>
            </a:xfrm>
            <a:prstGeom prst="straightConnector1">
              <a:avLst/>
            </a:pr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3" name="Group 112"/>
            <p:cNvGrpSpPr/>
            <p:nvPr/>
          </p:nvGrpSpPr>
          <p:grpSpPr>
            <a:xfrm>
              <a:off x="6688750" y="4273826"/>
              <a:ext cx="744225" cy="585762"/>
              <a:chOff x="85869" y="2021252"/>
              <a:chExt cx="744225" cy="585762"/>
            </a:xfrm>
          </p:grpSpPr>
          <p:sp>
            <p:nvSpPr>
              <p:cNvPr id="114" name="Freeform 113"/>
              <p:cNvSpPr/>
              <p:nvPr/>
            </p:nvSpPr>
            <p:spPr>
              <a:xfrm>
                <a:off x="265889" y="2405975"/>
                <a:ext cx="564205" cy="201039"/>
              </a:xfrm>
              <a:custGeom>
                <a:avLst/>
                <a:gdLst>
                  <a:gd name="connsiteX0" fmla="*/ 0 w 564205"/>
                  <a:gd name="connsiteY0" fmla="*/ 0 h 201039"/>
                  <a:gd name="connsiteX1" fmla="*/ 0 w 564205"/>
                  <a:gd name="connsiteY1" fmla="*/ 201039 h 201039"/>
                  <a:gd name="connsiteX2" fmla="*/ 564205 w 564205"/>
                  <a:gd name="connsiteY2" fmla="*/ 201039 h 201039"/>
                </a:gdLst>
                <a:ahLst/>
                <a:cxnLst>
                  <a:cxn ang="0">
                    <a:pos x="connsiteX0" y="connsiteY0"/>
                  </a:cxn>
                  <a:cxn ang="0">
                    <a:pos x="connsiteX1" y="connsiteY1"/>
                  </a:cxn>
                  <a:cxn ang="0">
                    <a:pos x="connsiteX2" y="connsiteY2"/>
                  </a:cxn>
                </a:cxnLst>
                <a:rect l="l" t="t" r="r" b="b"/>
                <a:pathLst>
                  <a:path w="564205" h="201039">
                    <a:moveTo>
                      <a:pt x="0" y="0"/>
                    </a:moveTo>
                    <a:lnTo>
                      <a:pt x="0" y="201039"/>
                    </a:lnTo>
                    <a:lnTo>
                      <a:pt x="564205" y="201039"/>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5" name="TextBox 114"/>
              <p:cNvSpPr txBox="1"/>
              <p:nvPr/>
            </p:nvSpPr>
            <p:spPr>
              <a:xfrm>
                <a:off x="85869" y="2021252"/>
                <a:ext cx="360040" cy="400110"/>
              </a:xfrm>
              <a:prstGeom prst="rect">
                <a:avLst/>
              </a:prstGeom>
              <a:noFill/>
            </p:spPr>
            <p:txBody>
              <a:bodyPr wrap="square" rtlCol="0">
                <a:spAutoFit/>
              </a:bodyPr>
              <a:lstStyle/>
              <a:p>
                <a:r>
                  <a:rPr lang="en-IN" sz="2000" i="1" dirty="0"/>
                  <a:t>K</a:t>
                </a:r>
                <a:endParaRPr lang="en-IN" sz="1600" i="1" dirty="0"/>
              </a:p>
            </p:txBody>
          </p:sp>
        </p:grpSp>
        <p:sp>
          <p:nvSpPr>
            <p:cNvPr id="116" name="TextBox 115"/>
            <p:cNvSpPr txBox="1"/>
            <p:nvPr/>
          </p:nvSpPr>
          <p:spPr>
            <a:xfrm>
              <a:off x="5506530" y="4299766"/>
              <a:ext cx="648072" cy="769441"/>
            </a:xfrm>
            <a:prstGeom prst="rect">
              <a:avLst/>
            </a:prstGeom>
            <a:noFill/>
          </p:spPr>
          <p:txBody>
            <a:bodyPr wrap="square" rtlCol="0">
              <a:spAutoFit/>
            </a:bodyPr>
            <a:lstStyle/>
            <a:p>
              <a:r>
                <a:rPr lang="en-IN" sz="4400" b="1" dirty="0"/>
                <a:t>…</a:t>
              </a:r>
              <a:endParaRPr lang="en-IN" sz="1600" b="1" dirty="0"/>
            </a:p>
          </p:txBody>
        </p:sp>
        <p:sp>
          <p:nvSpPr>
            <p:cNvPr id="119" name="Freeform 118"/>
            <p:cNvSpPr/>
            <p:nvPr/>
          </p:nvSpPr>
          <p:spPr>
            <a:xfrm>
              <a:off x="4507149" y="4046706"/>
              <a:ext cx="674451" cy="817124"/>
            </a:xfrm>
            <a:custGeom>
              <a:avLst/>
              <a:gdLst>
                <a:gd name="connsiteX0" fmla="*/ 0 w 674451"/>
                <a:gd name="connsiteY0" fmla="*/ 0 h 817124"/>
                <a:gd name="connsiteX1" fmla="*/ 674451 w 674451"/>
                <a:gd name="connsiteY1" fmla="*/ 0 h 817124"/>
                <a:gd name="connsiteX2" fmla="*/ 674451 w 674451"/>
                <a:gd name="connsiteY2" fmla="*/ 817124 h 817124"/>
              </a:gdLst>
              <a:ahLst/>
              <a:cxnLst>
                <a:cxn ang="0">
                  <a:pos x="connsiteX0" y="connsiteY0"/>
                </a:cxn>
                <a:cxn ang="0">
                  <a:pos x="connsiteX1" y="connsiteY1"/>
                </a:cxn>
                <a:cxn ang="0">
                  <a:pos x="connsiteX2" y="connsiteY2"/>
                </a:cxn>
              </a:cxnLst>
              <a:rect l="l" t="t" r="r" b="b"/>
              <a:pathLst>
                <a:path w="674451" h="817124">
                  <a:moveTo>
                    <a:pt x="0" y="0"/>
                  </a:moveTo>
                  <a:lnTo>
                    <a:pt x="674451" y="0"/>
                  </a:lnTo>
                  <a:lnTo>
                    <a:pt x="674451" y="81712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20" name="Freeform 119"/>
            <p:cNvSpPr/>
            <p:nvPr/>
          </p:nvSpPr>
          <p:spPr>
            <a:xfrm>
              <a:off x="6297038" y="4863830"/>
              <a:ext cx="1705583" cy="719847"/>
            </a:xfrm>
            <a:custGeom>
              <a:avLst/>
              <a:gdLst>
                <a:gd name="connsiteX0" fmla="*/ 0 w 1705583"/>
                <a:gd name="connsiteY0" fmla="*/ 0 h 719847"/>
                <a:gd name="connsiteX1" fmla="*/ 0 w 1705583"/>
                <a:gd name="connsiteY1" fmla="*/ 719847 h 719847"/>
                <a:gd name="connsiteX2" fmla="*/ 1705583 w 1705583"/>
                <a:gd name="connsiteY2" fmla="*/ 719847 h 719847"/>
              </a:gdLst>
              <a:ahLst/>
              <a:cxnLst>
                <a:cxn ang="0">
                  <a:pos x="connsiteX0" y="connsiteY0"/>
                </a:cxn>
                <a:cxn ang="0">
                  <a:pos x="connsiteX1" y="connsiteY1"/>
                </a:cxn>
                <a:cxn ang="0">
                  <a:pos x="connsiteX2" y="connsiteY2"/>
                </a:cxn>
              </a:cxnLst>
              <a:rect l="l" t="t" r="r" b="b"/>
              <a:pathLst>
                <a:path w="1705583" h="719847">
                  <a:moveTo>
                    <a:pt x="0" y="0"/>
                  </a:moveTo>
                  <a:lnTo>
                    <a:pt x="0" y="719847"/>
                  </a:lnTo>
                  <a:lnTo>
                    <a:pt x="1705583" y="719847"/>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 name="TextBox 1"/>
            <p:cNvSpPr txBox="1"/>
            <p:nvPr/>
          </p:nvSpPr>
          <p:spPr>
            <a:xfrm>
              <a:off x="6223952" y="1276654"/>
              <a:ext cx="644818" cy="400110"/>
            </a:xfrm>
            <a:prstGeom prst="rect">
              <a:avLst/>
            </a:prstGeom>
            <a:noFill/>
          </p:spPr>
          <p:txBody>
            <a:bodyPr wrap="square" rtlCol="0">
              <a:spAutoFit/>
            </a:bodyPr>
            <a:lstStyle/>
            <a:p>
              <a:r>
                <a:rPr lang="en-IN" sz="2000" i="1" dirty="0"/>
                <a:t>C</a:t>
              </a:r>
              <a:r>
                <a:rPr lang="en-IN" sz="2000" i="1" baseline="-25000" dirty="0"/>
                <a:t>N</a:t>
              </a:r>
              <a:r>
                <a:rPr lang="en-IN" sz="2000" baseline="-25000" dirty="0"/>
                <a:t>-1</a:t>
              </a:r>
              <a:endParaRPr lang="en-IN" sz="1600" baseline="-25000" dirty="0"/>
            </a:p>
          </p:txBody>
        </p:sp>
        <p:sp>
          <p:nvSpPr>
            <p:cNvPr id="79" name="TextBox 78"/>
            <p:cNvSpPr txBox="1"/>
            <p:nvPr/>
          </p:nvSpPr>
          <p:spPr>
            <a:xfrm>
              <a:off x="6325380" y="5128601"/>
              <a:ext cx="644818" cy="400110"/>
            </a:xfrm>
            <a:prstGeom prst="rect">
              <a:avLst/>
            </a:prstGeom>
            <a:noFill/>
          </p:spPr>
          <p:txBody>
            <a:bodyPr wrap="square" rtlCol="0">
              <a:spAutoFit/>
            </a:bodyPr>
            <a:lstStyle/>
            <a:p>
              <a:r>
                <a:rPr lang="en-IN" sz="2000" i="1" dirty="0"/>
                <a:t>C</a:t>
              </a:r>
              <a:r>
                <a:rPr lang="en-IN" sz="2000" i="1" baseline="-25000" dirty="0"/>
                <a:t>N</a:t>
              </a:r>
              <a:r>
                <a:rPr lang="en-IN" sz="2000" baseline="-25000" dirty="0"/>
                <a:t>-1</a:t>
              </a:r>
              <a:endParaRPr lang="en-IN" sz="1600" baseline="-25000" dirty="0"/>
            </a:p>
          </p:txBody>
        </p:sp>
      </p:grpSp>
      <p:pic>
        <p:nvPicPr>
          <p:cNvPr id="80" name="Picture 79"/>
          <p:cNvPicPr>
            <a:picLocks noChangeAspect="1"/>
          </p:cNvPicPr>
          <p:nvPr/>
        </p:nvPicPr>
        <p:blipFill>
          <a:blip r:embed="rId3"/>
          <a:stretch>
            <a:fillRect/>
          </a:stretch>
        </p:blipFill>
        <p:spPr>
          <a:xfrm>
            <a:off x="457200" y="5998096"/>
            <a:ext cx="8458571" cy="859904"/>
          </a:xfrm>
          <a:prstGeom prst="rect">
            <a:avLst/>
          </a:prstGeom>
        </p:spPr>
      </p:pic>
    </p:spTree>
    <p:extLst>
      <p:ext uri="{BB962C8B-B14F-4D97-AF65-F5344CB8AC3E}">
        <p14:creationId xmlns="" xmlns:p14="http://schemas.microsoft.com/office/powerpoint/2010/main" val="23944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 Cipher Block Chaining (CBC) – </a:t>
            </a:r>
            <a:r>
              <a:rPr lang="en-IN" dirty="0" err="1"/>
              <a:t>Cont</a:t>
            </a:r>
            <a:r>
              <a:rPr lang="en-IN" dirty="0"/>
              <a:t>…</a:t>
            </a:r>
          </a:p>
        </p:txBody>
      </p:sp>
      <p:sp>
        <p:nvSpPr>
          <p:cNvPr id="3" name="Content Placeholder 2"/>
          <p:cNvSpPr>
            <a:spLocks noGrp="1"/>
          </p:cNvSpPr>
          <p:nvPr>
            <p:ph idx="1"/>
          </p:nvPr>
        </p:nvSpPr>
        <p:spPr/>
        <p:txBody>
          <a:bodyPr>
            <a:normAutofit/>
          </a:bodyPr>
          <a:lstStyle/>
          <a:p>
            <a:r>
              <a:rPr lang="en-IN" b="1" dirty="0">
                <a:solidFill>
                  <a:schemeClr val="tx2"/>
                </a:solidFill>
              </a:rPr>
              <a:t>Strength:</a:t>
            </a:r>
            <a:r>
              <a:rPr lang="en-IN" dirty="0"/>
              <a:t> because of the chaining mechanism of CBC, it is an </a:t>
            </a:r>
            <a:r>
              <a:rPr lang="en-IN" u="sng" dirty="0"/>
              <a:t>appropriate mode for encrypting messages of length greater than b bits</a:t>
            </a:r>
          </a:p>
          <a:p>
            <a:r>
              <a:rPr lang="en-IN" b="1" dirty="0">
                <a:solidFill>
                  <a:schemeClr val="tx2"/>
                </a:solidFill>
              </a:rPr>
              <a:t>Typical application: </a:t>
            </a:r>
          </a:p>
          <a:p>
            <a:pPr lvl="1">
              <a:buFont typeface="Courier New" panose="02070309020205020404" pitchFamily="49" charset="0"/>
              <a:buChar char="o"/>
            </a:pPr>
            <a:r>
              <a:rPr lang="en-IN" sz="2400" dirty="0"/>
              <a:t>General-purpose block oriented transmission</a:t>
            </a:r>
          </a:p>
          <a:p>
            <a:pPr lvl="1">
              <a:buFont typeface="Courier New" panose="02070309020205020404" pitchFamily="49" charset="0"/>
              <a:buChar char="o"/>
            </a:pPr>
            <a:r>
              <a:rPr lang="en-IN" sz="2400" dirty="0"/>
              <a:t>Authentication</a:t>
            </a:r>
            <a:endParaRPr lang="en-IN" dirty="0"/>
          </a:p>
        </p:txBody>
      </p:sp>
    </p:spTree>
    <p:extLst>
      <p:ext uri="{BB962C8B-B14F-4D97-AF65-F5344CB8AC3E}">
        <p14:creationId xmlns="" xmlns:p14="http://schemas.microsoft.com/office/powerpoint/2010/main" val="7962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13769</TotalTime>
  <Words>2050</Words>
  <Application>Microsoft Office PowerPoint</Application>
  <PresentationFormat>On-screen Show (4:3)</PresentationFormat>
  <Paragraphs>393</Paragraphs>
  <Slides>35</Slides>
  <Notes>14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Custom Design</vt:lpstr>
      <vt:lpstr>Unit 2 Modes of Operations, Multiple encryptions and triple DES</vt:lpstr>
      <vt:lpstr>Outline</vt:lpstr>
      <vt:lpstr>Block Cipher Modes of Operations</vt:lpstr>
      <vt:lpstr>1. Electronic Code Book (ECB)</vt:lpstr>
      <vt:lpstr>1. ECB Encryption &amp; Decryption</vt:lpstr>
      <vt:lpstr>Electronic Code Book - Cont…</vt:lpstr>
      <vt:lpstr>2. Cipher Block Chaining (CBC)</vt:lpstr>
      <vt:lpstr>Slide 8</vt:lpstr>
      <vt:lpstr>2. Cipher Block Chaining (CBC) – Cont…</vt:lpstr>
      <vt:lpstr>3. Cipher Feedback Mode (CFB)</vt:lpstr>
      <vt:lpstr>Slide 11</vt:lpstr>
      <vt:lpstr>Slide 12</vt:lpstr>
      <vt:lpstr>CFB Mode</vt:lpstr>
      <vt:lpstr>4. Output Feedback Mode (OFB)</vt:lpstr>
      <vt:lpstr>Slide 15</vt:lpstr>
      <vt:lpstr>Slide 16</vt:lpstr>
      <vt:lpstr>OFB Mode</vt:lpstr>
      <vt:lpstr>5. Counter Mode (CTR)</vt:lpstr>
      <vt:lpstr>Slide 19</vt:lpstr>
      <vt:lpstr>Slide 20</vt:lpstr>
      <vt:lpstr>Advantages of the CTR Mode</vt:lpstr>
      <vt:lpstr>Summary of All Modes</vt:lpstr>
      <vt:lpstr>Typical Applications of All Modes</vt:lpstr>
      <vt:lpstr>Use of Stream Ciphers</vt:lpstr>
      <vt:lpstr>RC4</vt:lpstr>
      <vt:lpstr>A5/1</vt:lpstr>
      <vt:lpstr>Synchronous &amp; Asynchronous Stream Ciphers</vt:lpstr>
      <vt:lpstr>Synchronous &amp; Asynchronous stream ciphers (Cont.)</vt:lpstr>
      <vt:lpstr>Multiple Encryption</vt:lpstr>
      <vt:lpstr>Double DES</vt:lpstr>
      <vt:lpstr>Meet in the Middle Attack</vt:lpstr>
      <vt:lpstr>Meet in the Middle Attack Step-1</vt:lpstr>
      <vt:lpstr>Meet in the Middle Attack Step-2</vt:lpstr>
      <vt:lpstr>Triple DES</vt:lpstr>
      <vt:lpstr>Triple DES</vt:lpstr>
    </vt:vector>
  </TitlesOfParts>
  <Company>Darshan Institute of Engg. &amp;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rhj</cp:lastModifiedBy>
  <cp:revision>2666</cp:revision>
  <dcterms:created xsi:type="dcterms:W3CDTF">2013-05-17T03:00:03Z</dcterms:created>
  <dcterms:modified xsi:type="dcterms:W3CDTF">2023-09-27T11:52:35Z</dcterms:modified>
</cp:coreProperties>
</file>