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2.xml" ContentType="application/vnd.openxmlformats-officedocument.presentationml.slide+xml"/>
  <Override PartName="/ppt/slides/slide7.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slides/slide2.xml" ContentType="application/vnd.openxmlformats-officedocument.presentationml.slide+xml"/>
  <Override PartName="/ppt/slides/slide6.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7" r:id="rId6"/>
    <p:sldId id="261" r:id="rId7"/>
    <p:sldId id="262" r:id="rId8"/>
    <p:sldId id="263" r:id="rId9"/>
    <p:sldId id="264" r:id="rId10"/>
    <p:sldId id="265" r:id="rId11"/>
    <p:sldId id="266" r:id="rId12"/>
    <p:sldId id="268"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p:scale>
          <a:sx n="60" d="100"/>
          <a:sy n="60" d="100"/>
        </p:scale>
        <p:origin x="-1350" y="-17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customXml" Target="../customXml/item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20" Type="http://schemas.openxmlformats.org/officeDocument/2006/relationships/customXml" Target="../customXml/item3.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customXml" Target="../customXml/item2.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8/8/2016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8/8/2016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8/8/2016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8/8/2016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8/8/2016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8/8/2016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XML-XSL</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XSL stands for </a:t>
            </a:r>
            <a:r>
              <a:rPr lang="en-US" dirty="0" err="1" smtClean="0"/>
              <a:t>EXtensible</a:t>
            </a:r>
            <a:r>
              <a:rPr lang="en-US" dirty="0" smtClean="0"/>
              <a:t> </a:t>
            </a:r>
            <a:r>
              <a:rPr lang="en-US" dirty="0" err="1" smtClean="0"/>
              <a:t>Stylesheet</a:t>
            </a:r>
            <a:r>
              <a:rPr lang="en-US" dirty="0" smtClean="0"/>
              <a:t> Language, and is a style sheet language for XML documents.</a:t>
            </a:r>
          </a:p>
          <a:p>
            <a:r>
              <a:rPr lang="en-US" dirty="0" smtClean="0"/>
              <a:t>XSLT stands for XSL Transformations. In this lecture we will learn how to use XSLT to transform XML documents into other formats, which is under stable by browser like HTML, XHTML etc…</a:t>
            </a:r>
          </a:p>
          <a:p>
            <a:r>
              <a:rPr lang="en-US" dirty="0" smtClean="0"/>
              <a:t>XML does not use predefined tags, and therefore the meaning of each tag is not well understood.</a:t>
            </a:r>
          </a:p>
          <a:p>
            <a:pPr lvl="1"/>
            <a:r>
              <a:rPr lang="en-US" dirty="0" smtClean="0"/>
              <a:t>A &lt;table&gt; element could indicate an HTML table, a piece of furniture, or something else - and browsers do not know how to display it!</a:t>
            </a:r>
          </a:p>
          <a:p>
            <a:pPr lvl="1"/>
            <a:r>
              <a:rPr lang="en-US" dirty="0" smtClean="0"/>
              <a:t>So, XSL describes how the XML elements should be displayed.</a:t>
            </a:r>
          </a:p>
          <a:p>
            <a:endParaRPr 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elements</a:t>
            </a:r>
            <a:endParaRPr lang="en-US" dirty="0"/>
          </a:p>
        </p:txBody>
      </p:sp>
      <p:sp>
        <p:nvSpPr>
          <p:cNvPr id="3" name="Content Placeholder 2"/>
          <p:cNvSpPr>
            <a:spLocks noGrp="1"/>
          </p:cNvSpPr>
          <p:nvPr>
            <p:ph idx="1"/>
          </p:nvPr>
        </p:nvSpPr>
        <p:spPr/>
        <p:txBody>
          <a:bodyPr/>
          <a:lstStyle/>
          <a:p>
            <a:r>
              <a:rPr lang="en-US" dirty="0" smtClean="0"/>
              <a:t>XSLT &lt;</a:t>
            </a:r>
            <a:r>
              <a:rPr lang="en-US" dirty="0" err="1" smtClean="0"/>
              <a:t>xsl:sort</a:t>
            </a:r>
            <a:r>
              <a:rPr lang="en-US" dirty="0" smtClean="0"/>
              <a:t>&gt; Element</a:t>
            </a:r>
          </a:p>
          <a:p>
            <a:pPr lvl="1"/>
            <a:r>
              <a:rPr lang="en-US" dirty="0" smtClean="0"/>
              <a:t>The &lt;</a:t>
            </a:r>
            <a:r>
              <a:rPr lang="en-US" dirty="0" err="1" smtClean="0"/>
              <a:t>xsl:sort</a:t>
            </a:r>
            <a:r>
              <a:rPr lang="en-US" dirty="0" smtClean="0"/>
              <a:t>&gt; element is used to sort the output.</a:t>
            </a:r>
          </a:p>
          <a:p>
            <a:pPr lvl="1"/>
            <a:r>
              <a:rPr lang="en-US" dirty="0" smtClean="0"/>
              <a:t>Simply add an &lt;</a:t>
            </a:r>
            <a:r>
              <a:rPr lang="en-US" dirty="0" err="1" smtClean="0"/>
              <a:t>xsl:sort</a:t>
            </a:r>
            <a:r>
              <a:rPr lang="en-US" dirty="0" smtClean="0"/>
              <a:t>&gt; element inside the &lt;</a:t>
            </a:r>
            <a:r>
              <a:rPr lang="en-US" dirty="0" err="1" smtClean="0"/>
              <a:t>xsl:for</a:t>
            </a:r>
            <a:r>
              <a:rPr lang="en-US" dirty="0" smtClean="0"/>
              <a:t>-each&gt; element in the XSL file.</a:t>
            </a:r>
          </a:p>
          <a:p>
            <a:r>
              <a:rPr lang="en-US" dirty="0" smtClean="0"/>
              <a:t>XSLT &lt;</a:t>
            </a:r>
            <a:r>
              <a:rPr lang="en-US" dirty="0" err="1" smtClean="0"/>
              <a:t>xsl:if</a:t>
            </a:r>
            <a:r>
              <a:rPr lang="en-US" dirty="0" smtClean="0"/>
              <a:t>&gt; Element</a:t>
            </a:r>
          </a:p>
          <a:p>
            <a:pPr lvl="1"/>
            <a:r>
              <a:rPr lang="en-US" dirty="0" smtClean="0"/>
              <a:t>The &lt;</a:t>
            </a:r>
            <a:r>
              <a:rPr lang="en-US" dirty="0" err="1" smtClean="0"/>
              <a:t>xsl:if</a:t>
            </a:r>
            <a:r>
              <a:rPr lang="en-US" dirty="0" smtClean="0"/>
              <a:t>&gt; element is used to put a conditional test against the content of the XML file.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XSLT &lt;</a:t>
            </a:r>
            <a:r>
              <a:rPr lang="en-US" dirty="0" err="1" smtClean="0"/>
              <a:t>xsl:choose</a:t>
            </a:r>
            <a:r>
              <a:rPr lang="en-US" dirty="0" smtClean="0"/>
              <a:t>&gt; Element</a:t>
            </a:r>
            <a:br>
              <a:rPr lang="en-US" dirty="0" smtClean="0"/>
            </a:br>
            <a:endParaRPr lang="en-US" dirty="0"/>
          </a:p>
        </p:txBody>
      </p:sp>
      <p:sp>
        <p:nvSpPr>
          <p:cNvPr id="3" name="Content Placeholder 2"/>
          <p:cNvSpPr>
            <a:spLocks noGrp="1"/>
          </p:cNvSpPr>
          <p:nvPr>
            <p:ph idx="1"/>
          </p:nvPr>
        </p:nvSpPr>
        <p:spPr/>
        <p:txBody>
          <a:bodyPr/>
          <a:lstStyle/>
          <a:p>
            <a:r>
              <a:rPr lang="en-US" dirty="0" smtClean="0"/>
              <a:t>The XSLT &lt;</a:t>
            </a:r>
            <a:r>
              <a:rPr lang="en-US" dirty="0" err="1" smtClean="0"/>
              <a:t>xsl:choose</a:t>
            </a:r>
            <a:r>
              <a:rPr lang="en-US" dirty="0" smtClean="0"/>
              <a:t>&gt; element allows you to compare a value against a range of possible values in your XML document.</a:t>
            </a:r>
          </a:p>
          <a:p>
            <a:r>
              <a:rPr lang="en-US" dirty="0" smtClean="0"/>
              <a:t>This element is used in conjunction with the &lt;</a:t>
            </a:r>
            <a:r>
              <a:rPr lang="en-US" dirty="0" err="1" smtClean="0"/>
              <a:t>xsl:when</a:t>
            </a:r>
            <a:r>
              <a:rPr lang="en-US" dirty="0" smtClean="0"/>
              <a:t>&gt; and (optionally) &lt;</a:t>
            </a:r>
            <a:r>
              <a:rPr lang="en-US" dirty="0" err="1" smtClean="0"/>
              <a:t>xsl:otherwise</a:t>
            </a:r>
            <a:r>
              <a:rPr lang="en-US" dirty="0" smtClean="0"/>
              <a:t>&gt; elements to present different content depending on the outcome of each test.</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smtClean="0"/>
              <a:t>&lt;</a:t>
            </a:r>
            <a:r>
              <a:rPr lang="en-US" dirty="0" err="1" smtClean="0"/>
              <a:t>xsl:apply</a:t>
            </a:r>
            <a:r>
              <a:rPr lang="en-US" dirty="0" smtClean="0"/>
              <a:t>-templates&gt; Element</a:t>
            </a:r>
            <a:br>
              <a:rPr lang="en-US" dirty="0" smtClean="0"/>
            </a:br>
            <a:endParaRPr lang="en-US" dirty="0"/>
          </a:p>
        </p:txBody>
      </p:sp>
      <p:sp>
        <p:nvSpPr>
          <p:cNvPr id="3" name="Content Placeholder 2"/>
          <p:cNvSpPr>
            <a:spLocks noGrp="1"/>
          </p:cNvSpPr>
          <p:nvPr>
            <p:ph idx="1"/>
          </p:nvPr>
        </p:nvSpPr>
        <p:spPr>
          <a:xfrm>
            <a:off x="457200" y="1189037"/>
            <a:ext cx="8229600" cy="5135563"/>
          </a:xfrm>
        </p:spPr>
        <p:txBody>
          <a:bodyPr>
            <a:normAutofit/>
          </a:bodyPr>
          <a:lstStyle/>
          <a:p>
            <a:r>
              <a:rPr lang="en-US" dirty="0" smtClean="0"/>
              <a:t>The &lt;</a:t>
            </a:r>
            <a:r>
              <a:rPr lang="en-US" dirty="0" err="1" smtClean="0"/>
              <a:t>xsl:apply</a:t>
            </a:r>
            <a:r>
              <a:rPr lang="en-US" dirty="0" smtClean="0"/>
              <a:t>-templates&gt; element applies a template to the current element or to the current element's child nodes.</a:t>
            </a:r>
          </a:p>
          <a:p>
            <a:r>
              <a:rPr lang="en-US" dirty="0" smtClean="0"/>
              <a:t>If we add a select attribute to the &lt;</a:t>
            </a:r>
            <a:r>
              <a:rPr lang="en-US" dirty="0" err="1" smtClean="0"/>
              <a:t>xsl:apply</a:t>
            </a:r>
            <a:r>
              <a:rPr lang="en-US" dirty="0" smtClean="0"/>
              <a:t>-templates&gt; element it will process only the child element that matches the value of the attribute. We can use the select attribute to specify the order in which the child nodes are processed.</a:t>
            </a:r>
          </a:p>
          <a:p>
            <a:pPr>
              <a:buNone/>
            </a:pP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XML-XSL</a:t>
            </a:r>
            <a:endParaRPr lang="en-US" dirty="0"/>
          </a:p>
        </p:txBody>
      </p:sp>
      <p:sp>
        <p:nvSpPr>
          <p:cNvPr id="3" name="Content Placeholder 2"/>
          <p:cNvSpPr>
            <a:spLocks noGrp="1"/>
          </p:cNvSpPr>
          <p:nvPr>
            <p:ph idx="1"/>
          </p:nvPr>
        </p:nvSpPr>
        <p:spPr/>
        <p:txBody>
          <a:bodyPr>
            <a:normAutofit/>
          </a:bodyPr>
          <a:lstStyle/>
          <a:p>
            <a:r>
              <a:rPr lang="en-US" dirty="0" smtClean="0"/>
              <a:t>XSL consists of four parts:</a:t>
            </a:r>
          </a:p>
          <a:p>
            <a:pPr lvl="1"/>
            <a:r>
              <a:rPr lang="en-US" dirty="0" smtClean="0"/>
              <a:t>XSLT - a language for transforming XML documents</a:t>
            </a:r>
          </a:p>
          <a:p>
            <a:pPr lvl="1"/>
            <a:r>
              <a:rPr lang="en-US" dirty="0" err="1" smtClean="0"/>
              <a:t>XPath</a:t>
            </a:r>
            <a:r>
              <a:rPr lang="en-US" dirty="0" smtClean="0"/>
              <a:t> - a language for navigating in XML documents</a:t>
            </a:r>
          </a:p>
          <a:p>
            <a:pPr lvl="1"/>
            <a:r>
              <a:rPr lang="en-US" dirty="0" smtClean="0"/>
              <a:t>XSL-FO - a language for formatting XML documents (discontinued in 2013)</a:t>
            </a:r>
          </a:p>
          <a:p>
            <a:pPr lvl="1"/>
            <a:r>
              <a:rPr lang="en-US" dirty="0" err="1" smtClean="0"/>
              <a:t>XQuery</a:t>
            </a:r>
            <a:r>
              <a:rPr lang="en-US" dirty="0" smtClean="0"/>
              <a:t> - a language for querying XML documents</a:t>
            </a:r>
          </a:p>
          <a:p>
            <a:pPr>
              <a:buNone/>
            </a:pP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 XSTL (XSL Transformations)</a:t>
            </a:r>
            <a:endParaRPr lang="en-US" dirty="0"/>
          </a:p>
        </p:txBody>
      </p:sp>
      <p:sp>
        <p:nvSpPr>
          <p:cNvPr id="3" name="Content Placeholder 2"/>
          <p:cNvSpPr>
            <a:spLocks noGrp="1"/>
          </p:cNvSpPr>
          <p:nvPr>
            <p:ph idx="1"/>
          </p:nvPr>
        </p:nvSpPr>
        <p:spPr>
          <a:xfrm>
            <a:off x="457200" y="1600201"/>
            <a:ext cx="8229600" cy="3276600"/>
          </a:xfrm>
        </p:spPr>
        <p:txBody>
          <a:bodyPr/>
          <a:lstStyle/>
          <a:p>
            <a:r>
              <a:rPr lang="en-US" dirty="0" smtClean="0"/>
              <a:t>SLTL is the most important part of XSL.</a:t>
            </a:r>
          </a:p>
          <a:p>
            <a:r>
              <a:rPr lang="en-US" dirty="0" smtClean="0"/>
              <a:t>With XSLT you can add/remove elements and attributes to or from the output file. You can also rearrange and sort elements, perform tests and make decisions about which elements to hide and display, and a lot more.</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Steps to insert .</a:t>
            </a:r>
            <a:r>
              <a:rPr lang="en-US" dirty="0" err="1" smtClean="0"/>
              <a:t>xsl</a:t>
            </a:r>
            <a:r>
              <a:rPr lang="en-US" dirty="0" smtClean="0"/>
              <a:t> file in .xml file</a:t>
            </a:r>
            <a:br>
              <a:rPr lang="en-US" dirty="0" smtClean="0"/>
            </a:br>
            <a:endParaRPr lang="en-US" dirty="0"/>
          </a:p>
        </p:txBody>
      </p:sp>
      <p:sp>
        <p:nvSpPr>
          <p:cNvPr id="3" name="Content Placeholder 2"/>
          <p:cNvSpPr>
            <a:spLocks noGrp="1"/>
          </p:cNvSpPr>
          <p:nvPr>
            <p:ph idx="1"/>
          </p:nvPr>
        </p:nvSpPr>
        <p:spPr>
          <a:xfrm>
            <a:off x="457200" y="1295400"/>
            <a:ext cx="8229600" cy="1524001"/>
          </a:xfrm>
        </p:spPr>
        <p:txBody>
          <a:bodyPr>
            <a:normAutofit fontScale="92500" lnSpcReduction="10000"/>
          </a:bodyPr>
          <a:lstStyle/>
          <a:p>
            <a:pPr marL="514350" indent="-514350">
              <a:buAutoNum type="arabicPeriod"/>
            </a:pPr>
            <a:r>
              <a:rPr lang="en-US" dirty="0" smtClean="0"/>
              <a:t>Write XML file ( give .xml extension of file)</a:t>
            </a:r>
          </a:p>
          <a:p>
            <a:pPr marL="514350" indent="-514350">
              <a:buAutoNum type="arabicPeriod"/>
            </a:pPr>
            <a:r>
              <a:rPr lang="en-US" dirty="0" smtClean="0"/>
              <a:t>Write XSLT file, declare the XSLT namespace at the top of the document as given below</a:t>
            </a:r>
            <a:endParaRPr lang="en-US" dirty="0"/>
          </a:p>
        </p:txBody>
      </p:sp>
      <p:pic>
        <p:nvPicPr>
          <p:cNvPr id="4" name="Picture 2"/>
          <p:cNvPicPr>
            <a:picLocks noChangeAspect="1" noChangeArrowheads="1"/>
          </p:cNvPicPr>
          <p:nvPr/>
        </p:nvPicPr>
        <p:blipFill>
          <a:blip r:embed="rId2"/>
          <a:srcRect/>
          <a:stretch>
            <a:fillRect/>
          </a:stretch>
        </p:blipFill>
        <p:spPr bwMode="auto">
          <a:xfrm>
            <a:off x="762000" y="4953000"/>
            <a:ext cx="7848600" cy="838200"/>
          </a:xfrm>
          <a:prstGeom prst="rect">
            <a:avLst/>
          </a:prstGeom>
          <a:noFill/>
          <a:ln w="9525">
            <a:noFill/>
            <a:miter lim="800000"/>
            <a:headEnd/>
            <a:tailEnd/>
          </a:ln>
          <a:effectLst/>
        </p:spPr>
      </p:pic>
      <p:sp>
        <p:nvSpPr>
          <p:cNvPr id="5" name="TextBox 4"/>
          <p:cNvSpPr txBox="1"/>
          <p:nvPr/>
        </p:nvSpPr>
        <p:spPr>
          <a:xfrm>
            <a:off x="457200" y="3810000"/>
            <a:ext cx="8229600" cy="1508105"/>
          </a:xfrm>
          <a:prstGeom prst="rect">
            <a:avLst/>
          </a:prstGeom>
          <a:noFill/>
        </p:spPr>
        <p:txBody>
          <a:bodyPr wrap="square" rtlCol="0">
            <a:spAutoFit/>
          </a:bodyPr>
          <a:lstStyle/>
          <a:p>
            <a:r>
              <a:rPr lang="en-US" sz="3000" dirty="0" smtClean="0"/>
              <a:t> and give the file extension as .</a:t>
            </a:r>
            <a:r>
              <a:rPr lang="en-US" sz="3000" dirty="0" err="1" smtClean="0"/>
              <a:t>xsl</a:t>
            </a:r>
            <a:endParaRPr lang="en-US" sz="3000" dirty="0" smtClean="0"/>
          </a:p>
          <a:p>
            <a:r>
              <a:rPr lang="en-US" sz="3000" dirty="0" smtClean="0"/>
              <a:t>3. </a:t>
            </a:r>
            <a:r>
              <a:rPr lang="en-US" sz="3200" dirty="0" smtClean="0"/>
              <a:t>Link the XSL Style Sheet to the XML Document</a:t>
            </a:r>
          </a:p>
          <a:p>
            <a:endParaRPr lang="en-US" sz="3000" dirty="0" smtClean="0"/>
          </a:p>
        </p:txBody>
      </p:sp>
      <p:pic>
        <p:nvPicPr>
          <p:cNvPr id="2050" name="Picture 2"/>
          <p:cNvPicPr>
            <a:picLocks noChangeAspect="1" noChangeArrowheads="1"/>
          </p:cNvPicPr>
          <p:nvPr/>
        </p:nvPicPr>
        <p:blipFill>
          <a:blip r:embed="rId3"/>
          <a:srcRect/>
          <a:stretch>
            <a:fillRect/>
          </a:stretch>
        </p:blipFill>
        <p:spPr bwMode="auto">
          <a:xfrm>
            <a:off x="609600" y="2743200"/>
            <a:ext cx="7467599" cy="11430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XSLT - Elements</a:t>
            </a:r>
            <a:endParaRPr lang="en-US" dirty="0"/>
          </a:p>
        </p:txBody>
      </p:sp>
      <p:sp>
        <p:nvSpPr>
          <p:cNvPr id="3" name="Content Placeholder 2"/>
          <p:cNvSpPr>
            <a:spLocks noGrp="1"/>
          </p:cNvSpPr>
          <p:nvPr>
            <p:ph idx="1"/>
          </p:nvPr>
        </p:nvSpPr>
        <p:spPr/>
        <p:txBody>
          <a:bodyPr/>
          <a:lstStyle/>
          <a:p>
            <a:r>
              <a:rPr lang="en-US" dirty="0" smtClean="0"/>
              <a:t>&lt;</a:t>
            </a:r>
            <a:r>
              <a:rPr lang="en-US" dirty="0" err="1" smtClean="0"/>
              <a:t>xsl:template</a:t>
            </a:r>
            <a:r>
              <a:rPr lang="en-US" dirty="0" smtClean="0"/>
              <a:t>&gt; Element</a:t>
            </a:r>
          </a:p>
          <a:p>
            <a:r>
              <a:rPr lang="en-US" dirty="0" smtClean="0"/>
              <a:t>&lt;</a:t>
            </a:r>
            <a:r>
              <a:rPr lang="en-US" dirty="0" err="1" smtClean="0"/>
              <a:t>xsl:value</a:t>
            </a:r>
            <a:r>
              <a:rPr lang="en-US" dirty="0" smtClean="0"/>
              <a:t>-of&gt; Element</a:t>
            </a:r>
          </a:p>
          <a:p>
            <a:r>
              <a:rPr lang="en-US" dirty="0" smtClean="0"/>
              <a:t>&lt;</a:t>
            </a:r>
            <a:r>
              <a:rPr lang="en-US" dirty="0" err="1" smtClean="0"/>
              <a:t>xsl:for</a:t>
            </a:r>
            <a:r>
              <a:rPr lang="en-US" dirty="0" smtClean="0"/>
              <a:t>-each&gt; Element</a:t>
            </a:r>
          </a:p>
          <a:p>
            <a:r>
              <a:rPr lang="en-US" dirty="0" smtClean="0"/>
              <a:t>&lt;</a:t>
            </a:r>
            <a:r>
              <a:rPr lang="en-US" dirty="0" err="1" smtClean="0"/>
              <a:t>xsl:sort</a:t>
            </a:r>
            <a:r>
              <a:rPr lang="en-US" dirty="0" smtClean="0"/>
              <a:t>&gt; Element</a:t>
            </a:r>
          </a:p>
          <a:p>
            <a:r>
              <a:rPr lang="en-US" dirty="0" smtClean="0"/>
              <a:t>&lt;</a:t>
            </a:r>
            <a:r>
              <a:rPr lang="en-US" dirty="0" err="1" smtClean="0"/>
              <a:t>xsl:if</a:t>
            </a:r>
            <a:r>
              <a:rPr lang="en-US" dirty="0" smtClean="0"/>
              <a:t>&gt; Element</a:t>
            </a:r>
          </a:p>
          <a:p>
            <a:r>
              <a:rPr lang="en-US" dirty="0" smtClean="0"/>
              <a:t>&lt;</a:t>
            </a:r>
            <a:r>
              <a:rPr lang="en-US" dirty="0" err="1" smtClean="0"/>
              <a:t>xsl:choose</a:t>
            </a:r>
            <a:r>
              <a:rPr lang="en-US" dirty="0" smtClean="0"/>
              <a:t>&gt; Element</a:t>
            </a:r>
          </a:p>
          <a:p>
            <a:r>
              <a:rPr lang="en-US" dirty="0" smtClean="0"/>
              <a:t>&lt;</a:t>
            </a:r>
            <a:r>
              <a:rPr lang="en-US" dirty="0" err="1" smtClean="0"/>
              <a:t>xsl:apply</a:t>
            </a:r>
            <a:r>
              <a:rPr lang="en-US" dirty="0" smtClean="0"/>
              <a:t>-templates&gt; Element</a:t>
            </a:r>
          </a:p>
          <a:p>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609600" y="427038"/>
            <a:ext cx="8229600" cy="1143000"/>
          </a:xfrm>
          <a:prstGeom prst="rect">
            <a:avLst/>
          </a:prstGeom>
        </p:spPr>
        <p:txBody>
          <a:bodyPr vert="horz" lIns="91440" tIns="45720" rIns="91440" bIns="45720" rtlCol="0" anchor="ctr">
            <a:normAutofit fontScale="90000" lnSpcReduction="2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IN" sz="4400" b="1" i="0" u="none" strike="noStrike" kern="1200" cap="none" spc="0" normalizeH="0" baseline="0" noProof="0" smtClean="0">
                <a:ln>
                  <a:noFill/>
                </a:ln>
                <a:solidFill>
                  <a:schemeClr val="tx1"/>
                </a:solidFill>
                <a:effectLst/>
                <a:uLnTx/>
                <a:uFillTx/>
                <a:latin typeface="+mj-lt"/>
                <a:ea typeface="+mj-ea"/>
                <a:cs typeface="+mj-cs"/>
              </a:rPr>
              <a:t>XSLT &lt;xsl:template&gt; Element</a:t>
            </a:r>
            <a:br>
              <a:rPr kumimoji="0" lang="en-IN" sz="4400" b="1" i="0" u="none" strike="noStrike" kern="1200" cap="none" spc="0" normalizeH="0" baseline="0" noProof="0" smtClean="0">
                <a:ln>
                  <a:noFill/>
                </a:ln>
                <a:solidFill>
                  <a:schemeClr val="tx1"/>
                </a:solidFill>
                <a:effectLst/>
                <a:uLnTx/>
                <a:uFillTx/>
                <a:latin typeface="+mj-lt"/>
                <a:ea typeface="+mj-ea"/>
                <a:cs typeface="+mj-cs"/>
              </a:rPr>
            </a:br>
            <a:endParaRPr kumimoji="0" lang="en-IN" sz="4400" b="0" i="0" u="none" strike="noStrike" kern="1200" cap="none" spc="0" normalizeH="0" baseline="0" noProof="0" dirty="0">
              <a:ln>
                <a:noFill/>
              </a:ln>
              <a:solidFill>
                <a:schemeClr val="tx1"/>
              </a:solidFill>
              <a:effectLst/>
              <a:uLnTx/>
              <a:uFillTx/>
              <a:latin typeface="+mj-lt"/>
              <a:ea typeface="+mj-ea"/>
              <a:cs typeface="+mj-cs"/>
            </a:endParaRPr>
          </a:p>
        </p:txBody>
      </p:sp>
      <p:sp>
        <p:nvSpPr>
          <p:cNvPr id="5" name="Content Placeholder 2"/>
          <p:cNvSpPr txBox="1">
            <a:spLocks/>
          </p:cNvSpPr>
          <p:nvPr/>
        </p:nvSpPr>
        <p:spPr>
          <a:xfrm>
            <a:off x="609600" y="1752600"/>
            <a:ext cx="8229600" cy="4525963"/>
          </a:xfrm>
          <a:prstGeom prst="rect">
            <a:avLst/>
          </a:prstGeom>
        </p:spPr>
        <p:txBody>
          <a:bodyPr vert="horz" lIns="91440" tIns="45720" rIns="91440" bIns="45720" rtlCol="0">
            <a:normAutofit/>
          </a:bodyPr>
          <a:lstStyle/>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An XSL style sheet consists of one or more set of rules that are called templates.</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Char char="•"/>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A template contains rules to apply when a specified node is matched.</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&lt;</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xsl:template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 match="greeter"&gt;</a:t>
            </a: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&lt;DIV&gt;from &lt;I&gt;&lt;</a:t>
            </a:r>
            <a:r>
              <a:rPr kumimoji="0" lang="en-IN" sz="2800" b="0" i="0" u="none" strike="noStrike" kern="1200" cap="none" spc="0" normalizeH="0" baseline="0" noProof="0" dirty="0" err="1" smtClean="0">
                <a:ln>
                  <a:noFill/>
                </a:ln>
                <a:solidFill>
                  <a:schemeClr val="tx1"/>
                </a:solidFill>
                <a:effectLst/>
                <a:uLnTx/>
                <a:uFillTx/>
                <a:latin typeface="+mn-lt"/>
                <a:ea typeface="+mn-ea"/>
                <a:cs typeface="+mn-cs"/>
              </a:rPr>
              <a:t>xsl:value</a:t>
            </a:r>
            <a:r>
              <a:rPr kumimoji="0" lang="en-IN" sz="2800" b="0" i="0" u="none" strike="noStrike" kern="1200" cap="none" spc="0" normalizeH="0" baseline="0" noProof="0" dirty="0" smtClean="0">
                <a:ln>
                  <a:noFill/>
                </a:ln>
                <a:solidFill>
                  <a:schemeClr val="tx1"/>
                </a:solidFill>
                <a:effectLst/>
                <a:uLnTx/>
                <a:uFillTx/>
                <a:latin typeface="+mn-lt"/>
                <a:ea typeface="+mn-ea"/>
                <a:cs typeface="+mn-cs"/>
              </a:rPr>
              <a:t>-of select="."/&gt;&lt;/I&gt;&lt;/DIV&gt;</a:t>
            </a:r>
            <a:endParaRPr kumimoji="0" lang="en-IN" sz="3200" b="0" i="0" u="none" strike="noStrike" kern="1200" cap="none" spc="0" normalizeH="0" baseline="0" noProof="0" dirty="0" smtClean="0">
              <a:ln>
                <a:noFill/>
              </a:ln>
              <a:solidFill>
                <a:schemeClr val="tx1"/>
              </a:solidFill>
              <a:effectLst/>
              <a:uLnTx/>
              <a:uFillTx/>
              <a:latin typeface="+mn-lt"/>
              <a:ea typeface="+mn-ea"/>
              <a:cs typeface="+mn-cs"/>
            </a:endParaRPr>
          </a:p>
          <a:p>
            <a:pPr marL="342900" marR="0" lvl="0" indent="-342900" algn="l" defTabSz="914400" rtl="0" eaLnBrk="1" fontAlgn="auto" latinLnBrk="0" hangingPunct="1">
              <a:lnSpc>
                <a:spcPct val="100000"/>
              </a:lnSpc>
              <a:spcBef>
                <a:spcPct val="20000"/>
              </a:spcBef>
              <a:spcAft>
                <a:spcPts val="0"/>
              </a:spcAft>
              <a:buClrTx/>
              <a:buSzTx/>
              <a:buFont typeface="Arial" pitchFamily="34" charset="0"/>
              <a:buNone/>
              <a:tabLst/>
              <a:defRPr/>
            </a:pPr>
            <a:r>
              <a:rPr kumimoji="0" lang="en-IN" sz="3200" b="0" i="0" u="none" strike="noStrike" kern="1200" cap="none" spc="0" normalizeH="0" baseline="0" noProof="0" dirty="0" smtClean="0">
                <a:ln>
                  <a:noFill/>
                </a:ln>
                <a:solidFill>
                  <a:schemeClr val="tx1"/>
                </a:solidFill>
                <a:effectLst/>
                <a:uLnTx/>
                <a:uFillTx/>
                <a:latin typeface="+mn-lt"/>
                <a:ea typeface="+mn-ea"/>
                <a:cs typeface="+mn-cs"/>
              </a:rPr>
              <a:t>  &lt;/</a:t>
            </a:r>
            <a:r>
              <a:rPr kumimoji="0" lang="en-IN" sz="3200" b="0" i="0" u="none" strike="noStrike" kern="1200" cap="none" spc="0" normalizeH="0" baseline="0" noProof="0" dirty="0" err="1" smtClean="0">
                <a:ln>
                  <a:noFill/>
                </a:ln>
                <a:solidFill>
                  <a:schemeClr val="tx1"/>
                </a:solidFill>
                <a:effectLst/>
                <a:uLnTx/>
                <a:uFillTx/>
                <a:latin typeface="+mn-lt"/>
                <a:ea typeface="+mn-ea"/>
                <a:cs typeface="+mn-cs"/>
              </a:rPr>
              <a:t>xsl:template</a:t>
            </a:r>
            <a:r>
              <a:rPr kumimoji="0" lang="en-IN" sz="3200" b="0" i="0" u="none" strike="noStrike" kern="1200" cap="none" spc="0" normalizeH="0" baseline="0" noProof="0" dirty="0" smtClean="0">
                <a:ln>
                  <a:noFill/>
                </a:ln>
                <a:solidFill>
                  <a:schemeClr val="tx1"/>
                </a:solidFill>
                <a:effectLst/>
                <a:uLnTx/>
                <a:uFillTx/>
                <a:latin typeface="+mn-lt"/>
                <a:ea typeface="+mn-ea"/>
                <a:cs typeface="+mn-cs"/>
              </a:rPr>
              <a:t>&gt;</a:t>
            </a:r>
            <a:endParaRPr kumimoji="0" lang="en-IN" sz="3200" b="0" i="0" u="none" strike="noStrike" kern="1200" cap="none" spc="0" normalizeH="0" baseline="0" noProof="0" dirty="0">
              <a:ln>
                <a:noFill/>
              </a:ln>
              <a:solidFill>
                <a:schemeClr val="tx1"/>
              </a:solidFill>
              <a:effectLst/>
              <a:uLnTx/>
              <a:uFillTx/>
              <a:latin typeface="+mn-lt"/>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b="1" dirty="0" smtClean="0"/>
              <a:t>XSLT &lt;</a:t>
            </a:r>
            <a:r>
              <a:rPr lang="en-IN" b="1" dirty="0" err="1" smtClean="0"/>
              <a:t>xsl:value</a:t>
            </a:r>
            <a:r>
              <a:rPr lang="en-IN" b="1" dirty="0" smtClean="0"/>
              <a:t>-of&gt; Element</a:t>
            </a:r>
            <a:br>
              <a:rPr lang="en-IN" b="1" dirty="0" smtClean="0"/>
            </a:br>
            <a:endParaRPr lang="en-US" dirty="0"/>
          </a:p>
        </p:txBody>
      </p:sp>
      <p:sp>
        <p:nvSpPr>
          <p:cNvPr id="3" name="Content Placeholder 2"/>
          <p:cNvSpPr>
            <a:spLocks noGrp="1"/>
          </p:cNvSpPr>
          <p:nvPr>
            <p:ph idx="1"/>
          </p:nvPr>
        </p:nvSpPr>
        <p:spPr>
          <a:xfrm>
            <a:off x="457200" y="1524000"/>
            <a:ext cx="8229600" cy="4525963"/>
          </a:xfrm>
        </p:spPr>
        <p:txBody>
          <a:bodyPr/>
          <a:lstStyle/>
          <a:p>
            <a:r>
              <a:rPr lang="en-IN" dirty="0" smtClean="0"/>
              <a:t>The &lt;</a:t>
            </a:r>
            <a:r>
              <a:rPr lang="en-IN" dirty="0" err="1" smtClean="0"/>
              <a:t>xsl:value</a:t>
            </a:r>
            <a:r>
              <a:rPr lang="en-IN" dirty="0" smtClean="0"/>
              <a:t>-of&gt; element is used to extract the value of a selected node.</a:t>
            </a:r>
          </a:p>
          <a:p>
            <a:pPr>
              <a:buNone/>
            </a:pPr>
            <a:r>
              <a:rPr lang="en-US" dirty="0" smtClean="0"/>
              <a:t>Example is given in next slide.</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800600" y="457200"/>
            <a:ext cx="4267200" cy="5909310"/>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dirty="0" smtClean="0"/>
              <a:t>&lt;?xml version="1.0"?&gt;</a:t>
            </a:r>
          </a:p>
          <a:p>
            <a:r>
              <a:rPr lang="en-US" dirty="0" smtClean="0"/>
              <a:t>&lt;</a:t>
            </a:r>
            <a:r>
              <a:rPr lang="en-US" dirty="0" err="1" smtClean="0"/>
              <a:t>xsl:stylesheet</a:t>
            </a:r>
            <a:r>
              <a:rPr lang="en-US" dirty="0" smtClean="0"/>
              <a:t> &gt;</a:t>
            </a:r>
          </a:p>
          <a:p>
            <a:r>
              <a:rPr lang="en-US" dirty="0" smtClean="0"/>
              <a:t>&lt;</a:t>
            </a:r>
            <a:r>
              <a:rPr lang="en-US" dirty="0" err="1" smtClean="0"/>
              <a:t>xsl:template</a:t>
            </a:r>
            <a:r>
              <a:rPr lang="en-US" dirty="0" smtClean="0"/>
              <a:t> match="/hello-world"&gt;</a:t>
            </a:r>
          </a:p>
          <a:p>
            <a:r>
              <a:rPr lang="en-US" dirty="0" smtClean="0"/>
              <a:t>    &lt;HTML&gt;</a:t>
            </a:r>
          </a:p>
          <a:p>
            <a:r>
              <a:rPr lang="en-US" dirty="0" smtClean="0"/>
              <a:t>      &lt;HEAD&gt;</a:t>
            </a:r>
          </a:p>
          <a:p>
            <a:r>
              <a:rPr lang="en-US" dirty="0" smtClean="0"/>
              <a:t>        &lt;TITLE&gt;&lt;/TITLE&gt;</a:t>
            </a:r>
          </a:p>
          <a:p>
            <a:r>
              <a:rPr lang="en-US" dirty="0" smtClean="0"/>
              <a:t>      &lt;/HEAD&gt;</a:t>
            </a:r>
          </a:p>
          <a:p>
            <a:r>
              <a:rPr lang="en-US" dirty="0" smtClean="0"/>
              <a:t>      &lt;BODY&gt;</a:t>
            </a:r>
          </a:p>
          <a:p>
            <a:r>
              <a:rPr lang="en-US" dirty="0" smtClean="0"/>
              <a:t>        &lt;H1&gt;</a:t>
            </a:r>
          </a:p>
          <a:p>
            <a:r>
              <a:rPr lang="en-US" dirty="0" smtClean="0"/>
              <a:t>          &lt;</a:t>
            </a:r>
            <a:r>
              <a:rPr lang="en-US" dirty="0" err="1" smtClean="0"/>
              <a:t>xsl:value</a:t>
            </a:r>
            <a:r>
              <a:rPr lang="en-US" dirty="0" smtClean="0"/>
              <a:t>-of select="greeting"/&gt;</a:t>
            </a:r>
          </a:p>
          <a:p>
            <a:r>
              <a:rPr lang="en-US" dirty="0" smtClean="0"/>
              <a:t>        &lt;/H1&gt;</a:t>
            </a:r>
          </a:p>
          <a:p>
            <a:r>
              <a:rPr lang="en-US" dirty="0" smtClean="0"/>
              <a:t>        &lt;</a:t>
            </a:r>
            <a:r>
              <a:rPr lang="en-US" dirty="0" err="1" smtClean="0"/>
              <a:t>xsl:apply</a:t>
            </a:r>
            <a:r>
              <a:rPr lang="en-US" dirty="0" smtClean="0"/>
              <a:t>-templates select="greeter"/&gt;</a:t>
            </a:r>
          </a:p>
          <a:p>
            <a:r>
              <a:rPr lang="en-US" dirty="0" smtClean="0"/>
              <a:t>      &lt;/BODY&gt;</a:t>
            </a:r>
          </a:p>
          <a:p>
            <a:r>
              <a:rPr lang="en-US" dirty="0" smtClean="0"/>
              <a:t>    &lt;/HTML&gt;</a:t>
            </a:r>
          </a:p>
          <a:p>
            <a:r>
              <a:rPr lang="en-US" dirty="0" smtClean="0"/>
              <a:t>	</a:t>
            </a:r>
          </a:p>
          <a:p>
            <a:r>
              <a:rPr lang="en-US" dirty="0" smtClean="0"/>
              <a:t>  &lt;/</a:t>
            </a:r>
            <a:r>
              <a:rPr lang="en-US" dirty="0" err="1" smtClean="0"/>
              <a:t>xsl:template</a:t>
            </a:r>
            <a:r>
              <a:rPr lang="en-US" dirty="0" smtClean="0"/>
              <a:t>&gt;</a:t>
            </a:r>
          </a:p>
          <a:p>
            <a:r>
              <a:rPr lang="en-US" dirty="0" smtClean="0"/>
              <a:t>  &lt;</a:t>
            </a:r>
            <a:r>
              <a:rPr lang="en-US" dirty="0" err="1" smtClean="0"/>
              <a:t>xsl:template</a:t>
            </a:r>
            <a:r>
              <a:rPr lang="en-US" dirty="0" smtClean="0"/>
              <a:t> match="greeter"&gt;</a:t>
            </a:r>
          </a:p>
          <a:p>
            <a:r>
              <a:rPr lang="en-US" dirty="0" smtClean="0"/>
              <a:t>    &lt;DIV&gt;from &lt;I&gt;&lt;</a:t>
            </a:r>
            <a:r>
              <a:rPr lang="en-US" dirty="0" err="1" smtClean="0"/>
              <a:t>xsl:value</a:t>
            </a:r>
            <a:r>
              <a:rPr lang="en-US" dirty="0" smtClean="0"/>
              <a:t>-of select="."/&gt;&lt;/I&gt;&lt;/DIV&gt;</a:t>
            </a:r>
          </a:p>
          <a:p>
            <a:r>
              <a:rPr lang="en-US" dirty="0" smtClean="0"/>
              <a:t>  &lt;/</a:t>
            </a:r>
            <a:r>
              <a:rPr lang="en-US" dirty="0" err="1" smtClean="0"/>
              <a:t>xsl:template</a:t>
            </a:r>
            <a:r>
              <a:rPr lang="en-US" dirty="0" smtClean="0"/>
              <a:t>&gt;</a:t>
            </a:r>
          </a:p>
        </p:txBody>
      </p:sp>
      <p:sp>
        <p:nvSpPr>
          <p:cNvPr id="5" name="Rectangle 4"/>
          <p:cNvSpPr/>
          <p:nvPr/>
        </p:nvSpPr>
        <p:spPr>
          <a:xfrm>
            <a:off x="76200" y="483275"/>
            <a:ext cx="4572000" cy="2308324"/>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smtClean="0"/>
              <a:t>&lt;?xml version="1.0"?&gt;</a:t>
            </a:r>
          </a:p>
          <a:p>
            <a:r>
              <a:rPr lang="en-US" dirty="0" smtClean="0"/>
              <a:t>&lt;?xml-</a:t>
            </a:r>
            <a:r>
              <a:rPr lang="en-US" dirty="0" err="1" smtClean="0"/>
              <a:t>stylesheet</a:t>
            </a:r>
            <a:r>
              <a:rPr lang="en-US" dirty="0" smtClean="0"/>
              <a:t> type="text/</a:t>
            </a:r>
            <a:r>
              <a:rPr lang="en-US" dirty="0" err="1" smtClean="0"/>
              <a:t>xsl</a:t>
            </a:r>
            <a:r>
              <a:rPr lang="en-US" dirty="0" smtClean="0"/>
              <a:t>" </a:t>
            </a:r>
            <a:r>
              <a:rPr lang="en-US" dirty="0" err="1" smtClean="0"/>
              <a:t>href</a:t>
            </a:r>
            <a:r>
              <a:rPr lang="en-US" dirty="0" smtClean="0"/>
              <a:t>="hello.xsl"?&gt;</a:t>
            </a:r>
          </a:p>
          <a:p>
            <a:r>
              <a:rPr lang="en-US" dirty="0" smtClean="0"/>
              <a:t>&lt;hello-world&gt;  </a:t>
            </a:r>
          </a:p>
          <a:p>
            <a:r>
              <a:rPr lang="en-US" dirty="0" smtClean="0"/>
              <a:t>	&lt;greeter&gt;Teacher&lt;/greeter&gt;   </a:t>
            </a:r>
          </a:p>
          <a:p>
            <a:r>
              <a:rPr lang="en-US" dirty="0" smtClean="0"/>
              <a:t>	&lt;greeting&gt;Welcome to First Lecture of XSLT!&lt;/greeting&gt;</a:t>
            </a:r>
          </a:p>
          <a:p>
            <a:r>
              <a:rPr lang="en-US" dirty="0" smtClean="0"/>
              <a:t>&lt;/hello-world&gt;</a:t>
            </a:r>
          </a:p>
        </p:txBody>
      </p:sp>
      <p:sp>
        <p:nvSpPr>
          <p:cNvPr id="6" name="TextBox 5"/>
          <p:cNvSpPr txBox="1"/>
          <p:nvPr/>
        </p:nvSpPr>
        <p:spPr>
          <a:xfrm>
            <a:off x="0" y="87868"/>
            <a:ext cx="2362200" cy="369332"/>
          </a:xfrm>
          <a:prstGeom prst="rect">
            <a:avLst/>
          </a:prstGeom>
          <a:noFill/>
        </p:spPr>
        <p:txBody>
          <a:bodyPr wrap="square" rtlCol="0">
            <a:spAutoFit/>
          </a:bodyPr>
          <a:lstStyle/>
          <a:p>
            <a:r>
              <a:rPr lang="en-US" b="1" dirty="0" smtClean="0"/>
              <a:t>XML Code</a:t>
            </a:r>
            <a:endParaRPr lang="en-US" b="1" dirty="0"/>
          </a:p>
        </p:txBody>
      </p:sp>
      <p:sp>
        <p:nvSpPr>
          <p:cNvPr id="7" name="TextBox 6"/>
          <p:cNvSpPr txBox="1"/>
          <p:nvPr/>
        </p:nvSpPr>
        <p:spPr>
          <a:xfrm>
            <a:off x="4876800" y="87868"/>
            <a:ext cx="1752600" cy="369332"/>
          </a:xfrm>
          <a:prstGeom prst="rect">
            <a:avLst/>
          </a:prstGeom>
          <a:noFill/>
        </p:spPr>
        <p:txBody>
          <a:bodyPr wrap="square" rtlCol="0">
            <a:spAutoFit/>
          </a:bodyPr>
          <a:lstStyle/>
          <a:p>
            <a:r>
              <a:rPr lang="en-US" b="1" dirty="0" smtClean="0"/>
              <a:t>XSLT Code</a:t>
            </a:r>
            <a:endParaRPr lang="en-US" b="1" dirty="0"/>
          </a:p>
        </p:txBody>
      </p:sp>
      <p:pic>
        <p:nvPicPr>
          <p:cNvPr id="1026" name="Picture 2"/>
          <p:cNvPicPr>
            <a:picLocks noChangeAspect="1" noChangeArrowheads="1"/>
          </p:cNvPicPr>
          <p:nvPr/>
        </p:nvPicPr>
        <p:blipFill>
          <a:blip r:embed="rId2"/>
          <a:srcRect/>
          <a:stretch>
            <a:fillRect/>
          </a:stretch>
        </p:blipFill>
        <p:spPr bwMode="auto">
          <a:xfrm>
            <a:off x="76200" y="3810000"/>
            <a:ext cx="4572000" cy="1143000"/>
          </a:xfrm>
          <a:prstGeom prst="rect">
            <a:avLst/>
          </a:prstGeom>
          <a:noFill/>
          <a:ln w="28575">
            <a:solidFill>
              <a:schemeClr val="tx1"/>
            </a:solidFill>
            <a:miter lim="800000"/>
            <a:headEnd/>
            <a:tailEnd/>
          </a:ln>
          <a:effectLst/>
        </p:spPr>
      </p:pic>
      <p:sp>
        <p:nvSpPr>
          <p:cNvPr id="8" name="TextBox 7"/>
          <p:cNvSpPr txBox="1"/>
          <p:nvPr/>
        </p:nvSpPr>
        <p:spPr>
          <a:xfrm>
            <a:off x="0" y="3352800"/>
            <a:ext cx="1905000" cy="369332"/>
          </a:xfrm>
          <a:prstGeom prst="rect">
            <a:avLst/>
          </a:prstGeom>
          <a:noFill/>
        </p:spPr>
        <p:txBody>
          <a:bodyPr wrap="square" rtlCol="0">
            <a:spAutoFit/>
          </a:bodyPr>
          <a:lstStyle/>
          <a:p>
            <a:r>
              <a:rPr lang="en-US" b="1" dirty="0" smtClean="0"/>
              <a:t>Out put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The &lt;</a:t>
            </a:r>
            <a:r>
              <a:rPr lang="en-US" dirty="0" err="1" smtClean="0"/>
              <a:t>xsl:for</a:t>
            </a:r>
            <a:r>
              <a:rPr lang="en-US" dirty="0" smtClean="0"/>
              <a:t>-each&gt; Element</a:t>
            </a:r>
            <a:br>
              <a:rPr lang="en-US" dirty="0" smtClean="0"/>
            </a:br>
            <a:endParaRPr lang="en-US" dirty="0"/>
          </a:p>
        </p:txBody>
      </p:sp>
      <p:sp>
        <p:nvSpPr>
          <p:cNvPr id="3" name="Content Placeholder 2"/>
          <p:cNvSpPr>
            <a:spLocks noGrp="1"/>
          </p:cNvSpPr>
          <p:nvPr>
            <p:ph idx="1"/>
          </p:nvPr>
        </p:nvSpPr>
        <p:spPr>
          <a:xfrm>
            <a:off x="457200" y="1219200"/>
            <a:ext cx="8229600" cy="4906963"/>
          </a:xfrm>
        </p:spPr>
        <p:txBody>
          <a:bodyPr>
            <a:normAutofit fontScale="85000" lnSpcReduction="20000"/>
          </a:bodyPr>
          <a:lstStyle/>
          <a:p>
            <a:r>
              <a:rPr lang="en-US" dirty="0" smtClean="0"/>
              <a:t>The XSL &lt;</a:t>
            </a:r>
            <a:r>
              <a:rPr lang="en-US" dirty="0" err="1" smtClean="0"/>
              <a:t>xsl:for</a:t>
            </a:r>
            <a:r>
              <a:rPr lang="en-US" dirty="0" smtClean="0"/>
              <a:t>-each&gt; element can be used to select every XML element of a specified node-set</a:t>
            </a:r>
          </a:p>
          <a:p>
            <a:pPr>
              <a:buNone/>
            </a:pPr>
            <a:r>
              <a:rPr lang="en-US" dirty="0" smtClean="0"/>
              <a:t>Filtering the Output</a:t>
            </a:r>
          </a:p>
          <a:p>
            <a:r>
              <a:rPr lang="en-US" dirty="0" smtClean="0"/>
              <a:t>We can also filter the output from the XML file by adding a criterion to the select attribute in the</a:t>
            </a:r>
          </a:p>
          <a:p>
            <a:pPr>
              <a:buNone/>
            </a:pPr>
            <a:r>
              <a:rPr lang="en-US" dirty="0" smtClean="0"/>
              <a:t>	 &lt;</a:t>
            </a:r>
            <a:r>
              <a:rPr lang="en-US" dirty="0" err="1" smtClean="0"/>
              <a:t>xsl:for</a:t>
            </a:r>
            <a:r>
              <a:rPr lang="en-US" dirty="0" smtClean="0"/>
              <a:t>-each&gt; element.</a:t>
            </a:r>
          </a:p>
          <a:p>
            <a:r>
              <a:rPr lang="en-US" b="1" dirty="0" smtClean="0"/>
              <a:t>&lt;</a:t>
            </a:r>
            <a:r>
              <a:rPr lang="en-US" b="1" dirty="0" err="1" smtClean="0"/>
              <a:t>xsl:for</a:t>
            </a:r>
            <a:r>
              <a:rPr lang="en-US" b="1" dirty="0" smtClean="0"/>
              <a:t>-each select="catalog/</a:t>
            </a:r>
            <a:r>
              <a:rPr lang="en-US" b="1" dirty="0" err="1" smtClean="0"/>
              <a:t>cd</a:t>
            </a:r>
            <a:r>
              <a:rPr lang="en-US" b="1" dirty="0" smtClean="0"/>
              <a:t>[artist='Bob Dylan']"&gt;</a:t>
            </a:r>
            <a:endParaRPr lang="en-US" dirty="0" smtClean="0"/>
          </a:p>
          <a:p>
            <a:r>
              <a:rPr lang="en-US" dirty="0" smtClean="0"/>
              <a:t>Legal filter operators are:</a:t>
            </a:r>
          </a:p>
          <a:p>
            <a:pPr lvl="1"/>
            <a:r>
              <a:rPr lang="en-US" dirty="0" smtClean="0"/>
              <a:t>  =  (equal)</a:t>
            </a:r>
          </a:p>
          <a:p>
            <a:pPr lvl="1"/>
            <a:r>
              <a:rPr lang="en-US" dirty="0" smtClean="0"/>
              <a:t>!= (not equal)</a:t>
            </a:r>
          </a:p>
          <a:p>
            <a:pPr lvl="1"/>
            <a:r>
              <a:rPr lang="en-US" dirty="0" smtClean="0"/>
              <a:t>&amp;</a:t>
            </a:r>
            <a:r>
              <a:rPr lang="en-US" dirty="0" err="1" smtClean="0"/>
              <a:t>lt</a:t>
            </a:r>
            <a:r>
              <a:rPr lang="en-US" dirty="0" smtClean="0"/>
              <a:t>; less than</a:t>
            </a:r>
          </a:p>
          <a:p>
            <a:pPr lvl="1"/>
            <a:r>
              <a:rPr lang="en-US" dirty="0" smtClean="0"/>
              <a:t>&amp;</a:t>
            </a:r>
            <a:r>
              <a:rPr lang="en-US" dirty="0" err="1" smtClean="0"/>
              <a:t>gt</a:t>
            </a:r>
            <a:r>
              <a:rPr lang="en-US" dirty="0" smtClean="0"/>
              <a:t>; greater than</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A306158A1A15C4DAEDB4AE9AC037EE6" ma:contentTypeVersion="11" ma:contentTypeDescription="Create a new document." ma:contentTypeScope="" ma:versionID="f74459b5281de6d29f1c502f41951597">
  <xsd:schema xmlns:xsd="http://www.w3.org/2001/XMLSchema" xmlns:xs="http://www.w3.org/2001/XMLSchema" xmlns:p="http://schemas.microsoft.com/office/2006/metadata/properties" xmlns:ns2="da1fb967-cdb9-4942-8558-781a020194f4" xmlns:ns3="aef93bce-39dd-479c-8184-88334b77acb7" targetNamespace="http://schemas.microsoft.com/office/2006/metadata/properties" ma:root="true" ma:fieldsID="23e2f9ce8906867215628094cf4e231a" ns2:_="" ns3:_="">
    <xsd:import namespace="da1fb967-cdb9-4942-8558-781a020194f4"/>
    <xsd:import namespace="aef93bce-39dd-479c-8184-88334b77acb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DateTaken" minOccurs="0"/>
                <xsd:element ref="ns2:MediaServiceGenerationTime" minOccurs="0"/>
                <xsd:element ref="ns2:MediaServiceEventHashCode" minOccurs="0"/>
                <xsd:element ref="ns2:MediaLengthInSeconds" minOccurs="0"/>
                <xsd:element ref="ns2:lcf76f155ced4ddcb4097134ff3c332f" minOccurs="0"/>
                <xsd:element ref="ns3:TaxCatchAll" minOccurs="0"/>
                <xsd:element ref="ns2:MediaServiceOCR"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a1fb967-cdb9-4942-8558-781a020194f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DateTaken" ma:index="11" nillable="true" ma:displayName="MediaServiceDateTaken" ma:hidden="true" ma:indexed="true" ma:internalName="MediaServiceDateTaken"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e758f2a0-2f59-4fb4-8e15-936a66a29771"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ef93bce-39dd-479c-8184-88334b77acb7"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ebde1606-67b5-4b51-a158-11757046d15e}" ma:internalName="TaxCatchAll" ma:showField="CatchAllData" ma:web="aef93bce-39dd-479c-8184-88334b77acb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aef93bce-39dd-479c-8184-88334b77acb7" xsi:nil="true"/>
    <lcf76f155ced4ddcb4097134ff3c332f xmlns="da1fb967-cdb9-4942-8558-781a020194f4">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196CAE7A-628F-42E2-ACBD-6326A7C5662B}"/>
</file>

<file path=customXml/itemProps2.xml><?xml version="1.0" encoding="utf-8"?>
<ds:datastoreItem xmlns:ds="http://schemas.openxmlformats.org/officeDocument/2006/customXml" ds:itemID="{107B8EE7-6D90-4D30-9F01-CC957C930919}"/>
</file>

<file path=customXml/itemProps3.xml><?xml version="1.0" encoding="utf-8"?>
<ds:datastoreItem xmlns:ds="http://schemas.openxmlformats.org/officeDocument/2006/customXml" ds:itemID="{2EDA734F-0028-4E14-9383-BDBBADCDD528}"/>
</file>

<file path=docProps/app.xml><?xml version="1.0" encoding="utf-8"?>
<Properties xmlns="http://schemas.openxmlformats.org/officeDocument/2006/extended-properties" xmlns:vt="http://schemas.openxmlformats.org/officeDocument/2006/docPropsVTypes">
  <TotalTime>160</TotalTime>
  <Words>580</Words>
  <Application>Microsoft Office PowerPoint</Application>
  <PresentationFormat>On-screen Show (4:3)</PresentationFormat>
  <Paragraphs>88</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 XML-XSL</vt:lpstr>
      <vt:lpstr> XML-XSL</vt:lpstr>
      <vt:lpstr>XSL- XSTL (XSL Transformations)</vt:lpstr>
      <vt:lpstr>Steps to insert .xsl file in .xml file </vt:lpstr>
      <vt:lpstr>XSLT - Elements</vt:lpstr>
      <vt:lpstr>Slide 6</vt:lpstr>
      <vt:lpstr>XSLT &lt;xsl:value-of&gt; Element </vt:lpstr>
      <vt:lpstr>Slide 8</vt:lpstr>
      <vt:lpstr>The &lt;xsl:for-each&gt; Element </vt:lpstr>
      <vt:lpstr>XSLT elements</vt:lpstr>
      <vt:lpstr>XSLT &lt;xsl:choose&gt; Element </vt:lpstr>
      <vt:lpstr>&lt;xsl:apply-templates&gt; Element </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CS50102 – Internet Technologies  XML-XSLT</dc:title>
  <dc:creator>Admin</dc:creator>
  <cp:lastModifiedBy>N Ramrakhiyani</cp:lastModifiedBy>
  <cp:revision>39</cp:revision>
  <dcterms:created xsi:type="dcterms:W3CDTF">2006-08-16T00:00:00Z</dcterms:created>
  <dcterms:modified xsi:type="dcterms:W3CDTF">2016-08-08T11:26:55Z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0x010100CA306158A1A15C4DAEDB4AE9AC037EE6</vt:lpwstr>
  </property>
</Properties>
</file>