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301" r:id="rId6"/>
    <p:sldId id="302" r:id="rId7"/>
    <p:sldId id="299" r:id="rId8"/>
    <p:sldId id="300" r:id="rId9"/>
    <p:sldId id="292" r:id="rId10"/>
    <p:sldId id="294" r:id="rId11"/>
    <p:sldId id="293" r:id="rId12"/>
    <p:sldId id="304" r:id="rId13"/>
    <p:sldId id="303" r:id="rId14"/>
    <p:sldId id="295" r:id="rId15"/>
    <p:sldId id="29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75" autoAdjust="0"/>
    <p:restoredTop sz="94660"/>
  </p:normalViewPr>
  <p:slideViewPr>
    <p:cSldViewPr>
      <p:cViewPr varScale="1">
        <p:scale>
          <a:sx n="64" d="100"/>
          <a:sy n="64" d="100"/>
        </p:scale>
        <p:origin x="-11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CSS Margin</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lstStyle/>
          <a:p>
            <a:r>
              <a:rPr lang="en-US" sz="2800" dirty="0" smtClean="0"/>
              <a:t>The CSS margin properties define the space around elements.</a:t>
            </a:r>
          </a:p>
          <a:p>
            <a:r>
              <a:rPr lang="en-US" sz="2800" dirty="0" smtClean="0"/>
              <a:t>Possible Values</a:t>
            </a:r>
          </a:p>
          <a:p>
            <a:endParaRPr lang="en-US" dirty="0" smtClean="0"/>
          </a:p>
          <a:p>
            <a:pPr>
              <a:buNone/>
            </a:pPr>
            <a:endParaRPr lang="en-US" dirty="0"/>
          </a:p>
        </p:txBody>
      </p:sp>
      <p:graphicFrame>
        <p:nvGraphicFramePr>
          <p:cNvPr id="4" name="Table 3"/>
          <p:cNvGraphicFramePr>
            <a:graphicFrameLocks noGrp="1"/>
          </p:cNvGraphicFramePr>
          <p:nvPr/>
        </p:nvGraphicFramePr>
        <p:xfrm>
          <a:off x="609600" y="2849880"/>
          <a:ext cx="7543800" cy="2407920"/>
        </p:xfrm>
        <a:graphic>
          <a:graphicData uri="http://schemas.openxmlformats.org/drawingml/2006/table">
            <a:tbl>
              <a:tblPr firstRow="1" bandRow="1">
                <a:tableStyleId>{5940675A-B579-460E-94D1-54222C63F5DA}</a:tableStyleId>
              </a:tblPr>
              <a:tblGrid>
                <a:gridCol w="942975"/>
                <a:gridCol w="6600825"/>
              </a:tblGrid>
              <a:tr h="370840">
                <a:tc>
                  <a:txBody>
                    <a:bodyPr/>
                    <a:lstStyle/>
                    <a:p>
                      <a:pPr algn="l" fontAlgn="t"/>
                      <a:r>
                        <a:rPr lang="en-US" b="1" dirty="0"/>
                        <a:t>Value</a:t>
                      </a:r>
                    </a:p>
                  </a:txBody>
                  <a:tcPr marL="76200" marR="76200" marT="76200" marB="76200"/>
                </a:tc>
                <a:tc>
                  <a:txBody>
                    <a:bodyPr/>
                    <a:lstStyle/>
                    <a:p>
                      <a:pPr algn="l" fontAlgn="t"/>
                      <a:r>
                        <a:rPr lang="en-US" b="1" dirty="0"/>
                        <a:t>Description</a:t>
                      </a:r>
                    </a:p>
                  </a:txBody>
                  <a:tcPr marL="76200" marR="76200" marT="76200" marB="76200"/>
                </a:tc>
              </a:tr>
              <a:tr h="370840">
                <a:tc>
                  <a:txBody>
                    <a:bodyPr/>
                    <a:lstStyle/>
                    <a:p>
                      <a:pPr fontAlgn="t"/>
                      <a:r>
                        <a:rPr lang="en-US" dirty="0"/>
                        <a:t>auto</a:t>
                      </a:r>
                    </a:p>
                  </a:txBody>
                  <a:tcPr marL="76200" marR="76200" marT="76200" marB="76200"/>
                </a:tc>
                <a:tc>
                  <a:txBody>
                    <a:bodyPr/>
                    <a:lstStyle/>
                    <a:p>
                      <a:pPr fontAlgn="t"/>
                      <a:r>
                        <a:rPr lang="en-US" dirty="0"/>
                        <a:t>The browser calculates a margin</a:t>
                      </a:r>
                    </a:p>
                  </a:txBody>
                  <a:tcPr marL="76200" marR="76200" marT="76200" marB="76200"/>
                </a:tc>
              </a:tr>
              <a:tr h="370840">
                <a:tc>
                  <a:txBody>
                    <a:bodyPr/>
                    <a:lstStyle/>
                    <a:p>
                      <a:pPr fontAlgn="t"/>
                      <a:r>
                        <a:rPr lang="en-US" dirty="0"/>
                        <a:t>length</a:t>
                      </a:r>
                    </a:p>
                  </a:txBody>
                  <a:tcPr marL="76200" marR="76200" marT="76200" marB="76200"/>
                </a:tc>
                <a:tc>
                  <a:txBody>
                    <a:bodyPr/>
                    <a:lstStyle/>
                    <a:p>
                      <a:pPr fontAlgn="t"/>
                      <a:r>
                        <a:rPr lang="en-US"/>
                        <a:t>Specifies a margin in px, pt, cm, etc. Default value is 0px</a:t>
                      </a:r>
                    </a:p>
                  </a:txBody>
                  <a:tcPr marL="76200" marR="76200" marT="76200" marB="76200"/>
                </a:tc>
              </a:tr>
              <a:tr h="370840">
                <a:tc>
                  <a:txBody>
                    <a:bodyPr/>
                    <a:lstStyle/>
                    <a:p>
                      <a:pPr fontAlgn="t"/>
                      <a:r>
                        <a:rPr lang="en-US" dirty="0"/>
                        <a:t>%</a:t>
                      </a:r>
                    </a:p>
                  </a:txBody>
                  <a:tcPr marL="76200" marR="76200" marT="76200" marB="76200"/>
                </a:tc>
                <a:tc>
                  <a:txBody>
                    <a:bodyPr/>
                    <a:lstStyle/>
                    <a:p>
                      <a:pPr fontAlgn="t"/>
                      <a:r>
                        <a:rPr lang="en-US"/>
                        <a:t>Specifies a margin in percent of the width of the containing element</a:t>
                      </a:r>
                    </a:p>
                  </a:txBody>
                  <a:tcPr marL="76200" marR="76200" marT="76200" marB="76200"/>
                </a:tc>
              </a:tr>
              <a:tr h="370840">
                <a:tc>
                  <a:txBody>
                    <a:bodyPr/>
                    <a:lstStyle/>
                    <a:p>
                      <a:pPr fontAlgn="t"/>
                      <a:r>
                        <a:rPr lang="en-US" dirty="0"/>
                        <a:t>inherit</a:t>
                      </a:r>
                    </a:p>
                  </a:txBody>
                  <a:tcPr marL="76200" marR="76200" marT="76200" marB="76200"/>
                </a:tc>
                <a:tc>
                  <a:txBody>
                    <a:bodyPr/>
                    <a:lstStyle/>
                    <a:p>
                      <a:pPr fontAlgn="t"/>
                      <a:r>
                        <a:rPr lang="en-US" dirty="0"/>
                        <a:t>Specifies that the margin should be inherited from the parent element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Position-Static </a:t>
            </a:r>
            <a:r>
              <a:rPr lang="en-US" sz="2000" dirty="0" smtClean="0"/>
              <a:t>Cont…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Static: Default value. Elements render in order, as they appear in the document flow;  is not positioned in any special way.</a:t>
            </a:r>
          </a:p>
          <a:p>
            <a:pPr lvl="1">
              <a:buNone/>
            </a:pPr>
            <a:r>
              <a:rPr lang="en-US" dirty="0" smtClean="0"/>
              <a:t>NOTE: Static positioned elements are not affected by the top, bottom, left, and right properties. But margin and padding will be applicable.</a:t>
            </a:r>
          </a:p>
          <a:p>
            <a:pPr lvl="1">
              <a:buNone/>
            </a:pPr>
            <a:r>
              <a:rPr lang="en-US" dirty="0" err="1" smtClean="0"/>
              <a:t>div.static</a:t>
            </a:r>
            <a:r>
              <a:rPr lang="en-US" dirty="0" smtClean="0"/>
              <a:t> {</a:t>
            </a:r>
            <a:br>
              <a:rPr lang="en-US" dirty="0" smtClean="0"/>
            </a:br>
            <a:r>
              <a:rPr lang="en-US" dirty="0" smtClean="0"/>
              <a:t>    position: static;</a:t>
            </a:r>
            <a:br>
              <a:rPr lang="en-US" dirty="0" smtClean="0"/>
            </a:br>
            <a:r>
              <a:rPr lang="en-US" dirty="0" smtClean="0"/>
              <a:t>    border: 3px solid #8AC007;</a:t>
            </a:r>
            <a:br>
              <a:rPr lang="en-US" dirty="0" smtClean="0"/>
            </a:b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Position-Relative </a:t>
            </a:r>
            <a:r>
              <a:rPr lang="en-US" sz="2000"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itchFamily="34" charset="0"/>
              <a:buChar char="•"/>
            </a:pPr>
            <a:r>
              <a:rPr lang="en-US" dirty="0" smtClean="0"/>
              <a:t>An element with position: relative; is positioned relative to its normal position.</a:t>
            </a:r>
          </a:p>
          <a:p>
            <a:pPr lvl="1"/>
            <a:r>
              <a:rPr lang="en-US" dirty="0" smtClean="0"/>
              <a:t>Setting the top, right, bottom, and left properties of a relatively-positioned element will cause it to be adjusted away from its normal position. Other content will not be adjusted to fit into any gap left by the element.</a:t>
            </a:r>
          </a:p>
          <a:p>
            <a:pPr lvl="1"/>
            <a:r>
              <a:rPr lang="en-US" dirty="0" smtClean="0"/>
              <a:t>relative: The element is positioned relative to its normal position, so "left:20" adds 20 pixels to the element's LEFT position</a:t>
            </a:r>
          </a:p>
          <a:p>
            <a:pPr lvl="1">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Position-Fixed </a:t>
            </a:r>
            <a:r>
              <a:rPr lang="en-US" sz="2000" dirty="0" smtClean="0"/>
              <a:t>Cont…</a:t>
            </a:r>
            <a:endParaRPr lang="en-US" dirty="0"/>
          </a:p>
        </p:txBody>
      </p:sp>
      <p:sp>
        <p:nvSpPr>
          <p:cNvPr id="3" name="Content Placeholder 2"/>
          <p:cNvSpPr>
            <a:spLocks noGrp="1"/>
          </p:cNvSpPr>
          <p:nvPr>
            <p:ph idx="1"/>
          </p:nvPr>
        </p:nvSpPr>
        <p:spPr/>
        <p:txBody>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Position-absolute </a:t>
            </a:r>
            <a:endParaRPr lang="en-US" dirty="0"/>
          </a:p>
        </p:txBody>
      </p:sp>
      <p:sp>
        <p:nvSpPr>
          <p:cNvPr id="3" name="Content Placeholder 2"/>
          <p:cNvSpPr>
            <a:spLocks noGrp="1"/>
          </p:cNvSpPr>
          <p:nvPr>
            <p:ph idx="1"/>
          </p:nvPr>
        </p:nvSpPr>
        <p:spPr>
          <a:xfrm>
            <a:off x="457200" y="1600200"/>
            <a:ext cx="8229600" cy="4572000"/>
          </a:xfrm>
        </p:spPr>
        <p:txBody>
          <a:bodyPr>
            <a:normAutofit fontScale="92500"/>
          </a:bodyPr>
          <a:lstStyle/>
          <a:p>
            <a:r>
              <a:rPr lang="en-US" sz="3000" dirty="0" smtClean="0"/>
              <a:t>An element with position: absolute; is positioned relative to the nearest positioned ancestor (instead of positioned relative to the viewport, like fixed).</a:t>
            </a:r>
          </a:p>
          <a:p>
            <a:r>
              <a:rPr lang="en-US" sz="3000" dirty="0" smtClean="0"/>
              <a:t>However; if an absolute positioned element has no positioned ancestors, it uses the document body, and moves along with page scrolling.</a:t>
            </a:r>
          </a:p>
          <a:p>
            <a:r>
              <a:rPr lang="en-US" sz="3000" b="1" dirty="0" smtClean="0"/>
              <a:t>Note:</a:t>
            </a:r>
            <a:r>
              <a:rPr lang="en-US" sz="3000" dirty="0" smtClean="0"/>
              <a:t> A "positioned" element is one whose position is anything except static.</a:t>
            </a:r>
          </a:p>
          <a:p>
            <a:pPr lvl="1"/>
            <a:r>
              <a:rPr lang="en-US" sz="2600" dirty="0" smtClean="0"/>
              <a:t>absolute: The element is positioned relative to its first positioned (not static) ancestor element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Pseudo-classes</a:t>
            </a:r>
            <a:br>
              <a:rPr lang="en-US" dirty="0" smtClean="0"/>
            </a:br>
            <a:endParaRPr lang="en-US" dirty="0"/>
          </a:p>
        </p:txBody>
      </p:sp>
      <p:sp>
        <p:nvSpPr>
          <p:cNvPr id="3" name="Content Placeholder 2"/>
          <p:cNvSpPr>
            <a:spLocks noGrp="1"/>
          </p:cNvSpPr>
          <p:nvPr>
            <p:ph idx="1"/>
          </p:nvPr>
        </p:nvSpPr>
        <p:spPr/>
        <p:txBody>
          <a:bodyPr/>
          <a:lstStyle/>
          <a:p>
            <a:r>
              <a:rPr lang="en-US" dirty="0" smtClean="0"/>
              <a:t>What are Pseudo-classes?</a:t>
            </a:r>
          </a:p>
          <a:p>
            <a:pPr lvl="1"/>
            <a:r>
              <a:rPr lang="en-US" dirty="0" smtClean="0"/>
              <a:t>A pseudo-class is used to define a special state of an element.</a:t>
            </a:r>
          </a:p>
          <a:p>
            <a:pPr lvl="1"/>
            <a:r>
              <a:rPr lang="en-US" dirty="0" smtClean="0"/>
              <a:t>For example, it can be used to:</a:t>
            </a:r>
          </a:p>
          <a:p>
            <a:pPr>
              <a:buNone/>
            </a:pPr>
            <a:r>
              <a:rPr lang="en-US" dirty="0" smtClean="0"/>
              <a:t>	Style an element when a user </a:t>
            </a:r>
            <a:r>
              <a:rPr lang="en-US" dirty="0" err="1" smtClean="0"/>
              <a:t>mouses</a:t>
            </a:r>
            <a:r>
              <a:rPr lang="en-US" dirty="0" smtClean="0"/>
              <a:t> over it</a:t>
            </a:r>
          </a:p>
          <a:p>
            <a:pPr>
              <a:buNone/>
            </a:pPr>
            <a:r>
              <a:rPr lang="en-US" dirty="0" smtClean="0"/>
              <a:t>	Style visited and unvisited links differently</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Pseudo-classes </a:t>
            </a:r>
            <a:r>
              <a:rPr lang="en-US" sz="2700" dirty="0" smtClean="0"/>
              <a:t>Cont…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unvisited link */</a:t>
            </a:r>
            <a:br>
              <a:rPr lang="en-US" dirty="0" smtClean="0"/>
            </a:br>
            <a:r>
              <a:rPr lang="en-US" dirty="0" smtClean="0"/>
              <a:t>a:link {</a:t>
            </a:r>
            <a:br>
              <a:rPr lang="en-US" dirty="0" smtClean="0"/>
            </a:br>
            <a:r>
              <a:rPr lang="en-US" dirty="0" smtClean="0"/>
              <a:t>    color: #FF0000;</a:t>
            </a:r>
            <a:br>
              <a:rPr lang="en-US" dirty="0" smtClean="0"/>
            </a:br>
            <a:r>
              <a:rPr lang="en-US" dirty="0" smtClean="0"/>
              <a:t>}</a:t>
            </a:r>
            <a:br>
              <a:rPr lang="en-US" dirty="0" smtClean="0"/>
            </a:br>
            <a:r>
              <a:rPr lang="en-US" dirty="0" smtClean="0"/>
              <a:t/>
            </a:r>
            <a:br>
              <a:rPr lang="en-US" dirty="0" smtClean="0"/>
            </a:br>
            <a:r>
              <a:rPr lang="en-US" dirty="0" smtClean="0"/>
              <a:t>/* visited link */</a:t>
            </a:r>
            <a:br>
              <a:rPr lang="en-US" dirty="0" smtClean="0"/>
            </a:br>
            <a:r>
              <a:rPr lang="en-US" dirty="0" smtClean="0"/>
              <a:t>a:visited {</a:t>
            </a:r>
            <a:br>
              <a:rPr lang="en-US" dirty="0" smtClean="0"/>
            </a:br>
            <a:r>
              <a:rPr lang="en-US" dirty="0" smtClean="0"/>
              <a:t>    color: #00FF00;</a:t>
            </a:r>
            <a:br>
              <a:rPr lang="en-US" dirty="0" smtClean="0"/>
            </a:br>
            <a:r>
              <a:rPr lang="en-US" dirty="0" smtClean="0"/>
              <a:t>}</a:t>
            </a:r>
            <a:br>
              <a:rPr lang="en-US" dirty="0" smtClean="0"/>
            </a:br>
            <a:r>
              <a:rPr lang="en-US" dirty="0" smtClean="0"/>
              <a:t/>
            </a:r>
            <a:br>
              <a:rPr lang="en-US" dirty="0" smtClean="0"/>
            </a:br>
            <a:r>
              <a:rPr lang="en-US" dirty="0" smtClean="0"/>
              <a:t>/* mouse over link */</a:t>
            </a:r>
            <a:br>
              <a:rPr lang="en-US" dirty="0" smtClean="0"/>
            </a:br>
            <a:r>
              <a:rPr lang="en-US" dirty="0" smtClean="0"/>
              <a:t>a:hover {</a:t>
            </a:r>
            <a:br>
              <a:rPr lang="en-US" dirty="0" smtClean="0"/>
            </a:br>
            <a:r>
              <a:rPr lang="en-US" dirty="0" smtClean="0"/>
              <a:t>    color: #FF00FF;</a:t>
            </a:r>
            <a:br>
              <a:rPr lang="en-US" dirty="0" smtClean="0"/>
            </a:br>
            <a:r>
              <a:rPr lang="en-US" dirty="0" smtClean="0"/>
              <a:t>}</a:t>
            </a:r>
            <a:br>
              <a:rPr lang="en-US" dirty="0" smtClean="0"/>
            </a:br>
            <a:r>
              <a:rPr lang="en-US" dirty="0" smtClean="0"/>
              <a:t/>
            </a:r>
            <a:br>
              <a:rPr lang="en-US" dirty="0" smtClean="0"/>
            </a:br>
            <a:r>
              <a:rPr lang="en-US" dirty="0" smtClean="0"/>
              <a:t>/* selected link */</a:t>
            </a:r>
            <a:br>
              <a:rPr lang="en-US" dirty="0" smtClean="0"/>
            </a:br>
            <a:r>
              <a:rPr lang="en-US" dirty="0" smtClean="0"/>
              <a:t>a:active {</a:t>
            </a:r>
            <a:br>
              <a:rPr lang="en-US" dirty="0" smtClean="0"/>
            </a:br>
            <a:r>
              <a:rPr lang="en-US" dirty="0" smtClean="0"/>
              <a:t>    color: #0000FF;</a:t>
            </a:r>
            <a:br>
              <a:rPr lang="en-US" dirty="0" smtClean="0"/>
            </a:b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CSS Margin</a:t>
            </a:r>
            <a:br>
              <a:rPr lang="en-US" dirty="0" smtClean="0"/>
            </a:br>
            <a:endParaRPr lang="en-US" dirty="0"/>
          </a:p>
        </p:txBody>
      </p:sp>
      <p:sp>
        <p:nvSpPr>
          <p:cNvPr id="3" name="Content Placeholder 2"/>
          <p:cNvSpPr>
            <a:spLocks noGrp="1"/>
          </p:cNvSpPr>
          <p:nvPr>
            <p:ph idx="1"/>
          </p:nvPr>
        </p:nvSpPr>
        <p:spPr>
          <a:xfrm>
            <a:off x="457200" y="914400"/>
            <a:ext cx="8229600" cy="5562600"/>
          </a:xfrm>
        </p:spPr>
        <p:txBody>
          <a:bodyPr>
            <a:normAutofit fontScale="85000" lnSpcReduction="20000"/>
          </a:bodyPr>
          <a:lstStyle/>
          <a:p>
            <a:r>
              <a:rPr lang="en-US" dirty="0" smtClean="0"/>
              <a:t>Margin - Individual sides</a:t>
            </a:r>
          </a:p>
          <a:p>
            <a:pPr>
              <a:buNone/>
            </a:pPr>
            <a:r>
              <a:rPr lang="en-US" dirty="0" smtClean="0"/>
              <a:t>	    margin-top: 100px;</a:t>
            </a:r>
            <a:br>
              <a:rPr lang="en-US" dirty="0" smtClean="0"/>
            </a:br>
            <a:r>
              <a:rPr lang="en-US" dirty="0" smtClean="0"/>
              <a:t>    margin-bottom: 100px;</a:t>
            </a:r>
            <a:br>
              <a:rPr lang="en-US" dirty="0" smtClean="0"/>
            </a:br>
            <a:r>
              <a:rPr lang="en-US" dirty="0" smtClean="0"/>
              <a:t>    margin-right: 150px;</a:t>
            </a:r>
            <a:br>
              <a:rPr lang="en-US" dirty="0" smtClean="0"/>
            </a:br>
            <a:r>
              <a:rPr lang="en-US" dirty="0" smtClean="0"/>
              <a:t>    margin-left: 50px;</a:t>
            </a:r>
          </a:p>
          <a:p>
            <a:r>
              <a:rPr lang="en-US" dirty="0" smtClean="0"/>
              <a:t>Margin - Shorthand property:</a:t>
            </a:r>
          </a:p>
          <a:p>
            <a:pPr>
              <a:buNone/>
            </a:pPr>
            <a:r>
              <a:rPr lang="en-US" dirty="0" smtClean="0"/>
              <a:t>margin: 25px 50px 75px 100px;</a:t>
            </a:r>
          </a:p>
          <a:p>
            <a:pPr>
              <a:buNone/>
            </a:pPr>
            <a:r>
              <a:rPr lang="en-US" dirty="0" smtClean="0"/>
              <a:t>top margin is 25px</a:t>
            </a:r>
          </a:p>
          <a:p>
            <a:pPr>
              <a:buNone/>
            </a:pPr>
            <a:r>
              <a:rPr lang="en-US" dirty="0" smtClean="0"/>
              <a:t>right margin is 50px</a:t>
            </a:r>
          </a:p>
          <a:p>
            <a:pPr>
              <a:buNone/>
            </a:pPr>
            <a:r>
              <a:rPr lang="en-US" dirty="0" smtClean="0"/>
              <a:t>bottom margin is 75px</a:t>
            </a:r>
          </a:p>
          <a:p>
            <a:pPr>
              <a:buNone/>
            </a:pPr>
            <a:r>
              <a:rPr lang="en-US" dirty="0" smtClean="0"/>
              <a:t>left margin is 100px</a:t>
            </a:r>
          </a:p>
          <a:p>
            <a:r>
              <a:rPr lang="en-US" b="1" dirty="0" smtClean="0"/>
              <a:t>margin: 25px;</a:t>
            </a:r>
            <a:endParaRPr lang="en-US" dirty="0" smtClean="0"/>
          </a:p>
          <a:p>
            <a:pPr lvl="1"/>
            <a:r>
              <a:rPr lang="en-US" dirty="0" smtClean="0"/>
              <a:t>all four margins are 25px</a:t>
            </a:r>
            <a:br>
              <a:rPr lang="en-US" dirty="0" smtClean="0"/>
            </a:b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CSS Padding</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rmAutofit/>
          </a:bodyPr>
          <a:lstStyle/>
          <a:p>
            <a:r>
              <a:rPr lang="en-US" dirty="0" smtClean="0"/>
              <a:t>The CSS padding properties define the space between the element border and the element content.</a:t>
            </a:r>
          </a:p>
          <a:p>
            <a:r>
              <a:rPr lang="en-US" dirty="0" smtClean="0"/>
              <a:t>Possible Values</a:t>
            </a:r>
          </a:p>
          <a:p>
            <a:endParaRPr lang="en-US" dirty="0" smtClean="0"/>
          </a:p>
          <a:p>
            <a:endParaRPr lang="en-US" dirty="0" smtClean="0"/>
          </a:p>
          <a:p>
            <a:endParaRPr lang="en-US" dirty="0" smtClean="0"/>
          </a:p>
          <a:p>
            <a:r>
              <a:rPr lang="en-US" dirty="0" smtClean="0"/>
              <a:t>Padding - Individual sides</a:t>
            </a:r>
          </a:p>
          <a:p>
            <a:pPr>
              <a:buNone/>
            </a:pPr>
            <a:r>
              <a:rPr lang="en-US" sz="2800" dirty="0" smtClean="0"/>
              <a:t>	In CSS, it is possible to specify different padding for different sides:</a:t>
            </a:r>
            <a:endParaRPr lang="en-US" sz="2800" dirty="0"/>
          </a:p>
        </p:txBody>
      </p:sp>
      <p:graphicFrame>
        <p:nvGraphicFramePr>
          <p:cNvPr id="4" name="Table 3"/>
          <p:cNvGraphicFramePr>
            <a:graphicFrameLocks noGrp="1"/>
          </p:cNvGraphicFramePr>
          <p:nvPr/>
        </p:nvGraphicFramePr>
        <p:xfrm>
          <a:off x="1066800" y="3124200"/>
          <a:ext cx="6096000" cy="1280160"/>
        </p:xfrm>
        <a:graphic>
          <a:graphicData uri="http://schemas.openxmlformats.org/drawingml/2006/table">
            <a:tbl>
              <a:tblPr firstRow="1" bandRow="1">
                <a:tableStyleId>{5940675A-B579-460E-94D1-54222C63F5DA}</a:tableStyleId>
              </a:tblPr>
              <a:tblGrid>
                <a:gridCol w="1219200"/>
                <a:gridCol w="4876800"/>
              </a:tblGrid>
              <a:tr h="370840">
                <a:tc>
                  <a:txBody>
                    <a:bodyPr/>
                    <a:lstStyle/>
                    <a:p>
                      <a:pPr algn="l" fontAlgn="t"/>
                      <a:r>
                        <a:rPr lang="en-US" b="1" dirty="0"/>
                        <a:t>Value</a:t>
                      </a:r>
                    </a:p>
                  </a:txBody>
                  <a:tcPr marL="76200" marR="76200" marT="76200" marB="76200"/>
                </a:tc>
                <a:tc>
                  <a:txBody>
                    <a:bodyPr/>
                    <a:lstStyle/>
                    <a:p>
                      <a:pPr algn="l" fontAlgn="t"/>
                      <a:r>
                        <a:rPr lang="en-US" b="1" dirty="0"/>
                        <a:t>Description</a:t>
                      </a:r>
                    </a:p>
                  </a:txBody>
                  <a:tcPr marL="76200" marR="76200" marT="76200" marB="76200"/>
                </a:tc>
              </a:tr>
              <a:tr h="370840">
                <a:tc>
                  <a:txBody>
                    <a:bodyPr/>
                    <a:lstStyle/>
                    <a:p>
                      <a:pPr fontAlgn="t"/>
                      <a:r>
                        <a:rPr lang="en-US"/>
                        <a:t>length</a:t>
                      </a:r>
                    </a:p>
                  </a:txBody>
                  <a:tcPr marL="76200" marR="76200" marT="76200" marB="76200"/>
                </a:tc>
                <a:tc>
                  <a:txBody>
                    <a:bodyPr/>
                    <a:lstStyle/>
                    <a:p>
                      <a:pPr fontAlgn="t"/>
                      <a:r>
                        <a:rPr lang="en-US"/>
                        <a:t>Defines a fixed padding (in pixels, pt, em, etc.)</a:t>
                      </a:r>
                    </a:p>
                  </a:txBody>
                  <a:tcPr marL="76200" marR="76200" marT="76200" marB="76200"/>
                </a:tc>
              </a:tr>
              <a:tr h="370840">
                <a:tc>
                  <a:txBody>
                    <a:bodyPr/>
                    <a:lstStyle/>
                    <a:p>
                      <a:pPr fontAlgn="t"/>
                      <a:r>
                        <a:rPr lang="en-US" dirty="0"/>
                        <a:t>%</a:t>
                      </a:r>
                    </a:p>
                  </a:txBody>
                  <a:tcPr marL="76200" marR="76200" marT="76200" marB="76200"/>
                </a:tc>
                <a:tc>
                  <a:txBody>
                    <a:bodyPr/>
                    <a:lstStyle/>
                    <a:p>
                      <a:pPr fontAlgn="t"/>
                      <a:r>
                        <a:rPr lang="en-US" dirty="0"/>
                        <a:t>Defines a padding in % of the containing element</a:t>
                      </a:r>
                    </a:p>
                  </a:txBody>
                  <a:tcPr marL="76200" marR="76200" marT="76200" marB="762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endParaRPr lang="en-US" dirty="0"/>
          </a:p>
        </p:txBody>
      </p:sp>
      <p:sp>
        <p:nvSpPr>
          <p:cNvPr id="3" name="Content Placeholder 2"/>
          <p:cNvSpPr>
            <a:spLocks noGrp="1"/>
          </p:cNvSpPr>
          <p:nvPr>
            <p:ph idx="1"/>
          </p:nvPr>
        </p:nvSpPr>
        <p:spPr/>
        <p:txBody>
          <a:bodyPr/>
          <a:lstStyle/>
          <a:p>
            <a:r>
              <a:rPr lang="en-US" dirty="0" smtClean="0"/>
              <a:t>Padding - Shorthand property</a:t>
            </a:r>
          </a:p>
          <a:p>
            <a:pPr>
              <a:buNone/>
            </a:pPr>
            <a:r>
              <a:rPr lang="en-US" sz="2800" b="1" dirty="0" smtClean="0"/>
              <a:t>padding: 25px 50px 75px;</a:t>
            </a:r>
            <a:r>
              <a:rPr lang="en-US" sz="2800" dirty="0" smtClean="0"/>
              <a:t>top padding is 25px</a:t>
            </a:r>
          </a:p>
          <a:p>
            <a:pPr>
              <a:buNone/>
            </a:pPr>
            <a:r>
              <a:rPr lang="en-US" sz="2800" dirty="0" smtClean="0"/>
              <a:t>right and left </a:t>
            </a:r>
            <a:r>
              <a:rPr lang="en-US" sz="2800" dirty="0" err="1" smtClean="0"/>
              <a:t>paddings</a:t>
            </a:r>
            <a:r>
              <a:rPr lang="en-US" sz="2800" dirty="0" smtClean="0"/>
              <a:t> are 50px bottom padding is 75px</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&lt;div&gt; Element</a:t>
            </a:r>
            <a:endParaRPr lang="en-US" dirty="0"/>
          </a:p>
        </p:txBody>
      </p:sp>
      <p:sp>
        <p:nvSpPr>
          <p:cNvPr id="3" name="Content Placeholder 2"/>
          <p:cNvSpPr>
            <a:spLocks noGrp="1"/>
          </p:cNvSpPr>
          <p:nvPr>
            <p:ph idx="1"/>
          </p:nvPr>
        </p:nvSpPr>
        <p:spPr/>
        <p:txBody>
          <a:bodyPr/>
          <a:lstStyle/>
          <a:p>
            <a:r>
              <a:rPr lang="en-US" sz="2800" dirty="0" smtClean="0"/>
              <a:t>Div (short for division) divides the content into individual sections. Each section can then have its own formatting, as specified by the CSS. Div is a block-level container, meaning that there is a line feed after the &lt;/div&gt; tag.</a:t>
            </a:r>
          </a:p>
          <a:p>
            <a:pPr lvl="1"/>
            <a:r>
              <a:rPr lang="en-US" dirty="0" smtClean="0"/>
              <a:t>The &lt;div&gt; element has no required attributes, but </a:t>
            </a:r>
            <a:r>
              <a:rPr lang="en-US" b="1" dirty="0" smtClean="0"/>
              <a:t>style</a:t>
            </a:r>
            <a:r>
              <a:rPr lang="en-US" dirty="0" smtClean="0"/>
              <a:t> and </a:t>
            </a:r>
            <a:r>
              <a:rPr lang="en-US" b="1" dirty="0" smtClean="0"/>
              <a:t>class</a:t>
            </a:r>
            <a:r>
              <a:rPr lang="en-US" dirty="0" smtClean="0"/>
              <a:t> are common.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&lt;span&gt; Element</a:t>
            </a:r>
            <a:br>
              <a:rPr lang="en-US" dirty="0" smtClean="0"/>
            </a:br>
            <a:endParaRPr lang="en-US" dirty="0"/>
          </a:p>
        </p:txBody>
      </p:sp>
      <p:sp>
        <p:nvSpPr>
          <p:cNvPr id="3" name="Content Placeholder 2"/>
          <p:cNvSpPr>
            <a:spLocks noGrp="1"/>
          </p:cNvSpPr>
          <p:nvPr>
            <p:ph idx="1"/>
          </p:nvPr>
        </p:nvSpPr>
        <p:spPr/>
        <p:txBody>
          <a:bodyPr/>
          <a:lstStyle/>
          <a:p>
            <a:r>
              <a:rPr lang="en-US" dirty="0" smtClean="0"/>
              <a:t>The &lt;span&gt; element is an </a:t>
            </a:r>
            <a:r>
              <a:rPr lang="en-US" b="1" dirty="0" smtClean="0"/>
              <a:t>inline element</a:t>
            </a:r>
            <a:r>
              <a:rPr lang="en-US" dirty="0" smtClean="0"/>
              <a:t> that is often used as a container for some text.</a:t>
            </a:r>
          </a:p>
          <a:p>
            <a:r>
              <a:rPr lang="en-US" dirty="0" smtClean="0"/>
              <a:t>The &lt;span&gt; element has no required attributes, but </a:t>
            </a:r>
            <a:r>
              <a:rPr lang="en-US" b="1" dirty="0" smtClean="0"/>
              <a:t>style</a:t>
            </a:r>
            <a:r>
              <a:rPr lang="en-US" dirty="0" smtClean="0"/>
              <a:t> and </a:t>
            </a:r>
            <a:r>
              <a:rPr lang="en-US" b="1" dirty="0" smtClean="0"/>
              <a:t>class</a:t>
            </a:r>
            <a:r>
              <a:rPr lang="en-US" dirty="0" smtClean="0"/>
              <a:t> are common.</a:t>
            </a:r>
          </a:p>
          <a:p>
            <a:r>
              <a:rPr lang="en-US" dirty="0" smtClean="0"/>
              <a:t>When used together with CSS, the &lt;span&gt; element can be used to style parts of the text: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CSS Layout - float and clear</a:t>
            </a:r>
            <a:br>
              <a:rPr lang="en-IN" b="1" dirty="0" smtClean="0"/>
            </a:br>
            <a:endParaRPr lang="en-IN" dirty="0"/>
          </a:p>
        </p:txBody>
      </p:sp>
      <p:sp>
        <p:nvSpPr>
          <p:cNvPr id="3" name="Content Placeholder 2"/>
          <p:cNvSpPr>
            <a:spLocks noGrp="1"/>
          </p:cNvSpPr>
          <p:nvPr>
            <p:ph idx="1"/>
          </p:nvPr>
        </p:nvSpPr>
        <p:spPr/>
        <p:txBody>
          <a:bodyPr/>
          <a:lstStyle/>
          <a:p>
            <a:r>
              <a:rPr lang="en-IN" dirty="0" smtClean="0"/>
              <a:t>The float property specifies whether or not an element should float.</a:t>
            </a:r>
          </a:p>
          <a:p>
            <a:r>
              <a:rPr lang="en-IN" dirty="0" smtClean="0"/>
              <a:t>In its simplest use, the float property can be used to wrap text around images.</a:t>
            </a:r>
          </a:p>
          <a:p>
            <a:pPr>
              <a:buNone/>
            </a:pPr>
            <a:r>
              <a:rPr lang="en-IN" smtClean="0"/>
              <a:t>	img</a:t>
            </a:r>
            <a:r>
              <a:rPr lang="en-IN" dirty="0" smtClean="0"/>
              <a:t> {</a:t>
            </a:r>
            <a:br>
              <a:rPr lang="en-IN" dirty="0" smtClean="0"/>
            </a:br>
            <a:r>
              <a:rPr lang="en-IN" dirty="0" smtClean="0"/>
              <a:t>    float: right;</a:t>
            </a:r>
            <a:br>
              <a:rPr lang="en-IN" dirty="0" smtClean="0"/>
            </a:br>
            <a:r>
              <a:rPr lang="en-IN" dirty="0" smtClean="0"/>
              <a:t>    margin: 0 0 10px </a:t>
            </a:r>
            <a:r>
              <a:rPr lang="en-IN" dirty="0" err="1" smtClean="0"/>
              <a:t>10px</a:t>
            </a:r>
            <a:r>
              <a:rPr lang="en-IN" dirty="0" smtClean="0"/>
              <a:t>;</a:t>
            </a:r>
            <a:br>
              <a:rPr lang="en-IN" dirty="0" smtClean="0"/>
            </a:br>
            <a:r>
              <a:rPr lang="en-IN" dirty="0" smtClean="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clear Property</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clear property is used to control the </a:t>
            </a:r>
            <a:r>
              <a:rPr lang="en-IN" dirty="0" err="1" smtClean="0"/>
              <a:t>behavior</a:t>
            </a:r>
            <a:r>
              <a:rPr lang="en-IN" dirty="0" smtClean="0"/>
              <a:t> of floating elements.</a:t>
            </a:r>
          </a:p>
          <a:p>
            <a:r>
              <a:rPr lang="en-IN" dirty="0" smtClean="0"/>
              <a:t>Elements after a floating element will flow around it. To avoid this, use the clear property.</a:t>
            </a:r>
          </a:p>
          <a:p>
            <a:r>
              <a:rPr lang="en-IN" dirty="0" smtClean="0"/>
              <a:t>The clear property specifies on which sides of an element floating elements are not allowed to float:</a:t>
            </a:r>
          </a:p>
          <a:p>
            <a:r>
              <a:rPr lang="en-US" dirty="0" smtClean="0"/>
              <a:t>Example:</a:t>
            </a:r>
          </a:p>
          <a:p>
            <a:pPr lvl="1"/>
            <a:r>
              <a:rPr lang="en-US" dirty="0" err="1" smtClean="0"/>
              <a:t>Clear:left</a:t>
            </a:r>
            <a:r>
              <a:rPr lang="en-US" smtClean="0"/>
              <a:t>;</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The position property specifies the type of positioning method used for an element (static, relative, absolute or fixed).</a:t>
            </a:r>
          </a:p>
          <a:p>
            <a:endParaRPr lang="en-US" dirty="0" smtClean="0"/>
          </a:p>
          <a:p>
            <a:pPr>
              <a:buNone/>
            </a:pPr>
            <a:r>
              <a:rPr lang="en-US" sz="2000" dirty="0" smtClean="0"/>
              <a:t>h2 {</a:t>
            </a:r>
            <a:br>
              <a:rPr lang="en-US" sz="2000" dirty="0" smtClean="0"/>
            </a:br>
            <a:r>
              <a:rPr lang="en-US" sz="2000" dirty="0" smtClean="0"/>
              <a:t>    position: absolute;</a:t>
            </a:r>
            <a:br>
              <a:rPr lang="en-US" sz="2000" dirty="0" smtClean="0"/>
            </a:br>
            <a:r>
              <a:rPr lang="en-US" sz="2000" dirty="0" smtClean="0"/>
              <a:t>    left: 100px;</a:t>
            </a:r>
            <a:br>
              <a:rPr lang="en-US" sz="2000" dirty="0" smtClean="0"/>
            </a:br>
            <a:r>
              <a:rPr lang="en-US" sz="2000" dirty="0" smtClean="0"/>
              <a:t>    top: 150px;</a:t>
            </a:r>
            <a:br>
              <a:rPr lang="en-US" sz="2000" dirty="0" smtClean="0"/>
            </a:br>
            <a:r>
              <a:rPr lang="en-US" sz="2000"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06158A1A15C4DAEDB4AE9AC037EE6" ma:contentTypeVersion="11" ma:contentTypeDescription="Create a new document." ma:contentTypeScope="" ma:versionID="f74459b5281de6d29f1c502f41951597">
  <xsd:schema xmlns:xsd="http://www.w3.org/2001/XMLSchema" xmlns:xs="http://www.w3.org/2001/XMLSchema" xmlns:p="http://schemas.microsoft.com/office/2006/metadata/properties" xmlns:ns2="da1fb967-cdb9-4942-8558-781a020194f4" xmlns:ns3="aef93bce-39dd-479c-8184-88334b77acb7" targetNamespace="http://schemas.microsoft.com/office/2006/metadata/properties" ma:root="true" ma:fieldsID="23e2f9ce8906867215628094cf4e231a" ns2:_="" ns3:_="">
    <xsd:import namespace="da1fb967-cdb9-4942-8558-781a020194f4"/>
    <xsd:import namespace="aef93bce-39dd-479c-8184-88334b77ac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fb967-cdb9-4942-8558-781a0201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93bce-39dd-479c-8184-88334b77ac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bde1606-67b5-4b51-a158-11757046d15e}" ma:internalName="TaxCatchAll" ma:showField="CatchAllData" ma:web="aef93bce-39dd-479c-8184-88334b77ac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ef93bce-39dd-479c-8184-88334b77acb7" xsi:nil="true"/>
    <lcf76f155ced4ddcb4097134ff3c332f xmlns="da1fb967-cdb9-4942-8558-781a020194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198AF82-3524-4298-B8EC-264CFF57E9DE}"/>
</file>

<file path=customXml/itemProps2.xml><?xml version="1.0" encoding="utf-8"?>
<ds:datastoreItem xmlns:ds="http://schemas.openxmlformats.org/officeDocument/2006/customXml" ds:itemID="{53ABC08A-95C2-4DE5-A2FC-E33E129A4CE7}"/>
</file>

<file path=customXml/itemProps3.xml><?xml version="1.0" encoding="utf-8"?>
<ds:datastoreItem xmlns:ds="http://schemas.openxmlformats.org/officeDocument/2006/customXml" ds:itemID="{9578951A-867D-48BE-B612-0F906ACDE721}"/>
</file>

<file path=docProps/app.xml><?xml version="1.0" encoding="utf-8"?>
<Properties xmlns="http://schemas.openxmlformats.org/officeDocument/2006/extended-properties" xmlns:vt="http://schemas.openxmlformats.org/officeDocument/2006/docPropsVTypes">
  <TotalTime>696</TotalTime>
  <Words>402</Words>
  <Application>Microsoft Office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CSS Margin </vt:lpstr>
      <vt:lpstr>CSS Margin </vt:lpstr>
      <vt:lpstr>CSS Padding </vt:lpstr>
      <vt:lpstr>CSS Padding</vt:lpstr>
      <vt:lpstr>The &lt;div&gt; Element</vt:lpstr>
      <vt:lpstr>The &lt;span&gt; Element </vt:lpstr>
      <vt:lpstr>CSS Layout - float and clear </vt:lpstr>
      <vt:lpstr>The clear Property </vt:lpstr>
      <vt:lpstr>Position</vt:lpstr>
      <vt:lpstr>Position-Static Cont…</vt:lpstr>
      <vt:lpstr>Position-Relative Cont…</vt:lpstr>
      <vt:lpstr>Position-Fixed Cont…</vt:lpstr>
      <vt:lpstr>Position-absolute </vt:lpstr>
      <vt:lpstr>CSS Pseudo-classes </vt:lpstr>
      <vt:lpstr>CSS Pseudo-classes Cont…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CSS? </dc:title>
  <dc:creator>Admin</dc:creator>
  <cp:lastModifiedBy>N Ramrakhiyani</cp:lastModifiedBy>
  <cp:revision>151</cp:revision>
  <dcterms:created xsi:type="dcterms:W3CDTF">2006-08-16T00:00:00Z</dcterms:created>
  <dcterms:modified xsi:type="dcterms:W3CDTF">2016-08-08T11:26:06Z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0x010100CA306158A1A15C4DAEDB4AE9AC037EE6</vt:lpwstr>
  </property>
</Properties>
</file>