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World Wide Web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World Wide Web</a:t>
            </a:r>
            <a:r>
              <a:rPr lang="en-IN" dirty="0" smtClean="0"/>
              <a:t> (</a:t>
            </a:r>
            <a:r>
              <a:rPr lang="en-IN" b="1" dirty="0" smtClean="0"/>
              <a:t>www</a:t>
            </a:r>
            <a:r>
              <a:rPr lang="en-IN" dirty="0" smtClean="0"/>
              <a:t>, </a:t>
            </a:r>
            <a:r>
              <a:rPr lang="en-IN" b="1" dirty="0" smtClean="0"/>
              <a:t>W3</a:t>
            </a:r>
            <a:r>
              <a:rPr lang="en-IN" dirty="0" smtClean="0"/>
              <a:t>) is an information space where documents and other web resources are identified by URIs, interlinked by hypertext links, and can be accessed via the Internet.</a:t>
            </a:r>
            <a:endParaRPr lang="en-IN" baseline="30000" dirty="0" smtClean="0"/>
          </a:p>
          <a:p>
            <a:r>
              <a:rPr lang="en-IN" dirty="0" smtClean="0"/>
              <a:t> It has become known simply as </a:t>
            </a:r>
            <a:r>
              <a:rPr lang="en-IN" i="1" dirty="0" smtClean="0"/>
              <a:t>the Web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the web works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The client-server model</a:t>
            </a:r>
          </a:p>
          <a:p>
            <a:r>
              <a:rPr lang="en-IN" sz="3000" dirty="0" smtClean="0"/>
              <a:t>Client and server operate on machines which are able to communicate through a network</a:t>
            </a:r>
          </a:p>
          <a:p>
            <a:r>
              <a:rPr lang="en-IN" sz="3000" dirty="0" smtClean="0"/>
              <a:t>The server waits for requests from a clients</a:t>
            </a:r>
          </a:p>
          <a:p>
            <a:r>
              <a:rPr lang="en-IN" sz="3000" dirty="0" smtClean="0"/>
              <a:t>Server receives a requests from a client</a:t>
            </a:r>
          </a:p>
          <a:p>
            <a:r>
              <a:rPr lang="en-IN" sz="3000" dirty="0" smtClean="0"/>
              <a:t>Performs a the requested work or lookup the requested data and send a response to the client</a:t>
            </a:r>
          </a:p>
          <a:p>
            <a:endParaRPr lang="en-IN" sz="3000" dirty="0" smtClean="0"/>
          </a:p>
          <a:p>
            <a:r>
              <a:rPr lang="en-IN" sz="3000" dirty="0" smtClean="0"/>
              <a:t>Servers: file servers, web servers, name servers</a:t>
            </a:r>
          </a:p>
          <a:p>
            <a:r>
              <a:rPr lang="en-IN" sz="3000" dirty="0" smtClean="0"/>
              <a:t>Clients: browsers, email clients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Wide Web Consortium (W3C) is an international community where Member organizations, a full-time staff, and the public work together to develop Web standards. Led by Web inventor Tim Berners-Lee and CEO Jeffrey Jaffe, W3C's mission is to lead the Web to its full potential. </a:t>
            </a:r>
            <a:endParaRPr lang="en-US" dirty="0"/>
          </a:p>
        </p:txBody>
      </p:sp>
      <p:pic>
        <p:nvPicPr>
          <p:cNvPr id="4" name="Picture 3" descr="W3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81000"/>
            <a:ext cx="1876687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W3C do?</a:t>
            </a:r>
          </a:p>
          <a:p>
            <a:r>
              <a:rPr lang="en-US" dirty="0" smtClean="0"/>
              <a:t>W3C's primary activity is to develop protocols and guidelines that ensure long-term growth for the Web. W3C's standards define key parts of what makes the World Wide Web work. </a:t>
            </a:r>
          </a:p>
          <a:p>
            <a:endParaRPr lang="en-US" dirty="0"/>
          </a:p>
        </p:txBody>
      </p:sp>
      <p:pic>
        <p:nvPicPr>
          <p:cNvPr id="7" name="Picture 6" descr="W3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57200"/>
            <a:ext cx="1876687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World-Wide Web, like many hypertext systems, is based upon a </a:t>
            </a:r>
            <a:r>
              <a:rPr lang="en-US" sz="2800" i="1" dirty="0" smtClean="0"/>
              <a:t>markup language</a:t>
            </a:r>
          </a:p>
          <a:p>
            <a:r>
              <a:rPr lang="en-US" sz="2800" dirty="0" smtClean="0"/>
              <a:t>There are two different views of markup:</a:t>
            </a:r>
          </a:p>
          <a:p>
            <a:pPr lvl="1"/>
            <a:r>
              <a:rPr lang="en-US" sz="2400" dirty="0" smtClean="0"/>
              <a:t> logical markup and physical markup. </a:t>
            </a:r>
            <a:endParaRPr lang="en-US" sz="2800" i="1" dirty="0" smtClean="0"/>
          </a:p>
          <a:p>
            <a:r>
              <a:rPr lang="en-US" sz="2800" b="1" dirty="0" smtClean="0"/>
              <a:t>logical markup</a:t>
            </a:r>
            <a:r>
              <a:rPr lang="en-US" sz="2800" dirty="0" smtClean="0"/>
              <a:t> tags describe the </a:t>
            </a:r>
            <a:r>
              <a:rPr lang="en-US" sz="2800" b="1" i="1" dirty="0" smtClean="0"/>
              <a:t>role</a:t>
            </a:r>
            <a:r>
              <a:rPr lang="en-US" sz="2800" b="1" dirty="0" smtClean="0"/>
              <a:t> (</a:t>
            </a:r>
            <a:r>
              <a:rPr lang="en-US" sz="2800" dirty="0" smtClean="0"/>
              <a:t> visually </a:t>
            </a:r>
            <a:r>
              <a:rPr lang="en-US" sz="2800" dirty="0" err="1" smtClean="0"/>
              <a:t>impaire</a:t>
            </a:r>
            <a:r>
              <a:rPr lang="en-US" sz="2800" b="1" dirty="0" smtClean="0"/>
              <a:t>)</a:t>
            </a:r>
            <a:r>
              <a:rPr lang="en-US" sz="2800" dirty="0" smtClean="0"/>
              <a:t>a piece of text</a:t>
            </a:r>
            <a:endParaRPr lang="en-US" sz="2800" i="1" dirty="0" smtClean="0"/>
          </a:p>
          <a:p>
            <a:pPr lvl="1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em</a:t>
            </a:r>
            <a:r>
              <a:rPr lang="en-US" sz="2400" dirty="0" smtClean="0"/>
              <a:t>&gt; indicates that "this should be emphasized".</a:t>
            </a:r>
          </a:p>
          <a:p>
            <a:pPr lvl="1">
              <a:buNone/>
            </a:pPr>
            <a:r>
              <a:rPr lang="en-US" sz="2400" dirty="0" smtClean="0"/>
              <a:t>&lt;h2&gt; indicates that "this is a section header".</a:t>
            </a:r>
          </a:p>
          <a:p>
            <a:pPr lvl="1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 indicates that "this is an item in a list".</a:t>
            </a:r>
            <a:endParaRPr lang="en-US" sz="32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 </a:t>
            </a:r>
            <a:r>
              <a:rPr lang="en-US" sz="32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Physical</a:t>
            </a:r>
            <a:r>
              <a:rPr lang="en-US" sz="2800" dirty="0" smtClean="0"/>
              <a:t> markup describes the </a:t>
            </a:r>
            <a:r>
              <a:rPr lang="en-US" sz="2800" b="1" i="1" dirty="0" smtClean="0"/>
              <a:t>appearance</a:t>
            </a:r>
            <a:r>
              <a:rPr lang="en-US" sz="2800" dirty="0" smtClean="0"/>
              <a:t> of a piece of text</a:t>
            </a:r>
          </a:p>
          <a:p>
            <a:r>
              <a:rPr lang="en-US" sz="2400" dirty="0" smtClean="0"/>
              <a:t>&lt;center&gt; indicates that "this should be centered"</a:t>
            </a:r>
          </a:p>
          <a:p>
            <a:r>
              <a:rPr lang="en-US" sz="2400" dirty="0" smtClean="0"/>
              <a:t>&lt;text color="blue"&gt; indicates that "this text should be blue"</a:t>
            </a:r>
          </a:p>
          <a:p>
            <a:pPr>
              <a:buNone/>
            </a:pPr>
            <a:r>
              <a:rPr lang="en-US" sz="2800" dirty="0" smtClean="0"/>
              <a:t>In a nutshell, physical tags were invented to add style to HTML pages because style sheets were not around.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Web Publishing</a:t>
            </a:r>
            <a:br>
              <a:rPr lang="en-IN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publishing, or "online publishing," is the process of publishing content on the Internet.</a:t>
            </a:r>
          </a:p>
          <a:p>
            <a:r>
              <a:rPr lang="en-IN" dirty="0" smtClean="0"/>
              <a:t>It includes creating and uploading websites, updating web pages, and posting blogs online.</a:t>
            </a:r>
          </a:p>
          <a:p>
            <a:r>
              <a:rPr lang="en-IN" dirty="0" smtClean="0"/>
              <a:t>In order to publish content on the web, you need three things: 1) web development software, 2) an Internet connection, and 3) a web server.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282B45-6B85-4C02-81BE-8B6979EC8410}"/>
</file>

<file path=customXml/itemProps2.xml><?xml version="1.0" encoding="utf-8"?>
<ds:datastoreItem xmlns:ds="http://schemas.openxmlformats.org/officeDocument/2006/customXml" ds:itemID="{E1A47E9F-C171-42A9-8B08-5DDF1C400940}"/>
</file>

<file path=customXml/itemProps3.xml><?xml version="1.0" encoding="utf-8"?>
<ds:datastoreItem xmlns:ds="http://schemas.openxmlformats.org/officeDocument/2006/customXml" ds:itemID="{363F91EB-53E5-4B42-86D2-273FF6AB8D2B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World Wide Web </vt:lpstr>
      <vt:lpstr>How the web works </vt:lpstr>
      <vt:lpstr>W3C </vt:lpstr>
      <vt:lpstr>W3C Cont…</vt:lpstr>
      <vt:lpstr>Physical and Logical Tags</vt:lpstr>
      <vt:lpstr>Physical and Logical Tags cont…</vt:lpstr>
      <vt:lpstr>Web Publishing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HTML Forms</dc:title>
  <dc:creator>Admin</dc:creator>
  <cp:lastModifiedBy>N Ramrakhiyani</cp:lastModifiedBy>
  <cp:revision>66</cp:revision>
  <dcterms:created xsi:type="dcterms:W3CDTF">2006-08-16T00:00:00Z</dcterms:created>
  <dcterms:modified xsi:type="dcterms:W3CDTF">2016-08-08T11:29:33Z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