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58" r:id="rId4"/>
    <p:sldId id="275" r:id="rId5"/>
    <p:sldId id="259" r:id="rId6"/>
    <p:sldId id="282" r:id="rId7"/>
    <p:sldId id="285" r:id="rId8"/>
    <p:sldId id="284" r:id="rId9"/>
    <p:sldId id="283" r:id="rId10"/>
    <p:sldId id="286" r:id="rId11"/>
    <p:sldId id="290" r:id="rId12"/>
    <p:sldId id="289" r:id="rId13"/>
    <p:sldId id="288" r:id="rId14"/>
    <p:sldId id="287" r:id="rId15"/>
    <p:sldId id="291" r:id="rId16"/>
    <p:sldId id="292" r:id="rId17"/>
    <p:sldId id="315" r:id="rId18"/>
    <p:sldId id="30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6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5C3A8-2299-44A4-A92B-F2F3FE6C6A4E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body.asp" TargetMode="External"/><Relationship Id="rId2" Type="http://schemas.openxmlformats.org/officeDocument/2006/relationships/hyperlink" Target="http://www.w3schools.com/tags/tag_htm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tag_hr.asp" TargetMode="External"/><Relationship Id="rId5" Type="http://schemas.openxmlformats.org/officeDocument/2006/relationships/hyperlink" Target="http://www.w3schools.com/tags/tag_hn.asp" TargetMode="External"/><Relationship Id="rId4" Type="http://schemas.openxmlformats.org/officeDocument/2006/relationships/hyperlink" Target="http://www.w3schools.com/tags/tag_head.as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br.asp" TargetMode="External"/><Relationship Id="rId2" Type="http://schemas.openxmlformats.org/officeDocument/2006/relationships/hyperlink" Target="http://www.w3schools.com/tags/tag_p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tags/tag_pre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anchor="t">
            <a:normAutofit fontScale="90000"/>
          </a:bodyPr>
          <a:lstStyle/>
          <a:p>
            <a:r>
              <a:rPr lang="en-US" dirty="0" smtClean="0"/>
              <a:t>What is HTML?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287963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is a </a:t>
            </a:r>
            <a:r>
              <a:rPr lang="en-US" b="1" dirty="0"/>
              <a:t>markup</a:t>
            </a:r>
            <a:r>
              <a:rPr lang="en-US" dirty="0"/>
              <a:t> language for </a:t>
            </a:r>
            <a:r>
              <a:rPr lang="en-US" b="1" dirty="0"/>
              <a:t>describing</a:t>
            </a:r>
            <a:r>
              <a:rPr lang="en-US" dirty="0"/>
              <a:t> web documents (web pages).</a:t>
            </a:r>
          </a:p>
          <a:p>
            <a:r>
              <a:rPr lang="en-US" dirty="0"/>
              <a:t>HTML stands for </a:t>
            </a:r>
            <a:r>
              <a:rPr lang="en-US" b="1" dirty="0"/>
              <a:t>H</a:t>
            </a:r>
            <a:r>
              <a:rPr lang="en-US" dirty="0"/>
              <a:t>yper </a:t>
            </a:r>
            <a:r>
              <a:rPr lang="en-US" b="1" dirty="0"/>
              <a:t>T</a:t>
            </a:r>
            <a:r>
              <a:rPr lang="en-US" dirty="0"/>
              <a:t>ext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A markup language is a set of </a:t>
            </a:r>
            <a:r>
              <a:rPr lang="en-US" b="1" dirty="0"/>
              <a:t>markup tags</a:t>
            </a:r>
            <a:endParaRPr lang="en-US" dirty="0"/>
          </a:p>
          <a:p>
            <a:r>
              <a:rPr lang="en-US" dirty="0"/>
              <a:t>HTML documents are described by </a:t>
            </a:r>
            <a:r>
              <a:rPr lang="en-US" b="1" dirty="0"/>
              <a:t>HTML tags</a:t>
            </a:r>
            <a:endParaRPr lang="en-US" dirty="0"/>
          </a:p>
          <a:p>
            <a:r>
              <a:rPr lang="en-US" dirty="0"/>
              <a:t>Each HTML tag </a:t>
            </a:r>
            <a:r>
              <a:rPr lang="en-US" b="1" dirty="0"/>
              <a:t>describes</a:t>
            </a:r>
            <a:r>
              <a:rPr lang="en-US" dirty="0"/>
              <a:t> different document content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HTML Headings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r>
              <a:rPr lang="en-US" dirty="0" smtClean="0"/>
              <a:t>Headings Are Important</a:t>
            </a:r>
          </a:p>
          <a:p>
            <a:r>
              <a:rPr lang="en-US" dirty="0" smtClean="0"/>
              <a:t>Use HTML headings for headings only. Don't use headings to make text </a:t>
            </a:r>
            <a:r>
              <a:rPr lang="en-US" b="1" dirty="0" smtClean="0"/>
              <a:t>BIG</a:t>
            </a:r>
            <a:r>
              <a:rPr lang="en-US" dirty="0" smtClean="0"/>
              <a:t> or </a:t>
            </a:r>
            <a:r>
              <a:rPr lang="en-US" b="1" dirty="0" smtClean="0"/>
              <a:t>bold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Search engines use your headings to index the structure and content of your web pages.</a:t>
            </a:r>
          </a:p>
          <a:p>
            <a:r>
              <a:rPr lang="en-US" dirty="0" smtClean="0"/>
              <a:t>&lt;h1&gt; defines the most important heading. &lt;h6&gt; defines the least important heading.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828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&lt;h1&gt;This is a heading&lt;/h1&gt;</a:t>
            </a:r>
            <a:br>
              <a:rPr lang="en-US" dirty="0" smtClean="0"/>
            </a:br>
            <a:r>
              <a:rPr lang="en-US" dirty="0" smtClean="0"/>
              <a:t>&lt;h2&gt;This is a heading&lt;/h2&gt;</a:t>
            </a:r>
            <a:br>
              <a:rPr lang="en-US" dirty="0" smtClean="0"/>
            </a:br>
            <a:r>
              <a:rPr lang="en-US" dirty="0" smtClean="0"/>
              <a:t>&lt;h3&gt;This is a heading&lt;/h3&gt;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352800"/>
            <a:ext cx="73152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O/P</a:t>
            </a:r>
            <a:r>
              <a:rPr lang="en-US" sz="4000" b="1" dirty="0" smtClean="0"/>
              <a:t>:</a:t>
            </a:r>
          </a:p>
          <a:p>
            <a:r>
              <a:rPr lang="en-US" sz="4000" b="1" dirty="0" smtClean="0"/>
              <a:t>This is heading 1</a:t>
            </a:r>
          </a:p>
          <a:p>
            <a:r>
              <a:rPr lang="en-US" sz="3200" b="1" dirty="0" smtClean="0"/>
              <a:t>This is heading 2</a:t>
            </a:r>
            <a:endParaRPr lang="en-US" b="1" dirty="0" smtClean="0"/>
          </a:p>
          <a:p>
            <a:r>
              <a:rPr lang="en-US" sz="2800" b="1" dirty="0" smtClean="0"/>
              <a:t>This is heading 3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Horizontal Rules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37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&lt;hr&gt;</a:t>
            </a:r>
            <a:r>
              <a:rPr lang="en-US" dirty="0" smtClean="0"/>
              <a:t> tag creates a horizontal line in an HTML page.</a:t>
            </a:r>
          </a:p>
          <a:p>
            <a:r>
              <a:rPr lang="en-US" dirty="0" smtClean="0"/>
              <a:t>The hr element can be used to separate content: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819400"/>
            <a:ext cx="3886200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Example:</a:t>
            </a:r>
          </a:p>
          <a:p>
            <a:r>
              <a:rPr lang="en-US" sz="2400" dirty="0" smtClean="0"/>
              <a:t>&lt;p&gt;This is a paragraph.&lt;/p&gt;</a:t>
            </a:r>
            <a:br>
              <a:rPr lang="en-US" sz="2400" dirty="0" smtClean="0"/>
            </a:br>
            <a:r>
              <a:rPr lang="en-US" sz="2400" dirty="0" smtClean="0"/>
              <a:t>&lt;hr&gt;</a:t>
            </a:r>
            <a:br>
              <a:rPr lang="en-US" sz="2400" dirty="0" smtClean="0"/>
            </a:br>
            <a:r>
              <a:rPr lang="en-US" sz="2400" dirty="0" smtClean="0"/>
              <a:t>&lt;p&gt;This is a paragraph.&lt;/p&gt;</a:t>
            </a:r>
            <a:br>
              <a:rPr lang="en-US" sz="2400" dirty="0" smtClean="0"/>
            </a:br>
            <a:r>
              <a:rPr lang="en-US" sz="2400" dirty="0" smtClean="0"/>
              <a:t>&lt;hr&gt;</a:t>
            </a:r>
            <a:br>
              <a:rPr lang="en-US" sz="2400" dirty="0" smtClean="0"/>
            </a:br>
            <a:r>
              <a:rPr lang="en-US" sz="2400" dirty="0" smtClean="0"/>
              <a:t>&lt;p&gt;This is a paragraph.&lt;/p&gt;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2901077"/>
            <a:ext cx="3886200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O/P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sz="2400" dirty="0" smtClean="0"/>
              <a:t>This is a paragraph.</a:t>
            </a:r>
          </a:p>
          <a:p>
            <a:r>
              <a:rPr lang="en-US" sz="2400" dirty="0" smtClean="0"/>
              <a:t>_______________</a:t>
            </a:r>
          </a:p>
          <a:p>
            <a:r>
              <a:rPr lang="en-US" sz="2400" dirty="0" smtClean="0"/>
              <a:t>This is a paragraph.</a:t>
            </a:r>
          </a:p>
          <a:p>
            <a:r>
              <a:rPr lang="en-US" sz="2400" dirty="0" smtClean="0"/>
              <a:t>_______________</a:t>
            </a:r>
          </a:p>
          <a:p>
            <a:r>
              <a:rPr lang="en-US" sz="2400" dirty="0" smtClean="0"/>
              <a:t>This is a paragraph.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HTML &lt;head&gt; Element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HTML &lt;head&gt; element contains </a:t>
            </a:r>
            <a:r>
              <a:rPr lang="en-US" b="1" dirty="0" smtClean="0"/>
              <a:t>meta data</a:t>
            </a:r>
            <a:r>
              <a:rPr lang="en-US" dirty="0" smtClean="0"/>
              <a:t>. Meta data are not displayed.</a:t>
            </a:r>
          </a:p>
          <a:p>
            <a:r>
              <a:rPr lang="en-US" dirty="0" smtClean="0"/>
              <a:t>The HTML &lt;head&gt; element is placed between the &lt;html&gt; tag and the &lt;body&gt; tag:</a:t>
            </a:r>
          </a:p>
          <a:p>
            <a:r>
              <a:rPr lang="en-US" dirty="0" smtClean="0"/>
              <a:t>The title will not be displayed in the document, but might be displayed in the browser tab.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NOTE: Meta data means data </a:t>
            </a:r>
            <a:r>
              <a:rPr lang="en-US" b="1" dirty="0" smtClean="0"/>
              <a:t>about</a:t>
            </a:r>
            <a:r>
              <a:rPr lang="en-US" dirty="0" smtClean="0"/>
              <a:t> data. HTML meta data is data </a:t>
            </a:r>
            <a:r>
              <a:rPr lang="en-US" b="1" dirty="0" smtClean="0"/>
              <a:t>about</a:t>
            </a:r>
            <a:r>
              <a:rPr lang="en-US" dirty="0" smtClean="0"/>
              <a:t> the HTML document.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2484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4300" b="1" dirty="0" smtClean="0"/>
              <a:t>The HTML &lt;meta&gt; Element</a:t>
            </a:r>
          </a:p>
          <a:p>
            <a:r>
              <a:rPr lang="en-US" dirty="0" smtClean="0"/>
              <a:t>The HTML </a:t>
            </a:r>
            <a:r>
              <a:rPr lang="en-US" b="1" dirty="0" smtClean="0"/>
              <a:t>&lt;meta&gt;</a:t>
            </a:r>
            <a:r>
              <a:rPr lang="en-US" dirty="0" smtClean="0"/>
              <a:t> element is also meta data.</a:t>
            </a:r>
          </a:p>
          <a:p>
            <a:r>
              <a:rPr lang="en-US" dirty="0" smtClean="0"/>
              <a:t>It can be used to define the character set, and other information about the HTML document.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&lt;!DOCTYPE html&gt;</a:t>
            </a:r>
            <a:br>
              <a:rPr lang="en-US" dirty="0" smtClean="0"/>
            </a:br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  &lt;title&gt;My First HTML&lt;/title&gt;</a:t>
            </a:r>
            <a:br>
              <a:rPr lang="en-US" dirty="0" smtClean="0"/>
            </a:br>
            <a:r>
              <a:rPr lang="en-US" dirty="0" smtClean="0"/>
              <a:t>  &lt;meta </a:t>
            </a:r>
            <a:r>
              <a:rPr lang="en-US" dirty="0" err="1" smtClean="0"/>
              <a:t>charset</a:t>
            </a:r>
            <a:r>
              <a:rPr lang="en-US" dirty="0" smtClean="0"/>
              <a:t>="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UTF-</a:t>
            </a:r>
            <a:r>
              <a:rPr lang="en-US" dirty="0" smtClean="0"/>
              <a:t>8"&gt;</a:t>
            </a:r>
            <a:br>
              <a:rPr lang="en-US" dirty="0" smtClean="0"/>
            </a:br>
            <a:r>
              <a:rPr lang="en-US" dirty="0" smtClean="0"/>
              <a:t>&lt;/head&gt;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&lt;body&gt;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b="1" dirty="0" smtClean="0"/>
              <a:t>More Meta Elements</a:t>
            </a:r>
          </a:p>
          <a:p>
            <a:pPr>
              <a:buNone/>
            </a:pPr>
            <a:r>
              <a:rPr lang="en-US" smtClean="0"/>
              <a:t>	In </a:t>
            </a:r>
            <a:r>
              <a:rPr lang="en-US" dirty="0" smtClean="0"/>
              <a:t>the chapter about HTML styles you discover more meta elements:</a:t>
            </a:r>
          </a:p>
          <a:p>
            <a:r>
              <a:rPr lang="en-US" dirty="0" smtClean="0"/>
              <a:t>The HTML </a:t>
            </a:r>
            <a:r>
              <a:rPr lang="en-US" b="1" dirty="0" smtClean="0"/>
              <a:t>&lt;style&gt;</a:t>
            </a:r>
            <a:r>
              <a:rPr lang="en-US" dirty="0" smtClean="0"/>
              <a:t> element is used to define internal CSS style sheets.</a:t>
            </a:r>
          </a:p>
          <a:p>
            <a:r>
              <a:rPr lang="en-US" dirty="0" smtClean="0"/>
              <a:t>The HTML </a:t>
            </a:r>
            <a:r>
              <a:rPr lang="en-US" b="1" dirty="0" smtClean="0"/>
              <a:t>&lt;link&gt;</a:t>
            </a:r>
            <a:r>
              <a:rPr lang="en-US" dirty="0" smtClean="0"/>
              <a:t> element is used to define external CSS style sheets.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Tag Description </a:t>
            </a:r>
            <a:r>
              <a:rPr lang="en-US" u="sng" dirty="0" smtClean="0">
                <a:hlinkClick r:id="rId2"/>
              </a:rPr>
              <a:t>&lt;html&gt;</a:t>
            </a:r>
            <a:r>
              <a:rPr lang="en-US" u="sng" dirty="0" smtClean="0"/>
              <a:t> </a:t>
            </a:r>
            <a:r>
              <a:rPr lang="en-US" dirty="0" smtClean="0"/>
              <a:t>Defines an HTML </a:t>
            </a:r>
          </a:p>
          <a:p>
            <a:pPr>
              <a:buNone/>
            </a:pPr>
            <a:r>
              <a:rPr lang="en-US" dirty="0" smtClean="0"/>
              <a:t>	document</a:t>
            </a:r>
          </a:p>
          <a:p>
            <a:pPr>
              <a:buNone/>
            </a:pPr>
            <a:r>
              <a:rPr lang="en-US" u="sng" dirty="0" smtClean="0">
                <a:hlinkClick r:id="rId3"/>
              </a:rPr>
              <a:t>&lt;body&gt;</a:t>
            </a:r>
            <a:r>
              <a:rPr lang="en-US" dirty="0" smtClean="0"/>
              <a:t>Defines the document's body</a:t>
            </a:r>
          </a:p>
          <a:p>
            <a:pPr>
              <a:buNone/>
            </a:pPr>
            <a:r>
              <a:rPr lang="en-US" u="sng" dirty="0" smtClean="0">
                <a:hlinkClick r:id="rId4"/>
              </a:rPr>
              <a:t>&lt;head&gt;</a:t>
            </a:r>
            <a:r>
              <a:rPr lang="en-US" dirty="0" smtClean="0"/>
              <a:t>Defines the document's head element</a:t>
            </a:r>
          </a:p>
          <a:p>
            <a:pPr>
              <a:buNone/>
            </a:pPr>
            <a:r>
              <a:rPr lang="en-US" u="sng" smtClean="0">
                <a:hlinkClick r:id="rId5"/>
              </a:rPr>
              <a:t>&lt;</a:t>
            </a:r>
            <a:r>
              <a:rPr lang="en-US" u="sng" dirty="0" smtClean="0">
                <a:hlinkClick r:id="rId5"/>
              </a:rPr>
              <a:t>h1&gt; to &lt;h6&gt;</a:t>
            </a:r>
            <a:r>
              <a:rPr lang="en-US" dirty="0" smtClean="0"/>
              <a:t>Defines </a:t>
            </a:r>
            <a:r>
              <a:rPr lang="en-US" smtClean="0"/>
              <a:t>HTML headings</a:t>
            </a:r>
          </a:p>
          <a:p>
            <a:pPr>
              <a:buNone/>
            </a:pPr>
            <a:r>
              <a:rPr lang="en-US" u="sng" smtClean="0">
                <a:hlinkClick r:id="rId6"/>
              </a:rPr>
              <a:t>&lt;</a:t>
            </a:r>
            <a:r>
              <a:rPr lang="en-US" u="sng" dirty="0" smtClean="0">
                <a:hlinkClick r:id="rId6"/>
              </a:rPr>
              <a:t>hr&gt;</a:t>
            </a:r>
            <a:r>
              <a:rPr lang="en-US" dirty="0" smtClean="0"/>
              <a:t>Defines a horizontal line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 are not displayed by the browser, but they can help document your HTML.</a:t>
            </a:r>
          </a:p>
          <a:p>
            <a:r>
              <a:rPr lang="en-US" dirty="0" smtClean="0"/>
              <a:t>With comments you can place notifications and reminders in your HTML</a:t>
            </a:r>
          </a:p>
          <a:p>
            <a:r>
              <a:rPr lang="en-US" dirty="0" smtClean="0"/>
              <a:t>Comment tags &lt;!-- and --&gt; are used to insert comments in HTML.</a:t>
            </a:r>
            <a:endParaRPr lang="en-US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changing background color of page, text color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Background Color:</a:t>
            </a:r>
          </a:p>
          <a:p>
            <a:pPr>
              <a:buNone/>
            </a:pPr>
            <a:r>
              <a:rPr lang="en-US" dirty="0" smtClean="0"/>
              <a:t>&lt;body </a:t>
            </a:r>
            <a:r>
              <a:rPr lang="en-US" dirty="0" err="1" smtClean="0"/>
              <a:t>bgcolor</a:t>
            </a:r>
            <a:r>
              <a:rPr lang="en-US" dirty="0" smtClean="0"/>
              <a:t>="#E6E6FA"&gt;</a:t>
            </a:r>
          </a:p>
          <a:p>
            <a:pPr>
              <a:buNone/>
            </a:pPr>
            <a:r>
              <a:rPr lang="en-US" dirty="0" smtClean="0"/>
              <a:t>NOTE: The &lt;body&gt; </a:t>
            </a:r>
            <a:r>
              <a:rPr lang="en-US" dirty="0" err="1" smtClean="0"/>
              <a:t>bgcolor</a:t>
            </a:r>
            <a:r>
              <a:rPr lang="en-US" dirty="0" smtClean="0"/>
              <a:t> attribute is not supported in HTML5. Use CSS instead.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Text Color:</a:t>
            </a:r>
          </a:p>
          <a:p>
            <a:pPr>
              <a:buNone/>
            </a:pPr>
            <a:r>
              <a:rPr lang="en-US" dirty="0" smtClean="0"/>
              <a:t>&lt;font size="3" color="red"&gt;This is some text!&lt;/font&gt;</a:t>
            </a:r>
            <a:br>
              <a:rPr lang="en-US" dirty="0" smtClean="0"/>
            </a:br>
            <a:r>
              <a:rPr lang="en-US" dirty="0" smtClean="0"/>
              <a:t>&lt;font size="2" color="blue"&gt;This is some text!&lt;/font&gt;</a:t>
            </a:r>
            <a:br>
              <a:rPr lang="en-US" dirty="0" smtClean="0"/>
            </a:br>
            <a:r>
              <a:rPr lang="en-US" dirty="0" smtClean="0"/>
              <a:t>&lt;font face="</a:t>
            </a:r>
            <a:r>
              <a:rPr lang="en-US" dirty="0" err="1" smtClean="0"/>
              <a:t>verdana</a:t>
            </a:r>
            <a:r>
              <a:rPr lang="en-US" dirty="0" smtClean="0"/>
              <a:t>" color="green"&gt;This is some text!&lt;/font&gt;</a:t>
            </a:r>
          </a:p>
          <a:p>
            <a:pPr>
              <a:buNone/>
            </a:pPr>
            <a:r>
              <a:rPr lang="en-US" dirty="0" smtClean="0"/>
              <a:t> Not Supported in HTML5.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WEB PAGE STRUCTURE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0000"/>
          </a:blip>
          <a:srcRect/>
          <a:stretch>
            <a:fillRect/>
          </a:stretch>
        </p:blipFill>
        <p:spPr bwMode="auto">
          <a:xfrm>
            <a:off x="381000" y="838200"/>
            <a:ext cx="8305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A small HTML document:</a:t>
            </a:r>
          </a:p>
          <a:p>
            <a:pPr>
              <a:buNone/>
            </a:pPr>
            <a:r>
              <a:rPr lang="en-US" dirty="0" smtClean="0"/>
              <a:t>	&lt;!</a:t>
            </a:r>
            <a:r>
              <a:rPr lang="en-US" dirty="0"/>
              <a:t>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&lt;title&gt;Page Title&lt;/title&gt;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&lt;h1&gt;My First Heading&lt;/h1&gt;</a:t>
            </a:r>
            <a:br>
              <a:rPr lang="en-US" dirty="0"/>
            </a:br>
            <a:r>
              <a:rPr lang="en-US" dirty="0"/>
              <a:t>&lt;p&gt;My first paragraph.&lt;/p&gt;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686800" cy="6248400"/>
          </a:xfrm>
        </p:spPr>
        <p:txBody>
          <a:bodyPr/>
          <a:lstStyle/>
          <a:p>
            <a:pPr algn="ctr">
              <a:buNone/>
            </a:pPr>
            <a:r>
              <a:rPr lang="en-US" sz="3600" b="1" dirty="0" smtClean="0"/>
              <a:t>How to create and run html file</a:t>
            </a:r>
          </a:p>
          <a:p>
            <a:pPr algn="ctr">
              <a:buNone/>
            </a:pPr>
            <a:endParaRPr lang="en-US" b="1" dirty="0" smtClean="0"/>
          </a:p>
          <a:p>
            <a:pPr>
              <a:buNone/>
            </a:pPr>
            <a:r>
              <a:rPr lang="en-US" sz="2400" dirty="0" smtClean="0"/>
              <a:t>1</a:t>
            </a:r>
            <a:r>
              <a:rPr lang="en-US" sz="2400" b="1" dirty="0" smtClean="0"/>
              <a:t>. </a:t>
            </a:r>
            <a:r>
              <a:rPr lang="en-US" sz="2400" dirty="0" smtClean="0"/>
              <a:t>Write some html code in notepad/notepad++ </a:t>
            </a:r>
          </a:p>
          <a:p>
            <a:pPr>
              <a:buNone/>
            </a:pPr>
            <a:r>
              <a:rPr lang="en-US" sz="2400" dirty="0" smtClean="0"/>
              <a:t>2. Save the file with extension .html or .</a:t>
            </a:r>
            <a:r>
              <a:rPr lang="en-US" sz="2400" dirty="0" err="1" smtClean="0"/>
              <a:t>htm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3. Open the file in browser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172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Example </a:t>
            </a:r>
            <a:r>
              <a:rPr lang="en-US" dirty="0" smtClean="0"/>
              <a:t>Explained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 </a:t>
            </a:r>
            <a:r>
              <a:rPr lang="en-US" b="1" dirty="0"/>
              <a:t>DOCTYPE</a:t>
            </a:r>
            <a:r>
              <a:rPr lang="en-US" dirty="0"/>
              <a:t> declaration defines the document type to be HTML</a:t>
            </a:r>
          </a:p>
          <a:p>
            <a:pPr>
              <a:buNone/>
            </a:pPr>
            <a:r>
              <a:rPr lang="en-US" dirty="0"/>
              <a:t>The text between </a:t>
            </a:r>
            <a:r>
              <a:rPr lang="en-US" b="1" dirty="0"/>
              <a:t>&lt;html&gt;</a:t>
            </a:r>
            <a:r>
              <a:rPr lang="en-US" dirty="0"/>
              <a:t> and </a:t>
            </a:r>
            <a:r>
              <a:rPr lang="en-US" b="1" dirty="0"/>
              <a:t>&lt;/html&gt;</a:t>
            </a:r>
            <a:r>
              <a:rPr lang="en-US" dirty="0"/>
              <a:t> describes an HTML document</a:t>
            </a:r>
          </a:p>
          <a:p>
            <a:pPr>
              <a:buNone/>
            </a:pPr>
            <a:r>
              <a:rPr lang="en-US" dirty="0"/>
              <a:t>The text between </a:t>
            </a:r>
            <a:r>
              <a:rPr lang="en-US" b="1" dirty="0"/>
              <a:t>&lt;head&gt;</a:t>
            </a:r>
            <a:r>
              <a:rPr lang="en-US" dirty="0"/>
              <a:t> and </a:t>
            </a:r>
            <a:r>
              <a:rPr lang="en-US" b="1" dirty="0"/>
              <a:t>&lt;/head&gt;</a:t>
            </a:r>
            <a:r>
              <a:rPr lang="en-US" dirty="0"/>
              <a:t> provides information about the document</a:t>
            </a:r>
          </a:p>
          <a:p>
            <a:pPr>
              <a:buNone/>
            </a:pPr>
            <a:r>
              <a:rPr lang="en-US" dirty="0"/>
              <a:t>The text between </a:t>
            </a:r>
            <a:r>
              <a:rPr lang="en-US" b="1" dirty="0"/>
              <a:t>&lt;title&gt;</a:t>
            </a:r>
            <a:r>
              <a:rPr lang="en-US" dirty="0"/>
              <a:t> and </a:t>
            </a:r>
            <a:r>
              <a:rPr lang="en-US" b="1" dirty="0"/>
              <a:t>&lt;/title&gt;</a:t>
            </a:r>
            <a:r>
              <a:rPr lang="en-US" dirty="0"/>
              <a:t> provides a title for the document</a:t>
            </a:r>
          </a:p>
          <a:p>
            <a:pPr>
              <a:buNone/>
            </a:pPr>
            <a:r>
              <a:rPr lang="en-US" dirty="0"/>
              <a:t>The text between </a:t>
            </a:r>
            <a:r>
              <a:rPr lang="en-US" b="1" dirty="0"/>
              <a:t>&lt;body&gt;</a:t>
            </a:r>
            <a:r>
              <a:rPr lang="en-US" dirty="0"/>
              <a:t> and </a:t>
            </a:r>
            <a:r>
              <a:rPr lang="en-US" b="1" dirty="0"/>
              <a:t>&lt;/body&gt;</a:t>
            </a:r>
            <a:r>
              <a:rPr lang="en-US" dirty="0"/>
              <a:t> describes the visible page content</a:t>
            </a:r>
          </a:p>
          <a:p>
            <a:pPr>
              <a:buNone/>
            </a:pPr>
            <a:r>
              <a:rPr lang="en-US" dirty="0"/>
              <a:t>The text between </a:t>
            </a:r>
            <a:r>
              <a:rPr lang="en-US" b="1" dirty="0"/>
              <a:t>&lt;h1&gt;</a:t>
            </a:r>
            <a:r>
              <a:rPr lang="en-US" dirty="0"/>
              <a:t> and </a:t>
            </a:r>
            <a:r>
              <a:rPr lang="en-US" b="1" dirty="0"/>
              <a:t>&lt;/h1&gt;</a:t>
            </a:r>
            <a:r>
              <a:rPr lang="en-US" dirty="0"/>
              <a:t> describes a heading</a:t>
            </a:r>
          </a:p>
          <a:p>
            <a:pPr>
              <a:buNone/>
            </a:pPr>
            <a:r>
              <a:rPr lang="en-US" dirty="0"/>
              <a:t>The text between </a:t>
            </a:r>
            <a:r>
              <a:rPr lang="en-US" b="1" dirty="0"/>
              <a:t>&lt;p&gt;</a:t>
            </a:r>
            <a:r>
              <a:rPr lang="en-US" dirty="0"/>
              <a:t> and </a:t>
            </a:r>
            <a:r>
              <a:rPr lang="en-US" b="1" dirty="0"/>
              <a:t>&lt;/p&gt;</a:t>
            </a:r>
            <a:r>
              <a:rPr lang="en-US" dirty="0"/>
              <a:t> describes a paragraph</a:t>
            </a:r>
          </a:p>
          <a:p>
            <a:pPr>
              <a:buNone/>
            </a:pPr>
            <a:r>
              <a:rPr lang="en-US" dirty="0"/>
              <a:t>Using this description, a web browser can display a document with a heading and a paragraph.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 Paragraphs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HTML documents are divided into paragraphs.</a:t>
            </a:r>
          </a:p>
          <a:p>
            <a:pPr>
              <a:buNone/>
            </a:pPr>
            <a:r>
              <a:rPr lang="en-US" dirty="0" smtClean="0"/>
              <a:t>	&lt;p&gt;This is a paragraph&lt;/p&gt;</a:t>
            </a:r>
            <a:br>
              <a:rPr lang="en-US" dirty="0" smtClean="0"/>
            </a:br>
            <a:r>
              <a:rPr lang="en-US" dirty="0" smtClean="0"/>
              <a:t>&lt;p&gt;This is another paragraph&lt;/p&gt;</a:t>
            </a:r>
          </a:p>
          <a:p>
            <a:r>
              <a:rPr lang="en-US" dirty="0" smtClean="0"/>
              <a:t>Browsers automatically add an empty line before and after a paragraph. </a:t>
            </a:r>
          </a:p>
          <a:p>
            <a:r>
              <a:rPr lang="en-US" dirty="0" smtClean="0"/>
              <a:t>O/P: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This is a paragraph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This is another paragraph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08038"/>
          </a:xfrm>
        </p:spPr>
        <p:txBody>
          <a:bodyPr anchor="t">
            <a:normAutofit fontScale="90000"/>
          </a:bodyPr>
          <a:lstStyle/>
          <a:p>
            <a:r>
              <a:rPr lang="en-US" b="1" dirty="0" smtClean="0"/>
              <a:t>HTML Line Breaks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HTML </a:t>
            </a:r>
            <a:r>
              <a:rPr lang="en-US" b="1" dirty="0" smtClean="0"/>
              <a:t>&lt;</a:t>
            </a:r>
            <a:r>
              <a:rPr lang="en-US" b="1" dirty="0" err="1" smtClean="0"/>
              <a:t>br</a:t>
            </a:r>
            <a:r>
              <a:rPr lang="en-US" b="1" dirty="0" smtClean="0"/>
              <a:t>&gt;</a:t>
            </a:r>
            <a:r>
              <a:rPr lang="en-US" dirty="0" smtClean="0"/>
              <a:t> element defines a </a:t>
            </a:r>
            <a:r>
              <a:rPr lang="en-US" b="1" dirty="0" smtClean="0"/>
              <a:t>line break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&lt;</a:t>
            </a:r>
            <a:r>
              <a:rPr lang="en-US" dirty="0" err="1" smtClean="0"/>
              <a:t>br</a:t>
            </a:r>
            <a:r>
              <a:rPr lang="en-US" dirty="0" smtClean="0"/>
              <a:t>&gt; if you want a line break (a new line) without starting a new paragraph:</a:t>
            </a:r>
          </a:p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sz="2800" dirty="0" smtClean="0"/>
              <a:t>	&lt;p&gt;This is&lt;</a:t>
            </a:r>
            <a:r>
              <a:rPr lang="en-US" sz="2800" dirty="0" err="1" smtClean="0"/>
              <a:t>br</a:t>
            </a:r>
            <a:r>
              <a:rPr lang="en-US" sz="2800" dirty="0" smtClean="0"/>
              <a:t>&gt;a </a:t>
            </a:r>
            <a:r>
              <a:rPr lang="en-US" sz="2800" dirty="0" err="1" smtClean="0"/>
              <a:t>para</a:t>
            </a:r>
            <a:r>
              <a:rPr lang="en-US" sz="2800" dirty="0" smtClean="0"/>
              <a:t>&lt;</a:t>
            </a:r>
            <a:r>
              <a:rPr lang="en-US" sz="2800" dirty="0" err="1" smtClean="0"/>
              <a:t>br</a:t>
            </a:r>
            <a:r>
              <a:rPr lang="en-US" sz="2800" dirty="0" smtClean="0"/>
              <a:t>&gt;graph with line breaks&lt;/p&gt;</a:t>
            </a:r>
          </a:p>
          <a:p>
            <a:pPr>
              <a:buNone/>
            </a:pPr>
            <a:r>
              <a:rPr lang="en-US" dirty="0" smtClean="0"/>
              <a:t>O/P: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/>
              <a:t>This is</a:t>
            </a:r>
            <a:br>
              <a:rPr lang="en-US" sz="2800" dirty="0" smtClean="0"/>
            </a:br>
            <a:r>
              <a:rPr lang="en-US" sz="2800" dirty="0" smtClean="0"/>
              <a:t>a </a:t>
            </a:r>
            <a:r>
              <a:rPr lang="en-US" sz="2800" dirty="0" err="1" smtClean="0"/>
              <a:t>para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graph with line breaks</a:t>
            </a:r>
          </a:p>
          <a:p>
            <a:endParaRPr lang="en-US" sz="2800" dirty="0" smtClean="0"/>
          </a:p>
          <a:p>
            <a:r>
              <a:rPr lang="en-US" sz="2800" dirty="0" smtClean="0"/>
              <a:t>NOTE: The &lt;</a:t>
            </a:r>
            <a:r>
              <a:rPr lang="en-US" sz="2800" dirty="0" err="1" smtClean="0"/>
              <a:t>br</a:t>
            </a:r>
            <a:r>
              <a:rPr lang="en-US" sz="2800" dirty="0" smtClean="0"/>
              <a:t>&gt; element is an empty HTML element. It has no end tag.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HTML &lt;pre&gt; Element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5105400" cy="59436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&lt;pre&gt;</a:t>
            </a:r>
            <a:br>
              <a:rPr lang="en-US" sz="2400" dirty="0" smtClean="0"/>
            </a:br>
            <a:r>
              <a:rPr lang="en-US" sz="2400" dirty="0" smtClean="0"/>
              <a:t>  Twinkle, twinkle, little star,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       How I wonder what you are!</a:t>
            </a:r>
            <a:br>
              <a:rPr lang="en-US" sz="2400" dirty="0" smtClean="0"/>
            </a:br>
            <a:r>
              <a:rPr lang="en-US" sz="2400" dirty="0" smtClean="0"/>
              <a:t>  Up above the world so high,</a:t>
            </a:r>
            <a:br>
              <a:rPr lang="en-US" sz="2400" dirty="0" smtClean="0"/>
            </a:br>
            <a:r>
              <a:rPr lang="en-US" sz="2400" dirty="0" smtClean="0"/>
              <a:t>  Like a diamond in the sky.         </a:t>
            </a:r>
            <a:r>
              <a:rPr lang="en-US" sz="2400" dirty="0" smtClean="0">
                <a:sym typeface="Wingdings" pitchFamily="2" charset="2"/>
              </a:rPr>
              <a:t>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&lt;/pre&gt;</a:t>
            </a:r>
          </a:p>
          <a:p>
            <a:pPr>
              <a:buNone/>
            </a:pPr>
            <a:r>
              <a:rPr lang="en-US" sz="2400" dirty="0" smtClean="0"/>
              <a:t>O/P: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	 Twinkle, twinkle, little star,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       How I wonder what you are!</a:t>
            </a:r>
            <a:br>
              <a:rPr lang="en-US" sz="2400" dirty="0" smtClean="0"/>
            </a:br>
            <a:r>
              <a:rPr lang="en-US" sz="2400" dirty="0" smtClean="0"/>
              <a:t>  Up above the world so high,</a:t>
            </a:r>
            <a:br>
              <a:rPr lang="en-US" sz="2400" dirty="0" smtClean="0"/>
            </a:br>
            <a:r>
              <a:rPr lang="en-US" sz="2400" dirty="0" smtClean="0"/>
              <a:t>  Like a diamond in the sky.         </a:t>
            </a:r>
            <a:r>
              <a:rPr lang="en-US" sz="2400" dirty="0" smtClean="0">
                <a:sym typeface="Wingdings" pitchFamily="2" charset="2"/>
              </a:rPr>
              <a:t>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1219200"/>
            <a:ext cx="403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pre tag preserves both spaces and line breaks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Tag Description:</a:t>
            </a:r>
          </a:p>
          <a:p>
            <a:pPr>
              <a:buNone/>
            </a:pPr>
            <a:r>
              <a:rPr lang="en-US" u="sng" dirty="0" smtClean="0">
                <a:hlinkClick r:id="rId2"/>
              </a:rPr>
              <a:t>&lt;p&gt;</a:t>
            </a:r>
            <a:r>
              <a:rPr lang="en-US" dirty="0" smtClean="0"/>
              <a:t>Defines a paragraph</a:t>
            </a:r>
          </a:p>
          <a:p>
            <a:pPr>
              <a:buNone/>
            </a:pPr>
            <a:r>
              <a:rPr lang="en-US" u="sng" dirty="0" smtClean="0">
                <a:hlinkClick r:id="rId3"/>
              </a:rPr>
              <a:t>&lt;</a:t>
            </a:r>
            <a:r>
              <a:rPr lang="en-US" u="sng" dirty="0" err="1" smtClean="0">
                <a:hlinkClick r:id="rId3"/>
              </a:rPr>
              <a:t>br</a:t>
            </a:r>
            <a:r>
              <a:rPr lang="en-US" u="sng" dirty="0" smtClean="0">
                <a:hlinkClick r:id="rId3"/>
              </a:rPr>
              <a:t>&gt;</a:t>
            </a:r>
            <a:r>
              <a:rPr lang="en-US" dirty="0" smtClean="0"/>
              <a:t>Inserts a single line break</a:t>
            </a:r>
          </a:p>
          <a:p>
            <a:pPr>
              <a:buNone/>
            </a:pPr>
            <a:r>
              <a:rPr lang="en-US" u="sng" dirty="0" smtClean="0">
                <a:hlinkClick r:id="rId4"/>
              </a:rPr>
              <a:t>&lt;pre&gt;</a:t>
            </a:r>
            <a:r>
              <a:rPr lang="en-US" dirty="0" smtClean="0"/>
              <a:t>Defines pre-formatted text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06158A1A15C4DAEDB4AE9AC037EE6" ma:contentTypeVersion="11" ma:contentTypeDescription="Create a new document." ma:contentTypeScope="" ma:versionID="f74459b5281de6d29f1c502f41951597">
  <xsd:schema xmlns:xsd="http://www.w3.org/2001/XMLSchema" xmlns:xs="http://www.w3.org/2001/XMLSchema" xmlns:p="http://schemas.microsoft.com/office/2006/metadata/properties" xmlns:ns2="da1fb967-cdb9-4942-8558-781a020194f4" xmlns:ns3="aef93bce-39dd-479c-8184-88334b77acb7" targetNamespace="http://schemas.microsoft.com/office/2006/metadata/properties" ma:root="true" ma:fieldsID="23e2f9ce8906867215628094cf4e231a" ns2:_="" ns3:_="">
    <xsd:import namespace="da1fb967-cdb9-4942-8558-781a020194f4"/>
    <xsd:import namespace="aef93bce-39dd-479c-8184-88334b77ac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fb967-cdb9-4942-8558-781a02019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93bce-39dd-479c-8184-88334b77ac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bde1606-67b5-4b51-a158-11757046d15e}" ma:internalName="TaxCatchAll" ma:showField="CatchAllData" ma:web="aef93bce-39dd-479c-8184-88334b77ac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ef93bce-39dd-479c-8184-88334b77acb7" xsi:nil="true"/>
    <lcf76f155ced4ddcb4097134ff3c332f xmlns="da1fb967-cdb9-4942-8558-781a020194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90B8643-B61D-4D61-AF36-FF1DC9AEA1E0}"/>
</file>

<file path=customXml/itemProps2.xml><?xml version="1.0" encoding="utf-8"?>
<ds:datastoreItem xmlns:ds="http://schemas.openxmlformats.org/officeDocument/2006/customXml" ds:itemID="{2003EDAF-8E70-47B7-8A2A-BAC45C2C3484}"/>
</file>

<file path=customXml/itemProps3.xml><?xml version="1.0" encoding="utf-8"?>
<ds:datastoreItem xmlns:ds="http://schemas.openxmlformats.org/officeDocument/2006/customXml" ds:itemID="{12C4076B-4254-4352-8334-B259F1C07D8B}"/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263</Words>
  <Application>Microsoft Office PowerPoint</Application>
  <PresentationFormat>On-screen Show (4:3)</PresentationFormat>
  <Paragraphs>110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What is HTML?  </vt:lpstr>
      <vt:lpstr>HTML WEB PAGE STRUCTURE</vt:lpstr>
      <vt:lpstr>Slide 3</vt:lpstr>
      <vt:lpstr>Slide 4</vt:lpstr>
      <vt:lpstr>Slide 5</vt:lpstr>
      <vt:lpstr>HTML Paragraphs </vt:lpstr>
      <vt:lpstr>HTML Line Breaks   </vt:lpstr>
      <vt:lpstr>The HTML &lt;pre&gt; Element </vt:lpstr>
      <vt:lpstr>Slide 9</vt:lpstr>
      <vt:lpstr>HTML Headings </vt:lpstr>
      <vt:lpstr>Slide 11</vt:lpstr>
      <vt:lpstr>HTML Horizontal Rules </vt:lpstr>
      <vt:lpstr>The HTML &lt;head&gt; Element </vt:lpstr>
      <vt:lpstr>Slide 14</vt:lpstr>
      <vt:lpstr>Slide 15</vt:lpstr>
      <vt:lpstr>Slide 16</vt:lpstr>
      <vt:lpstr>HTML Comments</vt:lpstr>
      <vt:lpstr>changing background color of page, text color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Admin</dc:creator>
  <cp:lastModifiedBy>N Ramrakhiyani</cp:lastModifiedBy>
  <cp:revision>164</cp:revision>
  <dcterms:created xsi:type="dcterms:W3CDTF">2015-07-14T05:07:03Z</dcterms:created>
  <dcterms:modified xsi:type="dcterms:W3CDTF">2016-08-08T11:27:51Z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0x010100CA306158A1A15C4DAEDB4AE9AC037EE6</vt:lpwstr>
  </property>
</Properties>
</file>