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60" r:id="rId3"/>
    <p:sldId id="261" r:id="rId4"/>
    <p:sldId id="262" r:id="rId5"/>
    <p:sldId id="315" r:id="rId6"/>
    <p:sldId id="263" r:id="rId7"/>
    <p:sldId id="316" r:id="rId8"/>
    <p:sldId id="264" r:id="rId9"/>
    <p:sldId id="265" r:id="rId10"/>
    <p:sldId id="266" r:id="rId11"/>
    <p:sldId id="269" r:id="rId12"/>
    <p:sldId id="272" r:id="rId13"/>
    <p:sldId id="273" r:id="rId14"/>
    <p:sldId id="277" r:id="rId15"/>
    <p:sldId id="308" r:id="rId16"/>
    <p:sldId id="309" r:id="rId17"/>
    <p:sldId id="278" r:id="rId18"/>
    <p:sldId id="280" r:id="rId19"/>
    <p:sldId id="279" r:id="rId20"/>
    <p:sldId id="281" r:id="rId21"/>
    <p:sldId id="307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5" r:id="rId32"/>
    <p:sldId id="306" r:id="rId33"/>
    <p:sldId id="317" r:id="rId34"/>
    <p:sldId id="310" r:id="rId35"/>
    <p:sldId id="311" r:id="rId36"/>
    <p:sldId id="312" r:id="rId37"/>
    <p:sldId id="3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col.asp" TargetMode="External"/><Relationship Id="rId2" Type="http://schemas.openxmlformats.org/officeDocument/2006/relationships/hyperlink" Target="http://www.w3schools.com/tags/tag_colgroup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mail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changing background color of page, text color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Background Color:</a:t>
            </a:r>
          </a:p>
          <a:p>
            <a:pPr>
              <a:buNone/>
            </a:pPr>
            <a:r>
              <a:rPr lang="en-US" sz="2600" dirty="0" smtClean="0"/>
              <a:t>&lt;</a:t>
            </a:r>
            <a:r>
              <a:rPr lang="en-US" sz="3000" dirty="0" smtClean="0"/>
              <a:t>body </a:t>
            </a:r>
            <a:r>
              <a:rPr lang="en-US" sz="3000" dirty="0" err="1" smtClean="0"/>
              <a:t>bgcolor</a:t>
            </a:r>
            <a:r>
              <a:rPr lang="en-US" sz="3000" dirty="0" smtClean="0"/>
              <a:t>="#E6E6FA"&gt;</a:t>
            </a:r>
          </a:p>
          <a:p>
            <a:pPr>
              <a:buNone/>
            </a:pPr>
            <a:r>
              <a:rPr lang="en-US" sz="3000" dirty="0" smtClean="0"/>
              <a:t>NOTE: The &lt;body&gt; </a:t>
            </a:r>
            <a:r>
              <a:rPr lang="en-US" sz="3000" dirty="0" err="1" smtClean="0"/>
              <a:t>bgcolor</a:t>
            </a:r>
            <a:r>
              <a:rPr lang="en-US" sz="3000" dirty="0" smtClean="0"/>
              <a:t> attribute is not supported in HTML5. Use CSS instead.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Text Color:</a:t>
            </a:r>
          </a:p>
          <a:p>
            <a:pPr>
              <a:buNone/>
            </a:pPr>
            <a:r>
              <a:rPr lang="en-US" sz="3000" dirty="0" smtClean="0"/>
              <a:t>&lt;font size="3" color="red"&gt;This is some text!&lt;/font&gt;</a:t>
            </a:r>
            <a:br>
              <a:rPr lang="en-US" sz="3000" dirty="0" smtClean="0"/>
            </a:br>
            <a:r>
              <a:rPr lang="en-US" sz="3000" dirty="0" smtClean="0"/>
              <a:t>&lt;font size="2" color="blue"&gt;This is some text!&lt;/font&gt;</a:t>
            </a:r>
            <a:br>
              <a:rPr lang="en-US" sz="3000" dirty="0" smtClean="0"/>
            </a:br>
            <a:r>
              <a:rPr lang="en-US" sz="3000" dirty="0" smtClean="0"/>
              <a:t>&lt;font face="</a:t>
            </a:r>
            <a:r>
              <a:rPr lang="en-US" sz="3000" dirty="0" err="1" smtClean="0"/>
              <a:t>verdana</a:t>
            </a:r>
            <a:r>
              <a:rPr lang="en-US" sz="3000" dirty="0" smtClean="0"/>
              <a:t>" color="green"&gt;This is some text!&lt;/font&gt;</a:t>
            </a:r>
          </a:p>
          <a:p>
            <a:pPr>
              <a:buNone/>
            </a:pPr>
            <a:r>
              <a:rPr lang="en-US" sz="3000" dirty="0" smtClean="0"/>
              <a:t> Not Supported in HTML5.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>
                <a:hlinkClick r:id="rId2"/>
              </a:rPr>
              <a:t>&lt;</a:t>
            </a:r>
            <a:r>
              <a:rPr lang="en-US" sz="2800" u="sng" dirty="0" err="1">
                <a:hlinkClick r:id="rId2"/>
              </a:rPr>
              <a:t>colgroup</a:t>
            </a:r>
            <a:r>
              <a:rPr lang="en-US" sz="2800" u="sng" dirty="0">
                <a:hlinkClick r:id="rId2"/>
              </a:rPr>
              <a:t>&gt;</a:t>
            </a:r>
            <a:r>
              <a:rPr lang="en-US" sz="2800" dirty="0" smtClean="0"/>
              <a:t>Specifies a group of one or more columns in a table for formatting</a:t>
            </a:r>
          </a:p>
          <a:p>
            <a:pPr>
              <a:buNone/>
            </a:pPr>
            <a:r>
              <a:rPr lang="en-US" sz="2800" u="sng" dirty="0">
                <a:hlinkClick r:id="rId3"/>
              </a:rPr>
              <a:t>&lt;</a:t>
            </a:r>
            <a:r>
              <a:rPr lang="en-US" sz="2800" u="sng" dirty="0" err="1">
                <a:hlinkClick r:id="rId3"/>
              </a:rPr>
              <a:t>col</a:t>
            </a:r>
            <a:r>
              <a:rPr lang="en-US" sz="2800" u="sng" dirty="0">
                <a:hlinkClick r:id="rId3"/>
              </a:rPr>
              <a:t>&gt;</a:t>
            </a:r>
            <a:r>
              <a:rPr lang="en-US" sz="2800" dirty="0" smtClean="0"/>
              <a:t>Specifies column properties for each column within a &lt;</a:t>
            </a:r>
            <a:r>
              <a:rPr lang="en-US" sz="2800" dirty="0" err="1" smtClean="0"/>
              <a:t>colgroup</a:t>
            </a:r>
            <a:r>
              <a:rPr lang="en-US" sz="2800" dirty="0" smtClean="0"/>
              <a:t>&gt; element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8768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th,tr</a:t>
            </a:r>
            <a:r>
              <a:rPr lang="en-US" dirty="0" smtClean="0"/>
              <a:t>, td {</a:t>
            </a:r>
          </a:p>
          <a:p>
            <a:pPr>
              <a:buNone/>
            </a:pPr>
            <a:r>
              <a:rPr lang="en-US" dirty="0" smtClean="0"/>
              <a:t>    border: 1px solid black;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&lt;table&gt;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colgroup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col</a:t>
            </a:r>
            <a:r>
              <a:rPr lang="en-US" dirty="0" smtClean="0"/>
              <a:t> span="2" style="background-</a:t>
            </a:r>
            <a:r>
              <a:rPr lang="en-US" dirty="0" err="1" smtClean="0"/>
              <a:t>color:red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col</a:t>
            </a:r>
            <a:r>
              <a:rPr lang="en-US" dirty="0" smtClean="0"/>
              <a:t> style="background-</a:t>
            </a:r>
            <a:r>
              <a:rPr lang="en-US" dirty="0" err="1" smtClean="0"/>
              <a:t>color:yellow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colgroup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&gt;Book&lt;/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&gt;Title&lt;/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&gt;Price&lt;/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&lt;td&gt;CSS&lt;/td&gt;</a:t>
            </a:r>
          </a:p>
          <a:p>
            <a:pPr>
              <a:buNone/>
            </a:pPr>
            <a:r>
              <a:rPr lang="en-US" dirty="0"/>
              <a:t>    &lt;td&gt;My first CSS&lt;/td&gt;</a:t>
            </a:r>
          </a:p>
          <a:p>
            <a:pPr>
              <a:buNone/>
            </a:pPr>
            <a:r>
              <a:rPr lang="en-US" dirty="0"/>
              <a:t>    &lt;td&gt;149&lt;/td&gt;</a:t>
            </a:r>
          </a:p>
          <a:p>
            <a:pPr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&lt;/table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&lt;td&gt;HTML&lt;/td&gt;</a:t>
            </a:r>
          </a:p>
          <a:p>
            <a:pPr>
              <a:buNone/>
            </a:pPr>
            <a:r>
              <a:rPr lang="en-US" dirty="0" smtClean="0"/>
              <a:t>    &lt;td&gt;My first HTML&lt;/td&gt;</a:t>
            </a:r>
          </a:p>
          <a:p>
            <a:pPr>
              <a:buNone/>
            </a:pPr>
            <a:r>
              <a:rPr lang="en-US" dirty="0" smtClean="0"/>
              <a:t>    &lt;td&gt;253&lt;/td&gt;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 Links allow users to click their way from page to page.</a:t>
            </a:r>
          </a:p>
          <a:p>
            <a:r>
              <a:rPr lang="en-US" dirty="0" smtClean="0"/>
              <a:t>HTML link is a hyperlink. It is a text or an image you can click on, and jump to another document.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="</a:t>
            </a:r>
            <a:r>
              <a:rPr lang="en-US" sz="2800" i="1" dirty="0" err="1" smtClean="0"/>
              <a:t>url</a:t>
            </a:r>
            <a:r>
              <a:rPr lang="en-US" sz="2800" dirty="0" smtClean="0"/>
              <a:t>"&gt;</a:t>
            </a:r>
            <a:r>
              <a:rPr lang="en-US" sz="2800" i="1" dirty="0" smtClean="0"/>
              <a:t>link text</a:t>
            </a:r>
            <a:r>
              <a:rPr lang="en-US" sz="2800" dirty="0" smtClean="0"/>
              <a:t>&lt;/a&gt;</a:t>
            </a:r>
          </a:p>
          <a:p>
            <a:pPr>
              <a:buNone/>
            </a:pPr>
            <a:r>
              <a:rPr lang="en-US" sz="2800" dirty="0" smtClean="0"/>
              <a:t>	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</a:t>
            </a:r>
            <a:r>
              <a:rPr lang="en-US" sz="2800" dirty="0" smtClean="0">
                <a:hlinkClick r:id="rId2"/>
              </a:rPr>
              <a:t>http://www.gmail.com/</a:t>
            </a:r>
            <a:r>
              <a:rPr lang="en-US" sz="2800" dirty="0" smtClean="0"/>
              <a:t>&gt;Welcome to </a:t>
            </a:r>
            <a:r>
              <a:rPr lang="en-US" sz="2800" dirty="0" err="1" smtClean="0"/>
              <a:t>gmail</a:t>
            </a:r>
            <a:r>
              <a:rPr lang="en-US" sz="2800" dirty="0" smtClean="0"/>
              <a:t>&lt;/a&gt;</a:t>
            </a:r>
          </a:p>
          <a:p>
            <a:pPr>
              <a:buNone/>
            </a:pPr>
            <a:r>
              <a:rPr lang="en-US" sz="2800" dirty="0" smtClean="0"/>
              <a:t>The </a:t>
            </a:r>
            <a:r>
              <a:rPr lang="en-US" sz="2800" b="1" dirty="0" err="1" smtClean="0"/>
              <a:t>href</a:t>
            </a:r>
            <a:r>
              <a:rPr lang="en-US" sz="2800" dirty="0" smtClean="0"/>
              <a:t> attribute specifies the destination address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86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example above used an absolute URL (A full web address).</a:t>
            </a:r>
          </a:p>
          <a:p>
            <a:r>
              <a:rPr lang="en-US" sz="2800" dirty="0" smtClean="0"/>
              <a:t>A local link (link to the same web site) is specified with a relative URL (without http://www....).</a:t>
            </a:r>
          </a:p>
          <a:p>
            <a:pPr>
              <a:buNone/>
            </a:pPr>
            <a:r>
              <a:rPr lang="en-US" sz="2800" dirty="0" smtClean="0"/>
              <a:t>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=“ html_images.asp"&gt;HTML Images&lt;/a&gt;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Links - The target Attribute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 </a:t>
            </a:r>
            <a:r>
              <a:rPr lang="en-US" b="1" dirty="0" smtClean="0"/>
              <a:t>target</a:t>
            </a:r>
            <a:r>
              <a:rPr lang="en-US" dirty="0" smtClean="0"/>
              <a:t> attribute specifies where to open the linked document.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target=“_blank”  (Opens the linked document in a new window or tab)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Target=“self” (Opens the linked document in the same frame as it was clicked 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this is default</a:t>
            </a:r>
            <a:r>
              <a:rPr lang="en-US" sz="2800" dirty="0" smtClean="0"/>
              <a:t>))</a:t>
            </a:r>
          </a:p>
          <a:p>
            <a:pPr>
              <a:buNone/>
            </a:pPr>
            <a:r>
              <a:rPr lang="en-US" sz="2800" dirty="0" smtClean="0"/>
              <a:t>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="http://www.vit.edu/" target="_blank“&gt;VIT College&lt;/a&gt;</a:t>
            </a:r>
          </a:p>
          <a:p>
            <a:pPr>
              <a:buNone/>
            </a:pPr>
            <a:r>
              <a:rPr lang="en-US" sz="2800" dirty="0" smtClean="0"/>
              <a:t>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="http://www.vit.edu/" target="_self“&gt;VIT College&lt;/a&gt;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Image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&lt;</a:t>
            </a:r>
            <a:r>
              <a:rPr lang="en-US" sz="2800" dirty="0" err="1" smtClean="0"/>
              <a:t>img</a:t>
            </a:r>
            <a:r>
              <a:rPr lang="en-US" sz="2800" dirty="0" smtClean="0"/>
              <a:t>&gt; tag is empty, it contains attributes only, and does not have a closing tag.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src</a:t>
            </a:r>
            <a:r>
              <a:rPr lang="en-US" sz="2800" dirty="0" smtClean="0"/>
              <a:t> attribute specifies the URL (web address) of the image: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 </a:t>
            </a:r>
            <a:r>
              <a:rPr lang="en-US" sz="2800" dirty="0" err="1" smtClean="0"/>
              <a:t>src</a:t>
            </a:r>
            <a:r>
              <a:rPr lang="en-US" sz="2800" dirty="0" smtClean="0"/>
              <a:t>="</a:t>
            </a:r>
            <a:r>
              <a:rPr lang="en-US" sz="2800" i="1" dirty="0" err="1" smtClean="0"/>
              <a:t>url</a:t>
            </a:r>
            <a:r>
              <a:rPr lang="en-US" sz="2800" dirty="0" smtClean="0"/>
              <a:t>" alt="</a:t>
            </a:r>
            <a:r>
              <a:rPr lang="en-US" sz="2800" i="1" dirty="0" err="1" smtClean="0"/>
              <a:t>some_text</a:t>
            </a:r>
            <a:r>
              <a:rPr lang="en-US" sz="2800" dirty="0" smtClean="0"/>
              <a:t>"&gt;</a:t>
            </a:r>
          </a:p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 </a:t>
            </a:r>
            <a:r>
              <a:rPr lang="en-US" sz="2800" dirty="0" err="1" smtClean="0"/>
              <a:t>src</a:t>
            </a:r>
            <a:r>
              <a:rPr lang="en-US" sz="2800" dirty="0" smtClean="0"/>
              <a:t>=" smiley.gif " alt=“Smiley”&gt;</a:t>
            </a:r>
          </a:p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 </a:t>
            </a:r>
            <a:r>
              <a:rPr lang="en-US" sz="2800" dirty="0" err="1" smtClean="0"/>
              <a:t>src</a:t>
            </a:r>
            <a:r>
              <a:rPr lang="en-US" sz="2800" dirty="0" smtClean="0"/>
              <a:t>=" smiley.gif " alt=“Smiley” style="width:128px;height:128px;" 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alt Attribute : </a:t>
            </a:r>
            <a:r>
              <a:rPr lang="en-US" sz="2800" dirty="0" smtClean="0"/>
              <a:t>The alt attribute specifies an alternate text for an image, if the image cannot be displayed.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Images in Another Folder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 </a:t>
            </a:r>
            <a:r>
              <a:rPr lang="en-US" sz="2800" dirty="0" err="1" smtClean="0"/>
              <a:t>src</a:t>
            </a:r>
            <a:r>
              <a:rPr lang="en-US" sz="2800" dirty="0" smtClean="0"/>
              <a:t>="/images/html5.gif" alt="HTML5 Icon" style="width:128px;height:128px;"&gt;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400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HTML Links - Image as Link</a:t>
            </a:r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&lt;p&gt;The image is a link. You can click on it.&lt;/p&gt;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="http://www.yahoomail.com"&gt;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="smiley.gif" alt=“</a:t>
            </a:r>
            <a:r>
              <a:rPr lang="en-US" dirty="0" err="1" smtClean="0"/>
              <a:t>Yahoomail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&lt;/a&gt;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alt Attribute : </a:t>
            </a:r>
            <a:r>
              <a:rPr lang="en-US" dirty="0" smtClean="0"/>
              <a:t>The alt attribute specifies an alternate text for an image, if the image cannot be displayed.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8826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HTML Links - Create a Bookmark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dirty="0" smtClean="0"/>
              <a:t>HTML bookmarks are used to allow readers to jump to specific parts of a Web page.</a:t>
            </a:r>
          </a:p>
          <a:p>
            <a:r>
              <a:rPr lang="en-US" sz="2800" dirty="0" smtClean="0"/>
              <a:t>To make a bookmark, you must first create the bookmark, and then add a link to it.</a:t>
            </a:r>
          </a:p>
          <a:p>
            <a:r>
              <a:rPr lang="en-US" sz="2800" dirty="0" smtClean="0"/>
              <a:t>When the link is clicked, the page will scroll to the location with the bookmark.</a:t>
            </a:r>
          </a:p>
          <a:p>
            <a:r>
              <a:rPr lang="en-US" sz="2800" dirty="0" smtClean="0"/>
              <a:t>NOTE: only useful when no of links are more.</a:t>
            </a:r>
          </a:p>
          <a:p>
            <a:pPr>
              <a:buNone/>
            </a:pPr>
            <a:r>
              <a:rPr lang="en-US" sz="2800" dirty="0" smtClean="0"/>
              <a:t>(Won’t work in 2-3 links)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Use the HTML </a:t>
            </a:r>
            <a:r>
              <a:rPr lang="en-US" sz="3000" b="1" dirty="0" smtClean="0"/>
              <a:t>&lt;a&gt;</a:t>
            </a:r>
            <a:r>
              <a:rPr lang="en-US" sz="3000" dirty="0" smtClean="0"/>
              <a:t> element to define a link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err="1" smtClean="0"/>
              <a:t>href</a:t>
            </a:r>
            <a:r>
              <a:rPr lang="en-US" sz="3000" dirty="0" smtClean="0"/>
              <a:t> attribute to define the link address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smtClean="0"/>
              <a:t>target</a:t>
            </a:r>
            <a:r>
              <a:rPr lang="en-US" sz="3000" dirty="0" smtClean="0"/>
              <a:t> attribute to define where to open the linked document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smtClean="0"/>
              <a:t>&lt;</a:t>
            </a:r>
            <a:r>
              <a:rPr lang="en-US" sz="3000" b="1" dirty="0" err="1" smtClean="0"/>
              <a:t>img</a:t>
            </a:r>
            <a:r>
              <a:rPr lang="en-US" sz="3000" b="1" dirty="0" smtClean="0"/>
              <a:t>&gt;</a:t>
            </a:r>
            <a:r>
              <a:rPr lang="en-US" sz="3000" dirty="0" smtClean="0"/>
              <a:t> element (inside &lt;a&gt;) to use an image as a link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smtClean="0"/>
              <a:t>id</a:t>
            </a:r>
            <a:r>
              <a:rPr lang="en-US" sz="3000" dirty="0" smtClean="0"/>
              <a:t> attribute (id="</a:t>
            </a:r>
            <a:r>
              <a:rPr lang="en-US" sz="3000" i="1" dirty="0" smtClean="0"/>
              <a:t>value</a:t>
            </a:r>
            <a:r>
              <a:rPr lang="en-US" sz="3000" dirty="0" smtClean="0"/>
              <a:t>") to define bookmarks in a page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err="1" smtClean="0"/>
              <a:t>href</a:t>
            </a:r>
            <a:r>
              <a:rPr lang="en-US" sz="3000" b="1" dirty="0" smtClean="0"/>
              <a:t> </a:t>
            </a:r>
            <a:r>
              <a:rPr lang="en-US" sz="3000" dirty="0" smtClean="0"/>
              <a:t>attribute (</a:t>
            </a:r>
            <a:r>
              <a:rPr lang="en-US" sz="3000" dirty="0" err="1" smtClean="0"/>
              <a:t>href</a:t>
            </a:r>
            <a:r>
              <a:rPr lang="en-US" sz="3000" dirty="0" smtClean="0"/>
              <a:t>="#</a:t>
            </a:r>
            <a:r>
              <a:rPr lang="en-US" sz="3000" i="1" dirty="0" smtClean="0"/>
              <a:t>value</a:t>
            </a:r>
            <a:r>
              <a:rPr lang="en-US" sz="3000" dirty="0" smtClean="0"/>
              <a:t>") to link to the bookmark</a:t>
            </a:r>
          </a:p>
          <a:p>
            <a:r>
              <a:rPr lang="en-US" sz="3000" dirty="0" smtClean="0"/>
              <a:t>Use the </a:t>
            </a:r>
            <a:r>
              <a:rPr lang="en-US" sz="3000" b="1" dirty="0" smtClean="0"/>
              <a:t>alt </a:t>
            </a:r>
            <a:r>
              <a:rPr lang="en-US" sz="3000" dirty="0" smtClean="0"/>
              <a:t>attribute to show text while failure of image display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None/>
            </a:pPr>
            <a:r>
              <a:rPr lang="en-US" dirty="0"/>
              <a:t>HTML </a:t>
            </a:r>
            <a:r>
              <a:rPr lang="en-US" dirty="0" smtClean="0"/>
              <a:t>Tables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Student information: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286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1910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Table mainly used tags are &lt;table&gt;,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and  &lt;td&gt;</a:t>
            </a:r>
          </a:p>
          <a:p>
            <a:r>
              <a:rPr lang="en-US" sz="2400" dirty="0"/>
              <a:t>Tables are defined with the </a:t>
            </a:r>
            <a:r>
              <a:rPr lang="en-US" sz="2400" b="1" dirty="0"/>
              <a:t>&lt;table&gt;</a:t>
            </a:r>
            <a:r>
              <a:rPr lang="en-US" sz="2400" dirty="0"/>
              <a:t> tag.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- For table row (tables are divided into table rows) </a:t>
            </a:r>
          </a:p>
          <a:p>
            <a:r>
              <a:rPr lang="en-US" sz="2400" dirty="0" smtClean="0"/>
              <a:t>&lt;td&gt; - For table column (table rows are divided into table data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- For the table header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3886200" cy="5745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&lt;p&gt;&lt;a </a:t>
            </a:r>
            <a:r>
              <a:rPr lang="en-US" dirty="0" err="1" smtClean="0"/>
              <a:t>href</a:t>
            </a:r>
            <a:r>
              <a:rPr lang="en-US" dirty="0" smtClean="0"/>
              <a:t>="#C2"&gt;Jump to Email Server2&lt;/a&gt;&lt;/p&gt;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id=“C1”&gt;Email Server1&lt;/h2&gt;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id="C2"&gt;Email Server2&lt;/h2&gt;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id="C3“&gt;Email Sever3&lt;/h2&gt;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Sever4&lt;/h2&gt;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Sever5&lt;/h2&gt;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0" y="685800"/>
            <a:ext cx="411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&lt;h2&gt;Email Sever6&lt;/h2&gt;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Sever7&lt;/h2&gt;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Sever8&lt;/h2&gt;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Sever9&lt;/h2&gt;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Sever10&lt;/h2&gt;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Sever11&lt;/h2&gt;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Sever12&lt;/h2&gt;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Example of Bookmark Link</a:t>
            </a:r>
            <a:endParaRPr lang="en-US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HTML Lists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Unordered lists and ordered lists are commonly</a:t>
            </a:r>
          </a:p>
          <a:p>
            <a:pPr>
              <a:buNone/>
            </a:pPr>
            <a:r>
              <a:rPr lang="en-US" dirty="0" smtClean="0"/>
              <a:t>used in HTML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560320"/>
          <a:ext cx="6400800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00400"/>
                <a:gridCol w="3200400"/>
              </a:tblGrid>
              <a:tr h="2819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 smtClean="0"/>
                        <a:t>Unordered List</a:t>
                      </a:r>
                    </a:p>
                    <a:p>
                      <a:pPr>
                        <a:buNone/>
                      </a:pPr>
                      <a:endParaRPr lang="en-US" sz="2800" b="1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first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second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third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fourth item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Ordered List</a:t>
                      </a:r>
                    </a:p>
                    <a:p>
                      <a:pPr>
                        <a:buNone/>
                      </a:pPr>
                      <a:endParaRPr lang="en-US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The first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The second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The third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The fourth item</a:t>
                      </a:r>
                    </a:p>
                    <a:p>
                      <a:endParaRPr lang="en-US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Unordered HTML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514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unordered list starts with 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ul</a:t>
            </a:r>
            <a:r>
              <a:rPr lang="en-US" sz="2800" b="1" dirty="0" smtClean="0"/>
              <a:t>&gt;</a:t>
            </a:r>
            <a:r>
              <a:rPr lang="en-US" sz="2800" dirty="0" smtClean="0"/>
              <a:t> tag. Each list item starts with 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li</a:t>
            </a:r>
            <a:r>
              <a:rPr lang="en-US" sz="2800" b="1" dirty="0" smtClean="0"/>
              <a:t>&gt;</a:t>
            </a:r>
            <a:r>
              <a:rPr lang="en-US" sz="2800" dirty="0" smtClean="0"/>
              <a:t> tag.</a:t>
            </a:r>
          </a:p>
          <a:p>
            <a:pPr>
              <a:buNone/>
            </a:pPr>
            <a:r>
              <a:rPr lang="en-US" sz="2800" dirty="0" smtClean="0"/>
              <a:t>The list items will be marked with bullets (small black circles):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3429000"/>
            <a:ext cx="4419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Unordered List with Default Bullets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O/P: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Coffee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Tea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Milk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276600"/>
            <a:ext cx="289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Example</a:t>
            </a:r>
          </a:p>
          <a:p>
            <a:r>
              <a:rPr lang="it-IT" sz="2400" dirty="0" smtClean="0"/>
              <a:t>&lt;ul&gt;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&lt;/ul&gt;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b="1" dirty="0" smtClean="0"/>
              <a:t>Unordered HTML Lists - The Style Attribute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057401"/>
          <a:ext cx="8686800" cy="311672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86332"/>
                <a:gridCol w="5900468"/>
              </a:tblGrid>
              <a:tr h="55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Style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b="0" dirty="0"/>
                    </a:p>
                  </a:txBody>
                  <a:tcPr/>
                </a:tc>
              </a:tr>
              <a:tr h="4091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list-style-</a:t>
                      </a:r>
                      <a:r>
                        <a:rPr lang="en-US" sz="2400" dirty="0" err="1" smtClean="0"/>
                        <a:t>type:disc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list items will be marked with bullets (default)</a:t>
                      </a:r>
                    </a:p>
                  </a:txBody>
                  <a:tcPr/>
                </a:tc>
              </a:tr>
              <a:tr h="3927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list-style-</a:t>
                      </a:r>
                      <a:r>
                        <a:rPr lang="en-US" sz="2400" dirty="0" err="1" smtClean="0"/>
                        <a:t>type:circle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list items will be marked with </a:t>
                      </a:r>
                      <a:r>
                        <a:rPr lang="en-US" sz="2400" dirty="0" err="1" smtClean="0"/>
                        <a:t>circleslist</a:t>
                      </a:r>
                      <a:endParaRPr lang="en-US" sz="2400" dirty="0"/>
                    </a:p>
                  </a:txBody>
                  <a:tcPr/>
                </a:tc>
              </a:tr>
              <a:tr h="3927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style-</a:t>
                      </a:r>
                      <a:r>
                        <a:rPr lang="en-US" sz="2400" dirty="0" err="1" smtClean="0"/>
                        <a:t>type:square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list items will be marked with </a:t>
                      </a:r>
                      <a:r>
                        <a:rPr lang="en-US" sz="2400" dirty="0" err="1" smtClean="0"/>
                        <a:t>squareslist</a:t>
                      </a:r>
                      <a:endParaRPr lang="en-US" sz="2400" dirty="0"/>
                    </a:p>
                  </a:txBody>
                  <a:tcPr/>
                </a:tc>
              </a:tr>
              <a:tr h="68731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style-</a:t>
                      </a:r>
                      <a:r>
                        <a:rPr lang="en-US" sz="2400" dirty="0" err="1" smtClean="0"/>
                        <a:t>type:none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list items will not be marked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Ordered HTML Lists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 ordered list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</a:t>
            </a:r>
            <a:r>
              <a:rPr lang="en-US" dirty="0" smtClean="0"/>
              <a:t> tag. Each list item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r>
              <a:rPr lang="en-US" dirty="0" smtClean="0"/>
              <a:t> tag.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622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Example</a:t>
            </a:r>
            <a:r>
              <a:rPr lang="it-IT" dirty="0" smtClean="0"/>
              <a:t>:</a:t>
            </a:r>
          </a:p>
          <a:p>
            <a:r>
              <a:rPr lang="it-IT" sz="2400" dirty="0" smtClean="0"/>
              <a:t>&lt;ol&gt;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&lt;/ol&gt;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2286000"/>
            <a:ext cx="4267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Ordered List</a:t>
            </a:r>
          </a:p>
          <a:p>
            <a:r>
              <a:rPr lang="en-US" sz="2400" b="1" dirty="0" smtClean="0"/>
              <a:t>O/P:</a:t>
            </a:r>
          </a:p>
          <a:p>
            <a:r>
              <a:rPr lang="en-US" sz="2400" dirty="0" smtClean="0"/>
              <a:t>1. Coffee</a:t>
            </a:r>
          </a:p>
          <a:p>
            <a:r>
              <a:rPr lang="en-US" sz="2400" dirty="0" smtClean="0"/>
              <a:t>2. Tea</a:t>
            </a:r>
          </a:p>
          <a:p>
            <a:r>
              <a:rPr lang="en-US" sz="2400" dirty="0" smtClean="0"/>
              <a:t>3. Milk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Ordered HTML Lists - The Type Attribute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 </a:t>
            </a:r>
            <a:r>
              <a:rPr lang="en-US" b="1" dirty="0" smtClean="0"/>
              <a:t>type</a:t>
            </a:r>
            <a:r>
              <a:rPr lang="en-US" dirty="0" smtClean="0"/>
              <a:t> attribute can be added to an </a:t>
            </a:r>
            <a:r>
              <a:rPr lang="en-US" b="1" dirty="0" smtClean="0"/>
              <a:t>ordered list</a:t>
            </a:r>
            <a:r>
              <a:rPr lang="en-US" dirty="0" smtClean="0"/>
              <a:t>, to define the type of the marker: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362200"/>
          <a:ext cx="7696200" cy="250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type="1"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numbers (default)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type="A"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uppercase letters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type="a"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lowercase letters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type="I"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uppercase roman numbers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lowercase roman numbers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HTML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6095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List can be nested (lists inside lists):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373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Example:</a:t>
            </a:r>
            <a:endParaRPr lang="it-IT" b="1" dirty="0" smtClean="0"/>
          </a:p>
          <a:p>
            <a:r>
              <a:rPr lang="it-IT" sz="2400" dirty="0" smtClean="0"/>
              <a:t>&lt;ul&gt;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</a:t>
            </a:r>
            <a:br>
              <a:rPr lang="it-IT" sz="2400" dirty="0" smtClean="0"/>
            </a:br>
            <a:r>
              <a:rPr lang="it-IT" sz="2400" dirty="0" smtClean="0"/>
              <a:t>    &lt;ul&gt;</a:t>
            </a:r>
            <a:br>
              <a:rPr lang="it-IT" sz="2400" dirty="0" smtClean="0"/>
            </a:br>
            <a:r>
              <a:rPr lang="it-IT" sz="2400" dirty="0" smtClean="0"/>
              <a:t>      &lt;li&gt;Black tea&lt;/li&gt;</a:t>
            </a:r>
            <a:br>
              <a:rPr lang="it-IT" sz="2400" dirty="0" smtClean="0"/>
            </a:br>
            <a:r>
              <a:rPr lang="it-IT" sz="2400" dirty="0" smtClean="0"/>
              <a:t>      &lt;li&gt;Green tea&lt;/li&gt;</a:t>
            </a:r>
            <a:br>
              <a:rPr lang="it-IT" sz="2400" dirty="0" smtClean="0"/>
            </a:br>
            <a:r>
              <a:rPr lang="it-IT" sz="2400" dirty="0" smtClean="0"/>
              <a:t>    &lt;/ul&gt;</a:t>
            </a:r>
            <a:br>
              <a:rPr lang="it-IT" sz="2400" dirty="0" smtClean="0"/>
            </a:br>
            <a:r>
              <a:rPr lang="it-IT" sz="2400" dirty="0" smtClean="0"/>
              <a:t>  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&lt;/ul&gt;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057400"/>
            <a:ext cx="37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Nested List:</a:t>
            </a:r>
          </a:p>
          <a:p>
            <a:r>
              <a:rPr lang="en-US" b="1" dirty="0" smtClean="0"/>
              <a:t>O/P: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Coffee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Tea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Black tea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Green tea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Milk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Description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description list is a list of terms, with a description of each term.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&lt;dl&gt;</a:t>
            </a:r>
            <a:r>
              <a:rPr lang="en-US" dirty="0" smtClean="0"/>
              <a:t> tag defines the description list, the </a:t>
            </a:r>
            <a:r>
              <a:rPr lang="en-US" b="1" dirty="0" smtClean="0"/>
              <a:t>&lt;</a:t>
            </a:r>
            <a:r>
              <a:rPr lang="en-US" b="1" dirty="0" err="1" smtClean="0"/>
              <a:t>dt</a:t>
            </a:r>
            <a:r>
              <a:rPr lang="en-US" b="1" dirty="0" smtClean="0"/>
              <a:t>&gt;</a:t>
            </a:r>
            <a:r>
              <a:rPr lang="en-US" dirty="0" smtClean="0"/>
              <a:t> tag defines the term (name), and the </a:t>
            </a:r>
            <a:r>
              <a:rPr lang="en-US" b="1" dirty="0" smtClean="0"/>
              <a:t>&lt;</a:t>
            </a:r>
            <a:r>
              <a:rPr lang="en-US" b="1" dirty="0" err="1" smtClean="0"/>
              <a:t>dd</a:t>
            </a:r>
            <a:r>
              <a:rPr lang="en-US" b="1" dirty="0" smtClean="0"/>
              <a:t>&gt;</a:t>
            </a:r>
            <a:r>
              <a:rPr lang="en-US" dirty="0" smtClean="0"/>
              <a:t> tag describes each term: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76600"/>
            <a:ext cx="396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endParaRPr lang="en-US" b="1" dirty="0" smtClean="0"/>
          </a:p>
          <a:p>
            <a:r>
              <a:rPr lang="en-US" sz="2400" dirty="0" smtClean="0"/>
              <a:t>&lt;h2&gt;A Description List&lt;/h2&gt;</a:t>
            </a:r>
          </a:p>
          <a:p>
            <a:r>
              <a:rPr lang="en-US" sz="2400" dirty="0" smtClean="0"/>
              <a:t>&lt;dl&gt;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dt</a:t>
            </a:r>
            <a:r>
              <a:rPr lang="en-US" sz="2400" dirty="0" smtClean="0"/>
              <a:t>&gt;Coffee&lt;/</a:t>
            </a:r>
            <a:r>
              <a:rPr lang="en-US" sz="2400" dirty="0" err="1" smtClean="0"/>
              <a:t>dt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&gt;- black hot drink&lt;/</a:t>
            </a:r>
            <a:r>
              <a:rPr lang="en-US" sz="2400" dirty="0" err="1" smtClean="0"/>
              <a:t>dd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dt</a:t>
            </a:r>
            <a:r>
              <a:rPr lang="en-US" sz="2400" dirty="0" smtClean="0"/>
              <a:t>&gt;Milk&lt;/</a:t>
            </a:r>
            <a:r>
              <a:rPr lang="en-US" sz="2400" dirty="0" err="1" smtClean="0"/>
              <a:t>dt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&gt;- white cold drink&lt;/</a:t>
            </a:r>
            <a:r>
              <a:rPr lang="en-US" sz="2400" dirty="0" err="1" smtClean="0"/>
              <a:t>dd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&lt;/dl&gt;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276600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</a:t>
            </a:r>
            <a:r>
              <a:rPr lang="en-US" dirty="0" smtClean="0"/>
              <a:t>:</a:t>
            </a:r>
          </a:p>
          <a:p>
            <a:r>
              <a:rPr lang="en-US" sz="2400" b="1" dirty="0" smtClean="0"/>
              <a:t>A Description List</a:t>
            </a:r>
          </a:p>
          <a:p>
            <a:r>
              <a:rPr lang="en-US" sz="2400" dirty="0" smtClean="0"/>
              <a:t>Coffee</a:t>
            </a:r>
          </a:p>
          <a:p>
            <a:r>
              <a:rPr lang="en-US" sz="2400" dirty="0" smtClean="0"/>
              <a:t>	-black hot drink</a:t>
            </a:r>
          </a:p>
          <a:p>
            <a:r>
              <a:rPr lang="en-US" sz="2400" dirty="0" smtClean="0"/>
              <a:t>Milk</a:t>
            </a:r>
          </a:p>
          <a:p>
            <a:r>
              <a:rPr lang="en-US" sz="2400" dirty="0" smtClean="0"/>
              <a:t>	- white cold drink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4200" b="1" dirty="0" smtClean="0"/>
              <a:t>Summary</a:t>
            </a:r>
          </a:p>
          <a:p>
            <a:endParaRPr lang="en-US" dirty="0" smtClean="0"/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  <a:r>
              <a:rPr lang="en-US" dirty="0" smtClean="0"/>
              <a:t> element to define an unordered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style</a:t>
            </a:r>
            <a:r>
              <a:rPr lang="en-US" dirty="0" smtClean="0"/>
              <a:t> attribute to define the bullet style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</a:t>
            </a:r>
            <a:r>
              <a:rPr lang="en-US" dirty="0" smtClean="0"/>
              <a:t> element to define an ordered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type</a:t>
            </a:r>
            <a:r>
              <a:rPr lang="en-US" dirty="0" smtClean="0"/>
              <a:t> attribute to define the numbering type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r>
              <a:rPr lang="en-US" dirty="0" smtClean="0"/>
              <a:t> element to define a list item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&lt;dl&gt;</a:t>
            </a:r>
            <a:r>
              <a:rPr lang="en-US" dirty="0" smtClean="0"/>
              <a:t> element to define a description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dt</a:t>
            </a:r>
            <a:r>
              <a:rPr lang="en-US" b="1" dirty="0" smtClean="0"/>
              <a:t>&gt;</a:t>
            </a:r>
            <a:r>
              <a:rPr lang="en-US" dirty="0" smtClean="0"/>
              <a:t> element to define the description term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dd</a:t>
            </a:r>
            <a:r>
              <a:rPr lang="en-US" b="1" dirty="0" smtClean="0"/>
              <a:t>&gt;</a:t>
            </a:r>
            <a:r>
              <a:rPr lang="en-US" dirty="0" smtClean="0"/>
              <a:t> element to define the description data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962400" cy="6553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&lt;table style="width:100%"&gt;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 &lt;</a:t>
            </a:r>
            <a:r>
              <a:rPr lang="en-US" dirty="0" smtClean="0"/>
              <a:t>td&gt;1.&lt;/</a:t>
            </a:r>
            <a:r>
              <a:rPr lang="en-US" dirty="0"/>
              <a:t>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smtClean="0"/>
              <a:t>td&gt;</a:t>
            </a:r>
            <a:r>
              <a:rPr lang="en-US" dirty="0" err="1" smtClean="0"/>
              <a:t>Aman</a:t>
            </a:r>
            <a:r>
              <a:rPr lang="en-US" dirty="0" smtClean="0"/>
              <a:t>&lt;/</a:t>
            </a:r>
            <a:r>
              <a:rPr lang="en-US" dirty="0"/>
              <a:t>td&gt;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smtClean="0"/>
              <a:t>td&gt;Patel&lt;/</a:t>
            </a:r>
            <a:r>
              <a:rPr lang="en-US" dirty="0"/>
              <a:t>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&lt;td&gt; 87%&lt;/td&gt; </a:t>
            </a:r>
            <a:r>
              <a:rPr lang="en-US" dirty="0"/>
              <a:t>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</a:t>
            </a:r>
            <a:r>
              <a:rPr lang="en-US" dirty="0" smtClean="0"/>
              <a:t>&lt;td&gt;2.&lt;/td&gt;</a:t>
            </a:r>
            <a:br>
              <a:rPr lang="en-US" dirty="0" smtClean="0"/>
            </a:br>
            <a:r>
              <a:rPr lang="en-US" dirty="0" smtClean="0"/>
              <a:t>    &lt;td&gt;Mala&lt;/td&gt;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Dhole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55%&lt;/td&gt;   </a:t>
            </a:r>
          </a:p>
          <a:p>
            <a:pPr>
              <a:buNone/>
            </a:pP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&lt;td&gt;3.&lt;/td&gt;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Sarita</a:t>
            </a:r>
            <a:r>
              <a:rPr lang="en-US" dirty="0" smtClean="0"/>
              <a:t>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Patil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90%&lt;/td&gt;   </a:t>
            </a:r>
          </a:p>
          <a:p>
            <a:pPr>
              <a:buNone/>
            </a:pP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/>
              <a:t>&lt;/table&gt;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0"/>
            <a:ext cx="4876800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Table Header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&lt;td&gt;Number&lt;/td&gt;</a:t>
            </a:r>
            <a:br>
              <a:rPr lang="en-US" sz="2400" dirty="0" smtClean="0"/>
            </a:br>
            <a:r>
              <a:rPr lang="en-US" sz="2400" dirty="0" smtClean="0"/>
              <a:t>    &lt;td&gt;First Name:&lt;/td&gt; </a:t>
            </a:r>
            <a:br>
              <a:rPr lang="en-US" sz="2400" dirty="0" smtClean="0"/>
            </a:br>
            <a:r>
              <a:rPr lang="en-US" sz="2400" dirty="0" smtClean="0"/>
              <a:t>    &lt;td&gt;Last Name:&lt;/td&gt;</a:t>
            </a:r>
            <a:br>
              <a:rPr lang="en-US" sz="2400" dirty="0" smtClean="0"/>
            </a:br>
            <a:r>
              <a:rPr lang="en-US" sz="2400" dirty="0" smtClean="0"/>
              <a:t>	&lt;td&gt; Percentage&lt;/td&gt;   </a:t>
            </a:r>
          </a:p>
          <a:p>
            <a:pPr>
              <a:buNone/>
            </a:pPr>
            <a:r>
              <a:rPr lang="en-US" sz="2400" dirty="0" smtClean="0"/>
              <a:t>  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&gt;Number&lt;/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&gt;First Name:&lt;/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 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&gt;Last Name:&lt;/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Percentage&lt;/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   </a:t>
            </a:r>
          </a:p>
          <a:p>
            <a:pPr>
              <a:buNone/>
            </a:pPr>
            <a:r>
              <a:rPr lang="en-US" sz="2400" dirty="0" smtClean="0"/>
              <a:t>  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Logical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forms are used to collect user input.</a:t>
            </a:r>
          </a:p>
          <a:p>
            <a:r>
              <a:rPr lang="en-US" dirty="0"/>
              <a:t>HTML forms contain </a:t>
            </a:r>
            <a:r>
              <a:rPr lang="en-US" b="1" dirty="0"/>
              <a:t>form elements</a:t>
            </a:r>
            <a:r>
              <a:rPr lang="en-US" dirty="0"/>
              <a:t>.</a:t>
            </a:r>
          </a:p>
          <a:p>
            <a:r>
              <a:rPr lang="en-US" dirty="0"/>
              <a:t>Form elements are different types of input elements, checkboxes, radio buttons, submit buttons, and more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Text Input</a:t>
            </a:r>
          </a:p>
          <a:p>
            <a:pPr>
              <a:buNone/>
            </a:pPr>
            <a:r>
              <a:rPr lang="en-US" sz="2800" dirty="0"/>
              <a:t>&lt;form&gt;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First name:&lt;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&lt;input type="text" name="</a:t>
            </a:r>
            <a:r>
              <a:rPr lang="en-US" sz="2800" dirty="0" err="1"/>
              <a:t>firstname</a:t>
            </a:r>
            <a:r>
              <a:rPr lang="en-US" sz="2800" dirty="0"/>
              <a:t>"&gt;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Last name:&lt;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&lt;input type="text" name="</a:t>
            </a:r>
            <a:r>
              <a:rPr lang="en-US" sz="2800" dirty="0" err="1"/>
              <a:t>lastname</a:t>
            </a:r>
            <a:r>
              <a:rPr lang="en-US" sz="2800" dirty="0" smtClean="0"/>
              <a:t>"&gt;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&lt;/</a:t>
            </a:r>
            <a:r>
              <a:rPr lang="en-US" sz="2800" dirty="0"/>
              <a:t>form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O/P:</a:t>
            </a:r>
          </a:p>
          <a:p>
            <a:pPr>
              <a:buNone/>
            </a:pPr>
            <a:r>
              <a:rPr lang="en-US" dirty="0" smtClean="0"/>
              <a:t>	First name: 														 Last name: 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7244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7150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Radio Button Input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&lt;form&gt;</a:t>
            </a:r>
            <a:br>
              <a:rPr lang="en-US" sz="2400" dirty="0" smtClean="0"/>
            </a:br>
            <a:r>
              <a:rPr lang="en-US" sz="2400" dirty="0" smtClean="0"/>
              <a:t>&lt;input type="radio" name="sex" value="male" checked&gt;Male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&lt;input type="radio" name="sex" value="female"&gt;Female</a:t>
            </a:r>
          </a:p>
          <a:p>
            <a:pPr>
              <a:buNone/>
            </a:pPr>
            <a:r>
              <a:rPr lang="en-US" sz="2400" dirty="0" smtClean="0"/>
              <a:t>&lt;/form&gt;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HTML5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 most interesting new elements are: 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semantic</a:t>
            </a:r>
            <a:r>
              <a:rPr lang="en-US" dirty="0" smtClean="0"/>
              <a:t> elements like &lt;header&gt;, &lt;footer&gt;, &lt;article&gt;, and &lt;section&gt;.</a:t>
            </a:r>
          </a:p>
          <a:p>
            <a:r>
              <a:rPr lang="en-US" dirty="0" smtClean="0"/>
              <a:t>New form </a:t>
            </a:r>
            <a:r>
              <a:rPr lang="en-US" b="1" dirty="0" smtClean="0"/>
              <a:t>control attributes</a:t>
            </a:r>
            <a:r>
              <a:rPr lang="en-US" dirty="0" smtClean="0"/>
              <a:t> like number, date, time, calendar, and range.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graphic</a:t>
            </a:r>
            <a:r>
              <a:rPr lang="en-US" dirty="0" smtClean="0"/>
              <a:t> elements: &lt;</a:t>
            </a:r>
            <a:r>
              <a:rPr lang="en-US" dirty="0" err="1" smtClean="0"/>
              <a:t>svg</a:t>
            </a:r>
            <a:r>
              <a:rPr lang="en-US" dirty="0" smtClean="0"/>
              <a:t>&gt; and &lt;canvas&gt;.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multimedia</a:t>
            </a:r>
            <a:r>
              <a:rPr lang="en-US" dirty="0" smtClean="0"/>
              <a:t> elements: &lt;audio&gt; and &lt;video&gt;.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62"/>
            <a:ext cx="9144000" cy="16462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 smtClean="0"/>
              <a:t>New HTML5 API's </a:t>
            </a:r>
            <a:br>
              <a:rPr lang="en-US" dirty="0" smtClean="0"/>
            </a:br>
            <a:r>
              <a:rPr lang="en-US" dirty="0" smtClean="0"/>
              <a:t>(Application Programming Interfaces)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most interesting new API's are:</a:t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 err="1" smtClean="0"/>
              <a:t>Geolocation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Drag and Drop</a:t>
            </a:r>
            <a:br>
              <a:rPr lang="en-US" dirty="0" smtClean="0"/>
            </a:br>
            <a:r>
              <a:rPr lang="en-US" dirty="0" smtClean="0"/>
              <a:t>HTML Local Storage</a:t>
            </a:r>
            <a:br>
              <a:rPr lang="en-US" dirty="0" smtClean="0"/>
            </a:br>
            <a:r>
              <a:rPr lang="en-US" dirty="0" smtClean="0"/>
              <a:t>HTML Application Cache</a:t>
            </a:r>
            <a:br>
              <a:rPr lang="en-US" dirty="0" smtClean="0"/>
            </a:br>
            <a:r>
              <a:rPr lang="en-US" dirty="0" smtClean="0"/>
              <a:t>HTML Web Workers</a:t>
            </a:r>
            <a:br>
              <a:rPr lang="en-US" dirty="0" smtClean="0"/>
            </a:br>
            <a:r>
              <a:rPr lang="en-US" dirty="0" smtClean="0"/>
              <a:t>HTML SSE</a:t>
            </a:r>
          </a:p>
          <a:p>
            <a:pPr>
              <a:buNone/>
            </a:pPr>
            <a:r>
              <a:rPr lang="en-US" smtClean="0"/>
              <a:t>Local storage is a powerful replacement for cookies.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Cells that Span Many Columns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To make a cell span more than one column, use the </a:t>
            </a:r>
            <a:r>
              <a:rPr lang="en-US" sz="2800" b="1" dirty="0" err="1"/>
              <a:t>colspan</a:t>
            </a:r>
            <a:r>
              <a:rPr lang="en-US" sz="2800" dirty="0"/>
              <a:t> attribute</a:t>
            </a:r>
            <a:r>
              <a:rPr lang="en-US" sz="2800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/>
              <a:t>&lt;table style="width:100%"&gt;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</a:t>
            </a:r>
            <a:r>
              <a:rPr lang="en-US" sz="2600" dirty="0" err="1"/>
              <a:t>th</a:t>
            </a:r>
            <a:r>
              <a:rPr lang="en-US" sz="2600" dirty="0"/>
              <a:t>&gt;Name&lt;/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</a:t>
            </a:r>
            <a:r>
              <a:rPr lang="en-US" sz="2600" dirty="0" err="1"/>
              <a:t>th</a:t>
            </a:r>
            <a:r>
              <a:rPr lang="en-US" sz="2600" dirty="0"/>
              <a:t> </a:t>
            </a:r>
            <a:r>
              <a:rPr lang="en-US" sz="2600" dirty="0" err="1"/>
              <a:t>colspan</a:t>
            </a:r>
            <a:r>
              <a:rPr lang="en-US" sz="2600" dirty="0"/>
              <a:t>="2"&gt;Telephone&lt;/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&lt;/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&lt;td&gt;Bill Gates&lt;/td&gt;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&lt;td&gt;555 77 854&lt;/td&gt;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&lt;td&gt;555 77 855&lt;/td&gt;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&lt;/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&lt;/table&gt;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8308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Phone Number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9947706035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9898604142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6565656566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6565123544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990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OutPut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Cells that Span Many Rows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To make a cell span more than one row, use the </a:t>
            </a:r>
            <a:r>
              <a:rPr lang="en-US" b="1" dirty="0" err="1"/>
              <a:t>rowspan</a:t>
            </a:r>
            <a:r>
              <a:rPr lang="en-US" dirty="0"/>
              <a:t> attribute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/>
              <a:t>table style="width:100%"&gt;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&gt;Name:&lt;/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&lt;td&gt;Bill Gates&lt;/td&gt;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 </a:t>
            </a:r>
            <a:r>
              <a:rPr lang="en-US" dirty="0" err="1"/>
              <a:t>rowspan</a:t>
            </a:r>
            <a:r>
              <a:rPr lang="en-US" dirty="0"/>
              <a:t>="2"&gt;Telephone:&lt;/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&lt;td&gt;555 77 854&lt;/td&gt;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&lt;td&gt;555 77 855&lt;/td&gt;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0280"/>
          <a:ext cx="5486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6369852554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5566559644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192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OutPut</a:t>
            </a:r>
            <a:r>
              <a:rPr lang="en-US" sz="2800" b="1" dirty="0" smtClean="0"/>
              <a:t>: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An HTML Table With a Caption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61722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Student Information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79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029200" cy="6553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Student information</a:t>
            </a:r>
          </a:p>
          <a:p>
            <a:pPr>
              <a:buNone/>
            </a:pPr>
            <a:r>
              <a:rPr lang="en-US" dirty="0" smtClean="0"/>
              <a:t>&lt;table style="width:100%"&gt;</a:t>
            </a:r>
          </a:p>
          <a:p>
            <a:pPr>
              <a:buNone/>
            </a:pPr>
            <a:r>
              <a:rPr lang="en-US" dirty="0" smtClean="0"/>
              <a:t>&lt;caption&gt;Student Information&lt;/caption&gt;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&gt;Number&lt;/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&gt;First Name:&lt;/</a:t>
            </a:r>
            <a:r>
              <a:rPr lang="en-US" dirty="0" err="1" smtClean="0"/>
              <a:t>th</a:t>
            </a:r>
            <a:r>
              <a:rPr lang="en-US" dirty="0" smtClean="0"/>
              <a:t>&gt; 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&gt;Last Name:&lt;/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 Percentage&lt;/</a:t>
            </a:r>
            <a:r>
              <a:rPr lang="en-US" dirty="0" err="1" smtClean="0"/>
              <a:t>th</a:t>
            </a:r>
            <a:r>
              <a:rPr lang="en-US" dirty="0" smtClean="0"/>
              <a:t>&gt;   </a:t>
            </a:r>
          </a:p>
          <a:p>
            <a:pPr>
              <a:buNone/>
            </a:pPr>
            <a:r>
              <a:rPr lang="en-US" dirty="0" smtClean="0"/>
              <a:t>  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 &lt;td&gt;1.&lt;/td&gt;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Aman</a:t>
            </a:r>
            <a:r>
              <a:rPr lang="en-US" dirty="0" smtClean="0"/>
              <a:t>&lt;/td&gt; </a:t>
            </a:r>
            <a:br>
              <a:rPr lang="en-US" dirty="0" smtClean="0"/>
            </a:br>
            <a:r>
              <a:rPr lang="en-US" dirty="0" smtClean="0"/>
              <a:t>    &lt;td&gt;Patel&lt;/td&gt;</a:t>
            </a:r>
            <a:br>
              <a:rPr lang="en-US" dirty="0" smtClean="0"/>
            </a:br>
            <a:r>
              <a:rPr lang="en-US" dirty="0" smtClean="0"/>
              <a:t>	&lt;td&gt; 87%&lt;/td&gt;   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&lt;td&gt;2.&lt;/td&gt;</a:t>
            </a:r>
            <a:br>
              <a:rPr lang="en-US" dirty="0" smtClean="0"/>
            </a:br>
            <a:r>
              <a:rPr lang="en-US" dirty="0" smtClean="0"/>
              <a:t>    &lt;td&gt;Mala&lt;/td&gt;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Dhole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55%&lt;/td&gt;   </a:t>
            </a:r>
          </a:p>
          <a:p>
            <a:pPr>
              <a:buNone/>
            </a:pP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0"/>
            <a:ext cx="4038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/>
              <a:t>&lt;</a:t>
            </a:r>
            <a:r>
              <a:rPr lang="en-US" sz="2200" dirty="0" err="1"/>
              <a:t>tr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/>
              <a:t>    &lt;td&gt;3.&lt;/td&gt;</a:t>
            </a:r>
            <a:br>
              <a:rPr lang="en-US" sz="2200" dirty="0"/>
            </a:br>
            <a:r>
              <a:rPr lang="en-US" sz="2200" dirty="0"/>
              <a:t>    &lt;td&gt;</a:t>
            </a:r>
            <a:r>
              <a:rPr lang="en-US" sz="2200" dirty="0" err="1"/>
              <a:t>Sarita</a:t>
            </a:r>
            <a:r>
              <a:rPr lang="en-US" sz="2200" dirty="0"/>
              <a:t>&lt;/td&gt; </a:t>
            </a:r>
            <a:br>
              <a:rPr lang="en-US" sz="2200" dirty="0"/>
            </a:br>
            <a:r>
              <a:rPr lang="en-US" sz="2200" dirty="0"/>
              <a:t>    &lt;td&gt;</a:t>
            </a:r>
            <a:r>
              <a:rPr lang="en-US" sz="2200" dirty="0" err="1"/>
              <a:t>Patil</a:t>
            </a:r>
            <a:r>
              <a:rPr lang="en-US" sz="2200" dirty="0"/>
              <a:t>&lt;/td&gt;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 &lt;</a:t>
            </a:r>
            <a:r>
              <a:rPr lang="en-US" sz="2200" dirty="0"/>
              <a:t>td&gt; 90%&lt;/td&gt;   </a:t>
            </a:r>
          </a:p>
          <a:p>
            <a:pPr>
              <a:buNone/>
            </a:pPr>
            <a:r>
              <a:rPr lang="en-US" sz="2200" dirty="0"/>
              <a:t>  &lt;/</a:t>
            </a:r>
            <a:r>
              <a:rPr lang="en-US" sz="2200" dirty="0" err="1"/>
              <a:t>tr</a:t>
            </a:r>
            <a:r>
              <a:rPr lang="en-US" sz="2200" dirty="0"/>
              <a:t>&gt; </a:t>
            </a:r>
            <a:br>
              <a:rPr lang="en-US" sz="2200" dirty="0"/>
            </a:br>
            <a:r>
              <a:rPr lang="en-US" sz="2200" dirty="0"/>
              <a:t>&lt;/table&gt;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839BE09-D870-465F-8F91-F4126A9D999D}"/>
</file>

<file path=customXml/itemProps2.xml><?xml version="1.0" encoding="utf-8"?>
<ds:datastoreItem xmlns:ds="http://schemas.openxmlformats.org/officeDocument/2006/customXml" ds:itemID="{92E67F42-1C3C-4462-A1F2-14BC0D3270E4}"/>
</file>

<file path=customXml/itemProps3.xml><?xml version="1.0" encoding="utf-8"?>
<ds:datastoreItem xmlns:ds="http://schemas.openxmlformats.org/officeDocument/2006/customXml" ds:itemID="{141E7ED2-9AFA-4E04-AD12-A9AB27710DC2}"/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1106</Words>
  <Application>Microsoft Office PowerPoint</Application>
  <PresentationFormat>On-screen Show (4:3)</PresentationFormat>
  <Paragraphs>337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changing background color of page, text color</vt:lpstr>
      <vt:lpstr>Slide 2</vt:lpstr>
      <vt:lpstr>Slide 3</vt:lpstr>
      <vt:lpstr>Table Cells that Span Many Columns </vt:lpstr>
      <vt:lpstr>Slide 5</vt:lpstr>
      <vt:lpstr>Table Cells that Span Many Rows </vt:lpstr>
      <vt:lpstr>Slide 7</vt:lpstr>
      <vt:lpstr>An HTML Table With a Caption </vt:lpstr>
      <vt:lpstr>Slide 9</vt:lpstr>
      <vt:lpstr>Slide 10</vt:lpstr>
      <vt:lpstr>Slide 11</vt:lpstr>
      <vt:lpstr>HTML Link</vt:lpstr>
      <vt:lpstr>Local Links </vt:lpstr>
      <vt:lpstr>HTML Links - The target Attribute </vt:lpstr>
      <vt:lpstr>Image Tag</vt:lpstr>
      <vt:lpstr>Images in Another Folder </vt:lpstr>
      <vt:lpstr>Slide 17</vt:lpstr>
      <vt:lpstr>Slide 18</vt:lpstr>
      <vt:lpstr>Slide 19</vt:lpstr>
      <vt:lpstr>Slide 20</vt:lpstr>
      <vt:lpstr>Image Map</vt:lpstr>
      <vt:lpstr>HTML Lists </vt:lpstr>
      <vt:lpstr>Unordered HTML Lists </vt:lpstr>
      <vt:lpstr>Unordered HTML Lists - The Style Attribute </vt:lpstr>
      <vt:lpstr>Ordered HTML Lists </vt:lpstr>
      <vt:lpstr>Ordered HTML Lists - The Type Attribute </vt:lpstr>
      <vt:lpstr>Nested HTML Lists </vt:lpstr>
      <vt:lpstr>HTML Description Lists </vt:lpstr>
      <vt:lpstr>Slide 29</vt:lpstr>
      <vt:lpstr>Physical and Logical Tags</vt:lpstr>
      <vt:lpstr>HTML Forms </vt:lpstr>
      <vt:lpstr>Slide 32</vt:lpstr>
      <vt:lpstr>Radio Button Input </vt:lpstr>
      <vt:lpstr>New HTML5 Elements </vt:lpstr>
      <vt:lpstr>New HTML5 API's  (Application Programming Interfaces)  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N Ramrakhiyani</cp:lastModifiedBy>
  <cp:revision>183</cp:revision>
  <dcterms:created xsi:type="dcterms:W3CDTF">2015-07-14T05:07:03Z</dcterms:created>
  <dcterms:modified xsi:type="dcterms:W3CDTF">2016-08-08T11:28:23Z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