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75" r:id="rId5"/>
    <p:sldId id="276" r:id="rId6"/>
    <p:sldId id="277" r:id="rId7"/>
    <p:sldId id="259" r:id="rId8"/>
    <p:sldId id="274" r:id="rId9"/>
    <p:sldId id="265" r:id="rId10"/>
    <p:sldId id="270" r:id="rId11"/>
    <p:sldId id="271" r:id="rId12"/>
    <p:sldId id="272" r:id="rId13"/>
    <p:sldId id="264" r:id="rId14"/>
    <p:sldId id="278" r:id="rId15"/>
    <p:sldId id="279" r:id="rId16"/>
    <p:sldId id="281" r:id="rId17"/>
    <p:sldId id="280" r:id="rId18"/>
    <p:sldId id="260" r:id="rId19"/>
    <p:sldId id="26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Button_Submit_Rese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HTML Forms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forms are used to collect user input.</a:t>
            </a:r>
          </a:p>
          <a:p>
            <a:r>
              <a:rPr lang="en-US" dirty="0"/>
              <a:t>HTML forms contain </a:t>
            </a:r>
            <a:r>
              <a:rPr lang="en-US" b="1" dirty="0"/>
              <a:t>form elements</a:t>
            </a:r>
            <a:r>
              <a:rPr lang="en-US" dirty="0"/>
              <a:t>.</a:t>
            </a:r>
          </a:p>
          <a:p>
            <a:r>
              <a:rPr lang="en-US" dirty="0"/>
              <a:t>Form elements are different types of input elements, checkboxes, radio buttons, submit buttons, and more</a:t>
            </a:r>
            <a:r>
              <a:rPr lang="en-US" dirty="0" smtClean="0"/>
              <a:t>.</a:t>
            </a:r>
          </a:p>
          <a:p>
            <a:endParaRPr lang="en-US" sz="28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715962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Drop-Down List / &lt;select&gt; Element 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 </a:t>
            </a:r>
            <a:r>
              <a:rPr lang="en-US" sz="2800" b="1" dirty="0" smtClean="0"/>
              <a:t>&lt;select&gt;</a:t>
            </a:r>
            <a:r>
              <a:rPr lang="en-US" sz="2800" dirty="0" smtClean="0"/>
              <a:t> element defines a </a:t>
            </a:r>
            <a:r>
              <a:rPr lang="en-US" sz="2800" b="1" dirty="0" smtClean="0"/>
              <a:t>drop-down</a:t>
            </a:r>
            <a:r>
              <a:rPr lang="en-US" sz="2800" dirty="0" smtClean="0"/>
              <a:t> list</a:t>
            </a:r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&lt;select name="cars"&gt;</a:t>
            </a:r>
            <a:br>
              <a:rPr lang="en-US" sz="2400" dirty="0" smtClean="0"/>
            </a:br>
            <a:r>
              <a:rPr lang="en-US" sz="2400" dirty="0" smtClean="0"/>
              <a:t>&lt;option value="</a:t>
            </a:r>
            <a:r>
              <a:rPr lang="en-US" sz="2400" dirty="0" err="1" smtClean="0"/>
              <a:t>volvo</a:t>
            </a:r>
            <a:r>
              <a:rPr lang="en-US" sz="2400" dirty="0" smtClean="0"/>
              <a:t>"&gt;Volvo&lt;/option&gt;</a:t>
            </a:r>
            <a:br>
              <a:rPr lang="en-US" sz="2400" dirty="0" smtClean="0"/>
            </a:br>
            <a:r>
              <a:rPr lang="en-US" sz="2400" dirty="0" smtClean="0"/>
              <a:t>&lt;option value="</a:t>
            </a:r>
            <a:r>
              <a:rPr lang="en-US" sz="2400" dirty="0" err="1" smtClean="0"/>
              <a:t>saab</a:t>
            </a:r>
            <a:r>
              <a:rPr lang="en-US" sz="2400" dirty="0" smtClean="0"/>
              <a:t>"&gt;Saab&lt;/option&gt;</a:t>
            </a:r>
            <a:br>
              <a:rPr lang="en-US" sz="2400" dirty="0" smtClean="0"/>
            </a:br>
            <a:r>
              <a:rPr lang="en-US" sz="2400" dirty="0" smtClean="0"/>
              <a:t>&lt;option value="fiat"&gt;Fiat&lt;/option&gt;</a:t>
            </a:r>
            <a:br>
              <a:rPr lang="en-US" sz="2400" dirty="0" smtClean="0"/>
            </a:br>
            <a:r>
              <a:rPr lang="en-US" sz="2400" dirty="0" smtClean="0"/>
              <a:t>&lt;option value="</a:t>
            </a:r>
            <a:r>
              <a:rPr lang="en-US" sz="2400" dirty="0" err="1" smtClean="0"/>
              <a:t>audi</a:t>
            </a:r>
            <a:r>
              <a:rPr lang="en-US" sz="2400" dirty="0" smtClean="0"/>
              <a:t>"&gt;Audi&lt;/option&gt;</a:t>
            </a:r>
            <a:br>
              <a:rPr lang="en-US" sz="2400" dirty="0" smtClean="0"/>
            </a:br>
            <a:r>
              <a:rPr lang="en-US" sz="2400" dirty="0" smtClean="0"/>
              <a:t>&lt;/select&gt;</a:t>
            </a:r>
          </a:p>
          <a:p>
            <a:r>
              <a:rPr lang="en-US" sz="2400" dirty="0" smtClean="0"/>
              <a:t>The list will normally show the first item as selected.</a:t>
            </a:r>
          </a:p>
          <a:p>
            <a:r>
              <a:rPr lang="en-US" sz="2400" dirty="0" smtClean="0"/>
              <a:t>You can add a selected attribute to define a predefined option.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&lt;</a:t>
            </a:r>
            <a:r>
              <a:rPr lang="en-US" dirty="0" err="1" smtClean="0"/>
              <a:t>textarea</a:t>
            </a:r>
            <a:r>
              <a:rPr lang="en-US" dirty="0" smtClean="0"/>
              <a:t>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The 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textarea</a:t>
            </a:r>
            <a:r>
              <a:rPr lang="en-US" sz="2800" b="1" dirty="0" smtClean="0"/>
              <a:t>&gt;</a:t>
            </a:r>
            <a:r>
              <a:rPr lang="en-US" sz="2800" dirty="0" smtClean="0"/>
              <a:t> element defines a multi-line input field (</a:t>
            </a:r>
            <a:r>
              <a:rPr lang="en-US" sz="2800" b="1" dirty="0" smtClean="0"/>
              <a:t>a text area</a:t>
            </a:r>
            <a:r>
              <a:rPr lang="en-US" sz="2800" dirty="0" smtClean="0"/>
              <a:t>):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textarea</a:t>
            </a:r>
            <a:r>
              <a:rPr lang="en-US" sz="2400" dirty="0" smtClean="0"/>
              <a:t> name="message" rows="10" cols="30"&gt;</a:t>
            </a:r>
            <a:br>
              <a:rPr lang="en-US" sz="2400" dirty="0" smtClean="0"/>
            </a:br>
            <a:r>
              <a:rPr lang="en-US" sz="2400" dirty="0" smtClean="0"/>
              <a:t>I am </a:t>
            </a:r>
            <a:r>
              <a:rPr lang="en-US" sz="2400" dirty="0" err="1" smtClean="0"/>
              <a:t>teching</a:t>
            </a:r>
            <a:r>
              <a:rPr lang="en-US" sz="2400" dirty="0" smtClean="0"/>
              <a:t> Internet Technologies subject to my students.</a:t>
            </a:r>
          </a:p>
          <a:p>
            <a:pPr>
              <a:buNone/>
            </a:pPr>
            <a:r>
              <a:rPr lang="en-US" sz="2400" dirty="0" smtClean="0"/>
              <a:t>&lt;/</a:t>
            </a:r>
            <a:r>
              <a:rPr lang="en-US" sz="2400" dirty="0" err="1" smtClean="0"/>
              <a:t>textarea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&lt;button&gt;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The </a:t>
            </a:r>
            <a:r>
              <a:rPr lang="en-US" sz="2800" b="1" dirty="0" smtClean="0"/>
              <a:t>&lt;button&gt;</a:t>
            </a:r>
            <a:r>
              <a:rPr lang="en-US" sz="2800" dirty="0" smtClean="0"/>
              <a:t> element defines a clickable </a:t>
            </a:r>
            <a:r>
              <a:rPr lang="en-US" sz="2800" b="1" dirty="0" smtClean="0"/>
              <a:t>button</a:t>
            </a:r>
            <a:r>
              <a:rPr lang="en-US" sz="2800" dirty="0" smtClean="0"/>
              <a:t>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400" dirty="0" smtClean="0"/>
              <a:t>&lt;button type="button" </a:t>
            </a:r>
            <a:r>
              <a:rPr lang="en-US" sz="2400" dirty="0" err="1" smtClean="0"/>
              <a:t>onclick</a:t>
            </a:r>
            <a:r>
              <a:rPr lang="en-US" sz="2400" dirty="0" smtClean="0"/>
              <a:t>="alert('Hello World!')"&gt;Click Me!&lt;/button&gt;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Submit Button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&lt;input type="submit"&gt;</a:t>
            </a:r>
            <a:r>
              <a:rPr lang="en-IN" sz="2800" dirty="0" smtClean="0"/>
              <a:t> defines a button for </a:t>
            </a:r>
            <a:r>
              <a:rPr lang="en-IN" sz="2800" b="1" dirty="0" smtClean="0"/>
              <a:t>submitting</a:t>
            </a:r>
            <a:r>
              <a:rPr lang="en-IN" sz="2800" dirty="0" smtClean="0"/>
              <a:t> a form to a </a:t>
            </a:r>
            <a:r>
              <a:rPr lang="en-IN" sz="2800" b="1" dirty="0" smtClean="0"/>
              <a:t>form-handler</a:t>
            </a:r>
            <a:r>
              <a:rPr lang="en-IN" sz="2800" dirty="0" smtClean="0"/>
              <a:t>.</a:t>
            </a:r>
          </a:p>
          <a:p>
            <a:r>
              <a:rPr lang="en-IN" sz="2800" dirty="0" smtClean="0"/>
              <a:t>The form-handler is typically a server page with a script for processing input data.</a:t>
            </a:r>
          </a:p>
          <a:p>
            <a:r>
              <a:rPr lang="en-IN" sz="2800" dirty="0" smtClean="0"/>
              <a:t>The form-handler is specified in the form's </a:t>
            </a:r>
            <a:r>
              <a:rPr lang="en-IN" sz="2800" b="1" dirty="0" smtClean="0"/>
              <a:t>action</a:t>
            </a:r>
            <a:r>
              <a:rPr lang="en-IN" sz="2800" dirty="0" smtClean="0"/>
              <a:t> attribute:</a:t>
            </a:r>
          </a:p>
          <a:p>
            <a:r>
              <a:rPr lang="en-IN" sz="2800" dirty="0" smtClean="0"/>
              <a:t>&lt;form action="action_page.php"&gt;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Button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button resets the form-data to its initial values.</a:t>
            </a:r>
          </a:p>
          <a:p>
            <a:pPr>
              <a:buNone/>
            </a:pPr>
            <a:r>
              <a:rPr lang="en-US" sz="2800" dirty="0" smtClean="0"/>
              <a:t>&lt;button type="reset“ value="Reset"&gt;Reset&lt;/button&gt;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The Method Attribute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IN" dirty="0" smtClean="0"/>
              <a:t>The </a:t>
            </a:r>
            <a:r>
              <a:rPr lang="en-IN" b="1" dirty="0" smtClean="0"/>
              <a:t>method attribute</a:t>
            </a:r>
            <a:r>
              <a:rPr lang="en-IN" dirty="0" smtClean="0"/>
              <a:t> specifies the HTTP method (</a:t>
            </a:r>
            <a:r>
              <a:rPr lang="en-IN" b="1" dirty="0" smtClean="0"/>
              <a:t>GET</a:t>
            </a:r>
            <a:r>
              <a:rPr lang="en-IN" dirty="0" smtClean="0"/>
              <a:t> or </a:t>
            </a:r>
            <a:r>
              <a:rPr lang="en-IN" b="1" dirty="0" smtClean="0"/>
              <a:t>POST</a:t>
            </a:r>
            <a:r>
              <a:rPr lang="en-IN" dirty="0" smtClean="0"/>
              <a:t>) to be used when submitting the forms:</a:t>
            </a:r>
          </a:p>
          <a:p>
            <a:pPr>
              <a:buNone/>
            </a:pPr>
            <a:r>
              <a:rPr lang="en-IN" sz="2800" dirty="0" smtClean="0"/>
              <a:t>&lt;form action="action_page.php" </a:t>
            </a:r>
            <a:r>
              <a:rPr lang="en-IN" sz="2800" b="1" dirty="0" smtClean="0"/>
              <a:t>method="GET"</a:t>
            </a:r>
            <a:r>
              <a:rPr lang="en-IN" sz="2800" dirty="0" smtClean="0"/>
              <a:t>&gt;</a:t>
            </a:r>
          </a:p>
          <a:p>
            <a:pPr lvl="7">
              <a:buNone/>
            </a:pPr>
            <a:r>
              <a:rPr lang="en-US" sz="2800" dirty="0" smtClean="0"/>
              <a:t>OR</a:t>
            </a:r>
          </a:p>
          <a:p>
            <a:pPr>
              <a:buNone/>
            </a:pPr>
            <a:r>
              <a:rPr lang="en-IN" sz="2800" dirty="0" smtClean="0"/>
              <a:t>&lt;form action="action_page.php" </a:t>
            </a:r>
            <a:r>
              <a:rPr lang="en-IN" sz="2800" b="1" dirty="0" smtClean="0"/>
              <a:t>method="POST"</a:t>
            </a:r>
            <a:r>
              <a:rPr lang="en-IN" sz="2800" dirty="0" smtClean="0"/>
              <a:t>&gt;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520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28600" y="1173480"/>
          <a:ext cx="8686800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3400"/>
                <a:gridCol w="4343400"/>
              </a:tblGrid>
              <a:tr h="3442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POST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GET</a:t>
                      </a:r>
                      <a:endParaRPr lang="en-US" sz="2400" b="1" dirty="0"/>
                    </a:p>
                  </a:txBody>
                  <a:tcPr/>
                </a:tc>
              </a:tr>
              <a:tr h="594185">
                <a:tc>
                  <a:txBody>
                    <a:bodyPr/>
                    <a:lstStyle/>
                    <a:p>
                      <a:r>
                        <a:rPr lang="en-US" sz="2000" kern="1200" dirty="0" smtClean="0"/>
                        <a:t>Post method pass the variables to the current script/server via the HTTP POST method.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/>
                        <a:t>Get method pass the variables to the current script / server via the URL parameters.</a:t>
                      </a:r>
                      <a:endParaRPr lang="en-US" sz="2000" dirty="0"/>
                    </a:p>
                  </a:txBody>
                  <a:tcPr/>
                </a:tc>
              </a:tr>
              <a:tr h="1103487">
                <a:tc>
                  <a:txBody>
                    <a:bodyPr/>
                    <a:lstStyle/>
                    <a:p>
                      <a:r>
                        <a:rPr lang="en-US" sz="2000" kern="1200" dirty="0" smtClean="0"/>
                        <a:t>Information sent from a form with the POST method is invisible to others (all names/values are embedded within the body of the HTTP request) 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/>
                        <a:t>Information sent from a form with the GET method is visible to everyone (all variable names and values are displayed in the URL).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3442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POST</a:t>
                      </a:r>
                      <a:r>
                        <a:rPr lang="en-US" sz="2000" kern="1200" dirty="0" smtClean="0"/>
                        <a:t> from form submission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GET </a:t>
                      </a:r>
                      <a:r>
                        <a:rPr lang="en-US" sz="2000" kern="1200" dirty="0" smtClean="0"/>
                        <a:t>from query string</a:t>
                      </a:r>
                      <a:endParaRPr lang="en-US" sz="2000" dirty="0"/>
                    </a:p>
                  </a:txBody>
                  <a:tcPr/>
                </a:tc>
              </a:tr>
              <a:tr h="848836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/>
                        <a:t>*GET should NEVER be used for sending passwords or other sensitive information!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Get and Post Methods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019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2" action="ppaction://hlinkfile"/>
              </a:rPr>
              <a:t>Example: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HTML5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The most interesting new elements are: </a:t>
            </a:r>
          </a:p>
          <a:p>
            <a:r>
              <a:rPr lang="en-US" dirty="0" smtClean="0"/>
              <a:t>New </a:t>
            </a:r>
            <a:r>
              <a:rPr lang="en-US" b="1" dirty="0" smtClean="0"/>
              <a:t>semantic</a:t>
            </a:r>
            <a:r>
              <a:rPr lang="en-US" dirty="0" smtClean="0"/>
              <a:t> elements like &lt;header&gt;, &lt;footer&gt;, &lt;article&gt;, and &lt;section&gt;.</a:t>
            </a:r>
          </a:p>
          <a:p>
            <a:r>
              <a:rPr lang="en-US" dirty="0" smtClean="0"/>
              <a:t>New form </a:t>
            </a:r>
            <a:r>
              <a:rPr lang="en-US" b="1" dirty="0" smtClean="0"/>
              <a:t>control attributes</a:t>
            </a:r>
            <a:r>
              <a:rPr lang="en-US" dirty="0" smtClean="0"/>
              <a:t> like number, date, time, calendar, and range.</a:t>
            </a:r>
          </a:p>
          <a:p>
            <a:r>
              <a:rPr lang="en-US" dirty="0" smtClean="0"/>
              <a:t>New </a:t>
            </a:r>
            <a:r>
              <a:rPr lang="en-US" b="1" dirty="0" smtClean="0"/>
              <a:t>graphic</a:t>
            </a:r>
            <a:r>
              <a:rPr lang="en-US" dirty="0" smtClean="0"/>
              <a:t> elements: &lt;</a:t>
            </a:r>
            <a:r>
              <a:rPr lang="en-US" dirty="0" err="1" smtClean="0"/>
              <a:t>svg</a:t>
            </a:r>
            <a:r>
              <a:rPr lang="en-US" dirty="0" smtClean="0"/>
              <a:t>&gt; and &lt;canvas&gt;.</a:t>
            </a:r>
          </a:p>
          <a:p>
            <a:r>
              <a:rPr lang="en-US" dirty="0" smtClean="0"/>
              <a:t>New </a:t>
            </a:r>
            <a:r>
              <a:rPr lang="en-US" b="1" dirty="0" smtClean="0"/>
              <a:t>multimedia</a:t>
            </a:r>
            <a:r>
              <a:rPr lang="en-US" dirty="0" smtClean="0"/>
              <a:t> elements: &lt;audio&gt; and &lt;video&gt;.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62"/>
            <a:ext cx="9144000" cy="164623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 smtClean="0"/>
              <a:t>New HTML5 API's </a:t>
            </a:r>
            <a:br>
              <a:rPr lang="en-US" dirty="0" smtClean="0"/>
            </a:br>
            <a:r>
              <a:rPr lang="en-US" dirty="0" smtClean="0"/>
              <a:t>(Application Programming Interfaces)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most interesting new API's are:</a:t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 err="1" smtClean="0"/>
              <a:t>Geolocation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Drag and Drop</a:t>
            </a:r>
            <a:br>
              <a:rPr lang="en-US" dirty="0" smtClean="0"/>
            </a:br>
            <a:r>
              <a:rPr lang="en-US" dirty="0" smtClean="0"/>
              <a:t>HTML Local Storage</a:t>
            </a:r>
            <a:br>
              <a:rPr lang="en-US" dirty="0" smtClean="0"/>
            </a:br>
            <a:r>
              <a:rPr lang="en-US" dirty="0" smtClean="0"/>
              <a:t>HTML Application Cache</a:t>
            </a:r>
            <a:br>
              <a:rPr lang="en-US" dirty="0" smtClean="0"/>
            </a:br>
            <a:r>
              <a:rPr lang="en-US" dirty="0" smtClean="0"/>
              <a:t>HTML Web Workers</a:t>
            </a:r>
            <a:br>
              <a:rPr lang="en-US" dirty="0" smtClean="0"/>
            </a:br>
            <a:r>
              <a:rPr lang="en-US" dirty="0" smtClean="0"/>
              <a:t>HTML SSE</a:t>
            </a:r>
          </a:p>
          <a:p>
            <a:pPr>
              <a:buNone/>
            </a:pPr>
            <a:r>
              <a:rPr lang="en-US" smtClean="0"/>
              <a:t>Local storage is a powerful replacement for cookies.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0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Text </a:t>
            </a:r>
            <a:r>
              <a:rPr lang="en-US" sz="2800" dirty="0" smtClean="0"/>
              <a:t>Input: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400" b="1" dirty="0" smtClean="0"/>
              <a:t>&lt;input type="text"&gt;</a:t>
            </a:r>
            <a:r>
              <a:rPr lang="en-US" sz="2400" dirty="0" smtClean="0"/>
              <a:t> defines a one-line input field for </a:t>
            </a:r>
            <a:r>
              <a:rPr lang="en-US" sz="2400" b="1" dirty="0" smtClean="0"/>
              <a:t>text input</a:t>
            </a:r>
            <a:r>
              <a:rPr lang="en-US" sz="2400" dirty="0" smtClean="0"/>
              <a:t>:</a:t>
            </a:r>
            <a:endParaRPr lang="en-US" sz="2800" dirty="0"/>
          </a:p>
          <a:p>
            <a:pPr>
              <a:buNone/>
            </a:pPr>
            <a:r>
              <a:rPr lang="en-US" sz="2400" dirty="0"/>
              <a:t>&lt;form&gt;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First name:&lt;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&lt;input type="text" name="</a:t>
            </a:r>
            <a:r>
              <a:rPr lang="en-US" sz="2400" dirty="0" err="1"/>
              <a:t>firstname</a:t>
            </a:r>
            <a:r>
              <a:rPr lang="en-US" sz="2400" dirty="0"/>
              <a:t>"&gt;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Last name:&lt;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&lt;input type="text" name="</a:t>
            </a:r>
            <a:r>
              <a:rPr lang="en-US" sz="2400" dirty="0" err="1"/>
              <a:t>lastname</a:t>
            </a:r>
            <a:r>
              <a:rPr lang="en-US" sz="2400" dirty="0" smtClean="0"/>
              <a:t>"&gt;</a:t>
            </a:r>
            <a:endParaRPr lang="en-US" sz="2400" dirty="0"/>
          </a:p>
          <a:p>
            <a:pPr>
              <a:buNone/>
            </a:pPr>
            <a:r>
              <a:rPr lang="en-US" sz="2400" dirty="0" smtClean="0"/>
              <a:t>&lt;/</a:t>
            </a:r>
            <a:r>
              <a:rPr lang="en-US" sz="2400" dirty="0"/>
              <a:t>form</a:t>
            </a:r>
            <a:r>
              <a:rPr lang="en-US" sz="2400" dirty="0" smtClean="0"/>
              <a:t>&gt;</a:t>
            </a:r>
          </a:p>
          <a:p>
            <a:pPr>
              <a:buNone/>
            </a:pPr>
            <a:r>
              <a:rPr lang="en-US" sz="2000" dirty="0" smtClean="0"/>
              <a:t>O/P: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First name: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								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000" dirty="0" smtClean="0"/>
              <a:t>Last name: </a:t>
            </a:r>
            <a:r>
              <a:rPr lang="en-US" sz="2400" dirty="0" smtClean="0"/>
              <a:t>	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888468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5879068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Input Types for </a:t>
            </a:r>
            <a:r>
              <a:rPr lang="en-US" dirty="0" err="1" smtClean="0"/>
              <a:t>TextBox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Input Type: text</a:t>
            </a:r>
            <a:br>
              <a:rPr lang="en-US" sz="2800" dirty="0" smtClean="0"/>
            </a:br>
            <a:r>
              <a:rPr lang="en-US" sz="2800" dirty="0" smtClean="0"/>
              <a:t>&lt;input type="text" name="username"&gt;</a:t>
            </a:r>
          </a:p>
          <a:p>
            <a:pPr>
              <a:buNone/>
            </a:pPr>
            <a:r>
              <a:rPr lang="en-US" sz="2800" dirty="0" smtClean="0"/>
              <a:t>Input Type: password</a:t>
            </a:r>
          </a:p>
          <a:p>
            <a:pPr>
              <a:buNone/>
            </a:pPr>
            <a:r>
              <a:rPr lang="en-US" sz="2800" dirty="0" smtClean="0"/>
              <a:t>&lt;input type="password" name="</a:t>
            </a:r>
            <a:r>
              <a:rPr lang="en-US" sz="2800" dirty="0" err="1" smtClean="0"/>
              <a:t>psword</a:t>
            </a:r>
            <a:r>
              <a:rPr lang="en-US" sz="2800" dirty="0" smtClean="0"/>
              <a:t>"&gt;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TextBox</a:t>
            </a:r>
            <a:r>
              <a:rPr lang="en-US" dirty="0" smtClean="0"/>
              <a:t> Attribute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The value Attribute:</a:t>
            </a:r>
          </a:p>
          <a:p>
            <a:pPr>
              <a:buNone/>
            </a:pPr>
            <a:r>
              <a:rPr lang="en-US" sz="2800" dirty="0" smtClean="0"/>
              <a:t>The </a:t>
            </a:r>
            <a:r>
              <a:rPr lang="en-US" sz="2800" b="1" dirty="0" smtClean="0"/>
              <a:t>value</a:t>
            </a:r>
            <a:r>
              <a:rPr lang="en-US" sz="2800" dirty="0" smtClean="0"/>
              <a:t> attribute specifies the initial value for an input field</a:t>
            </a:r>
          </a:p>
          <a:p>
            <a:pPr>
              <a:buNone/>
            </a:pPr>
            <a:r>
              <a:rPr lang="en-US" sz="2400" dirty="0" smtClean="0"/>
              <a:t>&lt;input type="text" name="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" value=“</a:t>
            </a:r>
            <a:r>
              <a:rPr lang="en-US" sz="2400" dirty="0" err="1" smtClean="0"/>
              <a:t>Akshaya</a:t>
            </a:r>
            <a:r>
              <a:rPr lang="en-US" sz="2400" dirty="0" smtClean="0"/>
              <a:t>"&gt;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readonly</a:t>
            </a:r>
            <a:r>
              <a:rPr lang="en-US" dirty="0" smtClean="0"/>
              <a:t> Attribute:</a:t>
            </a:r>
          </a:p>
          <a:p>
            <a:pPr>
              <a:buNone/>
            </a:pPr>
            <a:r>
              <a:rPr lang="en-US" sz="2800" dirty="0" smtClean="0"/>
              <a:t>The </a:t>
            </a:r>
            <a:r>
              <a:rPr lang="en-US" sz="2800" b="1" dirty="0" err="1" smtClean="0"/>
              <a:t>readonly</a:t>
            </a:r>
            <a:r>
              <a:rPr lang="en-US" sz="2800" dirty="0" smtClean="0"/>
              <a:t> attribute specifies that the input field is read only (cannot be changed):</a:t>
            </a:r>
          </a:p>
          <a:p>
            <a:pPr>
              <a:buNone/>
            </a:pPr>
            <a:r>
              <a:rPr lang="en-US" sz="2400" dirty="0" smtClean="0"/>
              <a:t>&lt;input type="text" name="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" value=" </a:t>
            </a:r>
            <a:r>
              <a:rPr lang="en-US" sz="2400" dirty="0" err="1" smtClean="0"/>
              <a:t>Akshaya</a:t>
            </a:r>
            <a:r>
              <a:rPr lang="en-US" sz="2400" dirty="0" smtClean="0"/>
              <a:t> " </a:t>
            </a:r>
            <a:r>
              <a:rPr lang="en-US" sz="2400" dirty="0" err="1" smtClean="0"/>
              <a:t>readonly</a:t>
            </a:r>
            <a:r>
              <a:rPr lang="en-US" sz="2400" dirty="0" smtClean="0"/>
              <a:t>&gt;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TextBox</a:t>
            </a:r>
            <a:r>
              <a:rPr lang="en-US" dirty="0" smtClean="0"/>
              <a:t> Attribute </a:t>
            </a:r>
            <a:r>
              <a:rPr lang="en-US" sz="28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The disabled Attribute</a:t>
            </a:r>
          </a:p>
          <a:p>
            <a:pPr>
              <a:buNone/>
            </a:pPr>
            <a:r>
              <a:rPr lang="en-US" sz="2400" dirty="0" smtClean="0"/>
              <a:t>The </a:t>
            </a:r>
            <a:r>
              <a:rPr lang="en-US" sz="2400" b="1" dirty="0" smtClean="0"/>
              <a:t>disabled</a:t>
            </a:r>
            <a:r>
              <a:rPr lang="en-US" sz="2400" dirty="0" smtClean="0"/>
              <a:t> attribute specifies that the input field is disabled.</a:t>
            </a:r>
          </a:p>
          <a:p>
            <a:pPr>
              <a:buNone/>
            </a:pPr>
            <a:r>
              <a:rPr lang="en-US" sz="2400" dirty="0" smtClean="0"/>
              <a:t>A disabled element is un-usable and un-clickable.</a:t>
            </a:r>
          </a:p>
          <a:p>
            <a:pPr>
              <a:buNone/>
            </a:pPr>
            <a:r>
              <a:rPr lang="en-US" sz="2400" dirty="0" smtClean="0"/>
              <a:t>Disabled elements will not be submitted.</a:t>
            </a:r>
          </a:p>
          <a:p>
            <a:pPr>
              <a:buNone/>
            </a:pPr>
            <a:r>
              <a:rPr lang="en-US" sz="2400" dirty="0" smtClean="0"/>
              <a:t>&lt;input type="text" name="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" value=“</a:t>
            </a:r>
            <a:r>
              <a:rPr lang="en-US" sz="2400" dirty="0" err="1" smtClean="0"/>
              <a:t>Mayuri</a:t>
            </a:r>
            <a:r>
              <a:rPr lang="en-US" sz="2400" dirty="0" smtClean="0"/>
              <a:t>" disabled&gt;</a:t>
            </a:r>
          </a:p>
          <a:p>
            <a:r>
              <a:rPr lang="en-US" dirty="0" smtClean="0"/>
              <a:t>The size Attribute</a:t>
            </a:r>
          </a:p>
          <a:p>
            <a:pPr>
              <a:buNone/>
            </a:pPr>
            <a:r>
              <a:rPr lang="en-US" sz="2400" dirty="0" smtClean="0"/>
              <a:t>The </a:t>
            </a:r>
            <a:r>
              <a:rPr lang="en-US" sz="2400" b="1" dirty="0" smtClean="0"/>
              <a:t>size</a:t>
            </a:r>
            <a:r>
              <a:rPr lang="en-US" sz="2400" dirty="0" smtClean="0"/>
              <a:t> attribute specifies the size (in characters) for the input field</a:t>
            </a:r>
          </a:p>
          <a:p>
            <a:pPr>
              <a:buNone/>
            </a:pPr>
            <a:r>
              <a:rPr lang="en-US" sz="2400" dirty="0" smtClean="0"/>
              <a:t>&lt;input type="text" name="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" value="John" size="40"&gt;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TextBox</a:t>
            </a:r>
            <a:r>
              <a:rPr lang="en-US" dirty="0" smtClean="0"/>
              <a:t> Attribute </a:t>
            </a:r>
            <a:r>
              <a:rPr lang="en-US" sz="28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maxlength</a:t>
            </a:r>
            <a:r>
              <a:rPr lang="en-US" dirty="0" smtClean="0"/>
              <a:t> Attribute</a:t>
            </a:r>
          </a:p>
          <a:p>
            <a:pPr>
              <a:buNone/>
            </a:pPr>
            <a:r>
              <a:rPr lang="en-US" sz="2800" dirty="0" smtClean="0"/>
              <a:t>The </a:t>
            </a:r>
            <a:r>
              <a:rPr lang="en-US" sz="2800" b="1" dirty="0" err="1" smtClean="0"/>
              <a:t>maxlength</a:t>
            </a:r>
            <a:r>
              <a:rPr lang="en-US" sz="2800" dirty="0" smtClean="0"/>
              <a:t> attribute specifies the maximum allowed length for the input field:</a:t>
            </a:r>
          </a:p>
          <a:p>
            <a:pPr>
              <a:buNone/>
            </a:pPr>
            <a:r>
              <a:rPr lang="en-US" sz="2400" dirty="0" smtClean="0"/>
              <a:t>&lt;input type="text" name=“</a:t>
            </a:r>
            <a:r>
              <a:rPr lang="en-US" sz="2400" dirty="0" err="1" smtClean="0"/>
              <a:t>MobileNo</a:t>
            </a:r>
            <a:r>
              <a:rPr lang="en-US" sz="2400" dirty="0" smtClean="0"/>
              <a:t>:" </a:t>
            </a:r>
            <a:r>
              <a:rPr lang="en-US" sz="2400" dirty="0" err="1" smtClean="0"/>
              <a:t>maxlength</a:t>
            </a:r>
            <a:r>
              <a:rPr lang="en-US" sz="2400" dirty="0" smtClean="0"/>
              <a:t>="10"&gt;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Radio Button Input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Radio button is used when user has to select one option from  multiple options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&lt;form&gt;</a:t>
            </a:r>
            <a:br>
              <a:rPr lang="en-US" sz="2800" dirty="0" smtClean="0"/>
            </a:br>
            <a:r>
              <a:rPr lang="en-US" sz="2800" dirty="0" smtClean="0"/>
              <a:t>&lt;input type="radio" name="sex" value="male" checked&gt;Male</a:t>
            </a:r>
            <a:br>
              <a:rPr lang="en-US" sz="2800" dirty="0" smtClean="0"/>
            </a:br>
            <a:r>
              <a:rPr lang="en-US" sz="2800" dirty="0" smtClean="0"/>
              <a:t>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</a:t>
            </a:r>
            <a:br>
              <a:rPr lang="en-US" sz="2800" dirty="0" smtClean="0"/>
            </a:br>
            <a:r>
              <a:rPr lang="en-US" sz="2800" dirty="0" smtClean="0"/>
              <a:t>&lt;input type="radio" name="sex" value="female"&gt;Female</a:t>
            </a:r>
          </a:p>
          <a:p>
            <a:pPr>
              <a:buNone/>
            </a:pPr>
            <a:r>
              <a:rPr lang="en-US" sz="2800" dirty="0" smtClean="0"/>
              <a:t>&lt;/form&gt;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Checkbox control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b="1" dirty="0" smtClean="0"/>
              <a:t>&lt;input type="checkbox"&gt;</a:t>
            </a:r>
            <a:r>
              <a:rPr lang="en-US" sz="2800" dirty="0" smtClean="0"/>
              <a:t> defines a </a:t>
            </a:r>
            <a:r>
              <a:rPr lang="en-US" sz="2800" b="1" dirty="0" smtClean="0"/>
              <a:t>checkbox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Checkboxes let a user select ZERO or MORE options of a limited number of choices.</a:t>
            </a:r>
          </a:p>
          <a:p>
            <a:pPr>
              <a:buNone/>
            </a:pPr>
            <a:r>
              <a:rPr lang="en-US" dirty="0" smtClean="0"/>
              <a:t>Code:</a:t>
            </a:r>
          </a:p>
          <a:p>
            <a:pPr>
              <a:buNone/>
            </a:pPr>
            <a:r>
              <a:rPr lang="en-US" sz="2400" dirty="0" smtClean="0"/>
              <a:t>&lt;input type="checkbox" name=“deegree1" value=“Graduate“&gt; Graduation</a:t>
            </a:r>
            <a:br>
              <a:rPr lang="en-US" sz="2400" dirty="0" smtClean="0"/>
            </a:br>
            <a:r>
              <a:rPr lang="en-US" sz="2400" dirty="0" smtClean="0"/>
              <a:t>&lt;</a:t>
            </a:r>
            <a:r>
              <a:rPr lang="en-US" sz="2400" dirty="0" err="1" smtClean="0"/>
              <a:t>br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&lt;input type="checkbox" name=“degree2" value=" </a:t>
            </a:r>
            <a:r>
              <a:rPr lang="en-US" sz="2400" dirty="0" err="1" smtClean="0"/>
              <a:t>PostGraduate</a:t>
            </a:r>
            <a:r>
              <a:rPr lang="en-US" sz="2400" dirty="0" smtClean="0"/>
              <a:t> "&gt; </a:t>
            </a:r>
            <a:r>
              <a:rPr lang="en-US" sz="2400" dirty="0" err="1" smtClean="0"/>
              <a:t>PostGraduation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Grouping Form Data with &lt;</a:t>
            </a:r>
            <a:r>
              <a:rPr lang="en-US" dirty="0" err="1" smtClean="0"/>
              <a:t>fieldset</a:t>
            </a:r>
            <a:r>
              <a:rPr lang="en-US" dirty="0" smtClean="0"/>
              <a:t>&gt;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&lt;</a:t>
            </a:r>
            <a:r>
              <a:rPr lang="en-US" b="1" dirty="0" err="1" smtClean="0"/>
              <a:t>fieldset</a:t>
            </a:r>
            <a:r>
              <a:rPr lang="en-US" b="1" dirty="0" smtClean="0"/>
              <a:t>&gt;</a:t>
            </a:r>
            <a:r>
              <a:rPr lang="en-US" dirty="0" smtClean="0"/>
              <a:t> element groups related data in a form.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&lt;legend&gt;</a:t>
            </a:r>
            <a:r>
              <a:rPr lang="en-US" dirty="0" smtClean="0"/>
              <a:t> element defines a caption for the &lt;</a:t>
            </a:r>
            <a:r>
              <a:rPr lang="en-US" dirty="0" err="1" smtClean="0"/>
              <a:t>fieldset</a:t>
            </a:r>
            <a:r>
              <a:rPr lang="en-US" dirty="0" smtClean="0"/>
              <a:t>&gt; element.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fieldset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&lt;legend&gt;Personal information:&lt;/legend&gt;</a:t>
            </a:r>
            <a:br>
              <a:rPr lang="en-US" dirty="0" smtClean="0"/>
            </a:br>
            <a:r>
              <a:rPr lang="en-US" dirty="0" smtClean="0"/>
              <a:t>First name:&lt;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&lt;input type="text" name="</a:t>
            </a:r>
            <a:r>
              <a:rPr lang="en-US" dirty="0" err="1" smtClean="0"/>
              <a:t>firstname</a:t>
            </a:r>
            <a:r>
              <a:rPr lang="en-US" dirty="0" smtClean="0"/>
              <a:t>" value="M"&gt;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Last name:&lt;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&lt;input type="text" name="</a:t>
            </a:r>
            <a:r>
              <a:rPr lang="en-US" dirty="0" err="1" smtClean="0"/>
              <a:t>lastname</a:t>
            </a:r>
            <a:r>
              <a:rPr lang="en-US" dirty="0" smtClean="0"/>
              <a:t>" value=“R"&gt;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&lt;input type="submit" value="Submit"&gt;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fieldset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FEC7647-591B-483B-BA8B-B53045DC2938}"/>
</file>

<file path=customXml/itemProps2.xml><?xml version="1.0" encoding="utf-8"?>
<ds:datastoreItem xmlns:ds="http://schemas.openxmlformats.org/officeDocument/2006/customXml" ds:itemID="{7FF0281B-1455-4D9A-AE30-D373964A4478}"/>
</file>

<file path=customXml/itemProps3.xml><?xml version="1.0" encoding="utf-8"?>
<ds:datastoreItem xmlns:ds="http://schemas.openxmlformats.org/officeDocument/2006/customXml" ds:itemID="{E7041D03-92B4-4BB5-ACE0-88E620B78D6C}"/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360</Words>
  <Application>Microsoft Office PowerPoint</Application>
  <PresentationFormat>On-screen Show (4:3)</PresentationFormat>
  <Paragraphs>101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HTML Forms </vt:lpstr>
      <vt:lpstr>Slide 2</vt:lpstr>
      <vt:lpstr>Input Types for TextBox </vt:lpstr>
      <vt:lpstr>TextBox Attribute </vt:lpstr>
      <vt:lpstr>TextBox Attribute cont…</vt:lpstr>
      <vt:lpstr>TextBox Attribute cont…</vt:lpstr>
      <vt:lpstr>Radio Button Input </vt:lpstr>
      <vt:lpstr>Checkbox control </vt:lpstr>
      <vt:lpstr>Grouping Form Data with &lt;fieldset&gt; </vt:lpstr>
      <vt:lpstr>Drop-Down List / &lt;select&gt; Element   </vt:lpstr>
      <vt:lpstr>The &lt;textarea&gt; Element </vt:lpstr>
      <vt:lpstr>The &lt;button&gt; Element </vt:lpstr>
      <vt:lpstr> Submit Button </vt:lpstr>
      <vt:lpstr>Reset Button</vt:lpstr>
      <vt:lpstr>The Method Attribute </vt:lpstr>
      <vt:lpstr>Slide 16</vt:lpstr>
      <vt:lpstr>Slide 17</vt:lpstr>
      <vt:lpstr>New HTML5 Elements </vt:lpstr>
      <vt:lpstr>New HTML5 API's  (Application Programming Interfaces)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CS50102 – Internet Technologies HTML Forms</dc:title>
  <dc:creator>Admin</dc:creator>
  <cp:lastModifiedBy>N Ramrakhiyani</cp:lastModifiedBy>
  <cp:revision>49</cp:revision>
  <dcterms:created xsi:type="dcterms:W3CDTF">2006-08-16T00:00:00Z</dcterms:created>
  <dcterms:modified xsi:type="dcterms:W3CDTF">2016-08-08T11:29:17Z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