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8.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8" r:id="rId23"/>
    <p:sldId id="277"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59541C6-C716-4F07-9999-676F8EE903C1}" type="datetimeFigureOut">
              <a:rPr lang="en-IN" smtClean="0"/>
              <a:t>20-07-2020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A0826B-9576-49C4-8193-A75C9C28CD6A}" type="slidenum">
              <a:rPr lang="en-IN" smtClean="0"/>
              <a:t>‹#›</a:t>
            </a:fld>
            <a:endParaRPr lang="en-IN"/>
          </a:p>
        </p:txBody>
      </p:sp>
    </p:spTree>
    <p:extLst>
      <p:ext uri="{BB962C8B-B14F-4D97-AF65-F5344CB8AC3E}">
        <p14:creationId xmlns:p14="http://schemas.microsoft.com/office/powerpoint/2010/main" val="1147454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59541C6-C716-4F07-9999-676F8EE903C1}" type="datetimeFigureOut">
              <a:rPr lang="en-IN" smtClean="0"/>
              <a:t>20-07-2020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A0826B-9576-49C4-8193-A75C9C28CD6A}" type="slidenum">
              <a:rPr lang="en-IN" smtClean="0"/>
              <a:t>‹#›</a:t>
            </a:fld>
            <a:endParaRPr lang="en-IN"/>
          </a:p>
        </p:txBody>
      </p:sp>
    </p:spTree>
    <p:extLst>
      <p:ext uri="{BB962C8B-B14F-4D97-AF65-F5344CB8AC3E}">
        <p14:creationId xmlns:p14="http://schemas.microsoft.com/office/powerpoint/2010/main" val="1639914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59541C6-C716-4F07-9999-676F8EE903C1}" type="datetimeFigureOut">
              <a:rPr lang="en-IN" smtClean="0"/>
              <a:t>20-07-2020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A0826B-9576-49C4-8193-A75C9C28CD6A}" type="slidenum">
              <a:rPr lang="en-IN" smtClean="0"/>
              <a:t>‹#›</a:t>
            </a:fld>
            <a:endParaRPr lang="en-IN"/>
          </a:p>
        </p:txBody>
      </p:sp>
    </p:spTree>
    <p:extLst>
      <p:ext uri="{BB962C8B-B14F-4D97-AF65-F5344CB8AC3E}">
        <p14:creationId xmlns:p14="http://schemas.microsoft.com/office/powerpoint/2010/main" val="2189017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59541C6-C716-4F07-9999-676F8EE903C1}" type="datetimeFigureOut">
              <a:rPr lang="en-IN" smtClean="0"/>
              <a:t>20-07-2020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A0826B-9576-49C4-8193-A75C9C28CD6A}" type="slidenum">
              <a:rPr lang="en-IN" smtClean="0"/>
              <a:t>‹#›</a:t>
            </a:fld>
            <a:endParaRPr lang="en-IN"/>
          </a:p>
        </p:txBody>
      </p:sp>
    </p:spTree>
    <p:extLst>
      <p:ext uri="{BB962C8B-B14F-4D97-AF65-F5344CB8AC3E}">
        <p14:creationId xmlns:p14="http://schemas.microsoft.com/office/powerpoint/2010/main" val="727133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9541C6-C716-4F07-9999-676F8EE903C1}" type="datetimeFigureOut">
              <a:rPr lang="en-IN" smtClean="0"/>
              <a:t>20-07-2020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A0826B-9576-49C4-8193-A75C9C28CD6A}" type="slidenum">
              <a:rPr lang="en-IN" smtClean="0"/>
              <a:t>‹#›</a:t>
            </a:fld>
            <a:endParaRPr lang="en-IN"/>
          </a:p>
        </p:txBody>
      </p:sp>
    </p:spTree>
    <p:extLst>
      <p:ext uri="{BB962C8B-B14F-4D97-AF65-F5344CB8AC3E}">
        <p14:creationId xmlns:p14="http://schemas.microsoft.com/office/powerpoint/2010/main" val="3864871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59541C6-C716-4F07-9999-676F8EE903C1}" type="datetimeFigureOut">
              <a:rPr lang="en-IN" smtClean="0"/>
              <a:t>20-07-2020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A0826B-9576-49C4-8193-A75C9C28CD6A}" type="slidenum">
              <a:rPr lang="en-IN" smtClean="0"/>
              <a:t>‹#›</a:t>
            </a:fld>
            <a:endParaRPr lang="en-IN"/>
          </a:p>
        </p:txBody>
      </p:sp>
    </p:spTree>
    <p:extLst>
      <p:ext uri="{BB962C8B-B14F-4D97-AF65-F5344CB8AC3E}">
        <p14:creationId xmlns:p14="http://schemas.microsoft.com/office/powerpoint/2010/main" val="3007998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59541C6-C716-4F07-9999-676F8EE903C1}" type="datetimeFigureOut">
              <a:rPr lang="en-IN" smtClean="0"/>
              <a:t>20-07-2020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A0826B-9576-49C4-8193-A75C9C28CD6A}" type="slidenum">
              <a:rPr lang="en-IN" smtClean="0"/>
              <a:t>‹#›</a:t>
            </a:fld>
            <a:endParaRPr lang="en-IN"/>
          </a:p>
        </p:txBody>
      </p:sp>
    </p:spTree>
    <p:extLst>
      <p:ext uri="{BB962C8B-B14F-4D97-AF65-F5344CB8AC3E}">
        <p14:creationId xmlns:p14="http://schemas.microsoft.com/office/powerpoint/2010/main" val="3410040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59541C6-C716-4F07-9999-676F8EE903C1}" type="datetimeFigureOut">
              <a:rPr lang="en-IN" smtClean="0"/>
              <a:t>20-07-2020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A0826B-9576-49C4-8193-A75C9C28CD6A}" type="slidenum">
              <a:rPr lang="en-IN" smtClean="0"/>
              <a:t>‹#›</a:t>
            </a:fld>
            <a:endParaRPr lang="en-IN"/>
          </a:p>
        </p:txBody>
      </p:sp>
    </p:spTree>
    <p:extLst>
      <p:ext uri="{BB962C8B-B14F-4D97-AF65-F5344CB8AC3E}">
        <p14:creationId xmlns:p14="http://schemas.microsoft.com/office/powerpoint/2010/main" val="1168054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9541C6-C716-4F07-9999-676F8EE903C1}" type="datetimeFigureOut">
              <a:rPr lang="en-IN" smtClean="0"/>
              <a:t>20-07-2020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A0826B-9576-49C4-8193-A75C9C28CD6A}" type="slidenum">
              <a:rPr lang="en-IN" smtClean="0"/>
              <a:t>‹#›</a:t>
            </a:fld>
            <a:endParaRPr lang="en-IN"/>
          </a:p>
        </p:txBody>
      </p:sp>
    </p:spTree>
    <p:extLst>
      <p:ext uri="{BB962C8B-B14F-4D97-AF65-F5344CB8AC3E}">
        <p14:creationId xmlns:p14="http://schemas.microsoft.com/office/powerpoint/2010/main" val="1415692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9541C6-C716-4F07-9999-676F8EE903C1}" type="datetimeFigureOut">
              <a:rPr lang="en-IN" smtClean="0"/>
              <a:t>20-07-2020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A0826B-9576-49C4-8193-A75C9C28CD6A}" type="slidenum">
              <a:rPr lang="en-IN" smtClean="0"/>
              <a:t>‹#›</a:t>
            </a:fld>
            <a:endParaRPr lang="en-IN"/>
          </a:p>
        </p:txBody>
      </p:sp>
    </p:spTree>
    <p:extLst>
      <p:ext uri="{BB962C8B-B14F-4D97-AF65-F5344CB8AC3E}">
        <p14:creationId xmlns:p14="http://schemas.microsoft.com/office/powerpoint/2010/main" val="708367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59541C6-C716-4F07-9999-676F8EE903C1}" type="datetimeFigureOut">
              <a:rPr lang="en-IN" smtClean="0"/>
              <a:t>20-07-2020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A0826B-9576-49C4-8193-A75C9C28CD6A}" type="slidenum">
              <a:rPr lang="en-IN" smtClean="0"/>
              <a:t>‹#›</a:t>
            </a:fld>
            <a:endParaRPr lang="en-IN"/>
          </a:p>
        </p:txBody>
      </p:sp>
    </p:spTree>
    <p:extLst>
      <p:ext uri="{BB962C8B-B14F-4D97-AF65-F5344CB8AC3E}">
        <p14:creationId xmlns:p14="http://schemas.microsoft.com/office/powerpoint/2010/main" val="2528934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9541C6-C716-4F07-9999-676F8EE903C1}" type="datetimeFigureOut">
              <a:rPr lang="en-IN" smtClean="0"/>
              <a:t>20-07-2020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A0826B-9576-49C4-8193-A75C9C28CD6A}" type="slidenum">
              <a:rPr lang="en-IN" smtClean="0"/>
              <a:t>‹#›</a:t>
            </a:fld>
            <a:endParaRPr lang="en-IN"/>
          </a:p>
        </p:txBody>
      </p:sp>
    </p:spTree>
    <p:extLst>
      <p:ext uri="{BB962C8B-B14F-4D97-AF65-F5344CB8AC3E}">
        <p14:creationId xmlns:p14="http://schemas.microsoft.com/office/powerpoint/2010/main" val="2625715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3200" b="1" dirty="0" smtClean="0"/>
              <a:t>HTML5</a:t>
            </a:r>
            <a:endParaRPr lang="en-IN" sz="3200" b="1"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24145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507288" cy="6480720"/>
          </a:xfrm>
        </p:spPr>
        <p:txBody>
          <a:bodyPr>
            <a:normAutofit/>
          </a:bodyPr>
          <a:lstStyle/>
          <a:p>
            <a:pPr marL="0" indent="0">
              <a:buNone/>
            </a:pPr>
            <a:r>
              <a:rPr lang="en-IN" sz="2400" b="1" dirty="0" smtClean="0"/>
              <a:t>4. Details tag</a:t>
            </a:r>
          </a:p>
          <a:p>
            <a:r>
              <a:rPr lang="en-IN" sz="2400" dirty="0" smtClean="0"/>
              <a:t>The &lt;details&gt; tag specifies additional details that user can view or hide on demand.</a:t>
            </a:r>
          </a:p>
          <a:p>
            <a:r>
              <a:rPr lang="en-IN" sz="2400" dirty="0" smtClean="0"/>
              <a:t>The &lt;details&gt; tag can be used to create an interactive widget that the user can  open and close. Any sort of content can be put inside the &lt;details&gt; tag.</a:t>
            </a:r>
          </a:p>
          <a:p>
            <a:r>
              <a:rPr lang="en-IN" sz="2400" dirty="0" smtClean="0"/>
              <a:t>The content of a &lt;details&gt;  element should not be visible unless the open attribute is set.</a:t>
            </a:r>
          </a:p>
          <a:p>
            <a:r>
              <a:rPr lang="en-IN" sz="2400" dirty="0" smtClean="0"/>
              <a:t>Not supported in Internet explorer.</a:t>
            </a:r>
          </a:p>
          <a:p>
            <a:pPr marL="0" indent="0">
              <a:buNone/>
            </a:pPr>
            <a:endParaRPr lang="en-IN" sz="2400" dirty="0"/>
          </a:p>
        </p:txBody>
      </p:sp>
    </p:spTree>
    <p:extLst>
      <p:ext uri="{BB962C8B-B14F-4D97-AF65-F5344CB8AC3E}">
        <p14:creationId xmlns:p14="http://schemas.microsoft.com/office/powerpoint/2010/main" val="2985818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408712"/>
          </a:xfrm>
        </p:spPr>
        <p:txBody>
          <a:bodyPr/>
          <a:lstStyle/>
          <a:p>
            <a:pPr marL="0" indent="0">
              <a:buNone/>
            </a:pPr>
            <a:r>
              <a:rPr lang="en-IN" sz="2400" b="1" dirty="0" smtClean="0"/>
              <a:t>5. Dialog</a:t>
            </a:r>
          </a:p>
          <a:p>
            <a:r>
              <a:rPr lang="en-IN" sz="2000" dirty="0" smtClean="0"/>
              <a:t>The &lt;dialog&gt; tag defines a dialog box or window.</a:t>
            </a:r>
          </a:p>
          <a:p>
            <a:r>
              <a:rPr lang="en-IN" sz="2000" dirty="0" smtClean="0"/>
              <a:t>The &lt;dialog&gt; element makes it easy to create a popup dialog on a web page.</a:t>
            </a:r>
          </a:p>
          <a:p>
            <a:r>
              <a:rPr lang="en-IN" sz="2000" dirty="0" smtClean="0"/>
              <a:t>Attribute- open</a:t>
            </a:r>
          </a:p>
          <a:p>
            <a:pPr marL="0" indent="0">
              <a:buNone/>
            </a:pPr>
            <a:endParaRPr lang="en-IN" sz="2000" dirty="0" smtClean="0"/>
          </a:p>
          <a:p>
            <a:pPr marL="0" indent="0">
              <a:buNone/>
            </a:pPr>
            <a:endParaRPr lang="en-IN" sz="2000" b="1" dirty="0"/>
          </a:p>
        </p:txBody>
      </p:sp>
    </p:spTree>
    <p:extLst>
      <p:ext uri="{BB962C8B-B14F-4D97-AF65-F5344CB8AC3E}">
        <p14:creationId xmlns:p14="http://schemas.microsoft.com/office/powerpoint/2010/main" val="1080214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336704"/>
          </a:xfrm>
        </p:spPr>
        <p:txBody>
          <a:bodyPr/>
          <a:lstStyle/>
          <a:p>
            <a:pPr marL="0" indent="0">
              <a:buNone/>
            </a:pPr>
            <a:r>
              <a:rPr lang="en-IN" b="1" dirty="0" smtClean="0"/>
              <a:t>6. &lt;figure&gt; tag</a:t>
            </a:r>
          </a:p>
          <a:p>
            <a:r>
              <a:rPr lang="en-IN" sz="2000" dirty="0" smtClean="0"/>
              <a:t>The &lt;figure&gt; tag is new in HTML5.</a:t>
            </a:r>
          </a:p>
          <a:p>
            <a:r>
              <a:rPr lang="en-IN" sz="2000" dirty="0" smtClean="0"/>
              <a:t>The figure tag specifies self-contained contents like illustration, diagrams, photos, code listings etc.</a:t>
            </a:r>
          </a:p>
          <a:p>
            <a:pPr marL="0" indent="0">
              <a:buNone/>
            </a:pPr>
            <a:endParaRPr lang="en-IN" sz="2000" dirty="0"/>
          </a:p>
          <a:p>
            <a:pPr marL="0" indent="0">
              <a:buNone/>
            </a:pPr>
            <a:r>
              <a:rPr lang="en-IN" sz="2000" b="1" dirty="0" smtClean="0"/>
              <a:t>&lt;</a:t>
            </a:r>
            <a:r>
              <a:rPr lang="en-IN" sz="2000" b="1" dirty="0" err="1" smtClean="0"/>
              <a:t>figcaption</a:t>
            </a:r>
            <a:r>
              <a:rPr lang="en-IN" sz="2000" b="1" dirty="0" smtClean="0"/>
              <a:t>&gt;</a:t>
            </a:r>
          </a:p>
          <a:p>
            <a:r>
              <a:rPr lang="en-IN" sz="2000" dirty="0" smtClean="0"/>
              <a:t>The &lt;</a:t>
            </a:r>
            <a:r>
              <a:rPr lang="en-IN" sz="2000" dirty="0" err="1" smtClean="0"/>
              <a:t>figcaption</a:t>
            </a:r>
            <a:r>
              <a:rPr lang="en-IN" sz="2000" dirty="0" smtClean="0"/>
              <a:t>&gt; tag defines a caption for a &lt;figure&gt; element.</a:t>
            </a:r>
          </a:p>
          <a:p>
            <a:r>
              <a:rPr lang="en-IN" sz="2000" dirty="0" smtClean="0"/>
              <a:t>Before &lt;figure&gt; tag came we were not able to add title for images, code and diagram.</a:t>
            </a:r>
          </a:p>
          <a:p>
            <a:r>
              <a:rPr lang="en-IN" sz="2000" dirty="0" smtClean="0"/>
              <a:t>The benefit of adding figure title is if we have figure title then when in search engine the figure title is searched then it can find it and show the website link.</a:t>
            </a:r>
          </a:p>
          <a:p>
            <a:pPr marL="0" indent="0">
              <a:buNone/>
            </a:pPr>
            <a:r>
              <a:rPr lang="en-IN" sz="2000" dirty="0" smtClean="0"/>
              <a:t> </a:t>
            </a:r>
            <a:endParaRPr lang="en-IN" sz="2000" dirty="0"/>
          </a:p>
        </p:txBody>
      </p:sp>
    </p:spTree>
    <p:extLst>
      <p:ext uri="{BB962C8B-B14F-4D97-AF65-F5344CB8AC3E}">
        <p14:creationId xmlns:p14="http://schemas.microsoft.com/office/powerpoint/2010/main" val="1773282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lstStyle/>
          <a:p>
            <a:pPr marL="0" indent="0">
              <a:buNone/>
            </a:pPr>
            <a:r>
              <a:rPr lang="en-IN" dirty="0" smtClean="0"/>
              <a:t>Web layout</a:t>
            </a:r>
          </a:p>
          <a:p>
            <a:pPr marL="0" indent="0">
              <a:buNone/>
            </a:pP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124744"/>
            <a:ext cx="4367066" cy="5208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1832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408712"/>
          </a:xfrm>
        </p:spPr>
        <p:txBody>
          <a:bodyPr/>
          <a:lstStyle/>
          <a:p>
            <a:pPr marL="0" indent="0">
              <a:buNone/>
            </a:pPr>
            <a:r>
              <a:rPr lang="en-IN" sz="2400" b="1" dirty="0" smtClean="0"/>
              <a:t>7. &lt;Header&gt; tag- </a:t>
            </a:r>
          </a:p>
          <a:p>
            <a:r>
              <a:rPr lang="en-IN" sz="2000" dirty="0" smtClean="0"/>
              <a:t>The header tag is new in html5. </a:t>
            </a:r>
          </a:p>
          <a:p>
            <a:r>
              <a:rPr lang="en-IN" sz="2000" dirty="0" smtClean="0"/>
              <a:t>In html 4.0 - &lt;div id=“header”&gt; &lt;/div&gt;</a:t>
            </a:r>
          </a:p>
          <a:p>
            <a:r>
              <a:rPr lang="en-IN" sz="2000" dirty="0" smtClean="0"/>
              <a:t>The &lt;header&gt; element represents a container for introductory content or a set of navigational links.</a:t>
            </a:r>
          </a:p>
          <a:p>
            <a:pPr marL="0" indent="0">
              <a:buNone/>
            </a:pPr>
            <a:r>
              <a:rPr lang="en-IN" sz="2000" dirty="0" smtClean="0"/>
              <a:t>8. &lt;footer&gt; tag-</a:t>
            </a:r>
          </a:p>
          <a:p>
            <a:r>
              <a:rPr lang="en-IN" sz="2000" dirty="0" smtClean="0"/>
              <a:t>The footer tag is new in HTML5.</a:t>
            </a:r>
          </a:p>
          <a:p>
            <a:r>
              <a:rPr lang="en-IN" sz="2000" dirty="0" smtClean="0"/>
              <a:t>In HTML 4.0 </a:t>
            </a:r>
          </a:p>
          <a:p>
            <a:pPr marL="0" indent="0">
              <a:buNone/>
            </a:pPr>
            <a:r>
              <a:rPr lang="en-IN" sz="2000" dirty="0" smtClean="0"/>
              <a:t>&lt;div id=“footer”&gt;</a:t>
            </a:r>
          </a:p>
          <a:p>
            <a:r>
              <a:rPr lang="en-IN" sz="2000" dirty="0" smtClean="0"/>
              <a:t>The footer tag defines a footer for a document or section. </a:t>
            </a:r>
            <a:endParaRPr lang="en-IN" sz="2000" dirty="0"/>
          </a:p>
        </p:txBody>
      </p:sp>
    </p:spTree>
    <p:extLst>
      <p:ext uri="{BB962C8B-B14F-4D97-AF65-F5344CB8AC3E}">
        <p14:creationId xmlns:p14="http://schemas.microsoft.com/office/powerpoint/2010/main" val="3581829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lstStyle/>
          <a:p>
            <a:pPr marL="0" indent="0">
              <a:buNone/>
            </a:pPr>
            <a:r>
              <a:rPr lang="en-IN" sz="2400" b="1" dirty="0" smtClean="0"/>
              <a:t>8. &lt;main&gt; tag</a:t>
            </a:r>
          </a:p>
          <a:p>
            <a:r>
              <a:rPr lang="en-IN" sz="2000" dirty="0" smtClean="0"/>
              <a:t>It specifies the main content of the document.</a:t>
            </a:r>
          </a:p>
          <a:p>
            <a:r>
              <a:rPr lang="en-IN" sz="2000" dirty="0" smtClean="0"/>
              <a:t>The content inside the &lt;main&gt; element should be unique to the document. It should not contain any content that is repeated across the document such as sidebars, navigation links, copyright information, sit logos and search form. </a:t>
            </a:r>
          </a:p>
          <a:p>
            <a:r>
              <a:rPr lang="en-IN" sz="2000" dirty="0" smtClean="0"/>
              <a:t>There must not be more than one &lt;main&gt; element in a document. The main element must not be a descendant of an &lt;article&gt;, &lt;aside&gt;, &lt;footer&gt;, &lt;header&gt; or &lt;</a:t>
            </a:r>
            <a:r>
              <a:rPr lang="en-IN" sz="2000" dirty="0" err="1" smtClean="0"/>
              <a:t>nav</a:t>
            </a:r>
            <a:r>
              <a:rPr lang="en-IN" sz="2000" dirty="0" smtClean="0"/>
              <a:t>&gt; element. </a:t>
            </a:r>
          </a:p>
          <a:p>
            <a:endParaRPr lang="en-IN" sz="2000" dirty="0"/>
          </a:p>
        </p:txBody>
      </p:sp>
    </p:spTree>
    <p:extLst>
      <p:ext uri="{BB962C8B-B14F-4D97-AF65-F5344CB8AC3E}">
        <p14:creationId xmlns:p14="http://schemas.microsoft.com/office/powerpoint/2010/main" val="905233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408712"/>
          </a:xfrm>
        </p:spPr>
        <p:txBody>
          <a:bodyPr>
            <a:normAutofit/>
          </a:bodyPr>
          <a:lstStyle/>
          <a:p>
            <a:pPr marL="0" indent="0">
              <a:buNone/>
            </a:pPr>
            <a:r>
              <a:rPr lang="en-US" sz="2400" b="1" dirty="0" smtClean="0"/>
              <a:t>9. &lt;mark&gt; tag</a:t>
            </a:r>
          </a:p>
          <a:p>
            <a:r>
              <a:rPr lang="en-US" sz="2000" dirty="0" smtClean="0"/>
              <a:t>The &lt;mark&gt; tag defines marked text.</a:t>
            </a:r>
          </a:p>
          <a:p>
            <a:r>
              <a:rPr lang="en-US" sz="2000" dirty="0" smtClean="0"/>
              <a:t>Use the &lt;mark&gt; tag if you want to highlight parts of your text.</a:t>
            </a:r>
          </a:p>
          <a:p>
            <a:pPr marL="0" indent="0">
              <a:buNone/>
            </a:pPr>
            <a:endParaRPr lang="en-IN" sz="2000" dirty="0"/>
          </a:p>
        </p:txBody>
      </p:sp>
    </p:spTree>
    <p:extLst>
      <p:ext uri="{BB962C8B-B14F-4D97-AF65-F5344CB8AC3E}">
        <p14:creationId xmlns:p14="http://schemas.microsoft.com/office/powerpoint/2010/main" val="3625357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lstStyle/>
          <a:p>
            <a:pPr marL="0" indent="0">
              <a:buNone/>
            </a:pPr>
            <a:r>
              <a:rPr lang="en-US" sz="2400" b="1" dirty="0" smtClean="0"/>
              <a:t>10. &lt;</a:t>
            </a:r>
            <a:r>
              <a:rPr lang="en-US" sz="2400" b="1" dirty="0" err="1" smtClean="0"/>
              <a:t>nav</a:t>
            </a:r>
            <a:r>
              <a:rPr lang="en-US" sz="2400" b="1" dirty="0" smtClean="0"/>
              <a:t>&gt; tag</a:t>
            </a:r>
          </a:p>
          <a:p>
            <a:r>
              <a:rPr lang="en-US" sz="2000" dirty="0" smtClean="0"/>
              <a:t> The &lt;</a:t>
            </a:r>
            <a:r>
              <a:rPr lang="en-US" sz="2000" dirty="0" err="1" smtClean="0"/>
              <a:t>nav</a:t>
            </a:r>
            <a:r>
              <a:rPr lang="en-US" sz="2000" dirty="0" smtClean="0"/>
              <a:t>&gt; tag is new in HTML5.</a:t>
            </a:r>
          </a:p>
          <a:p>
            <a:r>
              <a:rPr lang="en-US" sz="2000" dirty="0" smtClean="0"/>
              <a:t> The &lt;</a:t>
            </a:r>
            <a:r>
              <a:rPr lang="en-US" sz="2000" dirty="0" err="1" smtClean="0"/>
              <a:t>nav</a:t>
            </a:r>
            <a:r>
              <a:rPr lang="en-US" sz="2000" dirty="0" smtClean="0"/>
              <a:t>&gt; tag defines a set of navigation links.</a:t>
            </a:r>
          </a:p>
          <a:p>
            <a:pPr marL="0" indent="0">
              <a:buNone/>
            </a:pPr>
            <a:endParaRPr lang="en-US" dirty="0"/>
          </a:p>
          <a:p>
            <a:pPr marL="0" indent="0">
              <a:buNone/>
            </a:pPr>
            <a:endParaRPr lang="en-US" dirty="0" smtClean="0"/>
          </a:p>
          <a:p>
            <a:r>
              <a:rPr lang="en-US" sz="2000" dirty="0" smtClean="0"/>
              <a:t>In most cases navigation shown below the header. But it can also be used in the side bar.</a:t>
            </a:r>
            <a:r>
              <a:rPr lang="en-IN" sz="2000" dirty="0" smtClean="0"/>
              <a:t> Navigation is also displayed on all pages of your website just like header. So that you can access important parts like Home, Services etc. from any place in the website.</a:t>
            </a:r>
          </a:p>
          <a:p>
            <a:r>
              <a:rPr lang="en-US" sz="2000" dirty="0" smtClean="0"/>
              <a:t>It is not having any local attribute but it can be used with global attributes like id, class etc.</a:t>
            </a:r>
          </a:p>
          <a:p>
            <a:endParaRPr lang="en-US" sz="2000"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700808"/>
            <a:ext cx="542925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8513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264696"/>
          </a:xfrm>
        </p:spPr>
        <p:txBody>
          <a:bodyPr/>
          <a:lstStyle/>
          <a:p>
            <a:pPr marL="0" indent="0">
              <a:buNone/>
            </a:pPr>
            <a:r>
              <a:rPr lang="en-US" sz="2400" b="1" dirty="0" smtClean="0"/>
              <a:t>11. &lt;section&gt; tag</a:t>
            </a:r>
          </a:p>
          <a:p>
            <a:pPr marL="0" indent="0">
              <a:buNone/>
            </a:pPr>
            <a:endParaRPr lang="en-US" sz="2000" b="1" dirty="0"/>
          </a:p>
          <a:p>
            <a:pPr marL="0" indent="0">
              <a:buNone/>
            </a:pPr>
            <a:endParaRPr lang="en-US" dirty="0"/>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980728"/>
            <a:ext cx="4298531" cy="4850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4063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408712"/>
          </a:xfrm>
        </p:spPr>
        <p:txBody>
          <a:bodyPr>
            <a:normAutofit/>
          </a:bodyPr>
          <a:lstStyle/>
          <a:p>
            <a:r>
              <a:rPr lang="en-IN" sz="2000" dirty="0" smtClean="0"/>
              <a:t>&lt;section&gt; tag defines a group or section in our web page. </a:t>
            </a:r>
          </a:p>
          <a:p>
            <a:r>
              <a:rPr lang="en-IN" sz="2000" dirty="0" smtClean="0"/>
              <a:t>If we have headings, paragraphs regarding a particular topic then these paragraphs related to a topic can be kept under that section only.</a:t>
            </a:r>
          </a:p>
          <a:p>
            <a:r>
              <a:rPr lang="en-IN" sz="2000" dirty="0" smtClean="0"/>
              <a:t>In our web page different sections can be possible like- about us, copyright, services.</a:t>
            </a:r>
          </a:p>
          <a:p>
            <a:r>
              <a:rPr lang="en-IN" sz="2000" dirty="0" smtClean="0"/>
              <a:t>What is the difference between section and division?</a:t>
            </a:r>
          </a:p>
          <a:p>
            <a:r>
              <a:rPr lang="en-IN" sz="2000" dirty="0" smtClean="0"/>
              <a:t>Division is a blank element. In that also we can keep information related to a topic. But we should keep within section only because section defines a group for the related information about a particular topic.</a:t>
            </a:r>
          </a:p>
          <a:p>
            <a:r>
              <a:rPr lang="en-IN" sz="2000" dirty="0" smtClean="0"/>
              <a:t>The main difference between division and section is that when we search our website in </a:t>
            </a:r>
            <a:r>
              <a:rPr lang="en-IN" sz="2000" dirty="0" err="1" smtClean="0"/>
              <a:t>google</a:t>
            </a:r>
            <a:r>
              <a:rPr lang="en-IN" sz="2000" dirty="0" smtClean="0"/>
              <a:t> search engine then related topic sections are easily searched by search engine but it can not search the divisions. </a:t>
            </a:r>
            <a:endParaRPr lang="en-IN" sz="2000" dirty="0"/>
          </a:p>
        </p:txBody>
      </p:sp>
    </p:spTree>
    <p:extLst>
      <p:ext uri="{BB962C8B-B14F-4D97-AF65-F5344CB8AC3E}">
        <p14:creationId xmlns:p14="http://schemas.microsoft.com/office/powerpoint/2010/main" val="3582974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3760"/>
            <a:ext cx="8229600" cy="706090"/>
          </a:xfrm>
        </p:spPr>
        <p:txBody>
          <a:bodyPr>
            <a:normAutofit/>
          </a:bodyPr>
          <a:lstStyle/>
          <a:p>
            <a:r>
              <a:rPr lang="en-IN" sz="3200" b="1" dirty="0"/>
              <a:t>New elements</a:t>
            </a:r>
          </a:p>
        </p:txBody>
      </p:sp>
      <p:sp>
        <p:nvSpPr>
          <p:cNvPr id="3" name="Content Placeholder 2"/>
          <p:cNvSpPr>
            <a:spLocks noGrp="1"/>
          </p:cNvSpPr>
          <p:nvPr>
            <p:ph idx="1"/>
          </p:nvPr>
        </p:nvSpPr>
        <p:spPr>
          <a:xfrm>
            <a:off x="467544" y="836712"/>
            <a:ext cx="8229600" cy="5904656"/>
          </a:xfrm>
        </p:spPr>
        <p:txBody>
          <a:bodyPr>
            <a:normAutofit/>
          </a:bodyPr>
          <a:lstStyle/>
          <a:p>
            <a:r>
              <a:rPr lang="en-US" sz="2000" dirty="0"/>
              <a:t>HTML5 offers new elements for better document structure</a:t>
            </a:r>
            <a:r>
              <a:rPr lang="en-US" sz="2000" dirty="0" smtClean="0"/>
              <a:t>:</a:t>
            </a:r>
          </a:p>
          <a:p>
            <a:pPr marL="457200" indent="-457200">
              <a:buAutoNum type="arabicPeriod"/>
            </a:pPr>
            <a:r>
              <a:rPr lang="en-US" sz="2000" dirty="0"/>
              <a:t>a</a:t>
            </a:r>
            <a:r>
              <a:rPr lang="en-US" sz="2000" dirty="0" smtClean="0"/>
              <a:t>rticle</a:t>
            </a:r>
          </a:p>
          <a:p>
            <a:pPr marL="457200" indent="-457200">
              <a:buAutoNum type="arabicPeriod"/>
            </a:pPr>
            <a:r>
              <a:rPr lang="en-US" sz="2000" dirty="0" smtClean="0"/>
              <a:t>aside</a:t>
            </a:r>
          </a:p>
          <a:p>
            <a:pPr marL="457200" indent="-457200">
              <a:buAutoNum type="arabicPeriod"/>
            </a:pPr>
            <a:r>
              <a:rPr lang="en-US" sz="2000" dirty="0" err="1"/>
              <a:t>b</a:t>
            </a:r>
            <a:r>
              <a:rPr lang="en-US" sz="2000" dirty="0" err="1" smtClean="0"/>
              <a:t>di</a:t>
            </a:r>
            <a:endParaRPr lang="en-US" sz="2000" dirty="0" smtClean="0"/>
          </a:p>
          <a:p>
            <a:pPr marL="457200" indent="-457200">
              <a:buFont typeface="Arial" pitchFamily="34" charset="0"/>
              <a:buAutoNum type="arabicPeriod"/>
            </a:pPr>
            <a:r>
              <a:rPr lang="en-US" sz="2000" dirty="0"/>
              <a:t>Details, </a:t>
            </a:r>
            <a:r>
              <a:rPr lang="en-US" sz="2000" dirty="0" smtClean="0"/>
              <a:t>summary</a:t>
            </a:r>
          </a:p>
          <a:p>
            <a:pPr marL="457200" indent="-457200">
              <a:buAutoNum type="arabicPeriod"/>
            </a:pPr>
            <a:r>
              <a:rPr lang="en-US" sz="2000" dirty="0" smtClean="0"/>
              <a:t>dialog</a:t>
            </a:r>
          </a:p>
          <a:p>
            <a:pPr marL="457200" indent="-457200">
              <a:buAutoNum type="arabicPeriod"/>
            </a:pPr>
            <a:r>
              <a:rPr lang="en-US" sz="2000" dirty="0" err="1"/>
              <a:t>f</a:t>
            </a:r>
            <a:r>
              <a:rPr lang="en-US" sz="2000" dirty="0" err="1" smtClean="0"/>
              <a:t>igcaption</a:t>
            </a:r>
            <a:r>
              <a:rPr lang="en-US" sz="2000" dirty="0" smtClean="0"/>
              <a:t>  </a:t>
            </a:r>
          </a:p>
          <a:p>
            <a:pPr marL="457200" indent="-457200">
              <a:buAutoNum type="arabicPeriod"/>
            </a:pPr>
            <a:r>
              <a:rPr lang="en-US" sz="2000" dirty="0" smtClean="0"/>
              <a:t>figure</a:t>
            </a:r>
          </a:p>
          <a:p>
            <a:pPr marL="457200" indent="-457200">
              <a:buAutoNum type="arabicPeriod"/>
            </a:pPr>
            <a:r>
              <a:rPr lang="en-US" sz="2000" dirty="0" smtClean="0"/>
              <a:t>footer</a:t>
            </a:r>
          </a:p>
          <a:p>
            <a:pPr marL="457200" indent="-457200">
              <a:buAutoNum type="arabicPeriod"/>
            </a:pPr>
            <a:r>
              <a:rPr lang="en-US" sz="2000" dirty="0" smtClean="0"/>
              <a:t>header</a:t>
            </a:r>
          </a:p>
          <a:p>
            <a:pPr marL="457200" indent="-457200">
              <a:buAutoNum type="arabicPeriod"/>
            </a:pPr>
            <a:r>
              <a:rPr lang="en-US" sz="2000" dirty="0" smtClean="0"/>
              <a:t>main</a:t>
            </a:r>
          </a:p>
          <a:p>
            <a:pPr marL="457200" indent="-457200">
              <a:buAutoNum type="arabicPeriod"/>
            </a:pPr>
            <a:r>
              <a:rPr lang="en-US" sz="2000" dirty="0" smtClean="0"/>
              <a:t>mark</a:t>
            </a:r>
          </a:p>
          <a:p>
            <a:pPr marL="457200" indent="-457200">
              <a:buAutoNum type="arabicPeriod"/>
            </a:pPr>
            <a:r>
              <a:rPr lang="en-US" sz="2000" dirty="0" err="1"/>
              <a:t>n</a:t>
            </a:r>
            <a:r>
              <a:rPr lang="en-US" sz="2000" dirty="0" err="1" smtClean="0"/>
              <a:t>av</a:t>
            </a:r>
            <a:r>
              <a:rPr lang="en-US" sz="2000" dirty="0" smtClean="0"/>
              <a:t> </a:t>
            </a:r>
          </a:p>
          <a:p>
            <a:pPr marL="457200" indent="-457200">
              <a:buAutoNum type="arabicPeriod"/>
            </a:pPr>
            <a:r>
              <a:rPr lang="en-US" sz="2000" dirty="0" smtClean="0"/>
              <a:t>section</a:t>
            </a:r>
          </a:p>
          <a:p>
            <a:pPr marL="457200" indent="-457200">
              <a:buAutoNum type="arabicPeriod"/>
            </a:pPr>
            <a:r>
              <a:rPr lang="en-US" sz="2000" dirty="0" smtClean="0"/>
              <a:t>time</a:t>
            </a:r>
          </a:p>
          <a:p>
            <a:pPr marL="457200" indent="-457200">
              <a:buAutoNum type="arabicPeriod"/>
            </a:pPr>
            <a:endParaRPr lang="en-US" sz="2000" dirty="0" smtClean="0"/>
          </a:p>
          <a:p>
            <a:pPr marL="457200" indent="-457200">
              <a:buAutoNum type="arabicPeriod"/>
            </a:pPr>
            <a:endParaRPr lang="en-US" sz="2000" dirty="0" smtClean="0"/>
          </a:p>
          <a:p>
            <a:pPr marL="457200" indent="-457200">
              <a:buAutoNum type="arabicPeriod"/>
            </a:pPr>
            <a:endParaRPr lang="en-US" sz="2000" dirty="0" smtClean="0"/>
          </a:p>
          <a:p>
            <a:pPr marL="457200" indent="-457200">
              <a:buAutoNum type="arabicPeriod"/>
            </a:pPr>
            <a:endParaRPr lang="en-US" sz="2000" dirty="0" smtClean="0"/>
          </a:p>
          <a:p>
            <a:pPr marL="457200" indent="-457200">
              <a:buAutoNum type="arabicPeriod"/>
            </a:pPr>
            <a:endParaRPr lang="en-IN" sz="2000" dirty="0"/>
          </a:p>
        </p:txBody>
      </p:sp>
    </p:spTree>
    <p:extLst>
      <p:ext uri="{BB962C8B-B14F-4D97-AF65-F5344CB8AC3E}">
        <p14:creationId xmlns:p14="http://schemas.microsoft.com/office/powerpoint/2010/main" val="1801467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408712"/>
          </a:xfrm>
        </p:spPr>
        <p:txBody>
          <a:bodyPr>
            <a:normAutofit/>
          </a:bodyPr>
          <a:lstStyle/>
          <a:p>
            <a:pPr marL="0" indent="0">
              <a:buNone/>
            </a:pPr>
            <a:r>
              <a:rPr lang="en-IN" sz="2400" b="1" dirty="0" smtClean="0"/>
              <a:t>&lt;time&gt; tag</a:t>
            </a:r>
          </a:p>
          <a:p>
            <a:r>
              <a:rPr lang="en-IN" sz="2000" dirty="0" smtClean="0"/>
              <a:t>It is used to specify time and date in different formats.</a:t>
            </a:r>
          </a:p>
          <a:p>
            <a:r>
              <a:rPr lang="en-IN" sz="2000" dirty="0" smtClean="0"/>
              <a:t>If we are using this tag then it will be easily detected by the search engine to find our web page.</a:t>
            </a:r>
          </a:p>
          <a:p>
            <a:endParaRPr lang="en-IN" sz="2000" dirty="0"/>
          </a:p>
        </p:txBody>
      </p:sp>
    </p:spTree>
    <p:extLst>
      <p:ext uri="{BB962C8B-B14F-4D97-AF65-F5344CB8AC3E}">
        <p14:creationId xmlns:p14="http://schemas.microsoft.com/office/powerpoint/2010/main" val="1166951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16632"/>
            <a:ext cx="8229600" cy="6624736"/>
          </a:xfrm>
        </p:spPr>
        <p:txBody>
          <a:bodyPr>
            <a:normAutofit/>
          </a:bodyPr>
          <a:lstStyle/>
          <a:p>
            <a:pPr marL="0" indent="0">
              <a:buNone/>
            </a:pPr>
            <a:r>
              <a:rPr lang="en-IN" sz="2400" b="1" dirty="0" smtClean="0"/>
              <a:t>&lt;meter&gt; tag</a:t>
            </a:r>
          </a:p>
          <a:p>
            <a:r>
              <a:rPr lang="en-IN" sz="2000" dirty="0" smtClean="0"/>
              <a:t>The &lt;meter&gt; tag defines a scalar measurement within a known range or a fractional value. This is also known as gauge. </a:t>
            </a:r>
          </a:p>
          <a:p>
            <a:r>
              <a:rPr lang="en-IN" sz="2000" dirty="0" smtClean="0"/>
              <a:t>To graphically present a known value or range in a web page we are using this tag.</a:t>
            </a:r>
          </a:p>
          <a:p>
            <a:r>
              <a:rPr lang="en-IN" sz="2000" dirty="0" smtClean="0"/>
              <a:t>It contains a number of attributes like value, min, max, low, high, optimum etc.</a:t>
            </a:r>
          </a:p>
          <a:p>
            <a:r>
              <a:rPr lang="en-IN" sz="2000" dirty="0" smtClean="0"/>
              <a:t>The required value specifies the current or “measured” value of the gauge.</a:t>
            </a:r>
          </a:p>
          <a:p>
            <a:r>
              <a:rPr lang="en-IN" sz="2000" dirty="0" smtClean="0"/>
              <a:t>The value attribute must be between the min and max attribute values. </a:t>
            </a:r>
          </a:p>
          <a:p>
            <a:r>
              <a:rPr lang="en-IN" sz="2000" dirty="0" smtClean="0"/>
              <a:t>1-100%, 0-0%</a:t>
            </a:r>
          </a:p>
          <a:p>
            <a:r>
              <a:rPr lang="en-IN" sz="2000" dirty="0" smtClean="0"/>
              <a:t>The min attribute specifies the lower bound of the gauge. The min attribute value must be less than the max attribute value. If unspecified the default value is 0.</a:t>
            </a:r>
          </a:p>
          <a:p>
            <a:r>
              <a:rPr lang="en-IN" sz="2000" dirty="0" smtClean="0"/>
              <a:t>The max attribute specifies the upper bound of the gauge. The max attribute value must be greater than the min attribute value. If unspecified the default value is 1. </a:t>
            </a:r>
          </a:p>
          <a:p>
            <a:r>
              <a:rPr lang="en-IN" sz="2000" dirty="0" smtClean="0"/>
              <a:t>Low attribute specifies the range where gauges value is considered to be a low value. The low attribute value must be greater than min and less than high and max.</a:t>
            </a:r>
          </a:p>
          <a:p>
            <a:pPr marL="0" indent="0">
              <a:buNone/>
            </a:pPr>
            <a:endParaRPr lang="en-IN" sz="2000" dirty="0" smtClean="0"/>
          </a:p>
        </p:txBody>
      </p:sp>
    </p:spTree>
    <p:extLst>
      <p:ext uri="{BB962C8B-B14F-4D97-AF65-F5344CB8AC3E}">
        <p14:creationId xmlns:p14="http://schemas.microsoft.com/office/powerpoint/2010/main" val="1488609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408712"/>
          </a:xfrm>
        </p:spPr>
        <p:txBody>
          <a:bodyPr>
            <a:normAutofit/>
          </a:bodyPr>
          <a:lstStyle/>
          <a:p>
            <a:r>
              <a:rPr lang="en-IN" sz="2000" dirty="0" smtClean="0"/>
              <a:t>The high attribute specifies the range where the gauge’s value is considered to be a high value.</a:t>
            </a:r>
          </a:p>
          <a:p>
            <a:r>
              <a:rPr lang="en-IN" sz="2000" dirty="0" smtClean="0"/>
              <a:t>The high attribute value must be less than max and greater than low and min. </a:t>
            </a:r>
          </a:p>
          <a:p>
            <a:r>
              <a:rPr lang="en-IN" sz="2000" dirty="0" smtClean="0"/>
              <a:t>The optimum attribute specifies the range where the gauge’s value is considered to be an optimal value.</a:t>
            </a:r>
            <a:endParaRPr lang="en-IN" sz="2000" dirty="0"/>
          </a:p>
        </p:txBody>
      </p:sp>
    </p:spTree>
    <p:extLst>
      <p:ext uri="{BB962C8B-B14F-4D97-AF65-F5344CB8AC3E}">
        <p14:creationId xmlns:p14="http://schemas.microsoft.com/office/powerpoint/2010/main" val="2540950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32"/>
            <a:ext cx="8229600" cy="6624736"/>
          </a:xfrm>
        </p:spPr>
        <p:txBody>
          <a:bodyPr/>
          <a:lstStyle/>
          <a:p>
            <a:pPr marL="0" indent="0">
              <a:buNone/>
            </a:pPr>
            <a:r>
              <a:rPr lang="en-IN" sz="2400" b="1" dirty="0"/>
              <a:t>&lt;progress&gt; tag</a:t>
            </a:r>
          </a:p>
          <a:p>
            <a:r>
              <a:rPr lang="en-IN" sz="2000" dirty="0"/>
              <a:t>The</a:t>
            </a:r>
            <a:r>
              <a:rPr lang="en-IN" sz="2000" b="1" dirty="0"/>
              <a:t> &lt;</a:t>
            </a:r>
            <a:r>
              <a:rPr lang="en-IN" sz="2000" dirty="0"/>
              <a:t>progress&gt; tag represents the progress of a task. Like downloading or uploading value.</a:t>
            </a:r>
          </a:p>
          <a:p>
            <a:r>
              <a:rPr lang="en-IN" sz="2000" dirty="0"/>
              <a:t>Use the &lt;progress&gt; tag in conjunction with Java Script to display the progress of a task.</a:t>
            </a:r>
          </a:p>
          <a:p>
            <a:r>
              <a:rPr lang="en-IN" sz="2000" dirty="0"/>
              <a:t>It is having 2 attributes like- value and max</a:t>
            </a:r>
            <a:r>
              <a:rPr lang="en-IN" sz="2000" dirty="0" smtClean="0"/>
              <a:t>.</a:t>
            </a:r>
          </a:p>
          <a:p>
            <a:r>
              <a:rPr lang="en-IN" sz="2000" dirty="0" smtClean="0"/>
              <a:t>The value attribute specifies how much task completed and max specifies how much task required in total. </a:t>
            </a:r>
            <a:endParaRPr lang="en-IN" sz="2000" dirty="0"/>
          </a:p>
          <a:p>
            <a:pPr marL="0" indent="0">
              <a:buNone/>
            </a:pPr>
            <a:endParaRPr lang="en-IN" dirty="0"/>
          </a:p>
        </p:txBody>
      </p:sp>
    </p:spTree>
    <p:extLst>
      <p:ext uri="{BB962C8B-B14F-4D97-AF65-F5344CB8AC3E}">
        <p14:creationId xmlns:p14="http://schemas.microsoft.com/office/powerpoint/2010/main" val="2502357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264696"/>
          </a:xfrm>
        </p:spPr>
        <p:txBody>
          <a:bodyPr>
            <a:normAutofit/>
          </a:bodyPr>
          <a:lstStyle/>
          <a:p>
            <a:pPr marL="0" indent="0">
              <a:buNone/>
            </a:pPr>
            <a:r>
              <a:rPr lang="en-IN" sz="2400" b="1" dirty="0" smtClean="0"/>
              <a:t>&lt;input&gt; tag</a:t>
            </a:r>
          </a:p>
          <a:p>
            <a:r>
              <a:rPr lang="en-IN" sz="2000" dirty="0" smtClean="0"/>
              <a:t>&lt;input&gt; elements are used within &lt;form&gt; element to declare input controls that allow user to input data.</a:t>
            </a:r>
          </a:p>
          <a:p>
            <a:r>
              <a:rPr lang="en-IN" sz="2000" dirty="0" smtClean="0"/>
              <a:t>The &lt;input&gt; tag specifies an input field where the user can enter data.</a:t>
            </a:r>
          </a:p>
          <a:p>
            <a:pPr marL="0" indent="0">
              <a:buNone/>
            </a:pPr>
            <a:endParaRPr lang="en-IN" sz="2000" dirty="0" smtClean="0"/>
          </a:p>
          <a:p>
            <a:endParaRPr lang="en-IN"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845" y="2060848"/>
            <a:ext cx="3528392" cy="428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2060849"/>
            <a:ext cx="3748831" cy="428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7116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336704"/>
          </a:xfrm>
        </p:spPr>
        <p:txBody>
          <a:bodyPr>
            <a:normAutofit/>
          </a:bodyPr>
          <a:lstStyle/>
          <a:p>
            <a:r>
              <a:rPr lang="en-IN" sz="2000" dirty="0" smtClean="0"/>
              <a:t>Type- Specifies the type of input element to display.</a:t>
            </a:r>
          </a:p>
          <a:p>
            <a:r>
              <a:rPr lang="en-IN" sz="2000" dirty="0" smtClean="0"/>
              <a:t>Text- It is used for general plane text. Defines a single line text field. </a:t>
            </a:r>
          </a:p>
          <a:p>
            <a:r>
              <a:rPr lang="en-IN" sz="2000" dirty="0" smtClean="0"/>
              <a:t>Name- Specifies name of the field to the server.</a:t>
            </a:r>
          </a:p>
          <a:p>
            <a:r>
              <a:rPr lang="en-IN" sz="2000" dirty="0" smtClean="0"/>
              <a:t>Email- defines field for email.</a:t>
            </a:r>
          </a:p>
          <a:p>
            <a:r>
              <a:rPr lang="en-IN" sz="2000" dirty="0" smtClean="0"/>
              <a:t>Password- Defines a password field. (characters are masked)</a:t>
            </a:r>
          </a:p>
          <a:p>
            <a:r>
              <a:rPr lang="en-IN" sz="2000" dirty="0" smtClean="0"/>
              <a:t>Tel- Defines a field for entering a telephone number.</a:t>
            </a:r>
          </a:p>
          <a:p>
            <a:r>
              <a:rPr lang="en-IN" sz="2000" dirty="0" smtClean="0"/>
              <a:t>Date- defines date control (year, month, date) (no time)</a:t>
            </a:r>
          </a:p>
          <a:p>
            <a:r>
              <a:rPr lang="en-IN" sz="2000" dirty="0" smtClean="0"/>
              <a:t>Radio- Radio buttons are normally presented in groups. ( A collection of radio buttons describing a set of related options). Only one radio button in a group can be selected at the same time.</a:t>
            </a:r>
          </a:p>
          <a:p>
            <a:r>
              <a:rPr lang="en-IN" sz="2000" dirty="0" smtClean="0"/>
              <a:t>Checkbox- The checkbox is shown as a square box that is ticked (checked) when activated. Check boxes are used to let a user to select one or more options out of choices given.</a:t>
            </a:r>
          </a:p>
          <a:p>
            <a:r>
              <a:rPr lang="en-IN" sz="2000" dirty="0" smtClean="0"/>
              <a:t>Submit- defines a submit button which submits all form values to a form handler. The form handler is typically a server page with a script to process </a:t>
            </a:r>
            <a:r>
              <a:rPr lang="en-IN" sz="2000" smtClean="0"/>
              <a:t>the input data.</a:t>
            </a:r>
            <a:endParaRPr lang="en-IN" sz="2000" dirty="0" smtClean="0"/>
          </a:p>
          <a:p>
            <a:endParaRPr lang="en-IN" sz="2000" dirty="0"/>
          </a:p>
        </p:txBody>
      </p:sp>
    </p:spTree>
    <p:extLst>
      <p:ext uri="{BB962C8B-B14F-4D97-AF65-F5344CB8AC3E}">
        <p14:creationId xmlns:p14="http://schemas.microsoft.com/office/powerpoint/2010/main" val="2084378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336704"/>
          </a:xfrm>
        </p:spPr>
        <p:txBody>
          <a:bodyPr>
            <a:normAutofit/>
          </a:bodyPr>
          <a:lstStyle/>
          <a:p>
            <a:r>
              <a:rPr lang="en-IN" sz="2000" dirty="0" smtClean="0"/>
              <a:t>Time- Defines a control for entering a time. (No time zone)</a:t>
            </a:r>
          </a:p>
          <a:p>
            <a:r>
              <a:rPr lang="en-IN" sz="2000" dirty="0" smtClean="0"/>
              <a:t>Date-time local- Defines a date and time control(year, month, day, time) (No time zone)</a:t>
            </a:r>
          </a:p>
          <a:p>
            <a:r>
              <a:rPr lang="en-IN" sz="2000" dirty="0" smtClean="0"/>
              <a:t>Month- Defines a month and year control. (no time zone)</a:t>
            </a:r>
          </a:p>
          <a:p>
            <a:r>
              <a:rPr lang="en-IN" sz="2000" dirty="0" smtClean="0"/>
              <a:t>Week- Defines a week and year control. (no time zone)</a:t>
            </a:r>
          </a:p>
          <a:p>
            <a:r>
              <a:rPr lang="en-IN" sz="2000" dirty="0" err="1" smtClean="0"/>
              <a:t>Color</a:t>
            </a:r>
            <a:r>
              <a:rPr lang="en-IN" sz="2000" dirty="0" smtClean="0"/>
              <a:t>- Defines a </a:t>
            </a:r>
            <a:r>
              <a:rPr lang="en-IN" sz="2000" dirty="0" err="1" smtClean="0"/>
              <a:t>color</a:t>
            </a:r>
            <a:r>
              <a:rPr lang="en-IN" sz="2000" dirty="0" smtClean="0"/>
              <a:t> picker.</a:t>
            </a:r>
          </a:p>
          <a:p>
            <a:r>
              <a:rPr lang="en-IN" sz="2000" dirty="0" smtClean="0"/>
              <a:t>File- Defines a file select field and a browse button. (For file uploads)</a:t>
            </a:r>
          </a:p>
          <a:p>
            <a:r>
              <a:rPr lang="en-IN" sz="2000" dirty="0" smtClean="0"/>
              <a:t>Number- defines a field for entering a number. Min attribute specifies minimum count for this and max specifies maximum value.</a:t>
            </a:r>
          </a:p>
          <a:p>
            <a:r>
              <a:rPr lang="en-IN" sz="2000" dirty="0" smtClean="0"/>
              <a:t>Range- defines a range control like a slider control.</a:t>
            </a:r>
          </a:p>
          <a:p>
            <a:r>
              <a:rPr lang="en-IN" sz="2000" dirty="0" smtClean="0"/>
              <a:t>search- Defines a text field for entering a search string. </a:t>
            </a:r>
          </a:p>
          <a:p>
            <a:r>
              <a:rPr lang="en-IN" sz="2000" dirty="0" smtClean="0"/>
              <a:t>URL- Defines a field for entering URL.</a:t>
            </a:r>
          </a:p>
          <a:p>
            <a:r>
              <a:rPr lang="en-IN" sz="2000" dirty="0" smtClean="0"/>
              <a:t>Reset- defines a reset button. Clears the filled data of the form.</a:t>
            </a:r>
          </a:p>
          <a:p>
            <a:r>
              <a:rPr lang="en-IN" sz="2000" dirty="0" smtClean="0"/>
              <a:t> </a:t>
            </a:r>
            <a:r>
              <a:rPr lang="en-IN" sz="2000" dirty="0" err="1" smtClean="0"/>
              <a:t>src</a:t>
            </a:r>
            <a:r>
              <a:rPr lang="en-IN" sz="2000" dirty="0" smtClean="0"/>
              <a:t>- specifies the </a:t>
            </a:r>
            <a:r>
              <a:rPr lang="en-IN" sz="2000" dirty="0" err="1" smtClean="0"/>
              <a:t>url</a:t>
            </a:r>
            <a:r>
              <a:rPr lang="en-IN" sz="2000" dirty="0" smtClean="0"/>
              <a:t> of the image to use as submit button. (only for type</a:t>
            </a:r>
            <a:r>
              <a:rPr lang="en-IN" sz="2000" smtClean="0"/>
              <a:t>=“image”.</a:t>
            </a:r>
            <a:endParaRPr lang="en-IN" sz="2000" dirty="0"/>
          </a:p>
        </p:txBody>
      </p:sp>
    </p:spTree>
    <p:extLst>
      <p:ext uri="{BB962C8B-B14F-4D97-AF65-F5344CB8AC3E}">
        <p14:creationId xmlns:p14="http://schemas.microsoft.com/office/powerpoint/2010/main" val="32339391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336704"/>
          </a:xfrm>
        </p:spPr>
        <p:txBody>
          <a:bodyPr>
            <a:normAutofit/>
          </a:bodyPr>
          <a:lstStyle/>
          <a:p>
            <a:pPr marL="0" indent="0">
              <a:buNone/>
            </a:pPr>
            <a:r>
              <a:rPr lang="en-IN" sz="2400" b="1" dirty="0" smtClean="0"/>
              <a:t>Accept attribute</a:t>
            </a:r>
          </a:p>
          <a:p>
            <a:r>
              <a:rPr lang="en-IN" sz="2000" dirty="0" smtClean="0"/>
              <a:t>The accept attribute can only be used with &lt;input type=“file”&gt;. It specifies the type of file accepted by the server through a file upload</a:t>
            </a:r>
            <a:r>
              <a:rPr lang="en-IN" sz="2000" dirty="0" smtClean="0"/>
              <a:t>.</a:t>
            </a:r>
          </a:p>
          <a:p>
            <a:pPr marL="0" indent="0">
              <a:buNone/>
            </a:pPr>
            <a:r>
              <a:rPr lang="en-IN" sz="2000" b="1" dirty="0" smtClean="0"/>
              <a:t>Autofocus</a:t>
            </a:r>
          </a:p>
          <a:p>
            <a:r>
              <a:rPr lang="en-IN" sz="2000" dirty="0" smtClean="0"/>
              <a:t>It specifies that an &lt;input&gt; element should automatically get focus when the page is loaded.</a:t>
            </a:r>
          </a:p>
          <a:p>
            <a:pPr marL="0" indent="0">
              <a:buNone/>
            </a:pPr>
            <a:r>
              <a:rPr lang="en-IN" sz="2000" b="1" dirty="0" smtClean="0"/>
              <a:t>Checked</a:t>
            </a:r>
          </a:p>
          <a:p>
            <a:r>
              <a:rPr lang="en-IN" sz="2000" dirty="0"/>
              <a:t>It specifies that an &lt;input&gt; element </a:t>
            </a:r>
            <a:r>
              <a:rPr lang="en-IN" sz="2000" dirty="0" smtClean="0"/>
              <a:t>should be pre-selected (checked) when that page is loaded.</a:t>
            </a:r>
          </a:p>
          <a:p>
            <a:pPr marL="0" indent="0">
              <a:buNone/>
            </a:pPr>
            <a:r>
              <a:rPr lang="en-IN" sz="2000" b="1" dirty="0" smtClean="0"/>
              <a:t>disabled</a:t>
            </a:r>
            <a:endParaRPr lang="en-IN" sz="2000" b="1" dirty="0" smtClean="0"/>
          </a:p>
          <a:p>
            <a:r>
              <a:rPr lang="en-IN" sz="2000" dirty="0" smtClean="0"/>
              <a:t>It specifies that the &lt;input&gt; element should be disabled. A disabled input element is unusable and unclick able. </a:t>
            </a:r>
          </a:p>
          <a:p>
            <a:pPr marL="0" indent="0">
              <a:buNone/>
            </a:pPr>
            <a:r>
              <a:rPr lang="en-IN" sz="2000" b="1" dirty="0" smtClean="0"/>
              <a:t>form</a:t>
            </a:r>
          </a:p>
          <a:p>
            <a:r>
              <a:rPr lang="en-IN" sz="2000" dirty="0" smtClean="0"/>
              <a:t>The form attribute specifies one or more forms the &lt;input&gt; element belongs to. </a:t>
            </a:r>
            <a:endParaRPr lang="en-IN" sz="2000" dirty="0" smtClean="0"/>
          </a:p>
          <a:p>
            <a:endParaRPr lang="en-IN" sz="2000" b="1" dirty="0"/>
          </a:p>
        </p:txBody>
      </p:sp>
    </p:spTree>
    <p:extLst>
      <p:ext uri="{BB962C8B-B14F-4D97-AF65-F5344CB8AC3E}">
        <p14:creationId xmlns:p14="http://schemas.microsoft.com/office/powerpoint/2010/main" val="942976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435280" cy="6408712"/>
          </a:xfrm>
        </p:spPr>
        <p:txBody>
          <a:bodyPr>
            <a:normAutofit/>
          </a:bodyPr>
          <a:lstStyle/>
          <a:p>
            <a:pPr marL="0" indent="0">
              <a:buNone/>
            </a:pPr>
            <a:r>
              <a:rPr lang="en-IN" sz="2000" b="1" dirty="0" err="1" smtClean="0"/>
              <a:t>formaction</a:t>
            </a:r>
            <a:endParaRPr lang="en-IN" sz="2000" b="1" dirty="0" smtClean="0"/>
          </a:p>
          <a:p>
            <a:r>
              <a:rPr lang="en-IN" sz="2000" dirty="0" smtClean="0"/>
              <a:t>The </a:t>
            </a:r>
            <a:r>
              <a:rPr lang="en-IN" sz="2000" dirty="0" err="1" smtClean="0"/>
              <a:t>formaction</a:t>
            </a:r>
            <a:r>
              <a:rPr lang="en-IN" sz="2000" dirty="0" smtClean="0"/>
              <a:t> attribute specifies the </a:t>
            </a:r>
            <a:r>
              <a:rPr lang="en-IN" sz="2000" dirty="0" err="1" smtClean="0"/>
              <a:t>url</a:t>
            </a:r>
            <a:r>
              <a:rPr lang="en-IN" sz="2000" dirty="0" smtClean="0"/>
              <a:t> of the file that will process the input control when the form is submitted.</a:t>
            </a:r>
          </a:p>
          <a:p>
            <a:r>
              <a:rPr lang="en-IN" sz="2000" dirty="0" smtClean="0"/>
              <a:t>The </a:t>
            </a:r>
            <a:r>
              <a:rPr lang="en-IN" sz="2000" dirty="0" err="1" smtClean="0"/>
              <a:t>formaction</a:t>
            </a:r>
            <a:r>
              <a:rPr lang="en-IN" sz="2000" dirty="0" smtClean="0"/>
              <a:t> attribute overrides the action attribute of the &lt;form&gt; element.</a:t>
            </a:r>
          </a:p>
          <a:p>
            <a:r>
              <a:rPr lang="en-IN" sz="2000" dirty="0" smtClean="0"/>
              <a:t>The </a:t>
            </a:r>
            <a:r>
              <a:rPr lang="en-IN" sz="2000" dirty="0" err="1" smtClean="0"/>
              <a:t>foraction</a:t>
            </a:r>
            <a:r>
              <a:rPr lang="en-IN" sz="2000" dirty="0" smtClean="0"/>
              <a:t> attribute is used with type=“submit” and type=“imag</a:t>
            </a:r>
            <a:r>
              <a:rPr lang="en-IN" sz="2000" b="1" dirty="0" smtClean="0"/>
              <a:t>e”</a:t>
            </a:r>
          </a:p>
          <a:p>
            <a:pPr marL="0" indent="0">
              <a:buNone/>
            </a:pPr>
            <a:r>
              <a:rPr lang="en-IN" sz="2000" b="1" dirty="0" err="1" smtClean="0"/>
              <a:t>formmethod</a:t>
            </a:r>
            <a:endParaRPr lang="en-IN" sz="2000" b="1" dirty="0" smtClean="0"/>
          </a:p>
          <a:p>
            <a:r>
              <a:rPr lang="en-IN" sz="2000" dirty="0" smtClean="0"/>
              <a:t>The form method attribute defines the HTTP method for sending the form data to the action URL.</a:t>
            </a:r>
          </a:p>
          <a:p>
            <a:r>
              <a:rPr lang="en-IN" sz="2000" dirty="0" smtClean="0"/>
              <a:t>The </a:t>
            </a:r>
            <a:r>
              <a:rPr lang="en-IN" sz="2000" dirty="0" err="1" smtClean="0"/>
              <a:t>formmethod</a:t>
            </a:r>
            <a:r>
              <a:rPr lang="en-IN" sz="2000" dirty="0" smtClean="0"/>
              <a:t> attribute overrides the method attribute of the &lt;form&gt; element.</a:t>
            </a:r>
          </a:p>
          <a:p>
            <a:r>
              <a:rPr lang="en-IN" sz="2000" dirty="0" smtClean="0"/>
              <a:t>The </a:t>
            </a:r>
            <a:r>
              <a:rPr lang="en-IN" sz="2000" dirty="0" err="1" smtClean="0"/>
              <a:t>formmethod</a:t>
            </a:r>
            <a:r>
              <a:rPr lang="en-IN" sz="2000" dirty="0" smtClean="0"/>
              <a:t> attribute can be used with type=“submit” and type=“image”.</a:t>
            </a:r>
          </a:p>
          <a:p>
            <a:r>
              <a:rPr lang="en-IN" sz="2000" dirty="0" smtClean="0"/>
              <a:t>The form data can be sent as URL variables (method=“get”) or as an HTTP post transaction (method=“post”).</a:t>
            </a:r>
          </a:p>
          <a:p>
            <a:pPr marL="0" indent="0">
              <a:buNone/>
            </a:pPr>
            <a:r>
              <a:rPr lang="en-IN" sz="2000" b="1" dirty="0" smtClean="0"/>
              <a:t>List</a:t>
            </a:r>
          </a:p>
          <a:p>
            <a:r>
              <a:rPr lang="en-IN" sz="2000" dirty="0" smtClean="0"/>
              <a:t>The list attribute refers to a &lt;</a:t>
            </a:r>
            <a:r>
              <a:rPr lang="en-IN" sz="2000" dirty="0" err="1" smtClean="0"/>
              <a:t>datalist</a:t>
            </a:r>
            <a:r>
              <a:rPr lang="en-IN" sz="2000" dirty="0" smtClean="0"/>
              <a:t>&gt; element that contains </a:t>
            </a:r>
            <a:r>
              <a:rPr lang="en-IN" sz="2000" dirty="0" err="1" smtClean="0"/>
              <a:t>pr</a:t>
            </a:r>
            <a:r>
              <a:rPr lang="en-IN" sz="2000" dirty="0" smtClean="0"/>
              <a:t>-defined option for an &lt;input&gt; element.</a:t>
            </a:r>
          </a:p>
          <a:p>
            <a:pPr marL="0" indent="0">
              <a:buNone/>
            </a:pPr>
            <a:endParaRPr lang="en-IN" sz="2000" dirty="0"/>
          </a:p>
        </p:txBody>
      </p:sp>
    </p:spTree>
    <p:extLst>
      <p:ext uri="{BB962C8B-B14F-4D97-AF65-F5344CB8AC3E}">
        <p14:creationId xmlns:p14="http://schemas.microsoft.com/office/powerpoint/2010/main" val="1411211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669360"/>
          </a:xfrm>
        </p:spPr>
        <p:txBody>
          <a:bodyPr>
            <a:normAutofit/>
          </a:bodyPr>
          <a:lstStyle/>
          <a:p>
            <a:pPr marL="0" indent="0">
              <a:buNone/>
            </a:pPr>
            <a:r>
              <a:rPr lang="en-IN" sz="2000" b="1" dirty="0" smtClean="0"/>
              <a:t>Other attributes of input </a:t>
            </a:r>
          </a:p>
          <a:p>
            <a:pPr marL="0" indent="0">
              <a:buNone/>
            </a:pPr>
            <a:endParaRPr lang="en-IN" sz="20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1314450"/>
            <a:ext cx="2857500"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0304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408712"/>
          </a:xfrm>
        </p:spPr>
        <p:txBody>
          <a:bodyPr>
            <a:normAutofit/>
          </a:bodyPr>
          <a:lstStyle/>
          <a:p>
            <a:pPr marL="457200" indent="-457200">
              <a:buAutoNum type="arabicPeriod"/>
            </a:pPr>
            <a:r>
              <a:rPr lang="en-IN" sz="2400" b="1" dirty="0" smtClean="0"/>
              <a:t>article </a:t>
            </a:r>
          </a:p>
          <a:p>
            <a:pPr marL="0" indent="0">
              <a:buNone/>
            </a:pPr>
            <a:r>
              <a:rPr lang="en-US" sz="2000" dirty="0"/>
              <a:t>The &lt;article&gt; tag specifies independent, self-contained content.</a:t>
            </a:r>
          </a:p>
          <a:p>
            <a:r>
              <a:rPr lang="en-US" sz="2000" dirty="0"/>
              <a:t>An article should make sense on its own and it should be possible to distribute it independently from the rest of the site.</a:t>
            </a:r>
          </a:p>
          <a:p>
            <a:pPr marL="0" indent="0">
              <a:buNone/>
            </a:pPr>
            <a:r>
              <a:rPr lang="en-US" sz="2000" dirty="0"/>
              <a:t>Potential sources for the &lt;article&gt; element:</a:t>
            </a:r>
          </a:p>
          <a:p>
            <a:r>
              <a:rPr lang="en-US" sz="2000" dirty="0"/>
              <a:t>Forum post</a:t>
            </a:r>
          </a:p>
          <a:p>
            <a:r>
              <a:rPr lang="en-US" sz="2000" dirty="0"/>
              <a:t>Blog post</a:t>
            </a:r>
          </a:p>
          <a:p>
            <a:r>
              <a:rPr lang="en-US" sz="2000" dirty="0"/>
              <a:t>News story</a:t>
            </a:r>
          </a:p>
          <a:p>
            <a:r>
              <a:rPr lang="en-US" sz="2000" dirty="0"/>
              <a:t>Comment</a:t>
            </a:r>
          </a:p>
          <a:p>
            <a:pPr marL="0" indent="0">
              <a:buNone/>
            </a:pPr>
            <a:endParaRPr lang="en-IN" sz="2000" b="1" dirty="0"/>
          </a:p>
        </p:txBody>
      </p:sp>
    </p:spTree>
    <p:extLst>
      <p:ext uri="{BB962C8B-B14F-4D97-AF65-F5344CB8AC3E}">
        <p14:creationId xmlns:p14="http://schemas.microsoft.com/office/powerpoint/2010/main" val="40366743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260648"/>
            <a:ext cx="8507288" cy="6264696"/>
          </a:xfrm>
        </p:spPr>
        <p:txBody>
          <a:bodyPr>
            <a:normAutofit/>
          </a:bodyPr>
          <a:lstStyle/>
          <a:p>
            <a:pPr marL="0" indent="0">
              <a:buNone/>
            </a:pPr>
            <a:r>
              <a:rPr lang="en-IN" sz="2000" b="1" dirty="0" err="1" smtClean="0"/>
              <a:t>maxlength</a:t>
            </a:r>
            <a:endParaRPr lang="en-IN" sz="2000" b="1" dirty="0" smtClean="0"/>
          </a:p>
          <a:p>
            <a:pPr marL="0" indent="0">
              <a:buNone/>
            </a:pPr>
            <a:r>
              <a:rPr lang="en-IN" sz="2000" dirty="0" smtClean="0"/>
              <a:t>The </a:t>
            </a:r>
            <a:r>
              <a:rPr lang="en-IN" sz="2000" dirty="0" err="1" smtClean="0"/>
              <a:t>maxlength</a:t>
            </a:r>
            <a:r>
              <a:rPr lang="en-IN" sz="2000" dirty="0" smtClean="0"/>
              <a:t> attribute specifies the maximum number of characters allowed in the &lt;input&gt; element.</a:t>
            </a:r>
          </a:p>
          <a:p>
            <a:pPr marL="0" indent="0">
              <a:buNone/>
            </a:pPr>
            <a:r>
              <a:rPr lang="en-IN" sz="2000" b="1" dirty="0" smtClean="0"/>
              <a:t>multiple</a:t>
            </a:r>
          </a:p>
          <a:p>
            <a:r>
              <a:rPr lang="en-IN" sz="2000" dirty="0" smtClean="0"/>
              <a:t>It specifies that the user is allowed to enter more than one value in the &lt;input&gt; element.</a:t>
            </a:r>
          </a:p>
          <a:p>
            <a:r>
              <a:rPr lang="en-IN" sz="2000" dirty="0" smtClean="0"/>
              <a:t>The multiple attribute works with the following input types: email, file.</a:t>
            </a:r>
          </a:p>
          <a:p>
            <a:r>
              <a:rPr lang="en-IN" sz="2000" dirty="0" smtClean="0"/>
              <a:t>For &lt;input type=“file”&gt;: to select multiple files, hold down the CTRL or SHIFT key while selecting.</a:t>
            </a:r>
          </a:p>
          <a:p>
            <a:pPr marL="0" indent="0">
              <a:buNone/>
            </a:pPr>
            <a:r>
              <a:rPr lang="en-IN" sz="2000" b="1" dirty="0" smtClean="0"/>
              <a:t>placeholder</a:t>
            </a:r>
          </a:p>
          <a:p>
            <a:r>
              <a:rPr lang="en-IN" sz="2000" dirty="0" smtClean="0"/>
              <a:t>The short hint is displayed in the input field before the user enters a value.</a:t>
            </a:r>
          </a:p>
          <a:p>
            <a:r>
              <a:rPr lang="en-IN" sz="2000" dirty="0" smtClean="0"/>
              <a:t>placeholder attribute works with the following input types: text, search, </a:t>
            </a:r>
            <a:r>
              <a:rPr lang="en-IN" sz="2000" dirty="0" err="1" smtClean="0"/>
              <a:t>url</a:t>
            </a:r>
            <a:r>
              <a:rPr lang="en-IN" sz="2000" dirty="0" smtClean="0"/>
              <a:t>, </a:t>
            </a:r>
            <a:r>
              <a:rPr lang="en-IN" sz="2000" dirty="0" err="1" smtClean="0"/>
              <a:t>tel</a:t>
            </a:r>
            <a:r>
              <a:rPr lang="en-IN" sz="2000" dirty="0" smtClean="0"/>
              <a:t>, email and password. </a:t>
            </a:r>
          </a:p>
          <a:p>
            <a:pPr marL="0" indent="0">
              <a:buNone/>
            </a:pPr>
            <a:r>
              <a:rPr lang="en-IN" sz="2000" b="1" dirty="0" err="1" smtClean="0"/>
              <a:t>readonly</a:t>
            </a:r>
            <a:endParaRPr lang="en-IN" sz="2000" b="1" dirty="0" smtClean="0"/>
          </a:p>
          <a:p>
            <a:r>
              <a:rPr lang="en-IN" sz="2000" dirty="0" smtClean="0"/>
              <a:t>It specifies that an input field is read only.</a:t>
            </a:r>
          </a:p>
          <a:p>
            <a:pPr marL="0" indent="0">
              <a:buNone/>
            </a:pPr>
            <a:r>
              <a:rPr lang="en-IN" sz="2000" b="1" dirty="0" smtClean="0"/>
              <a:t>required</a:t>
            </a:r>
          </a:p>
          <a:p>
            <a:r>
              <a:rPr lang="en-IN" sz="2000" dirty="0" smtClean="0"/>
              <a:t>It specifies that an input field must be filled out before submitting the form. </a:t>
            </a:r>
            <a:endParaRPr lang="en-IN" sz="2000" dirty="0"/>
          </a:p>
        </p:txBody>
      </p:sp>
    </p:spTree>
    <p:extLst>
      <p:ext uri="{BB962C8B-B14F-4D97-AF65-F5344CB8AC3E}">
        <p14:creationId xmlns:p14="http://schemas.microsoft.com/office/powerpoint/2010/main" val="7223887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336704"/>
          </a:xfrm>
        </p:spPr>
        <p:txBody>
          <a:bodyPr>
            <a:normAutofit/>
          </a:bodyPr>
          <a:lstStyle/>
          <a:p>
            <a:pPr marL="0" indent="0">
              <a:buNone/>
            </a:pPr>
            <a:r>
              <a:rPr lang="en-IN" sz="2000" b="1" dirty="0" smtClean="0"/>
              <a:t>Size</a:t>
            </a:r>
          </a:p>
          <a:p>
            <a:r>
              <a:rPr lang="en-IN" sz="2000" dirty="0" smtClean="0"/>
              <a:t>Specifies the width in characters of an &lt;input&gt; element.</a:t>
            </a:r>
          </a:p>
          <a:p>
            <a:pPr marL="0" indent="0">
              <a:buNone/>
            </a:pPr>
            <a:r>
              <a:rPr lang="en-IN" sz="2000" b="1" dirty="0" smtClean="0"/>
              <a:t>Step</a:t>
            </a:r>
          </a:p>
          <a:p>
            <a:r>
              <a:rPr lang="en-IN" sz="2000" dirty="0" smtClean="0"/>
              <a:t>The step attribute specifies the legal number interval for an &lt;input&gt; element. Ex- if step=3 legal numbers- -3, 0, 3, 6, 9</a:t>
            </a:r>
          </a:p>
          <a:p>
            <a:pPr marL="0" indent="0">
              <a:buNone/>
            </a:pPr>
            <a:r>
              <a:rPr lang="en-IN" sz="2000" b="1" dirty="0" smtClean="0"/>
              <a:t>&lt;form&gt; tag</a:t>
            </a:r>
          </a:p>
          <a:p>
            <a:r>
              <a:rPr lang="en-IN" sz="2000" dirty="0" smtClean="0"/>
              <a:t>The form tag is used to create an html form for user input.</a:t>
            </a:r>
          </a:p>
          <a:p>
            <a:r>
              <a:rPr lang="en-IN" sz="2000" dirty="0" smtClean="0"/>
              <a:t>The other tags used with form tag are following-</a:t>
            </a:r>
          </a:p>
          <a:p>
            <a:pPr marL="0" indent="0">
              <a:buNone/>
            </a:pPr>
            <a:endParaRPr lang="en-IN"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7562" y="3501008"/>
            <a:ext cx="1335299" cy="2348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0124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408712"/>
          </a:xfrm>
        </p:spPr>
        <p:txBody>
          <a:bodyPr>
            <a:normAutofit/>
          </a:bodyPr>
          <a:lstStyle/>
          <a:p>
            <a:pPr marL="0" indent="0">
              <a:buNone/>
            </a:pPr>
            <a:r>
              <a:rPr lang="en-IN" sz="2000" b="1" dirty="0" smtClean="0"/>
              <a:t>Attributes of &lt;form&gt; tag</a:t>
            </a:r>
          </a:p>
          <a:p>
            <a:pPr marL="0" indent="0">
              <a:buNone/>
            </a:pPr>
            <a:r>
              <a:rPr lang="en-IN" sz="2000" b="1" dirty="0" smtClean="0"/>
              <a:t>accept-charset</a:t>
            </a:r>
          </a:p>
          <a:p>
            <a:r>
              <a:rPr lang="en-IN" sz="2000" dirty="0" smtClean="0"/>
              <a:t>The accept-charset attribute specifies the character encoding that are to be used for the form submission.</a:t>
            </a:r>
          </a:p>
          <a:p>
            <a:r>
              <a:rPr lang="en-IN" sz="2000" dirty="0" smtClean="0"/>
              <a:t>UTF-8 Character encoding for Unicode(All characters of the world)</a:t>
            </a:r>
          </a:p>
          <a:p>
            <a:r>
              <a:rPr lang="en-IN" sz="2000" dirty="0" smtClean="0"/>
              <a:t>ISO-8859-1 Character encoding for </a:t>
            </a:r>
            <a:r>
              <a:rPr lang="en-IN" sz="2000" dirty="0" err="1" smtClean="0"/>
              <a:t>latin</a:t>
            </a:r>
            <a:r>
              <a:rPr lang="en-IN" sz="2000" dirty="0" smtClean="0"/>
              <a:t> alphabets (used in HTML 4 having 256 characters only)</a:t>
            </a:r>
          </a:p>
          <a:p>
            <a:pPr marL="0" indent="0">
              <a:buNone/>
            </a:pPr>
            <a:r>
              <a:rPr lang="en-IN" sz="2000" b="1" dirty="0" smtClean="0"/>
              <a:t>Action</a:t>
            </a:r>
          </a:p>
          <a:p>
            <a:pPr marL="0" indent="0">
              <a:buNone/>
            </a:pPr>
            <a:r>
              <a:rPr lang="en-IN" sz="2000" dirty="0" smtClean="0"/>
              <a:t>It specifies where to send the form data when the form is submitted.</a:t>
            </a:r>
          </a:p>
          <a:p>
            <a:pPr marL="0" indent="0">
              <a:buNone/>
            </a:pPr>
            <a:r>
              <a:rPr lang="en-IN" sz="2000" b="1" dirty="0" smtClean="0"/>
              <a:t>Autocomplete</a:t>
            </a:r>
          </a:p>
          <a:p>
            <a:pPr marL="0" indent="0">
              <a:buNone/>
            </a:pPr>
            <a:r>
              <a:rPr lang="en-IN" sz="2000" dirty="0" smtClean="0"/>
              <a:t>It specifies whether a form should have autocomplete off or on.</a:t>
            </a:r>
          </a:p>
          <a:p>
            <a:pPr marL="0" indent="0">
              <a:buNone/>
            </a:pPr>
            <a:r>
              <a:rPr lang="en-IN" sz="2000" dirty="0" smtClean="0"/>
              <a:t>It is generally used to show previous values filled by the user for any field if on.</a:t>
            </a:r>
          </a:p>
          <a:p>
            <a:pPr marL="0" indent="0">
              <a:buNone/>
            </a:pPr>
            <a:r>
              <a:rPr lang="en-IN" sz="2000" b="1" dirty="0" smtClean="0"/>
              <a:t>Method</a:t>
            </a:r>
          </a:p>
          <a:p>
            <a:pPr marL="0" indent="0">
              <a:buNone/>
            </a:pPr>
            <a:r>
              <a:rPr lang="en-IN" sz="2000" dirty="0" smtClean="0"/>
              <a:t>It specifies how to send the form data (the form data is sent to a page specified in the action attribute).</a:t>
            </a:r>
          </a:p>
          <a:p>
            <a:pPr marL="0" indent="0">
              <a:buNone/>
            </a:pPr>
            <a:r>
              <a:rPr lang="en-IN" sz="2000" dirty="0" smtClean="0"/>
              <a:t>The form data can be sent as URL variables using get method but sent using HTTP post transaction with method=post. </a:t>
            </a:r>
            <a:endParaRPr lang="en-IN" sz="2000" dirty="0"/>
          </a:p>
        </p:txBody>
      </p:sp>
    </p:spTree>
    <p:extLst>
      <p:ext uri="{BB962C8B-B14F-4D97-AF65-F5344CB8AC3E}">
        <p14:creationId xmlns:p14="http://schemas.microsoft.com/office/powerpoint/2010/main" val="39302163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336704"/>
          </a:xfrm>
        </p:spPr>
        <p:txBody>
          <a:bodyPr>
            <a:normAutofit/>
          </a:bodyPr>
          <a:lstStyle/>
          <a:p>
            <a:r>
              <a:rPr lang="en-IN" sz="2000" dirty="0" smtClean="0"/>
              <a:t>URL is limited (get method) (about 2048 characters) </a:t>
            </a:r>
          </a:p>
          <a:p>
            <a:r>
              <a:rPr lang="en-IN" sz="2000" dirty="0" smtClean="0"/>
              <a:t>But post has no limitation in size.</a:t>
            </a:r>
          </a:p>
          <a:p>
            <a:pPr marL="0" indent="0">
              <a:buNone/>
            </a:pPr>
            <a:r>
              <a:rPr lang="en-IN" sz="2000" b="1" dirty="0" err="1" smtClean="0"/>
              <a:t>enctype</a:t>
            </a:r>
            <a:endParaRPr lang="en-IN" sz="2000" b="1" dirty="0" smtClean="0"/>
          </a:p>
          <a:p>
            <a:pPr marL="0" indent="0">
              <a:buNone/>
            </a:pPr>
            <a:r>
              <a:rPr lang="en-IN" sz="2000" dirty="0" smtClean="0"/>
              <a:t>Spaces are converted to “+” symbols but no special characters are encoded.</a:t>
            </a:r>
          </a:p>
          <a:p>
            <a:pPr marL="0" indent="0">
              <a:buNone/>
            </a:pPr>
            <a:r>
              <a:rPr lang="en-IN" sz="2000" b="1" dirty="0" smtClean="0"/>
              <a:t>name</a:t>
            </a:r>
          </a:p>
          <a:p>
            <a:pPr marL="0" indent="0">
              <a:buNone/>
            </a:pPr>
            <a:r>
              <a:rPr lang="en-IN" sz="2000" dirty="0" smtClean="0"/>
              <a:t>This attribute specifies the name of the form. The name attribute is used to reference elements in a java script or to reference form data after a form is submitted.</a:t>
            </a:r>
          </a:p>
          <a:p>
            <a:pPr marL="0" indent="0">
              <a:buNone/>
            </a:pPr>
            <a:r>
              <a:rPr lang="en-IN" sz="2000" b="1" dirty="0" err="1" smtClean="0"/>
              <a:t>novalidate</a:t>
            </a:r>
            <a:endParaRPr lang="en-IN" sz="2000" b="1" dirty="0" smtClean="0"/>
          </a:p>
          <a:p>
            <a:pPr marL="0" indent="0">
              <a:buNone/>
            </a:pPr>
            <a:r>
              <a:rPr lang="en-IN" sz="2000" dirty="0" smtClean="0"/>
              <a:t>When present it specifies that the form-data (input) should not be validated when submitted.</a:t>
            </a:r>
          </a:p>
          <a:p>
            <a:pPr marL="0" indent="0">
              <a:buNone/>
            </a:pPr>
            <a:r>
              <a:rPr lang="en-IN" sz="2000" dirty="0" smtClean="0"/>
              <a:t>Through this the server can know that the form data is not valid.</a:t>
            </a:r>
          </a:p>
          <a:p>
            <a:pPr marL="0" indent="0">
              <a:buNone/>
            </a:pPr>
            <a:r>
              <a:rPr lang="en-IN" sz="2000" b="1" dirty="0" smtClean="0"/>
              <a:t>target</a:t>
            </a:r>
          </a:p>
          <a:p>
            <a:pPr marL="0" indent="0">
              <a:buNone/>
            </a:pPr>
            <a:r>
              <a:rPr lang="en-IN" sz="2000" dirty="0" smtClean="0"/>
              <a:t>It opens a new tab after </a:t>
            </a:r>
            <a:r>
              <a:rPr lang="en-IN" sz="2000" smtClean="0"/>
              <a:t>form submission is done.</a:t>
            </a:r>
            <a:endParaRPr lang="en-IN" sz="2000" dirty="0"/>
          </a:p>
        </p:txBody>
      </p:sp>
    </p:spTree>
    <p:extLst>
      <p:ext uri="{BB962C8B-B14F-4D97-AF65-F5344CB8AC3E}">
        <p14:creationId xmlns:p14="http://schemas.microsoft.com/office/powerpoint/2010/main" val="2345757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363272" cy="6336704"/>
          </a:xfrm>
        </p:spPr>
        <p:txBody>
          <a:bodyPr>
            <a:normAutofit fontScale="77500" lnSpcReduction="20000"/>
          </a:bodyPr>
          <a:lstStyle/>
          <a:p>
            <a:pPr marL="0" indent="0">
              <a:buNone/>
            </a:pPr>
            <a:r>
              <a:rPr lang="en-IN" dirty="0" smtClean="0"/>
              <a:t>&lt;!DOCTYPE html&gt;</a:t>
            </a:r>
          </a:p>
          <a:p>
            <a:pPr marL="0" indent="0">
              <a:buNone/>
            </a:pPr>
            <a:r>
              <a:rPr lang="en-IN" dirty="0" smtClean="0"/>
              <a:t>&lt;html&gt;</a:t>
            </a:r>
          </a:p>
          <a:p>
            <a:pPr marL="0" indent="0">
              <a:buNone/>
            </a:pPr>
            <a:r>
              <a:rPr lang="en-IN" dirty="0" smtClean="0"/>
              <a:t>&lt;body&gt;</a:t>
            </a:r>
          </a:p>
          <a:p>
            <a:pPr marL="0" indent="0">
              <a:buNone/>
            </a:pPr>
            <a:endParaRPr lang="en-IN" dirty="0" smtClean="0"/>
          </a:p>
          <a:p>
            <a:pPr marL="0" indent="0">
              <a:buNone/>
            </a:pPr>
            <a:r>
              <a:rPr lang="en-IN" dirty="0" smtClean="0"/>
              <a:t>&lt;article&gt;</a:t>
            </a:r>
          </a:p>
          <a:p>
            <a:pPr marL="0" indent="0">
              <a:buNone/>
            </a:pPr>
            <a:r>
              <a:rPr lang="en-IN" dirty="0" smtClean="0"/>
              <a:t>  &lt;h1&gt;Google Chrome&lt;/h1&gt;</a:t>
            </a:r>
          </a:p>
          <a:p>
            <a:pPr marL="0" indent="0">
              <a:buNone/>
            </a:pPr>
            <a:r>
              <a:rPr lang="en-IN" dirty="0" smtClean="0"/>
              <a:t>  &lt;p&gt;Google Chrome is a free, open-source web browser developed by Google, released in 2008.&lt;/p&gt;</a:t>
            </a:r>
          </a:p>
          <a:p>
            <a:pPr marL="0" indent="0">
              <a:buNone/>
            </a:pPr>
            <a:r>
              <a:rPr lang="en-IN" dirty="0" smtClean="0"/>
              <a:t>&lt;/article&gt;</a:t>
            </a:r>
          </a:p>
          <a:p>
            <a:pPr marL="0" indent="0">
              <a:buNone/>
            </a:pPr>
            <a:endParaRPr lang="en-IN" dirty="0" smtClean="0"/>
          </a:p>
          <a:p>
            <a:pPr marL="0" indent="0">
              <a:buNone/>
            </a:pPr>
            <a:r>
              <a:rPr lang="en-IN" dirty="0" smtClean="0"/>
              <a:t>&lt;p&gt;&lt;strong&gt;Note:&lt;/strong&gt; The article tag is not supported in Internet Explorer 8 and earlier versions.&lt;/p&gt;</a:t>
            </a:r>
          </a:p>
          <a:p>
            <a:pPr marL="0" indent="0">
              <a:buNone/>
            </a:pPr>
            <a:endParaRPr lang="en-IN" dirty="0" smtClean="0"/>
          </a:p>
          <a:p>
            <a:pPr marL="0" indent="0">
              <a:buNone/>
            </a:pPr>
            <a:r>
              <a:rPr lang="en-IN" dirty="0" smtClean="0"/>
              <a:t>&lt;/body&gt;</a:t>
            </a:r>
          </a:p>
          <a:p>
            <a:pPr marL="0" indent="0">
              <a:buNone/>
            </a:pPr>
            <a:endParaRPr lang="en-IN" dirty="0" smtClean="0"/>
          </a:p>
          <a:p>
            <a:pPr marL="0" indent="0">
              <a:buNone/>
            </a:pPr>
            <a:r>
              <a:rPr lang="en-IN" dirty="0" smtClean="0"/>
              <a:t>&lt;/html&gt;</a:t>
            </a:r>
          </a:p>
          <a:p>
            <a:pPr marL="0" indent="0">
              <a:buNone/>
            </a:pPr>
            <a:endParaRPr lang="en-IN" dirty="0"/>
          </a:p>
        </p:txBody>
      </p:sp>
    </p:spTree>
    <p:extLst>
      <p:ext uri="{BB962C8B-B14F-4D97-AF65-F5344CB8AC3E}">
        <p14:creationId xmlns:p14="http://schemas.microsoft.com/office/powerpoint/2010/main" val="4075500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192688"/>
          </a:xfrm>
        </p:spPr>
        <p:txBody>
          <a:bodyPr/>
          <a:lstStyle/>
          <a:p>
            <a:pPr marL="0" indent="0">
              <a:buNone/>
            </a:pPr>
            <a:r>
              <a:rPr lang="en-IN" dirty="0" smtClean="0"/>
              <a:t>Output-</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412776"/>
            <a:ext cx="7416824" cy="4354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458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0648"/>
            <a:ext cx="8435280" cy="6336704"/>
          </a:xfrm>
        </p:spPr>
        <p:txBody>
          <a:bodyPr/>
          <a:lstStyle/>
          <a:p>
            <a:pPr marL="0" indent="0">
              <a:buNone/>
            </a:pPr>
            <a:r>
              <a:rPr lang="en-IN" dirty="0" smtClean="0"/>
              <a:t>2. aside</a:t>
            </a:r>
          </a:p>
          <a:p>
            <a:r>
              <a:rPr lang="en-US" sz="2000" dirty="0"/>
              <a:t>The &lt;aside&gt; tag defines some content aside from the content it is placed in.</a:t>
            </a:r>
          </a:p>
          <a:p>
            <a:r>
              <a:rPr lang="en-US" sz="2000" dirty="0"/>
              <a:t>The aside content should be related to the surrounding content</a:t>
            </a:r>
            <a:r>
              <a:rPr lang="en-US" sz="2000" dirty="0" smtClean="0"/>
              <a:t>.</a:t>
            </a:r>
          </a:p>
          <a:p>
            <a:r>
              <a:rPr lang="en-US" sz="2000" dirty="0"/>
              <a:t>The &lt;aside&gt; content could be placed as a sidebar in an article.</a:t>
            </a:r>
          </a:p>
          <a:p>
            <a:pPr marL="0" indent="0">
              <a:buNone/>
            </a:pPr>
            <a:endParaRPr lang="en-IN" dirty="0"/>
          </a:p>
        </p:txBody>
      </p:sp>
    </p:spTree>
    <p:extLst>
      <p:ext uri="{BB962C8B-B14F-4D97-AF65-F5344CB8AC3E}">
        <p14:creationId xmlns:p14="http://schemas.microsoft.com/office/powerpoint/2010/main" val="1047674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192688"/>
          </a:xfrm>
        </p:spPr>
        <p:txBody>
          <a:bodyPr>
            <a:normAutofit fontScale="70000" lnSpcReduction="20000"/>
          </a:bodyPr>
          <a:lstStyle/>
          <a:p>
            <a:pPr marL="0" indent="0">
              <a:buNone/>
            </a:pPr>
            <a:r>
              <a:rPr lang="en-IN" dirty="0" smtClean="0"/>
              <a:t>&lt;!DOCTYPE html&gt;</a:t>
            </a:r>
          </a:p>
          <a:p>
            <a:pPr marL="0" indent="0">
              <a:buNone/>
            </a:pPr>
            <a:r>
              <a:rPr lang="en-IN" dirty="0" smtClean="0"/>
              <a:t>&lt;html&gt;</a:t>
            </a:r>
          </a:p>
          <a:p>
            <a:pPr marL="0" indent="0">
              <a:buNone/>
            </a:pPr>
            <a:r>
              <a:rPr lang="en-IN" dirty="0" smtClean="0"/>
              <a:t>&lt;body&gt;</a:t>
            </a:r>
          </a:p>
          <a:p>
            <a:pPr marL="0" indent="0">
              <a:buNone/>
            </a:pPr>
            <a:endParaRPr lang="en-IN" dirty="0" smtClean="0"/>
          </a:p>
          <a:p>
            <a:pPr marL="0" indent="0">
              <a:buNone/>
            </a:pPr>
            <a:r>
              <a:rPr lang="en-IN" dirty="0" smtClean="0"/>
              <a:t>&lt;p&gt;My family and I visited The Epcot </a:t>
            </a:r>
            <a:r>
              <a:rPr lang="en-IN" dirty="0" err="1" smtClean="0"/>
              <a:t>center</a:t>
            </a:r>
            <a:r>
              <a:rPr lang="en-IN" dirty="0" smtClean="0"/>
              <a:t> this summer.&lt;/p&gt;</a:t>
            </a:r>
          </a:p>
          <a:p>
            <a:pPr marL="0" indent="0">
              <a:buNone/>
            </a:pPr>
            <a:endParaRPr lang="en-IN" dirty="0" smtClean="0"/>
          </a:p>
          <a:p>
            <a:pPr marL="0" indent="0">
              <a:buNone/>
            </a:pPr>
            <a:r>
              <a:rPr lang="en-IN" dirty="0" smtClean="0"/>
              <a:t>&lt;aside&gt;</a:t>
            </a:r>
          </a:p>
          <a:p>
            <a:pPr marL="0" indent="0">
              <a:buNone/>
            </a:pPr>
            <a:r>
              <a:rPr lang="en-IN" dirty="0" smtClean="0"/>
              <a:t>  &lt;h4&gt;Epcot </a:t>
            </a:r>
            <a:r>
              <a:rPr lang="en-IN" dirty="0" err="1" smtClean="0"/>
              <a:t>Center</a:t>
            </a:r>
            <a:r>
              <a:rPr lang="en-IN" dirty="0" smtClean="0"/>
              <a:t>&lt;/h4&gt;</a:t>
            </a:r>
          </a:p>
          <a:p>
            <a:pPr marL="0" indent="0">
              <a:buNone/>
            </a:pPr>
            <a:r>
              <a:rPr lang="en-IN" dirty="0" smtClean="0"/>
              <a:t>  &lt;p&gt;The Epcot </a:t>
            </a:r>
            <a:r>
              <a:rPr lang="en-IN" dirty="0" err="1" smtClean="0"/>
              <a:t>Center</a:t>
            </a:r>
            <a:r>
              <a:rPr lang="en-IN" dirty="0" smtClean="0"/>
              <a:t> is a theme park in Disney World, Florida.&lt;/p&gt;</a:t>
            </a:r>
          </a:p>
          <a:p>
            <a:pPr marL="0" indent="0">
              <a:buNone/>
            </a:pPr>
            <a:r>
              <a:rPr lang="en-IN" dirty="0" smtClean="0"/>
              <a:t>&lt;/aside&gt;</a:t>
            </a:r>
          </a:p>
          <a:p>
            <a:pPr marL="0" indent="0">
              <a:buNone/>
            </a:pPr>
            <a:endParaRPr lang="en-IN" dirty="0" smtClean="0"/>
          </a:p>
          <a:p>
            <a:pPr marL="0" indent="0">
              <a:buNone/>
            </a:pPr>
            <a:r>
              <a:rPr lang="en-IN" dirty="0" smtClean="0"/>
              <a:t>&lt;p&gt;&lt;strong&gt;Note:&lt;/strong&gt; The aside tag is not supported in Internet </a:t>
            </a:r>
          </a:p>
          <a:p>
            <a:pPr marL="0" indent="0">
              <a:buNone/>
            </a:pPr>
            <a:r>
              <a:rPr lang="en-IN" dirty="0" smtClean="0"/>
              <a:t>Explorer 8 and earlier versions.&lt;/p&gt;</a:t>
            </a:r>
          </a:p>
          <a:p>
            <a:pPr marL="0" indent="0">
              <a:buNone/>
            </a:pPr>
            <a:endParaRPr lang="en-IN" dirty="0" smtClean="0"/>
          </a:p>
          <a:p>
            <a:pPr marL="0" indent="0">
              <a:buNone/>
            </a:pPr>
            <a:r>
              <a:rPr lang="en-IN" dirty="0" smtClean="0"/>
              <a:t>&lt;/body&gt;</a:t>
            </a:r>
          </a:p>
          <a:p>
            <a:pPr marL="0" indent="0">
              <a:buNone/>
            </a:pPr>
            <a:endParaRPr lang="en-IN" dirty="0" smtClean="0"/>
          </a:p>
          <a:p>
            <a:pPr marL="0" indent="0">
              <a:buNone/>
            </a:pPr>
            <a:r>
              <a:rPr lang="en-IN" dirty="0" smtClean="0"/>
              <a:t>&lt;/html&gt;</a:t>
            </a:r>
            <a:endParaRPr lang="en-IN" dirty="0"/>
          </a:p>
        </p:txBody>
      </p:sp>
    </p:spTree>
    <p:extLst>
      <p:ext uri="{BB962C8B-B14F-4D97-AF65-F5344CB8AC3E}">
        <p14:creationId xmlns:p14="http://schemas.microsoft.com/office/powerpoint/2010/main" val="3277226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lstStyle/>
          <a:p>
            <a:pPr marL="0" indent="0">
              <a:buNone/>
            </a:pPr>
            <a:r>
              <a:rPr lang="en-IN" dirty="0" smtClean="0"/>
              <a:t>Output-</a:t>
            </a:r>
          </a:p>
          <a:p>
            <a:pPr marL="0" indent="0">
              <a:buNone/>
            </a:pP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50" y="1196752"/>
            <a:ext cx="689610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3583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188640"/>
            <a:ext cx="8579296" cy="6552728"/>
          </a:xfrm>
        </p:spPr>
        <p:txBody>
          <a:bodyPr/>
          <a:lstStyle/>
          <a:p>
            <a:pPr marL="0" indent="0">
              <a:buNone/>
            </a:pPr>
            <a:r>
              <a:rPr lang="en-IN" sz="2400" b="1" dirty="0" smtClean="0"/>
              <a:t>3. BDI tag</a:t>
            </a:r>
          </a:p>
          <a:p>
            <a:r>
              <a:rPr lang="en-IN" sz="2000" dirty="0" smtClean="0"/>
              <a:t>It stands for Bidirectional isolate element.</a:t>
            </a:r>
          </a:p>
          <a:p>
            <a:r>
              <a:rPr lang="en-IN" sz="2000" dirty="0" smtClean="0"/>
              <a:t>The BDI tag isolates a part of text that might be formatted in a different direction from other outside text.</a:t>
            </a:r>
          </a:p>
          <a:p>
            <a:r>
              <a:rPr lang="en-IN" sz="2000" dirty="0" smtClean="0"/>
              <a:t>This tag is new in HTML5 and use for languages like Arabic or Hebrew.</a:t>
            </a:r>
          </a:p>
          <a:p>
            <a:pPr marL="0" indent="0">
              <a:buNone/>
            </a:pPr>
            <a:r>
              <a:rPr lang="en-IN" sz="2000" dirty="0"/>
              <a:t>&lt;!</a:t>
            </a:r>
            <a:r>
              <a:rPr lang="en-IN" sz="2000" dirty="0" err="1"/>
              <a:t>doctype</a:t>
            </a:r>
            <a:r>
              <a:rPr lang="en-IN" sz="2000" dirty="0"/>
              <a:t> html&gt;</a:t>
            </a:r>
          </a:p>
          <a:p>
            <a:pPr marL="0" indent="0">
              <a:buNone/>
            </a:pPr>
            <a:r>
              <a:rPr lang="en-IN" sz="2000" dirty="0"/>
              <a:t>&lt;html&gt;</a:t>
            </a:r>
          </a:p>
          <a:p>
            <a:pPr marL="0" indent="0">
              <a:buNone/>
            </a:pPr>
            <a:r>
              <a:rPr lang="en-IN" sz="2000" dirty="0"/>
              <a:t>&lt;head&gt;</a:t>
            </a:r>
          </a:p>
          <a:p>
            <a:pPr marL="0" indent="0">
              <a:buNone/>
            </a:pPr>
            <a:r>
              <a:rPr lang="en-IN" sz="2000" dirty="0"/>
              <a:t>&lt;title&gt;BDI tag&lt;/title&gt;</a:t>
            </a:r>
          </a:p>
          <a:p>
            <a:pPr marL="0" indent="0">
              <a:buNone/>
            </a:pPr>
            <a:r>
              <a:rPr lang="en-IN" sz="2000" dirty="0"/>
              <a:t>&lt;/head&gt;</a:t>
            </a:r>
          </a:p>
          <a:p>
            <a:pPr marL="0" indent="0">
              <a:buNone/>
            </a:pPr>
            <a:endParaRPr lang="en-IN" sz="2000" dirty="0"/>
          </a:p>
          <a:p>
            <a:pPr marL="0" indent="0">
              <a:buNone/>
            </a:pPr>
            <a:r>
              <a:rPr lang="en-IN" sz="2000" dirty="0"/>
              <a:t>&lt;body&gt;</a:t>
            </a:r>
          </a:p>
          <a:p>
            <a:pPr marL="0" indent="0">
              <a:buNone/>
            </a:pPr>
            <a:r>
              <a:rPr lang="en-IN" sz="2000" dirty="0"/>
              <a:t>&lt;h1&gt;Bidirectional Element&lt;/h1&gt;</a:t>
            </a:r>
          </a:p>
          <a:p>
            <a:pPr marL="0" indent="0">
              <a:buNone/>
            </a:pPr>
            <a:r>
              <a:rPr lang="en-IN" sz="2000" dirty="0"/>
              <a:t>&lt;p </a:t>
            </a:r>
            <a:r>
              <a:rPr lang="en-IN" sz="2000" dirty="0" err="1"/>
              <a:t>dir</a:t>
            </a:r>
            <a:r>
              <a:rPr lang="en-IN" sz="2000" dirty="0"/>
              <a:t>="</a:t>
            </a:r>
            <a:r>
              <a:rPr lang="en-IN" sz="2000" dirty="0" err="1"/>
              <a:t>rtl</a:t>
            </a:r>
            <a:r>
              <a:rPr lang="en-IN" sz="2000" dirty="0"/>
              <a:t>"&gt; Example of &lt;</a:t>
            </a:r>
            <a:r>
              <a:rPr lang="en-IN" sz="2000" dirty="0" err="1"/>
              <a:t>bdi</a:t>
            </a:r>
            <a:r>
              <a:rPr lang="en-IN" sz="2000" dirty="0"/>
              <a:t>&gt;Bidirectional&lt;/</a:t>
            </a:r>
            <a:r>
              <a:rPr lang="en-IN" sz="2000" dirty="0" err="1"/>
              <a:t>bdi</a:t>
            </a:r>
            <a:r>
              <a:rPr lang="en-IN" sz="2000" dirty="0"/>
              <a:t>&gt; &lt;/p&gt;</a:t>
            </a:r>
          </a:p>
          <a:p>
            <a:pPr marL="0" indent="0">
              <a:buNone/>
            </a:pPr>
            <a:r>
              <a:rPr lang="en-IN" sz="2000" dirty="0"/>
              <a:t>&lt;/body&gt;</a:t>
            </a:r>
          </a:p>
          <a:p>
            <a:pPr marL="0" indent="0">
              <a:buNone/>
            </a:pPr>
            <a:r>
              <a:rPr lang="en-IN" sz="2000" dirty="0"/>
              <a:t>&lt;/html&gt; </a:t>
            </a:r>
            <a:endParaRPr lang="en-IN" sz="2000" dirty="0" smtClean="0"/>
          </a:p>
          <a:p>
            <a:pPr marL="0" indent="0">
              <a:buNone/>
            </a:pPr>
            <a:endParaRPr lang="en-IN" dirty="0"/>
          </a:p>
        </p:txBody>
      </p:sp>
    </p:spTree>
    <p:extLst>
      <p:ext uri="{BB962C8B-B14F-4D97-AF65-F5344CB8AC3E}">
        <p14:creationId xmlns:p14="http://schemas.microsoft.com/office/powerpoint/2010/main" val="3879389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306158A1A15C4DAEDB4AE9AC037EE6" ma:contentTypeVersion="11" ma:contentTypeDescription="Create a new document." ma:contentTypeScope="" ma:versionID="f74459b5281de6d29f1c502f41951597">
  <xsd:schema xmlns:xsd="http://www.w3.org/2001/XMLSchema" xmlns:xs="http://www.w3.org/2001/XMLSchema" xmlns:p="http://schemas.microsoft.com/office/2006/metadata/properties" xmlns:ns2="da1fb967-cdb9-4942-8558-781a020194f4" xmlns:ns3="aef93bce-39dd-479c-8184-88334b77acb7" targetNamespace="http://schemas.microsoft.com/office/2006/metadata/properties" ma:root="true" ma:fieldsID="23e2f9ce8906867215628094cf4e231a" ns2:_="" ns3:_="">
    <xsd:import namespace="da1fb967-cdb9-4942-8558-781a020194f4"/>
    <xsd:import namespace="aef93bce-39dd-479c-8184-88334b77acb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1fb967-cdb9-4942-8558-781a020194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e758f2a0-2f59-4fb4-8e15-936a66a29771"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ef93bce-39dd-479c-8184-88334b77acb7"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ebde1606-67b5-4b51-a158-11757046d15e}" ma:internalName="TaxCatchAll" ma:showField="CatchAllData" ma:web="aef93bce-39dd-479c-8184-88334b77acb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aef93bce-39dd-479c-8184-88334b77acb7" xsi:nil="true"/>
    <lcf76f155ced4ddcb4097134ff3c332f xmlns="da1fb967-cdb9-4942-8558-781a020194f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803EAA40-C8BE-445F-8413-551538EC2216}"/>
</file>

<file path=customXml/itemProps2.xml><?xml version="1.0" encoding="utf-8"?>
<ds:datastoreItem xmlns:ds="http://schemas.openxmlformats.org/officeDocument/2006/customXml" ds:itemID="{D630C177-DF30-435E-9FAA-F3B64474028F}"/>
</file>

<file path=customXml/itemProps3.xml><?xml version="1.0" encoding="utf-8"?>
<ds:datastoreItem xmlns:ds="http://schemas.openxmlformats.org/officeDocument/2006/customXml" ds:itemID="{ACC2D184-5498-4085-A0A0-0D816C48397D}"/>
</file>

<file path=docProps/app.xml><?xml version="1.0" encoding="utf-8"?>
<Properties xmlns="http://schemas.openxmlformats.org/officeDocument/2006/extended-properties" xmlns:vt="http://schemas.openxmlformats.org/officeDocument/2006/docPropsVTypes">
  <TotalTime>2895</TotalTime>
  <Words>2540</Words>
  <Application>Microsoft Office PowerPoint</Application>
  <PresentationFormat>On-screen Show (4:3)</PresentationFormat>
  <Paragraphs>242</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HTML5</vt:lpstr>
      <vt:lpstr>New elements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HTML5</dc:title>
  <dc:creator>Debabrata swain</dc:creator>
  <cp:lastModifiedBy>Debabrata swain</cp:lastModifiedBy>
  <cp:revision>61</cp:revision>
  <dcterms:created xsi:type="dcterms:W3CDTF">2020-07-12T10:28:28Z</dcterms:created>
  <dcterms:modified xsi:type="dcterms:W3CDTF">2020-07-20T15:52:00Z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0x010100CA306158A1A15C4DAEDB4AE9AC037EE6</vt:lpwstr>
  </property>
</Properties>
</file>