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4" r:id="rId13"/>
    <p:sldId id="279" r:id="rId14"/>
    <p:sldId id="297" r:id="rId15"/>
    <p:sldId id="298" r:id="rId16"/>
    <p:sldId id="296" r:id="rId17"/>
    <p:sldId id="311" r:id="rId18"/>
    <p:sldId id="299" r:id="rId19"/>
    <p:sldId id="300" r:id="rId20"/>
    <p:sldId id="302" r:id="rId21"/>
    <p:sldId id="306" r:id="rId22"/>
    <p:sldId id="305" r:id="rId23"/>
    <p:sldId id="304" r:id="rId24"/>
    <p:sldId id="303" r:id="rId25"/>
    <p:sldId id="307" r:id="rId26"/>
    <p:sldId id="310" r:id="rId27"/>
    <p:sldId id="309" r:id="rId28"/>
    <p:sldId id="308" r:id="rId29"/>
    <p:sldId id="315" r:id="rId30"/>
    <p:sldId id="314" r:id="rId31"/>
    <p:sldId id="313" r:id="rId32"/>
    <p:sldId id="319" r:id="rId33"/>
    <p:sldId id="320" r:id="rId34"/>
    <p:sldId id="312" r:id="rId35"/>
    <p:sldId id="318" r:id="rId36"/>
    <p:sldId id="321" r:id="rId37"/>
    <p:sldId id="281" r:id="rId38"/>
    <p:sldId id="322" r:id="rId39"/>
    <p:sldId id="323" r:id="rId40"/>
    <p:sldId id="282" r:id="rId41"/>
    <p:sldId id="283" r:id="rId42"/>
    <p:sldId id="286" r:id="rId43"/>
    <p:sldId id="285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4ED0049-878D-49B0-B0F5-EF619B40A8D3}">
          <p14:sldIdLst>
            <p14:sldId id="263"/>
            <p14:sldId id="258"/>
            <p14:sldId id="259"/>
            <p14:sldId id="264"/>
            <p14:sldId id="266"/>
            <p14:sldId id="270"/>
            <p14:sldId id="269"/>
            <p14:sldId id="268"/>
            <p14:sldId id="267"/>
            <p14:sldId id="272"/>
            <p14:sldId id="273"/>
            <p14:sldId id="271"/>
            <p14:sldId id="274"/>
            <p14:sldId id="275"/>
            <p14:sldId id="276"/>
            <p14:sldId id="277"/>
            <p14:sldId id="278"/>
            <p14:sldId id="284"/>
            <p14:sldId id="279"/>
            <p14:sldId id="297"/>
            <p14:sldId id="298"/>
            <p14:sldId id="296"/>
            <p14:sldId id="311"/>
            <p14:sldId id="299"/>
            <p14:sldId id="300"/>
            <p14:sldId id="301"/>
            <p14:sldId id="302"/>
            <p14:sldId id="306"/>
            <p14:sldId id="305"/>
            <p14:sldId id="304"/>
            <p14:sldId id="303"/>
            <p14:sldId id="307"/>
            <p14:sldId id="310"/>
            <p14:sldId id="309"/>
            <p14:sldId id="308"/>
            <p14:sldId id="315"/>
            <p14:sldId id="314"/>
            <p14:sldId id="313"/>
            <p14:sldId id="319"/>
            <p14:sldId id="320"/>
            <p14:sldId id="312"/>
            <p14:sldId id="318"/>
            <p14:sldId id="317"/>
            <p14:sldId id="316"/>
            <p14:sldId id="281"/>
            <p14:sldId id="282"/>
            <p14:sldId id="283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593" autoAdjust="0"/>
    <p:restoredTop sz="94660"/>
  </p:normalViewPr>
  <p:slideViewPr>
    <p:cSldViewPr>
      <p:cViewPr>
        <p:scale>
          <a:sx n="70" d="100"/>
          <a:sy n="70" d="100"/>
        </p:scale>
        <p:origin x="-81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nnerHTML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Study JavaScript?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1. </a:t>
            </a:r>
            <a:r>
              <a:rPr lang="en-IN" b="1" dirty="0"/>
              <a:t>HTML</a:t>
            </a:r>
            <a:r>
              <a:rPr lang="en-IN" dirty="0"/>
              <a:t> to define the content of web pages</a:t>
            </a:r>
          </a:p>
          <a:p>
            <a:pPr marL="0" indent="0">
              <a:buNone/>
            </a:pPr>
            <a:r>
              <a:rPr lang="en-IN" dirty="0"/>
              <a:t>   2. </a:t>
            </a:r>
            <a:r>
              <a:rPr lang="en-IN" b="1" dirty="0"/>
              <a:t>CSS</a:t>
            </a:r>
            <a:r>
              <a:rPr lang="en-IN" dirty="0"/>
              <a:t> to specify the layout of web pages</a:t>
            </a:r>
          </a:p>
          <a:p>
            <a:pPr marL="0" indent="0">
              <a:buNone/>
            </a:pPr>
            <a:r>
              <a:rPr lang="en-IN" dirty="0"/>
              <a:t>   3. </a:t>
            </a:r>
            <a:r>
              <a:rPr lang="en-IN" b="1" dirty="0"/>
              <a:t>JavaScript</a:t>
            </a:r>
            <a:r>
              <a:rPr lang="en-IN" dirty="0"/>
              <a:t> to program the </a:t>
            </a:r>
            <a:r>
              <a:rPr lang="en-IN" dirty="0" err="1"/>
              <a:t>behavior</a:t>
            </a:r>
            <a:r>
              <a:rPr lang="en-IN" dirty="0"/>
              <a:t> of web </a:t>
            </a:r>
            <a:r>
              <a:rPr lang="en-IN" dirty="0" smtClean="0"/>
              <a:t>pages</a:t>
            </a:r>
          </a:p>
          <a:p>
            <a:pPr marL="0" indent="0">
              <a:buNone/>
            </a:pPr>
            <a:r>
              <a:rPr lang="en-IN" dirty="0" smtClean="0"/>
              <a:t>NOTE: </a:t>
            </a:r>
            <a:r>
              <a:rPr lang="en-IN" dirty="0" err="1" smtClean="0"/>
              <a:t>Javascript</a:t>
            </a:r>
            <a:r>
              <a:rPr lang="en-IN" dirty="0" smtClean="0"/>
              <a:t> always runs at client side.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619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String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txt1 = "John";</a:t>
            </a:r>
            <a:br>
              <a:rPr lang="en-IN" dirty="0"/>
            </a:br>
            <a:r>
              <a:rPr lang="en-IN" dirty="0"/>
              <a:t>txt2 = "Doe";</a:t>
            </a:r>
            <a:br>
              <a:rPr lang="en-IN" dirty="0"/>
            </a:br>
            <a:r>
              <a:rPr lang="en-IN" dirty="0"/>
              <a:t>txt3 = txt1 + " " + txt2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Result: John Doe</a:t>
            </a:r>
          </a:p>
          <a:p>
            <a:r>
              <a:rPr lang="en-IN" dirty="0"/>
              <a:t>txt1 = "What a very ";</a:t>
            </a:r>
            <a:br>
              <a:rPr lang="en-IN" dirty="0"/>
            </a:br>
            <a:r>
              <a:rPr lang="en-IN" dirty="0"/>
              <a:t>txt1 += "nice day</a:t>
            </a:r>
            <a:r>
              <a:rPr lang="en-IN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Result: What a very nice day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7499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Comparison and Logical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09954426"/>
              </p:ext>
            </p:extLst>
          </p:nvPr>
        </p:nvGraphicFramePr>
        <p:xfrm>
          <a:off x="2286000" y="1905000"/>
          <a:ext cx="4876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/>
                <a:gridCol w="372533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160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Logical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0636298"/>
              </p:ext>
            </p:extLst>
          </p:nvPr>
        </p:nvGraphicFramePr>
        <p:xfrm>
          <a:off x="1752600" y="1371600"/>
          <a:ext cx="59436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596"/>
                <a:gridCol w="1391055"/>
                <a:gridCol w="328794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(x &lt; 10 &amp;&amp; y &gt; 1) is true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(x == 5 || y == 5) is false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!(x == y) is true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3606225"/>
            <a:ext cx="678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+mj-lt"/>
                <a:ea typeface="+mj-ea"/>
                <a:cs typeface="+mj-cs"/>
              </a:rPr>
              <a:t>Conditional (Ternary)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487839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A52A2A"/>
                </a:solidFill>
                <a:latin typeface="Consolas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voteable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 = (age &lt; 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18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 ? 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"Too </a:t>
            </a:r>
            <a:r>
              <a:rPr lang="en-IN" sz="2400" dirty="0" err="1">
                <a:solidFill>
                  <a:srgbClr val="0000CD"/>
                </a:solidFill>
                <a:latin typeface="Consolas"/>
              </a:rPr>
              <a:t>young"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IN" sz="2400" dirty="0" err="1">
                <a:solidFill>
                  <a:srgbClr val="0000CD"/>
                </a:solidFill>
                <a:latin typeface="Consolas"/>
              </a:rPr>
              <a:t>"Old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 enough"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153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900" dirty="0"/>
              <a:t>JavaScript </a:t>
            </a:r>
            <a:r>
              <a:rPr lang="en-IN" sz="3900" dirty="0" smtClean="0"/>
              <a:t>Arrays</a:t>
            </a:r>
          </a:p>
          <a:p>
            <a:pPr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cars = ["Saab", "Volvo", "BMW</a:t>
            </a:r>
            <a:r>
              <a:rPr lang="en-IN" sz="2800" dirty="0" smtClean="0"/>
              <a:t>"];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cars = new Array("Saab", "Volvo", "BMW</a:t>
            </a:r>
            <a:r>
              <a:rPr lang="en-IN" sz="2800" dirty="0" smtClean="0"/>
              <a:t>");</a:t>
            </a:r>
          </a:p>
          <a:p>
            <a:pPr marL="0" indent="0">
              <a:buNone/>
            </a:pPr>
            <a:r>
              <a:rPr lang="en-IN" sz="2800" dirty="0"/>
              <a:t>The two examples above do exactly the same. There is no need to use new Array().</a:t>
            </a:r>
            <a:br>
              <a:rPr lang="en-IN" sz="2800" dirty="0"/>
            </a:br>
            <a:r>
              <a:rPr lang="en-IN" sz="2800" dirty="0"/>
              <a:t>For simplicity, readability and execution speed, use the first </a:t>
            </a:r>
            <a:r>
              <a:rPr lang="en-IN" sz="2800" dirty="0" smtClean="0"/>
              <a:t>one.</a:t>
            </a:r>
          </a:p>
          <a:p>
            <a:pPr lvl="1"/>
            <a:r>
              <a:rPr lang="en-IN" sz="2400" dirty="0"/>
              <a:t>This statement accesses the value of the first element in cars</a:t>
            </a:r>
            <a:r>
              <a:rPr lang="en-IN" sz="2400" dirty="0" smtClean="0"/>
              <a:t>: 	</a:t>
            </a:r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/>
              <a:t>name = cars[0];</a:t>
            </a:r>
          </a:p>
          <a:p>
            <a:pPr lvl="1"/>
            <a:r>
              <a:rPr lang="en-IN" sz="2400" dirty="0"/>
              <a:t>This statement modifies the first element in cars:</a:t>
            </a:r>
          </a:p>
          <a:p>
            <a:pPr marL="0" indent="0">
              <a:buNone/>
            </a:pPr>
            <a:r>
              <a:rPr lang="en-IN" sz="2800" dirty="0" smtClean="0"/>
              <a:t>	cars[0</a:t>
            </a:r>
            <a:r>
              <a:rPr lang="en-IN" sz="2800" dirty="0"/>
              <a:t>] = "Opel";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58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36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1"/>
            <a:r>
              <a:rPr lang="en-IN" sz="2400" dirty="0"/>
              <a:t>You Can Have Different Objects in One Array</a:t>
            </a:r>
          </a:p>
          <a:p>
            <a:pPr lvl="1"/>
            <a:r>
              <a:rPr lang="en-IN" sz="2400" dirty="0"/>
              <a:t>JavaScript variables can be objects. Arrays are special kinds of objects.</a:t>
            </a:r>
          </a:p>
          <a:p>
            <a:pPr lvl="1"/>
            <a:r>
              <a:rPr lang="en-IN" sz="2400" dirty="0"/>
              <a:t>Because of this, you can have variables of different types in the same Array.</a:t>
            </a:r>
          </a:p>
          <a:p>
            <a:pPr lvl="1"/>
            <a:r>
              <a:rPr lang="en-IN" sz="2400" dirty="0"/>
              <a:t>You can have objects in an Array. You can have functions in an Array. You can have arrays in an Array:</a:t>
            </a:r>
          </a:p>
          <a:p>
            <a:r>
              <a:rPr lang="en-IN" sz="2800" dirty="0" err="1"/>
              <a:t>myArray</a:t>
            </a:r>
            <a:r>
              <a:rPr lang="en-IN" sz="2800" dirty="0"/>
              <a:t>[0] = </a:t>
            </a:r>
            <a:r>
              <a:rPr lang="en-IN" sz="2800" dirty="0" err="1"/>
              <a:t>Date.now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 err="1"/>
              <a:t>myArray</a:t>
            </a:r>
            <a:r>
              <a:rPr lang="en-IN" sz="2800" dirty="0"/>
              <a:t>[1] = </a:t>
            </a:r>
            <a:r>
              <a:rPr lang="en-IN" sz="2800" dirty="0" err="1"/>
              <a:t>myFunction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 err="1"/>
              <a:t>myArray</a:t>
            </a:r>
            <a:r>
              <a:rPr lang="en-IN" sz="2800" dirty="0"/>
              <a:t>[2] = </a:t>
            </a:r>
            <a:r>
              <a:rPr lang="en-IN" sz="2800" dirty="0" err="1"/>
              <a:t>myCars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69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JavaScript Arrays </a:t>
            </a:r>
            <a:r>
              <a:rPr lang="en-IN" sz="2000" dirty="0" smtClean="0"/>
              <a:t>cont...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5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/>
              <a:t>Arrays are Objects</a:t>
            </a:r>
          </a:p>
          <a:p>
            <a:pPr lvl="1"/>
            <a:r>
              <a:rPr lang="en-IN" dirty="0"/>
              <a:t>Arrays are a special type of objects. The </a:t>
            </a:r>
            <a:r>
              <a:rPr lang="en-IN" b="1" dirty="0" err="1"/>
              <a:t>typeof</a:t>
            </a:r>
            <a:r>
              <a:rPr lang="en-IN" dirty="0"/>
              <a:t> operator in JavaScript returns "object" for </a:t>
            </a:r>
            <a:r>
              <a:rPr lang="en-IN" dirty="0" smtClean="0"/>
              <a:t>arrays.</a:t>
            </a:r>
          </a:p>
          <a:p>
            <a:pPr lvl="1">
              <a:buNone/>
            </a:pPr>
            <a:r>
              <a:rPr lang="en-IN" sz="3200" dirty="0" smtClean="0"/>
              <a:t>Array:</a:t>
            </a:r>
          </a:p>
          <a:p>
            <a:pPr lvl="1">
              <a:buNone/>
            </a:pPr>
            <a:r>
              <a:rPr lang="en-IN" dirty="0" err="1"/>
              <a:t>var</a:t>
            </a:r>
            <a:r>
              <a:rPr lang="en-IN" dirty="0"/>
              <a:t> person = ["John", "Doe", 46</a:t>
            </a:r>
            <a:r>
              <a:rPr lang="en-IN" dirty="0" smtClean="0"/>
              <a:t>];// </a:t>
            </a:r>
            <a:r>
              <a:rPr lang="en-US" dirty="0" smtClean="0"/>
              <a:t>Here person[0] returns john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Object:	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 = {</a:t>
            </a:r>
            <a:r>
              <a:rPr lang="en-IN" sz="2800" dirty="0" err="1"/>
              <a:t>firstName</a:t>
            </a:r>
            <a:r>
              <a:rPr lang="en-IN" sz="2800" dirty="0"/>
              <a:t>:"John", </a:t>
            </a:r>
            <a:r>
              <a:rPr lang="en-IN" sz="2800" dirty="0" err="1"/>
              <a:t>lastName</a:t>
            </a:r>
            <a:r>
              <a:rPr lang="en-IN" sz="2800" dirty="0"/>
              <a:t>:"Doe", age:46</a:t>
            </a:r>
            <a:r>
              <a:rPr lang="en-IN" sz="2800" dirty="0" smtClean="0"/>
              <a:t>};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// Here, </a:t>
            </a:r>
            <a:r>
              <a:rPr lang="en-US" sz="2800" dirty="0" err="1" smtClean="0"/>
              <a:t>person.firstname</a:t>
            </a:r>
            <a:r>
              <a:rPr lang="en-US" sz="2800" dirty="0" smtClean="0"/>
              <a:t> returns John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"/>
            <a:ext cx="769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JavaScript Arrays </a:t>
            </a:r>
            <a:r>
              <a:rPr lang="en-IN" sz="2000" dirty="0" smtClean="0"/>
              <a:t>cont...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59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</a:t>
            </a:r>
            <a:r>
              <a:rPr lang="en-IN" sz="2800" dirty="0" err="1"/>
              <a:t>typeof</a:t>
            </a:r>
            <a:r>
              <a:rPr lang="en-IN" sz="2800" dirty="0"/>
              <a:t> Operator:</a:t>
            </a:r>
          </a:p>
          <a:p>
            <a:pPr marL="400050" lvl="1" indent="0">
              <a:buNone/>
            </a:pPr>
            <a:r>
              <a:rPr lang="en-IN" sz="2400" dirty="0" err="1"/>
              <a:t>typeof</a:t>
            </a:r>
            <a:r>
              <a:rPr lang="en-IN" sz="2400" dirty="0"/>
              <a:t> "John"                // Returns string </a:t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3.14                  // Returns number</a:t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false                 // Returns </a:t>
            </a:r>
            <a:r>
              <a:rPr lang="en-IN" sz="2400" dirty="0" err="1"/>
              <a:t>boolean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[1,2,3,4]             // Returns object</a:t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{</a:t>
            </a:r>
            <a:r>
              <a:rPr lang="en-IN" sz="2400" dirty="0" err="1"/>
              <a:t>name:'John</a:t>
            </a:r>
            <a:r>
              <a:rPr lang="en-IN" sz="2400" dirty="0"/>
              <a:t>', age:34} // Returns object</a:t>
            </a:r>
          </a:p>
          <a:p>
            <a:pPr marL="400050" lvl="1" indent="0">
              <a:buNone/>
            </a:pPr>
            <a:r>
              <a:rPr lang="en-US" sz="2400" dirty="0"/>
              <a:t>NOTE: </a:t>
            </a:r>
            <a:r>
              <a:rPr lang="en-IN" sz="2400" dirty="0"/>
              <a:t>In JavaScript, an array is a special type of object. Therefore </a:t>
            </a:r>
            <a:r>
              <a:rPr lang="en-IN" sz="2400" dirty="0" err="1"/>
              <a:t>typeof</a:t>
            </a:r>
            <a:r>
              <a:rPr lang="en-IN" sz="2400" dirty="0"/>
              <a:t> [1,2,3,4] returns object.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45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sz="2800" dirty="0" smtClean="0"/>
              <a:t>Undefined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</a:t>
            </a:r>
            <a:r>
              <a:rPr lang="en-IN" sz="2800" dirty="0" smtClean="0"/>
              <a:t>;      </a:t>
            </a:r>
            <a:r>
              <a:rPr lang="en-IN" sz="2400" dirty="0" smtClean="0"/>
              <a:t>// </a:t>
            </a:r>
            <a:r>
              <a:rPr lang="en-IN" sz="2400" dirty="0"/>
              <a:t>Value is undefined, type is </a:t>
            </a:r>
            <a:r>
              <a:rPr lang="en-IN" sz="2400" dirty="0" smtClean="0"/>
              <a:t>undefined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2. Empty </a:t>
            </a:r>
            <a:r>
              <a:rPr lang="en-IN" sz="2800" dirty="0"/>
              <a:t>Values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car = </a:t>
            </a:r>
            <a:r>
              <a:rPr lang="en-IN" sz="2800" dirty="0" smtClean="0"/>
              <a:t>“ ";</a:t>
            </a:r>
            <a:r>
              <a:rPr lang="en-IN" sz="2800" dirty="0"/>
              <a:t>     </a:t>
            </a:r>
            <a:r>
              <a:rPr lang="en-IN" sz="2400" dirty="0" smtClean="0"/>
              <a:t>// </a:t>
            </a:r>
            <a:r>
              <a:rPr lang="en-IN" sz="2400" dirty="0"/>
              <a:t>The value is "", the </a:t>
            </a:r>
            <a:r>
              <a:rPr lang="en-IN" sz="2400" dirty="0" err="1"/>
              <a:t>typeof</a:t>
            </a:r>
            <a:r>
              <a:rPr lang="en-IN" sz="2400" dirty="0"/>
              <a:t> is </a:t>
            </a:r>
            <a:r>
              <a:rPr lang="en-IN" sz="2400" dirty="0" smtClean="0"/>
              <a:t>string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en-IN" sz="2800" dirty="0"/>
              <a:t>Null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 = </a:t>
            </a:r>
            <a:r>
              <a:rPr lang="en-IN" sz="2800" dirty="0" smtClean="0"/>
              <a:t>null;</a:t>
            </a:r>
            <a:r>
              <a:rPr lang="en-IN" sz="2800" dirty="0"/>
              <a:t>    </a:t>
            </a:r>
            <a:r>
              <a:rPr lang="en-IN" sz="2000" dirty="0" smtClean="0"/>
              <a:t>// </a:t>
            </a:r>
            <a:r>
              <a:rPr lang="en-IN" sz="2400" dirty="0"/>
              <a:t>Value is null, but type is still an </a:t>
            </a:r>
            <a:r>
              <a:rPr lang="en-IN" sz="2400" dirty="0" smtClean="0"/>
              <a:t>object</a:t>
            </a:r>
            <a:endParaRPr lang="en-IN" sz="2000" dirty="0" smtClean="0"/>
          </a:p>
          <a:p>
            <a:pPr marL="0" indent="0">
              <a:buNone/>
            </a:pPr>
            <a:r>
              <a:rPr lang="en-IN" sz="2800" dirty="0"/>
              <a:t>You can also </a:t>
            </a:r>
            <a:r>
              <a:rPr lang="en-IN" sz="2800" dirty="0" smtClean="0"/>
              <a:t>empty </a:t>
            </a:r>
            <a:r>
              <a:rPr lang="en-IN" sz="2800" dirty="0"/>
              <a:t>an object by setting it to undefined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 = undefined;  </a:t>
            </a:r>
            <a:r>
              <a:rPr lang="en-IN" sz="2400" dirty="0"/>
              <a:t>// Value is undefined, type is undefined</a:t>
            </a:r>
          </a:p>
        </p:txBody>
      </p:sp>
    </p:spTree>
    <p:extLst>
      <p:ext uri="{BB962C8B-B14F-4D97-AF65-F5344CB8AC3E}">
        <p14:creationId xmlns="" xmlns:p14="http://schemas.microsoft.com/office/powerpoint/2010/main" val="29665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Array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/>
          </a:bodyPr>
          <a:lstStyle/>
          <a:p>
            <a:r>
              <a:rPr lang="en-IN" dirty="0"/>
              <a:t>The length Property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fruits.length</a:t>
            </a:r>
            <a:r>
              <a:rPr lang="en-IN" sz="2800" dirty="0"/>
              <a:t>;                       // the length of fruits is </a:t>
            </a:r>
            <a:r>
              <a:rPr lang="en-IN" sz="2800" dirty="0" smtClean="0"/>
              <a:t>4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2800" dirty="0"/>
              <a:t>A common question is: How do I know if a variable is an array</a:t>
            </a:r>
            <a:r>
              <a:rPr lang="en-IN" sz="2800" dirty="0" smtClean="0"/>
              <a:t>?</a:t>
            </a:r>
          </a:p>
          <a:p>
            <a:pPr marL="0" indent="0">
              <a:buNone/>
            </a:pPr>
            <a:r>
              <a:rPr lang="en-US" sz="2800" dirty="0" err="1" smtClean="0"/>
              <a:t>typeof</a:t>
            </a:r>
            <a:r>
              <a:rPr lang="en-US" sz="2800" dirty="0" smtClean="0"/>
              <a:t> will return object.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508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Array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fruits.push</a:t>
            </a:r>
            <a:r>
              <a:rPr lang="en-IN" sz="2400" dirty="0"/>
              <a:t>("Lemon");      </a:t>
            </a:r>
            <a:r>
              <a:rPr lang="en-IN" sz="2400" dirty="0" smtClean="0"/>
              <a:t>// </a:t>
            </a:r>
            <a:r>
              <a:rPr lang="en-IN" sz="2400" dirty="0"/>
              <a:t>adds a new element (Lemon)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 fruits = ["Banana", "Orange", "Apple", "Mango"];</a:t>
            </a:r>
            <a:br>
              <a:rPr lang="en-US" sz="2400" dirty="0" smtClean="0"/>
            </a:br>
            <a:r>
              <a:rPr lang="en-US" sz="2400" dirty="0" err="1" smtClean="0"/>
              <a:t>var</a:t>
            </a:r>
            <a:r>
              <a:rPr lang="en-US" sz="2400" dirty="0" smtClean="0"/>
              <a:t> x = fruits.pop();      // the value of x is "Mango“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</a:t>
            </a:r>
            <a:r>
              <a:rPr lang="en-IN" sz="2400" dirty="0" err="1"/>
              <a:t>fruits.length</a:t>
            </a:r>
            <a:r>
              <a:rPr lang="en-IN" sz="2400" dirty="0"/>
              <a:t>] = "Lemon";     // adds a new element (</a:t>
            </a:r>
            <a:r>
              <a:rPr lang="en-IN" sz="2400" dirty="0" smtClean="0"/>
              <a:t>Lemon</a:t>
            </a:r>
            <a:r>
              <a:rPr lang="en-IN" sz="2400" dirty="0"/>
              <a:t>)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fruits[10] = "Lemon";      // adds a new element (Lemon)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r>
              <a:rPr lang="en-US" sz="2400" dirty="0" smtClean="0"/>
              <a:t>Notes: </a:t>
            </a:r>
            <a:r>
              <a:rPr lang="en-IN" sz="2400" dirty="0"/>
              <a:t>Adding elements with high indexes can create undefined "holes" in an </a:t>
            </a:r>
            <a:r>
              <a:rPr lang="en-IN" sz="2400" dirty="0" smtClean="0"/>
              <a:t>array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6165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put </a:t>
            </a:r>
            <a:r>
              <a:rPr lang="en-US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JavaScript can be placed in the &lt;body&gt; and the &lt;head&gt; sections of an HTML page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In </a:t>
            </a:r>
            <a:r>
              <a:rPr lang="en-IN" sz="2800" dirty="0"/>
              <a:t>HTML, JavaScript code must be </a:t>
            </a:r>
            <a:r>
              <a:rPr lang="en-IN" sz="2800" dirty="0" smtClean="0"/>
              <a:t>inserted between </a:t>
            </a:r>
            <a:r>
              <a:rPr lang="en-IN" sz="2800" dirty="0"/>
              <a:t>&lt;script&gt; and &lt;/script&gt; tags.</a:t>
            </a:r>
          </a:p>
          <a:p>
            <a:pPr>
              <a:buNone/>
            </a:pPr>
            <a:r>
              <a:rPr lang="en-US" sz="2800" dirty="0" smtClean="0"/>
              <a:t>Example: </a:t>
            </a:r>
          </a:p>
          <a:p>
            <a:pPr marL="0" indent="0">
              <a:buNone/>
            </a:pPr>
            <a:r>
              <a:rPr lang="en-IN" sz="2600" i="1" dirty="0" smtClean="0"/>
              <a:t>&lt;head&gt;</a:t>
            </a:r>
          </a:p>
          <a:p>
            <a:pPr marL="0" indent="0">
              <a:buNone/>
            </a:pPr>
            <a:r>
              <a:rPr lang="en-IN" sz="2600" i="1" dirty="0" smtClean="0"/>
              <a:t>&lt;</a:t>
            </a:r>
            <a:r>
              <a:rPr lang="en-IN" sz="2600" i="1" dirty="0"/>
              <a:t>script&gt;</a:t>
            </a:r>
            <a:br>
              <a:rPr lang="en-IN" sz="2600" i="1" dirty="0"/>
            </a:br>
            <a:r>
              <a:rPr lang="en-IN" sz="2600" i="1" dirty="0" err="1"/>
              <a:t>document.getElementById</a:t>
            </a:r>
            <a:r>
              <a:rPr lang="en-IN" sz="2600" i="1" dirty="0"/>
              <a:t>("demo").</a:t>
            </a:r>
            <a:r>
              <a:rPr lang="en-IN" sz="2600" i="1" dirty="0" err="1"/>
              <a:t>innerHTML</a:t>
            </a:r>
            <a:r>
              <a:rPr lang="en-IN" sz="2600" i="1" dirty="0"/>
              <a:t> = "My First JavaScript";</a:t>
            </a:r>
            <a:br>
              <a:rPr lang="en-IN" sz="2600" i="1" dirty="0"/>
            </a:br>
            <a:r>
              <a:rPr lang="en-IN" sz="2600" i="1" dirty="0"/>
              <a:t>&lt;/script</a:t>
            </a:r>
            <a:r>
              <a:rPr lang="en-IN" sz="2600" i="1" dirty="0" smtClean="0"/>
              <a:t>&gt;</a:t>
            </a:r>
          </a:p>
          <a:p>
            <a:pPr marL="0" indent="0">
              <a:buNone/>
            </a:pPr>
            <a:r>
              <a:rPr lang="en-IN" sz="2600" i="1" dirty="0" smtClean="0"/>
              <a:t>&lt;/head&gt;</a:t>
            </a:r>
            <a:endParaRPr lang="en-IN" sz="2800" i="1" dirty="0" smtClean="0"/>
          </a:p>
          <a:p>
            <a:pPr marL="0" indent="0">
              <a:buNone/>
            </a:pPr>
            <a:r>
              <a:rPr lang="en-US" sz="2800" dirty="0" smtClean="0"/>
              <a:t>In previous version we have to mention the script type as </a:t>
            </a:r>
            <a:r>
              <a:rPr lang="en-IN" sz="2800" dirty="0"/>
              <a:t>&lt;script type="text/</a:t>
            </a:r>
            <a:r>
              <a:rPr lang="en-IN" sz="2800" dirty="0" err="1"/>
              <a:t>javascript</a:t>
            </a:r>
            <a:r>
              <a:rPr lang="en-IN" sz="2800" dirty="0" smtClean="0"/>
              <a:t>"&gt;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6916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sz="2400" dirty="0"/>
              <a:t>The Difference Between Arrays and Objects?</a:t>
            </a:r>
          </a:p>
          <a:p>
            <a:pPr lvl="1"/>
            <a:r>
              <a:rPr lang="en-IN" sz="2400" dirty="0"/>
              <a:t>In JavaScript, </a:t>
            </a:r>
            <a:r>
              <a:rPr lang="en-IN" sz="2400" b="1" dirty="0"/>
              <a:t>arrays</a:t>
            </a:r>
            <a:r>
              <a:rPr lang="en-IN" sz="2400" dirty="0"/>
              <a:t> use </a:t>
            </a:r>
            <a:r>
              <a:rPr lang="en-IN" sz="2400" b="1" dirty="0"/>
              <a:t>numbered indexes</a:t>
            </a:r>
            <a:r>
              <a:rPr lang="en-IN" sz="2400" dirty="0"/>
              <a:t>.  </a:t>
            </a:r>
          </a:p>
          <a:p>
            <a:pPr lvl="1"/>
            <a:r>
              <a:rPr lang="en-IN" sz="2400" dirty="0"/>
              <a:t>In JavaScript, </a:t>
            </a:r>
            <a:r>
              <a:rPr lang="en-IN" sz="2400" b="1" dirty="0"/>
              <a:t>objects</a:t>
            </a:r>
            <a:r>
              <a:rPr lang="en-IN" sz="2400" dirty="0"/>
              <a:t> use </a:t>
            </a:r>
            <a:r>
              <a:rPr lang="en-IN" sz="2400" b="1" dirty="0"/>
              <a:t>named indexes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800" dirty="0"/>
              <a:t>When to Use Arrays? When to use Objects?</a:t>
            </a:r>
          </a:p>
          <a:p>
            <a:pPr lvl="1"/>
            <a:r>
              <a:rPr lang="en-IN" sz="2400" dirty="0"/>
              <a:t>You should use </a:t>
            </a:r>
            <a:r>
              <a:rPr lang="en-IN" sz="2400" b="1" dirty="0"/>
              <a:t>objects</a:t>
            </a:r>
            <a:r>
              <a:rPr lang="en-IN" sz="2400" dirty="0"/>
              <a:t> when you want the element names to be </a:t>
            </a:r>
            <a:r>
              <a:rPr lang="en-IN" sz="2400" b="1" dirty="0"/>
              <a:t>strings (text)</a:t>
            </a:r>
            <a:r>
              <a:rPr lang="en-IN" sz="2400" dirty="0"/>
              <a:t>.</a:t>
            </a:r>
          </a:p>
          <a:p>
            <a:pPr lvl="1"/>
            <a:r>
              <a:rPr lang="en-IN" sz="2400" dirty="0"/>
              <a:t>You should use </a:t>
            </a:r>
            <a:r>
              <a:rPr lang="en-IN" sz="2400" b="1" dirty="0"/>
              <a:t>arrays</a:t>
            </a:r>
            <a:r>
              <a:rPr lang="en-IN" sz="2400" dirty="0"/>
              <a:t> when you want the element names to be </a:t>
            </a:r>
            <a:r>
              <a:rPr lang="en-IN" sz="2400" b="1" dirty="0"/>
              <a:t>numbers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points = new Array();         // Bad</a:t>
            </a:r>
            <a:br>
              <a:rPr lang="en-IN" sz="2800" dirty="0"/>
            </a:br>
            <a:r>
              <a:rPr lang="en-IN" sz="2800" dirty="0" err="1"/>
              <a:t>var</a:t>
            </a:r>
            <a:r>
              <a:rPr lang="en-IN" sz="2800" dirty="0"/>
              <a:t> points = [];                  // Good 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The </a:t>
            </a:r>
            <a:r>
              <a:rPr lang="en-IN" sz="2800" b="1" dirty="0"/>
              <a:t>new</a:t>
            </a:r>
            <a:r>
              <a:rPr lang="en-IN" sz="2800" dirty="0"/>
              <a:t> keyword complicates your code and produces nasty side effects: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4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JavaScript Array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>
            <a:normAutofit/>
          </a:bodyPr>
          <a:lstStyle/>
          <a:p>
            <a:r>
              <a:rPr lang="en-US" dirty="0" err="1"/>
              <a:t>valueOf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methods to convert</a:t>
            </a:r>
            <a:r>
              <a:rPr lang="en-IN" dirty="0" smtClean="0"/>
              <a:t> </a:t>
            </a:r>
            <a:r>
              <a:rPr lang="en-IN" dirty="0"/>
              <a:t>Arrays to </a:t>
            </a:r>
            <a:r>
              <a:rPr lang="en-IN" dirty="0" smtClean="0"/>
              <a:t>Strings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800" dirty="0" err="1" smtClean="0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</a:t>
            </a:r>
            <a:r>
              <a:rPr lang="en-IN" sz="2800" dirty="0" err="1"/>
              <a:t>fruits.valueOf</a:t>
            </a:r>
            <a:r>
              <a:rPr lang="en-IN" sz="2800" dirty="0" smtClean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Output:</a:t>
            </a:r>
            <a:r>
              <a:rPr lang="en-IN" sz="2800" dirty="0" err="1" smtClean="0"/>
              <a:t>Banana,Orange,Apple,Mango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</a:t>
            </a:r>
            <a:r>
              <a:rPr lang="en-IN" sz="2800" dirty="0" err="1"/>
              <a:t>fruits.toString</a:t>
            </a:r>
            <a:r>
              <a:rPr lang="en-IN" sz="2800" dirty="0" smtClean="0"/>
              <a:t>();</a:t>
            </a:r>
          </a:p>
          <a:p>
            <a:pPr marL="0" indent="0">
              <a:buNone/>
            </a:pPr>
            <a:r>
              <a:rPr lang="en-IN" sz="2800" dirty="0"/>
              <a:t>For JavaScript arrays, </a:t>
            </a:r>
            <a:r>
              <a:rPr lang="en-IN" sz="2800" dirty="0" err="1"/>
              <a:t>valueOf</a:t>
            </a:r>
            <a:r>
              <a:rPr lang="en-IN" sz="2800" dirty="0"/>
              <a:t>() and </a:t>
            </a:r>
            <a:r>
              <a:rPr lang="en-IN" sz="2800" dirty="0" err="1"/>
              <a:t>toString</a:t>
            </a:r>
            <a:r>
              <a:rPr lang="en-IN" sz="2800" dirty="0"/>
              <a:t>() are equal.</a:t>
            </a:r>
          </a:p>
        </p:txBody>
      </p:sp>
    </p:spTree>
    <p:extLst>
      <p:ext uri="{BB962C8B-B14F-4D97-AF65-F5344CB8AC3E}">
        <p14:creationId xmlns="" xmlns:p14="http://schemas.microsoft.com/office/powerpoint/2010/main" val="15097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&lt;script&gt;</a:t>
            </a:r>
            <a:br>
              <a:rPr lang="en-IN" dirty="0"/>
            </a:br>
            <a:r>
              <a:rPr lang="en-IN" sz="2800" dirty="0" err="1"/>
              <a:t>var</a:t>
            </a:r>
            <a:r>
              <a:rPr lang="en-IN" sz="2800" dirty="0"/>
              <a:t> fruits = ["Banana", "</a:t>
            </a:r>
            <a:r>
              <a:rPr lang="en-IN" sz="2800" dirty="0" err="1"/>
              <a:t>Orange","Apple</a:t>
            </a:r>
            <a:r>
              <a:rPr lang="en-IN" sz="2800" dirty="0"/>
              <a:t>", "Mango"];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</a:t>
            </a:r>
            <a:r>
              <a:rPr lang="en-IN" sz="2800" dirty="0" err="1"/>
              <a:t>fruits.join</a:t>
            </a:r>
            <a:r>
              <a:rPr lang="en-IN" sz="2800" dirty="0"/>
              <a:t>(" * ");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&lt;/script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sz="2800" dirty="0"/>
              <a:t>It behaves just like </a:t>
            </a:r>
            <a:r>
              <a:rPr lang="en-IN" sz="2800" dirty="0" err="1"/>
              <a:t>toString</a:t>
            </a:r>
            <a:r>
              <a:rPr lang="en-IN" sz="2800" dirty="0"/>
              <a:t>(), but you can specify the </a:t>
            </a:r>
            <a:r>
              <a:rPr lang="en-IN" sz="2800" dirty="0" smtClean="0"/>
              <a:t>separator</a:t>
            </a:r>
          </a:p>
          <a:p>
            <a:pPr marL="0" indent="0">
              <a:buNone/>
            </a:pPr>
            <a:r>
              <a:rPr lang="en-US" sz="2800" dirty="0" smtClean="0"/>
              <a:t>Output:</a:t>
            </a:r>
            <a:r>
              <a:rPr lang="en-IN" sz="2800" dirty="0"/>
              <a:t>Banana * Orange * Apple * Mango</a:t>
            </a:r>
          </a:p>
        </p:txBody>
      </p:sp>
    </p:spTree>
    <p:extLst>
      <p:ext uri="{BB962C8B-B14F-4D97-AF65-F5344CB8AC3E}">
        <p14:creationId xmlns="" xmlns:p14="http://schemas.microsoft.com/office/powerpoint/2010/main" val="28968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Popping and Pushing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r>
              <a:rPr lang="en-IN" sz="2800" dirty="0"/>
              <a:t>The </a:t>
            </a:r>
            <a:r>
              <a:rPr lang="en-IN" sz="2800" b="1" dirty="0"/>
              <a:t>pop()</a:t>
            </a:r>
            <a:r>
              <a:rPr lang="en-IN" sz="2800" dirty="0"/>
              <a:t> method removes the last element from an array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fruits.pop</a:t>
            </a:r>
            <a:r>
              <a:rPr lang="en-IN" sz="2400" dirty="0"/>
              <a:t>();              // Removes the last element ("Mango") from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800" dirty="0"/>
              <a:t>The </a:t>
            </a:r>
            <a:r>
              <a:rPr lang="en-IN" sz="2800" b="1" dirty="0"/>
              <a:t>push()</a:t>
            </a:r>
            <a:r>
              <a:rPr lang="en-IN" sz="2800" dirty="0"/>
              <a:t> </a:t>
            </a:r>
            <a:r>
              <a:rPr lang="en-IN" sz="2800" dirty="0" smtClean="0"/>
              <a:t>method </a:t>
            </a:r>
            <a:r>
              <a:rPr lang="en-IN" sz="2800" dirty="0"/>
              <a:t>adds a new element to an array (at the end</a:t>
            </a:r>
            <a:r>
              <a:rPr lang="en-IN" sz="2800" dirty="0" smtClean="0"/>
              <a:t>):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fruits.push</a:t>
            </a:r>
            <a:r>
              <a:rPr lang="en-IN" sz="2400" dirty="0" smtClean="0"/>
              <a:t>("Kiwi</a:t>
            </a:r>
            <a:r>
              <a:rPr lang="en-IN" sz="2400" dirty="0"/>
              <a:t>");       //  Adds a new element ("Kiwi") to </a:t>
            </a:r>
            <a:r>
              <a:rPr lang="en-IN" sz="2400" dirty="0" smtClean="0"/>
              <a:t>fruits</a:t>
            </a:r>
          </a:p>
          <a:p>
            <a:r>
              <a:rPr lang="en-IN" sz="2400" dirty="0"/>
              <a:t>The pop() method returns the string that was "popped out".</a:t>
            </a:r>
          </a:p>
          <a:p>
            <a:r>
              <a:rPr lang="en-IN" sz="2400" dirty="0"/>
              <a:t>The push() method returns the new array length.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8739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Shifting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8674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Shifting </a:t>
            </a:r>
            <a:r>
              <a:rPr lang="en-IN" sz="2800" dirty="0"/>
              <a:t>is equivalent to popping, working on the first element instead of the last.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shift()</a:t>
            </a:r>
            <a:r>
              <a:rPr lang="en-IN" sz="2800" dirty="0"/>
              <a:t> method removes the first element of an array, and "shifts" all other elements one place down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400" dirty="0" err="1" smtClean="0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fruits.shift</a:t>
            </a:r>
            <a:r>
              <a:rPr lang="en-IN" sz="2400" dirty="0"/>
              <a:t>();      </a:t>
            </a:r>
            <a:r>
              <a:rPr lang="en-IN" sz="2400" dirty="0" smtClean="0"/>
              <a:t>// </a:t>
            </a:r>
            <a:r>
              <a:rPr lang="en-IN" sz="2400" dirty="0"/>
              <a:t>Removes the first element "Banana" from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r>
              <a:rPr lang="en-IN" sz="2400" dirty="0" smtClean="0"/>
              <a:t>Output: </a:t>
            </a:r>
            <a:r>
              <a:rPr lang="en-US" sz="2400" dirty="0" err="1" smtClean="0"/>
              <a:t>Orange,Apple,Mango</a:t>
            </a:r>
            <a:endParaRPr lang="en-IN" sz="2400" dirty="0" smtClean="0"/>
          </a:p>
          <a:p>
            <a:r>
              <a:rPr lang="en-IN" sz="2800" dirty="0"/>
              <a:t>The </a:t>
            </a:r>
            <a:r>
              <a:rPr lang="en-IN" sz="2800" b="1" dirty="0" err="1"/>
              <a:t>unshift</a:t>
            </a:r>
            <a:r>
              <a:rPr lang="en-IN" sz="2800" b="1" dirty="0"/>
              <a:t>()</a:t>
            </a:r>
            <a:r>
              <a:rPr lang="en-IN" sz="2800" dirty="0"/>
              <a:t> method adds a new element to an array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(</a:t>
            </a:r>
            <a:r>
              <a:rPr lang="en-IN" sz="2800" dirty="0"/>
              <a:t>at the beginning), and "</a:t>
            </a:r>
            <a:r>
              <a:rPr lang="en-IN" sz="2800" dirty="0" err="1"/>
              <a:t>unshifts</a:t>
            </a:r>
            <a:r>
              <a:rPr lang="en-IN" sz="2800" dirty="0"/>
              <a:t>" older elements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400" dirty="0" err="1" smtClean="0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 smtClean="0"/>
              <a:t>fruits.unshift</a:t>
            </a:r>
            <a:r>
              <a:rPr lang="en-IN" sz="2400" dirty="0"/>
              <a:t>("Lemon");    // Adds a new element "Lemon"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r>
              <a:rPr lang="en-IN" sz="2400" dirty="0" smtClean="0"/>
              <a:t>Output: </a:t>
            </a:r>
            <a:r>
              <a:rPr lang="en-US" sz="2400" dirty="0" err="1" smtClean="0"/>
              <a:t>Lemon,Banana,Orange,Apple,Mango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8523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172200"/>
          </a:xfrm>
        </p:spPr>
        <p:txBody>
          <a:bodyPr/>
          <a:lstStyle/>
          <a:p>
            <a:r>
              <a:rPr lang="en-IN" sz="2800" dirty="0"/>
              <a:t>The shift() method returns the string that was "shifted out".</a:t>
            </a:r>
          </a:p>
          <a:p>
            <a:r>
              <a:rPr lang="en-IN" sz="2800" dirty="0"/>
              <a:t>The </a:t>
            </a:r>
            <a:r>
              <a:rPr lang="en-IN" sz="2800" dirty="0" err="1"/>
              <a:t>unshift</a:t>
            </a:r>
            <a:r>
              <a:rPr lang="en-IN" sz="2800" dirty="0"/>
              <a:t>() method returns the new array length.</a:t>
            </a:r>
          </a:p>
          <a:p>
            <a:pPr marL="0" indent="0">
              <a:buNone/>
            </a:pPr>
            <a:r>
              <a:rPr lang="en-IN" b="1" dirty="0"/>
              <a:t>Changing Elements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fruits[0] = "Kiwi";   </a:t>
            </a:r>
            <a:r>
              <a:rPr lang="en-IN" sz="2400" dirty="0" smtClean="0"/>
              <a:t>// </a:t>
            </a:r>
            <a:r>
              <a:rPr lang="en-IN" sz="2400" dirty="0"/>
              <a:t>Changes the first element of fruits to "</a:t>
            </a:r>
            <a:r>
              <a:rPr lang="en-IN" sz="2400" dirty="0" smtClean="0"/>
              <a:t>Kiwi“</a:t>
            </a:r>
          </a:p>
          <a:p>
            <a:pPr marL="0" indent="0">
              <a:buNone/>
            </a:pPr>
            <a:r>
              <a:rPr lang="en-IN" b="1" dirty="0" smtClean="0"/>
              <a:t>Append Elements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</a:t>
            </a:r>
            <a:r>
              <a:rPr lang="en-IN" sz="2400" dirty="0" err="1"/>
              <a:t>fruits.length</a:t>
            </a:r>
            <a:r>
              <a:rPr lang="en-IN" sz="2400" dirty="0"/>
              <a:t>] = "Kiwi";          // Appends "Kiwi" to fruit</a:t>
            </a:r>
          </a:p>
        </p:txBody>
      </p:sp>
    </p:spTree>
    <p:extLst>
      <p:ext uri="{BB962C8B-B14F-4D97-AF65-F5344CB8AC3E}">
        <p14:creationId xmlns="" xmlns:p14="http://schemas.microsoft.com/office/powerpoint/2010/main" val="1847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IN" b="1" dirty="0"/>
              <a:t>Deleting Elements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delete fruits[0];           // Changes the first element in fruits to </a:t>
            </a:r>
            <a:r>
              <a:rPr lang="en-IN" sz="2400" b="1" dirty="0" smtClean="0"/>
              <a:t>undefined</a:t>
            </a:r>
          </a:p>
          <a:p>
            <a:pPr marL="0" indent="0">
              <a:buNone/>
            </a:pPr>
            <a:r>
              <a:rPr lang="en-IN" sz="2800" dirty="0"/>
              <a:t>Using </a:t>
            </a:r>
            <a:r>
              <a:rPr lang="en-IN" sz="2800" b="1" dirty="0"/>
              <a:t>delete</a:t>
            </a:r>
            <a:r>
              <a:rPr lang="en-IN" sz="2800" dirty="0"/>
              <a:t> on array elements leaves undefined holes in the array. Use pop() or splice() instead.</a:t>
            </a:r>
          </a:p>
        </p:txBody>
      </p:sp>
    </p:spTree>
    <p:extLst>
      <p:ext uri="{BB962C8B-B14F-4D97-AF65-F5344CB8AC3E}">
        <p14:creationId xmlns="" xmlns:p14="http://schemas.microsoft.com/office/powerpoint/2010/main" val="41352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Splicing an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splice()</a:t>
            </a:r>
            <a:r>
              <a:rPr lang="en-IN" dirty="0"/>
              <a:t> method can be used to </a:t>
            </a:r>
            <a:r>
              <a:rPr lang="en-IN" b="1" dirty="0"/>
              <a:t>add</a:t>
            </a:r>
            <a:r>
              <a:rPr lang="en-IN" dirty="0"/>
              <a:t> new items to an array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fruits.splice</a:t>
            </a:r>
            <a:r>
              <a:rPr lang="en-IN" sz="2800" dirty="0"/>
              <a:t>(2, 0, "</a:t>
            </a:r>
            <a:r>
              <a:rPr lang="en-IN" sz="2800" dirty="0" smtClean="0"/>
              <a:t>Lemon", "Kiwi");</a:t>
            </a:r>
          </a:p>
          <a:p>
            <a:r>
              <a:rPr lang="en-IN" sz="2400" dirty="0"/>
              <a:t>The first parameter (2) defines the position </a:t>
            </a:r>
            <a:r>
              <a:rPr lang="en-IN" sz="2400" b="1" dirty="0"/>
              <a:t>where</a:t>
            </a:r>
            <a:r>
              <a:rPr lang="en-IN" sz="2400" dirty="0"/>
              <a:t> new elements should be </a:t>
            </a:r>
            <a:r>
              <a:rPr lang="en-IN" sz="2400" b="1" dirty="0"/>
              <a:t>added</a:t>
            </a:r>
            <a:r>
              <a:rPr lang="en-IN" sz="2400" dirty="0"/>
              <a:t> (spliced in).</a:t>
            </a:r>
          </a:p>
          <a:p>
            <a:r>
              <a:rPr lang="en-IN" sz="2400" dirty="0"/>
              <a:t>The second parameter (0) defines </a:t>
            </a:r>
            <a:r>
              <a:rPr lang="en-IN" sz="2400" b="1" dirty="0"/>
              <a:t>how many</a:t>
            </a:r>
            <a:r>
              <a:rPr lang="en-IN" sz="2400" dirty="0"/>
              <a:t> elements should be </a:t>
            </a:r>
            <a:r>
              <a:rPr lang="en-IN" sz="2400" b="1" dirty="0"/>
              <a:t>removed</a:t>
            </a:r>
            <a:r>
              <a:rPr lang="en-IN" sz="2400" dirty="0"/>
              <a:t>.</a:t>
            </a:r>
          </a:p>
          <a:p>
            <a:r>
              <a:rPr lang="en-IN" sz="2400" dirty="0"/>
              <a:t>The rest of the parameters ("Lemon" , "Kiwi") define the new elements to be </a:t>
            </a:r>
            <a:r>
              <a:rPr lang="en-IN" sz="2400" b="1" dirty="0"/>
              <a:t>added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Output: </a:t>
            </a:r>
            <a:r>
              <a:rPr lang="en-IN" sz="2400" dirty="0" err="1" smtClean="0"/>
              <a:t>Banana,Orange,Lemon,Kiwi,Apple,Mango</a:t>
            </a:r>
            <a:endParaRPr lang="en-IN" sz="24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4426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splice() to Remove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IN" sz="2800" dirty="0"/>
              <a:t>With clever parameter setting, you can use splice() to remove elements without leaving "holes" in the array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fruits.splice</a:t>
            </a:r>
            <a:r>
              <a:rPr lang="en-IN" sz="2800" dirty="0"/>
              <a:t>(0, 1);        // Removes the first element of </a:t>
            </a:r>
            <a:r>
              <a:rPr lang="en-IN" sz="2800" dirty="0" smtClean="0"/>
              <a:t>fruits</a:t>
            </a:r>
            <a:endParaRPr lang="en-US" sz="2800" dirty="0"/>
          </a:p>
          <a:p>
            <a:pPr lvl="1"/>
            <a:r>
              <a:rPr lang="en-IN" sz="2400" dirty="0"/>
              <a:t>The first parameter (0) defines the position where new elements should be </a:t>
            </a:r>
            <a:r>
              <a:rPr lang="en-IN" sz="2400" b="1" dirty="0"/>
              <a:t>added</a:t>
            </a:r>
            <a:r>
              <a:rPr lang="en-IN" sz="2400" dirty="0"/>
              <a:t> (spliced in).</a:t>
            </a:r>
          </a:p>
          <a:p>
            <a:pPr lvl="1"/>
            <a:r>
              <a:rPr lang="en-IN" sz="2400" dirty="0"/>
              <a:t>The second parameter (1) defines </a:t>
            </a:r>
            <a:r>
              <a:rPr lang="en-IN" sz="2400" b="1" dirty="0"/>
              <a:t>how many</a:t>
            </a:r>
            <a:r>
              <a:rPr lang="en-IN" sz="2400" dirty="0"/>
              <a:t> elements should be </a:t>
            </a:r>
            <a:r>
              <a:rPr lang="en-IN" sz="2400" b="1" dirty="0"/>
              <a:t>removed</a:t>
            </a:r>
            <a:r>
              <a:rPr lang="en-IN" sz="2400" dirty="0"/>
              <a:t>.</a:t>
            </a:r>
          </a:p>
          <a:p>
            <a:pPr lvl="1"/>
            <a:r>
              <a:rPr lang="en-IN" sz="2400" dirty="0"/>
              <a:t>The rest of the parameters are omitted. No new elements will be added.</a:t>
            </a:r>
          </a:p>
          <a:p>
            <a:r>
              <a:rPr lang="en-IN" dirty="0" smtClean="0"/>
              <a:t>Output: </a:t>
            </a:r>
            <a:r>
              <a:rPr lang="en-IN" dirty="0" err="1" smtClean="0"/>
              <a:t>Orange,Apple,Mango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097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686800" cy="6553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Sorting an Array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sort()</a:t>
            </a:r>
            <a:r>
              <a:rPr lang="en-IN" dirty="0"/>
              <a:t> </a:t>
            </a:r>
            <a:r>
              <a:rPr lang="en-IN" dirty="0" smtClean="0"/>
              <a:t>method </a:t>
            </a:r>
            <a:r>
              <a:rPr lang="en-IN" dirty="0"/>
              <a:t>sorts an array alphabetically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fruits.sort</a:t>
            </a:r>
            <a:r>
              <a:rPr lang="en-IN" sz="2800" dirty="0"/>
              <a:t>();            // Sorts the elements of </a:t>
            </a:r>
            <a:r>
              <a:rPr lang="en-IN" sz="2800" dirty="0" smtClean="0"/>
              <a:t>fruits</a:t>
            </a:r>
          </a:p>
          <a:p>
            <a:pPr marL="0" indent="0">
              <a:buNone/>
            </a:pPr>
            <a:r>
              <a:rPr lang="en-US" sz="2800" dirty="0" smtClean="0"/>
              <a:t>Output: </a:t>
            </a:r>
            <a:r>
              <a:rPr lang="en-IN" sz="2800" dirty="0" err="1" smtClean="0"/>
              <a:t>Apple,Banana,Mango,Orange</a:t>
            </a:r>
            <a:endParaRPr lang="en-IN" sz="2800" dirty="0" smtClean="0"/>
          </a:p>
          <a:p>
            <a:pPr marL="0" indent="0">
              <a:buNone/>
            </a:pPr>
            <a:r>
              <a:rPr lang="en-IN" b="1" dirty="0"/>
              <a:t>Reversing an Array</a:t>
            </a:r>
          </a:p>
          <a:p>
            <a:pPr marL="0" indent="0">
              <a:buNone/>
            </a:pPr>
            <a:r>
              <a:rPr lang="en-IN" sz="2800" dirty="0"/>
              <a:t>The </a:t>
            </a:r>
            <a:r>
              <a:rPr lang="en-IN" sz="2800" b="1" dirty="0"/>
              <a:t>reverse()</a:t>
            </a:r>
            <a:r>
              <a:rPr lang="en-IN" sz="2800" dirty="0"/>
              <a:t> method reverses the elements in an array.</a:t>
            </a:r>
          </a:p>
          <a:p>
            <a:pPr marL="0" indent="0">
              <a:buNone/>
            </a:pPr>
            <a:r>
              <a:rPr lang="en-IN" sz="2800" dirty="0"/>
              <a:t>You can use it to sort an array in descending order:</a:t>
            </a:r>
          </a:p>
          <a:p>
            <a:pPr marL="0" indent="0">
              <a:buNone/>
            </a:pPr>
            <a:r>
              <a:rPr lang="en-IN" sz="2800" dirty="0" err="1" smtClean="0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fruits.sort</a:t>
            </a:r>
            <a:r>
              <a:rPr lang="en-IN" sz="2800" dirty="0"/>
              <a:t>();            // Sorts the elements of fruits </a:t>
            </a:r>
            <a:br>
              <a:rPr lang="en-IN" sz="2800" dirty="0"/>
            </a:br>
            <a:r>
              <a:rPr lang="en-IN" sz="2800" dirty="0" err="1"/>
              <a:t>fruits.reverse</a:t>
            </a:r>
            <a:r>
              <a:rPr lang="en-IN" sz="2800" dirty="0"/>
              <a:t>();         // Reverses the order of the </a:t>
            </a:r>
            <a:r>
              <a:rPr lang="en-IN" sz="2800" dirty="0" smtClean="0"/>
              <a:t>elements</a:t>
            </a:r>
          </a:p>
          <a:p>
            <a:pPr marL="0" indent="0">
              <a:buNone/>
            </a:pPr>
            <a:r>
              <a:rPr lang="en-US" sz="2800" dirty="0" smtClean="0"/>
              <a:t>Output:</a:t>
            </a:r>
            <a:r>
              <a:rPr lang="en-IN" sz="2800" dirty="0"/>
              <a:t> </a:t>
            </a:r>
            <a:r>
              <a:rPr lang="en-IN" sz="2800" dirty="0" err="1"/>
              <a:t>Orange,Mango,Banana,Apple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40817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JavaScript </a:t>
            </a:r>
            <a:r>
              <a:rPr lang="en-IN" dirty="0"/>
              <a:t>Display Possibilities</a:t>
            </a:r>
          </a:p>
          <a:p>
            <a:r>
              <a:rPr lang="en-IN" dirty="0"/>
              <a:t>JavaScript can "display" data in different ways:</a:t>
            </a:r>
          </a:p>
          <a:p>
            <a:pPr lvl="1"/>
            <a:r>
              <a:rPr lang="en-IN" b="1" dirty="0" err="1" smtClean="0"/>
              <a:t>window.alert</a:t>
            </a:r>
            <a:r>
              <a:rPr lang="en-IN" b="1" dirty="0" smtClean="0"/>
              <a:t>()</a:t>
            </a:r>
            <a:endParaRPr lang="en-IN" dirty="0"/>
          </a:p>
          <a:p>
            <a:pPr lvl="1"/>
            <a:r>
              <a:rPr lang="en-IN" dirty="0"/>
              <a:t>Writing into the HTML </a:t>
            </a:r>
            <a:r>
              <a:rPr lang="en-IN" dirty="0" smtClean="0"/>
              <a:t>output using</a:t>
            </a:r>
            <a:r>
              <a:rPr lang="en-IN" dirty="0"/>
              <a:t> </a:t>
            </a:r>
            <a:r>
              <a:rPr lang="en-IN" b="1" dirty="0" err="1"/>
              <a:t>document.write</a:t>
            </a:r>
            <a:r>
              <a:rPr lang="en-IN" b="1" dirty="0" smtClean="0"/>
              <a:t>()</a:t>
            </a:r>
            <a:endParaRPr lang="en-IN" dirty="0"/>
          </a:p>
          <a:p>
            <a:pPr lvl="1"/>
            <a:r>
              <a:rPr lang="en-IN" dirty="0"/>
              <a:t>Writing into an HTML element, </a:t>
            </a:r>
            <a:r>
              <a:rPr lang="en-IN" dirty="0" smtClean="0"/>
              <a:t>using </a:t>
            </a:r>
            <a:r>
              <a:rPr lang="en-IN" b="1" dirty="0" err="1" smtClean="0"/>
              <a:t>getElementById</a:t>
            </a:r>
            <a:r>
              <a:rPr lang="en-IN" b="1" dirty="0" smtClean="0"/>
              <a:t>() with property</a:t>
            </a:r>
            <a:r>
              <a:rPr lang="en-IN" dirty="0"/>
              <a:t> </a:t>
            </a:r>
            <a:r>
              <a:rPr lang="en-IN" b="1" dirty="0" err="1" smtClean="0"/>
              <a:t>innerHTML</a:t>
            </a:r>
            <a:endParaRPr lang="en-IN" dirty="0"/>
          </a:p>
          <a:p>
            <a:pPr lvl="1"/>
            <a:r>
              <a:rPr lang="en-IN" dirty="0"/>
              <a:t>Writing into the browser console, using </a:t>
            </a:r>
            <a:r>
              <a:rPr lang="en-IN" b="1" dirty="0"/>
              <a:t>console.log</a:t>
            </a:r>
            <a:r>
              <a:rPr lang="en-IN" b="1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IN" dirty="0"/>
              <a:t>JavaScript does NOT have any built-in print or display functions.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653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Numeric Sort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 </a:t>
            </a:r>
            <a:r>
              <a:rPr lang="en-IN" dirty="0"/>
              <a:t>default, the sort() function sorts values as </a:t>
            </a:r>
            <a:r>
              <a:rPr lang="en-IN" b="1" dirty="0"/>
              <a:t>strings</a:t>
            </a:r>
            <a:r>
              <a:rPr lang="en-IN" dirty="0"/>
              <a:t>.</a:t>
            </a:r>
          </a:p>
          <a:p>
            <a:r>
              <a:rPr lang="en-IN" dirty="0"/>
              <a:t>This works well for strings ("Apple" comes before "Banana").</a:t>
            </a:r>
          </a:p>
          <a:p>
            <a:r>
              <a:rPr lang="en-IN" dirty="0"/>
              <a:t>However, if numbers are sorted as strings, "25" is bigger than "100", because "2" is bigger than "</a:t>
            </a:r>
            <a:r>
              <a:rPr lang="en-IN" dirty="0" smtClean="0"/>
              <a:t>1“; Because </a:t>
            </a:r>
            <a:r>
              <a:rPr lang="en-IN" dirty="0"/>
              <a:t>of this, the sort() method will produce incorrect result when sorting numbers.</a:t>
            </a:r>
          </a:p>
          <a:p>
            <a:r>
              <a:rPr lang="en-IN" dirty="0"/>
              <a:t>You can fix this by providing a </a:t>
            </a:r>
            <a:r>
              <a:rPr lang="en-IN" b="1" dirty="0"/>
              <a:t>compare function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45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points = [40, 100, 1, 5, 25, 10];</a:t>
            </a:r>
            <a:br>
              <a:rPr lang="en-IN" dirty="0"/>
            </a:br>
            <a:r>
              <a:rPr lang="en-IN" dirty="0" err="1"/>
              <a:t>points.sort</a:t>
            </a:r>
            <a:r>
              <a:rPr lang="en-IN" dirty="0"/>
              <a:t>(function(a, b){return a-b});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r>
              <a:rPr lang="en-IN" dirty="0" smtClean="0"/>
              <a:t>1,5,10,25,40,100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Use the same trick to sort an array descending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points = [40, 100, 1, 5, 25, 10];</a:t>
            </a:r>
            <a:br>
              <a:rPr lang="en-IN" dirty="0"/>
            </a:br>
            <a:r>
              <a:rPr lang="en-IN" dirty="0" err="1"/>
              <a:t>points.sort</a:t>
            </a:r>
            <a:r>
              <a:rPr lang="en-IN" dirty="0"/>
              <a:t>(function(a, b){return b-a</a:t>
            </a:r>
            <a:r>
              <a:rPr lang="en-IN" dirty="0" smtClean="0"/>
              <a:t>});</a:t>
            </a:r>
          </a:p>
          <a:p>
            <a:pPr marL="0" indent="0">
              <a:buNone/>
            </a:pPr>
            <a:r>
              <a:rPr lang="en-IN" dirty="0" smtClean="0"/>
              <a:t>Output:</a:t>
            </a:r>
            <a:r>
              <a:rPr lang="en-IN" dirty="0"/>
              <a:t>100,40,25,10,5,1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3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248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3800" b="1" dirty="0"/>
              <a:t>The Compare Function</a:t>
            </a:r>
          </a:p>
          <a:p>
            <a:pPr lvl="1"/>
            <a:r>
              <a:rPr lang="en-IN" dirty="0"/>
              <a:t>The purpose of the compare function is to define an alternative sort order.</a:t>
            </a:r>
          </a:p>
          <a:p>
            <a:pPr lvl="1"/>
            <a:r>
              <a:rPr lang="en-IN" dirty="0"/>
              <a:t>The compare function should return a negative, zero, or positive value, depending on the arguments:</a:t>
            </a:r>
          </a:p>
          <a:p>
            <a:pPr lvl="1"/>
            <a:r>
              <a:rPr lang="en-IN" dirty="0"/>
              <a:t>function(a, b){return a-b}</a:t>
            </a:r>
          </a:p>
          <a:p>
            <a:pPr lvl="1"/>
            <a:r>
              <a:rPr lang="en-IN" dirty="0"/>
              <a:t>When the sort() function compares two values, it sends the values to the compare function, and sorts the values according to the returned (negative, zero, positive) value.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When comparing 40 and 100, the sort() method calls the compare function(40,100).</a:t>
            </a:r>
          </a:p>
          <a:p>
            <a:r>
              <a:rPr lang="en-IN" dirty="0"/>
              <a:t>The function calculates 40-100, and returns -60 (a negative value).</a:t>
            </a:r>
          </a:p>
          <a:p>
            <a:r>
              <a:rPr lang="en-IN" dirty="0"/>
              <a:t>The sort function will sort 40 as a value lower than 100.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933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Find the Highest (or Lowest) Value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&lt;script&gt;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 points = [40, 100, 1, 5, 25, 10];</a:t>
            </a:r>
          </a:p>
          <a:p>
            <a:pPr marL="0" indent="0">
              <a:buNone/>
            </a:pPr>
            <a:r>
              <a:rPr lang="en-IN" sz="2800" dirty="0" err="1"/>
              <a:t>points.sort</a:t>
            </a:r>
            <a:r>
              <a:rPr lang="en-IN" sz="2800" dirty="0"/>
              <a:t>(function(a, b){return b-a});</a:t>
            </a:r>
          </a:p>
          <a:p>
            <a:pPr marL="0" indent="0">
              <a:buNone/>
            </a:pP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points[0];</a:t>
            </a:r>
          </a:p>
          <a:p>
            <a:pPr marL="0" indent="0">
              <a:buNone/>
            </a:pPr>
            <a:r>
              <a:rPr lang="en-IN" sz="2800" dirty="0"/>
              <a:t>&lt;/script</a:t>
            </a:r>
            <a:r>
              <a:rPr lang="en-IN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Output: 100</a:t>
            </a:r>
          </a:p>
          <a:p>
            <a:pPr marL="0" indent="0">
              <a:buNone/>
            </a:pPr>
            <a:r>
              <a:rPr lang="en-US" sz="2800" dirty="0" smtClean="0"/>
              <a:t>Point[5] : 1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5538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Slicing an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/>
              <a:t>slice()</a:t>
            </a:r>
            <a:r>
              <a:rPr lang="en-IN" dirty="0"/>
              <a:t> method slices out a piece of an array into a new array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</a:t>
            </a:r>
            <a:r>
              <a:rPr lang="en-IN" sz="2400" dirty="0"/>
              <a:t>["Banana", "Orange", "Lemon", "Apple", "Mango"];</a:t>
            </a:r>
            <a:br>
              <a:rPr lang="en-IN" sz="2400" dirty="0"/>
            </a:br>
            <a:r>
              <a:rPr lang="en-IN" sz="2400" dirty="0" err="1"/>
              <a:t>var</a:t>
            </a:r>
            <a:r>
              <a:rPr lang="en-IN" sz="2400" dirty="0"/>
              <a:t> citrus = </a:t>
            </a:r>
            <a:r>
              <a:rPr lang="en-IN" sz="2400" dirty="0" err="1"/>
              <a:t>fruits.slice</a:t>
            </a:r>
            <a:r>
              <a:rPr lang="en-IN" sz="2400" dirty="0"/>
              <a:t>(1, 3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Output: orange, lemon</a:t>
            </a:r>
            <a:endParaRPr lang="en-IN" sz="2400" dirty="0" smtClean="0"/>
          </a:p>
          <a:p>
            <a:r>
              <a:rPr lang="en-IN" sz="2800" dirty="0"/>
              <a:t>The slice() method selects elements starting at the start argument, and ends at, but does not include, the end argument.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798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IN" dirty="0"/>
              <a:t>If the end argument is omitted, the slice() method slices out the rest of the array:</a:t>
            </a:r>
          </a:p>
          <a:p>
            <a:pPr marL="0" indent="0">
              <a:buNone/>
            </a:pPr>
            <a:r>
              <a:rPr lang="en-IN" sz="2800" dirty="0" err="1" smtClean="0"/>
              <a:t>var</a:t>
            </a:r>
            <a:r>
              <a:rPr lang="en-IN" sz="2800" dirty="0"/>
              <a:t> fruits = ["Banana", "Orange", "Lemon", "Apple", "Mango"];</a:t>
            </a:r>
            <a:br>
              <a:rPr lang="en-IN" sz="2800" dirty="0"/>
            </a:br>
            <a:r>
              <a:rPr lang="en-IN" sz="2800" dirty="0" err="1"/>
              <a:t>var</a:t>
            </a:r>
            <a:r>
              <a:rPr lang="en-IN" sz="2800" dirty="0"/>
              <a:t> citrus = </a:t>
            </a:r>
            <a:r>
              <a:rPr lang="en-IN" sz="2800" dirty="0" err="1"/>
              <a:t>fruits.slice</a:t>
            </a:r>
            <a:r>
              <a:rPr lang="en-IN" sz="2800" dirty="0"/>
              <a:t>(1);</a:t>
            </a:r>
          </a:p>
          <a:p>
            <a:pPr marL="0" indent="0">
              <a:buNone/>
            </a:pPr>
            <a:r>
              <a:rPr lang="en-US" sz="2800" dirty="0" smtClean="0"/>
              <a:t>output: </a:t>
            </a:r>
            <a:r>
              <a:rPr lang="en-IN" sz="2800" dirty="0" err="1"/>
              <a:t>Orange,Lemon,Apple,Mango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8950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&lt;p id="demo"&gt;&lt;/p&gt;</a:t>
            </a:r>
            <a:br>
              <a:rPr lang="en-US" sz="2800" dirty="0" smtClean="0"/>
            </a:br>
            <a:r>
              <a:rPr lang="en-US" sz="2800" dirty="0" smtClean="0"/>
              <a:t>&lt;script&gt;</a:t>
            </a:r>
            <a:br>
              <a:rPr lang="en-US" sz="2800" dirty="0" smtClean="0"/>
            </a:b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 Date();</a:t>
            </a:r>
            <a:br>
              <a:rPr lang="en-US" sz="2800" dirty="0" smtClean="0"/>
            </a:br>
            <a:r>
              <a:rPr lang="en-US" sz="2800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/>
              <a:t>Output:</a:t>
            </a:r>
          </a:p>
          <a:p>
            <a:pPr>
              <a:buNone/>
            </a:pPr>
            <a:r>
              <a:rPr lang="en-US" sz="2800" dirty="0" smtClean="0"/>
              <a:t>Date()- Mon Sep 21 2015 13:40:38 GMT+0530 (India Standard Time)</a:t>
            </a:r>
          </a:p>
          <a:p>
            <a:pPr>
              <a:buNone/>
            </a:pPr>
            <a:r>
              <a:rPr lang="en-US" sz="2800" dirty="0" smtClean="0"/>
              <a:t>Date().</a:t>
            </a:r>
            <a:r>
              <a:rPr lang="en-US" sz="2800" dirty="0" err="1" smtClean="0"/>
              <a:t>getHours</a:t>
            </a:r>
            <a:r>
              <a:rPr lang="en-US" sz="2800" dirty="0" smtClean="0"/>
              <a:t>()-current Time Hour(13)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Control Structure: If and else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p&gt;Display "Good day!" if the hour is less than </a:t>
            </a:r>
            <a:r>
              <a:rPr lang="en-IN" dirty="0" smtClean="0"/>
              <a:t>18:00, otherwise display “Good Evening!” :&lt;/</a:t>
            </a:r>
            <a:r>
              <a:rPr lang="en-IN" dirty="0"/>
              <a:t>p&gt;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 id="demo"&gt;Good Evening!&lt;/p&gt;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if (new Date().</a:t>
            </a:r>
            <a:r>
              <a:rPr lang="en-IN" dirty="0" err="1"/>
              <a:t>getHours</a:t>
            </a:r>
            <a:r>
              <a:rPr lang="en-IN" dirty="0"/>
              <a:t>() &lt; 18)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"Good day!";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IN" dirty="0" smtClean="0"/>
              <a:t>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"Good </a:t>
            </a:r>
            <a:r>
              <a:rPr lang="en-IN" dirty="0" smtClean="0"/>
              <a:t>Evening!";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&lt;/script&gt;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68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Comments and Errors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Single Line </a:t>
            </a:r>
            <a:r>
              <a:rPr lang="en-IN" dirty="0" smtClean="0"/>
              <a:t>Comments only starts with //	</a:t>
            </a:r>
          </a:p>
          <a:p>
            <a:pPr marL="0" indent="0">
              <a:buNone/>
            </a:pPr>
            <a:r>
              <a:rPr lang="en-IN" dirty="0"/>
              <a:t>Multi-line comments start with /* and end with </a:t>
            </a:r>
            <a:r>
              <a:rPr lang="en-IN" dirty="0" smtClean="0"/>
              <a:t>*/.</a:t>
            </a:r>
          </a:p>
          <a:p>
            <a:pPr marL="0" indent="0">
              <a:buNone/>
            </a:pPr>
            <a:r>
              <a:rPr lang="en-US" dirty="0" smtClean="0"/>
              <a:t>ERRORS:</a:t>
            </a:r>
          </a:p>
          <a:p>
            <a:pPr marL="0" indent="0">
              <a:buNone/>
            </a:pPr>
            <a:r>
              <a:rPr lang="en-IN" dirty="0" smtClean="0"/>
              <a:t>1. Value </a:t>
            </a:r>
            <a:r>
              <a:rPr lang="en-IN" dirty="0"/>
              <a:t>= undefined</a:t>
            </a:r>
          </a:p>
          <a:p>
            <a:pPr marL="0" indent="0">
              <a:buNone/>
            </a:pPr>
            <a:r>
              <a:rPr lang="en-IN" dirty="0"/>
              <a:t>A variable declared without a value will have the value </a:t>
            </a:r>
            <a:r>
              <a:rPr lang="en-IN" b="1" dirty="0"/>
              <a:t>undefined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2. Re-Declaring </a:t>
            </a:r>
            <a:r>
              <a:rPr lang="en-IN" dirty="0"/>
              <a:t>JavaScript </a:t>
            </a:r>
            <a:r>
              <a:rPr lang="en-IN" dirty="0" smtClean="0"/>
              <a:t>Variables</a:t>
            </a:r>
          </a:p>
          <a:p>
            <a:pPr marL="0" indent="0">
              <a:buNone/>
            </a:pPr>
            <a:r>
              <a:rPr lang="en-IN" dirty="0"/>
              <a:t>If you re-declare a JavaScript variable, it will not lose its value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pt-BR" dirty="0"/>
              <a:t>var carName = "Volvo";</a:t>
            </a:r>
            <a:br>
              <a:rPr lang="pt-BR" dirty="0"/>
            </a:br>
            <a:r>
              <a:rPr lang="pt-BR" dirty="0"/>
              <a:t>var carName;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7338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Looping Array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index;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text = "&lt;</a:t>
            </a:r>
            <a:r>
              <a:rPr lang="en-IN" dirty="0" err="1"/>
              <a:t>ul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pPr marL="0" indent="0">
              <a:buNone/>
            </a:pPr>
            <a:r>
              <a:rPr lang="en-IN" dirty="0"/>
              <a:t>    for (index = 0; index &lt; </a:t>
            </a:r>
            <a:r>
              <a:rPr lang="en-IN" dirty="0" err="1"/>
              <a:t>fruits.length</a:t>
            </a:r>
            <a:r>
              <a:rPr lang="en-IN" dirty="0"/>
              <a:t>; index++) {</a:t>
            </a:r>
          </a:p>
          <a:p>
            <a:pPr marL="0" indent="0">
              <a:buNone/>
            </a:pPr>
            <a:r>
              <a:rPr lang="en-IN" dirty="0"/>
              <a:t>        text += "&lt;li&gt;" + fruits[index] + "&lt;/li&gt;";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text += "&lt;/</a:t>
            </a:r>
            <a:r>
              <a:rPr lang="en-IN" dirty="0" err="1"/>
              <a:t>ul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587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innerHTML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763000" cy="54403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 access an HTML element, JavaScript can use the </a:t>
            </a:r>
            <a:r>
              <a:rPr lang="en-IN" b="1" dirty="0" err="1"/>
              <a:t>document.getElementById</a:t>
            </a:r>
            <a:r>
              <a:rPr lang="en-IN" b="1" dirty="0"/>
              <a:t>(id)</a:t>
            </a:r>
            <a:r>
              <a:rPr lang="en-IN" dirty="0"/>
              <a:t> method.</a:t>
            </a:r>
          </a:p>
          <a:p>
            <a:r>
              <a:rPr lang="en-IN" dirty="0"/>
              <a:t>The </a:t>
            </a:r>
            <a:r>
              <a:rPr lang="en-IN" b="1" dirty="0"/>
              <a:t>id</a:t>
            </a:r>
            <a:r>
              <a:rPr lang="en-IN" dirty="0"/>
              <a:t> attribute defines the HTML element. The </a:t>
            </a:r>
            <a:r>
              <a:rPr lang="en-IN" b="1" u="sng" dirty="0" err="1">
                <a:hlinkClick r:id="rId2" action="ppaction://hlinkfile"/>
              </a:rPr>
              <a:t>i</a:t>
            </a:r>
            <a:r>
              <a:rPr lang="en-IN" dirty="0" err="1">
                <a:hlinkClick r:id="rId2" action="ppaction://hlinkfile"/>
              </a:rPr>
              <a:t>nnerHTML</a:t>
            </a:r>
            <a:r>
              <a:rPr lang="en-IN" dirty="0"/>
              <a:t> property defines the HTML content</a:t>
            </a:r>
            <a:r>
              <a:rPr lang="en-IN" dirty="0" smtClean="0"/>
              <a:t>:</a:t>
            </a:r>
          </a:p>
          <a:p>
            <a:r>
              <a:rPr lang="en-IN" dirty="0"/>
              <a:t>&lt;p id="demo"&gt;&lt;/p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  <a:br>
              <a:rPr lang="en-IN" dirty="0"/>
            </a:b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5 + 6;</a:t>
            </a:r>
            <a:br>
              <a:rPr lang="en-IN" dirty="0"/>
            </a:br>
            <a:r>
              <a:rPr lang="en-IN" dirty="0"/>
              <a:t>&lt;/script&gt;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651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else if 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if (time &lt; 10) {</a:t>
            </a:r>
            <a:br>
              <a:rPr lang="en-IN" sz="2800" dirty="0"/>
            </a:br>
            <a:r>
              <a:rPr lang="en-IN" sz="2800" dirty="0"/>
              <a:t>    greeting = "Good morning";</a:t>
            </a:r>
            <a:br>
              <a:rPr lang="en-IN" sz="2800" dirty="0"/>
            </a:br>
            <a:r>
              <a:rPr lang="en-IN" sz="2800" dirty="0"/>
              <a:t>} else if (time &lt; 20) {</a:t>
            </a:r>
            <a:br>
              <a:rPr lang="en-IN" sz="2800" dirty="0"/>
            </a:br>
            <a:r>
              <a:rPr lang="en-IN" sz="2800" dirty="0"/>
              <a:t>    greeting = "Good day";</a:t>
            </a:r>
            <a:br>
              <a:rPr lang="en-IN" sz="2800" dirty="0"/>
            </a:br>
            <a:r>
              <a:rPr lang="en-IN" sz="2800" dirty="0"/>
              <a:t>} else {</a:t>
            </a:r>
            <a:br>
              <a:rPr lang="en-IN" sz="2800" dirty="0"/>
            </a:br>
            <a:r>
              <a:rPr lang="en-IN" sz="2800" dirty="0"/>
              <a:t>    greeting = "Good evening";</a:t>
            </a:r>
            <a:br>
              <a:rPr lang="en-IN" sz="2800" dirty="0"/>
            </a:b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0378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Switch 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switch (new Date().</a:t>
            </a:r>
            <a:r>
              <a:rPr lang="en-IN" dirty="0" err="1"/>
              <a:t>getDay</a:t>
            </a:r>
            <a:r>
              <a:rPr lang="en-IN" dirty="0"/>
              <a:t>()) {</a:t>
            </a:r>
            <a:br>
              <a:rPr lang="en-IN" dirty="0"/>
            </a:br>
            <a:r>
              <a:rPr lang="en-IN" dirty="0"/>
              <a:t>    case 0:</a:t>
            </a:r>
            <a:br>
              <a:rPr lang="en-IN" dirty="0"/>
            </a:br>
            <a:r>
              <a:rPr lang="en-IN" dirty="0"/>
              <a:t>        day = "Sunday";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1:</a:t>
            </a:r>
            <a:br>
              <a:rPr lang="en-IN" dirty="0"/>
            </a:br>
            <a:r>
              <a:rPr lang="en-IN" dirty="0"/>
              <a:t>        day = "Monday";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2:</a:t>
            </a:r>
            <a:br>
              <a:rPr lang="en-IN" dirty="0"/>
            </a:br>
            <a:r>
              <a:rPr lang="en-IN" dirty="0"/>
              <a:t>        day = "Tuesday";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3:</a:t>
            </a:r>
            <a:br>
              <a:rPr lang="en-IN" dirty="0"/>
            </a:br>
            <a:r>
              <a:rPr lang="en-IN" dirty="0"/>
              <a:t>        day = "Wednesday";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4:</a:t>
            </a:r>
            <a:br>
              <a:rPr lang="en-IN" dirty="0"/>
            </a:br>
            <a:r>
              <a:rPr lang="en-IN" dirty="0"/>
              <a:t>        day = "Thursday";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5:</a:t>
            </a:r>
            <a:br>
              <a:rPr lang="en-IN" dirty="0"/>
            </a:br>
            <a:r>
              <a:rPr lang="en-IN" dirty="0"/>
              <a:t>        day = "Friday";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6:</a:t>
            </a:r>
            <a:br>
              <a:rPr lang="en-IN" dirty="0"/>
            </a:br>
            <a:r>
              <a:rPr lang="en-IN" dirty="0"/>
              <a:t>        day = "Saturday";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3668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The break Keyword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sz="2800" dirty="0" smtClean="0"/>
              <a:t>When </a:t>
            </a:r>
            <a:r>
              <a:rPr lang="en-IN" sz="2800" dirty="0"/>
              <a:t>the JavaScript code interpreter reaches a </a:t>
            </a:r>
            <a:r>
              <a:rPr lang="en-IN" sz="2800" b="1" dirty="0"/>
              <a:t>break</a:t>
            </a:r>
            <a:r>
              <a:rPr lang="en-IN" sz="2800" dirty="0"/>
              <a:t> keyword, it breaks out of the switch block.</a:t>
            </a:r>
          </a:p>
          <a:p>
            <a:r>
              <a:rPr lang="en-IN" sz="2800" dirty="0"/>
              <a:t>This will stop the execution of more code and case testing inside the block.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828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Common Code and Fall-Through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Sometimes, in a switch block, you will want different cases to use the same code, or fall-through to a common default.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switch</a:t>
            </a:r>
            <a:r>
              <a:rPr lang="en-IN" dirty="0"/>
              <a:t> (new Date().</a:t>
            </a:r>
            <a:r>
              <a:rPr lang="en-IN" dirty="0" err="1"/>
              <a:t>getDay</a:t>
            </a:r>
            <a:r>
              <a:rPr lang="en-IN" dirty="0"/>
              <a:t>()) {</a:t>
            </a:r>
            <a:br>
              <a:rPr lang="en-IN" dirty="0"/>
            </a:br>
            <a:r>
              <a:rPr lang="en-IN" dirty="0"/>
              <a:t>    case 1:</a:t>
            </a:r>
            <a:br>
              <a:rPr lang="en-IN" dirty="0"/>
            </a:br>
            <a:r>
              <a:rPr lang="en-IN" dirty="0"/>
              <a:t>    case 2:</a:t>
            </a:r>
            <a:br>
              <a:rPr lang="en-IN" dirty="0"/>
            </a:br>
            <a:r>
              <a:rPr lang="en-IN" dirty="0"/>
              <a:t>    case 3:</a:t>
            </a:r>
            <a:br>
              <a:rPr lang="en-IN" dirty="0"/>
            </a:br>
            <a:r>
              <a:rPr lang="en-IN" dirty="0"/>
              <a:t>    default: </a:t>
            </a:r>
            <a:br>
              <a:rPr lang="en-IN" dirty="0"/>
            </a:br>
            <a:r>
              <a:rPr lang="en-IN" dirty="0"/>
              <a:t>        text = "Looking forward to the Weekend";</a:t>
            </a:r>
            <a:br>
              <a:rPr lang="en-IN" dirty="0"/>
            </a:br>
            <a:r>
              <a:rPr lang="en-IN" dirty="0"/>
              <a:t>        break; </a:t>
            </a:r>
            <a:br>
              <a:rPr lang="en-IN" dirty="0"/>
            </a:br>
            <a:r>
              <a:rPr lang="en-IN" dirty="0"/>
              <a:t>    case 4:</a:t>
            </a:r>
            <a:br>
              <a:rPr lang="en-IN" dirty="0"/>
            </a:br>
            <a:r>
              <a:rPr lang="en-IN" dirty="0"/>
              <a:t>    case 5:</a:t>
            </a:r>
            <a:br>
              <a:rPr lang="en-IN" dirty="0"/>
            </a:br>
            <a:r>
              <a:rPr lang="en-IN" dirty="0"/>
              <a:t>       text = "Soon it is Weekend";</a:t>
            </a:r>
            <a:br>
              <a:rPr lang="en-IN" dirty="0"/>
            </a:br>
            <a:r>
              <a:rPr lang="en-IN" dirty="0"/>
              <a:t>        break; </a:t>
            </a:r>
            <a:br>
              <a:rPr lang="en-IN" dirty="0"/>
            </a:br>
            <a:r>
              <a:rPr lang="en-IN" dirty="0"/>
              <a:t>    case 0:</a:t>
            </a:r>
            <a:br>
              <a:rPr lang="en-IN" dirty="0"/>
            </a:br>
            <a:r>
              <a:rPr lang="en-IN" dirty="0"/>
              <a:t>    case 6:</a:t>
            </a:r>
            <a:br>
              <a:rPr lang="en-IN" dirty="0"/>
            </a:br>
            <a:r>
              <a:rPr lang="en-IN" dirty="0"/>
              <a:t>       text = "It is Weekend";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54908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JavaScript 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019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Loops can execute a block of code a number of times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for</a:t>
            </a:r>
            <a:r>
              <a:rPr lang="en-IN" dirty="0"/>
              <a:t> (i = 0; i &lt; </a:t>
            </a:r>
            <a:r>
              <a:rPr lang="en-IN" dirty="0" err="1"/>
              <a:t>cars.length</a:t>
            </a:r>
            <a:r>
              <a:rPr lang="en-IN" dirty="0"/>
              <a:t>; i++) { </a:t>
            </a:r>
            <a:br>
              <a:rPr lang="en-IN" dirty="0"/>
            </a:br>
            <a:r>
              <a:rPr lang="en-IN" dirty="0"/>
              <a:t>    text += cars[i] + 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cars = ["BMW", "Volvo", "Saab", "Ford"];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i, </a:t>
            </a:r>
            <a:r>
              <a:rPr lang="en-IN" dirty="0" err="1"/>
              <a:t>len</a:t>
            </a:r>
            <a:r>
              <a:rPr lang="en-IN" dirty="0"/>
              <a:t>, text;</a:t>
            </a:r>
          </a:p>
          <a:p>
            <a:pPr marL="0" indent="0">
              <a:buNone/>
            </a:pPr>
            <a:r>
              <a:rPr lang="en-IN" dirty="0"/>
              <a:t>for (i = 0, </a:t>
            </a:r>
            <a:r>
              <a:rPr lang="en-IN" dirty="0" err="1"/>
              <a:t>len</a:t>
            </a:r>
            <a:r>
              <a:rPr lang="en-IN" dirty="0"/>
              <a:t> = </a:t>
            </a:r>
            <a:r>
              <a:rPr lang="en-IN" dirty="0" err="1"/>
              <a:t>cars.length</a:t>
            </a:r>
            <a:r>
              <a:rPr lang="en-IN" dirty="0"/>
              <a:t>, text = ""; i &lt; </a:t>
            </a:r>
            <a:r>
              <a:rPr lang="en-IN" dirty="0" err="1"/>
              <a:t>len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text += cars[i]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 smtClean="0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8240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3340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JavaScript 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&lt;p&gt;Click the button to loop through a block of code as long as i is less than 10.&lt;/p&gt;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&lt;button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()"&gt;Try it&lt;/button&gt;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&lt;p id="demo"&gt;&lt;/p&gt;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text = "";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i = 0;</a:t>
            </a:r>
          </a:p>
          <a:p>
            <a:pPr marL="0" indent="0">
              <a:buNone/>
            </a:pPr>
            <a:r>
              <a:rPr lang="en-IN" sz="2000" dirty="0"/>
              <a:t>    while (i &lt; 10) {</a:t>
            </a:r>
          </a:p>
          <a:p>
            <a:pPr marL="0" indent="0">
              <a:buNone/>
            </a:pPr>
            <a:r>
              <a:rPr lang="en-IN" sz="2000" dirty="0"/>
              <a:t>        text += "&lt;</a:t>
            </a:r>
            <a:r>
              <a:rPr lang="en-IN" sz="2000" dirty="0" err="1"/>
              <a:t>br</a:t>
            </a:r>
            <a:r>
              <a:rPr lang="en-IN" sz="2000" dirty="0"/>
              <a:t>&gt;The number is " + i;</a:t>
            </a:r>
          </a:p>
          <a:p>
            <a:pPr marL="0" indent="0">
              <a:buNone/>
            </a:pPr>
            <a:r>
              <a:rPr lang="en-IN" sz="2000" dirty="0"/>
              <a:t>        i++;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text;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938159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Do/While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do {</a:t>
            </a:r>
            <a:br>
              <a:rPr lang="en-IN" sz="2400" dirty="0"/>
            </a:br>
            <a:r>
              <a:rPr lang="en-IN" sz="2400" dirty="0"/>
              <a:t>    text += "The number is " + i;</a:t>
            </a:r>
            <a:br>
              <a:rPr lang="en-IN" sz="2400" dirty="0"/>
            </a:br>
            <a:r>
              <a:rPr lang="en-IN" sz="2400" dirty="0"/>
              <a:t>    i++;</a:t>
            </a:r>
            <a:br>
              <a:rPr lang="en-IN" sz="2400" dirty="0"/>
            </a:b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>while (i &lt; 10);</a:t>
            </a:r>
          </a:p>
        </p:txBody>
      </p:sp>
    </p:spTree>
    <p:extLst>
      <p:ext uri="{BB962C8B-B14F-4D97-AF65-F5344CB8AC3E}">
        <p14:creationId xmlns="" xmlns:p14="http://schemas.microsoft.com/office/powerpoint/2010/main" val="228403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cars = ["BMW", "Volvo", "Saab", "Ford"];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i = 0;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text = "";</a:t>
            </a:r>
          </a:p>
          <a:p>
            <a:pPr marL="0" indent="0">
              <a:buNone/>
            </a:pPr>
            <a:r>
              <a:rPr lang="en-IN" dirty="0"/>
              <a:t>for (;cars[i];) {</a:t>
            </a:r>
          </a:p>
          <a:p>
            <a:pPr marL="0" indent="0">
              <a:buNone/>
            </a:pPr>
            <a:r>
              <a:rPr lang="en-IN" dirty="0"/>
              <a:t>    text += cars[i]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    i++;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40782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Break and Continue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break statement "jumps out" of a loop.</a:t>
            </a:r>
          </a:p>
          <a:p>
            <a:r>
              <a:rPr lang="en-IN" sz="2800" dirty="0"/>
              <a:t>The continue statement "jumps over" one iteration in the loop.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66981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5105400" cy="5973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Break </a:t>
            </a:r>
            <a:r>
              <a:rPr lang="en-US" dirty="0" err="1" smtClean="0"/>
              <a:t>Stmt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text = "";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for (i = 0; i &lt; 10; i++) {</a:t>
            </a:r>
          </a:p>
          <a:p>
            <a:pPr marL="0" indent="0">
              <a:buNone/>
            </a:pPr>
            <a:r>
              <a:rPr lang="en-IN" dirty="0"/>
              <a:t>    if (i === 3) { break; }</a:t>
            </a:r>
          </a:p>
          <a:p>
            <a:pPr marL="0" indent="0">
              <a:buNone/>
            </a:pPr>
            <a:r>
              <a:rPr lang="en-IN" dirty="0"/>
              <a:t>    text += "The number is " + i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80749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Output:</a:t>
            </a:r>
          </a:p>
          <a:p>
            <a:r>
              <a:rPr lang="en-IN" sz="3000" dirty="0"/>
              <a:t>The number is 0</a:t>
            </a:r>
            <a:br>
              <a:rPr lang="en-IN" sz="3000" dirty="0"/>
            </a:br>
            <a:r>
              <a:rPr lang="en-IN" sz="3000" dirty="0"/>
              <a:t>The number is 1</a:t>
            </a:r>
            <a:br>
              <a:rPr lang="en-IN" sz="3000" dirty="0"/>
            </a:br>
            <a:r>
              <a:rPr lang="en-IN" sz="3000" dirty="0"/>
              <a:t>The number is 2</a:t>
            </a:r>
          </a:p>
        </p:txBody>
      </p:sp>
    </p:spTree>
    <p:extLst>
      <p:ext uri="{BB962C8B-B14F-4D97-AF65-F5344CB8AC3E}">
        <p14:creationId xmlns="" xmlns:p14="http://schemas.microsoft.com/office/powerpoint/2010/main" val="145451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Identifiers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general rules for constructing names for variables (unique identifiers) are:</a:t>
            </a:r>
          </a:p>
          <a:p>
            <a:pPr lvl="1"/>
            <a:r>
              <a:rPr lang="en-IN" dirty="0"/>
              <a:t>Names can contain letters, digits, underscores, and dollar signs.</a:t>
            </a:r>
          </a:p>
          <a:p>
            <a:pPr lvl="1"/>
            <a:r>
              <a:rPr lang="en-IN" dirty="0"/>
              <a:t>Names must begin with a letter</a:t>
            </a:r>
          </a:p>
          <a:p>
            <a:pPr lvl="1"/>
            <a:r>
              <a:rPr lang="en-IN" dirty="0"/>
              <a:t>Names can also begin with $ and _ (but we will not use it in this tutorial)</a:t>
            </a:r>
          </a:p>
          <a:p>
            <a:pPr lvl="1"/>
            <a:r>
              <a:rPr lang="en-IN" dirty="0"/>
              <a:t>Names are case sensitive (y and Y are different variables)</a:t>
            </a:r>
          </a:p>
          <a:p>
            <a:pPr lvl="1"/>
            <a:r>
              <a:rPr lang="en-IN" dirty="0"/>
              <a:t>Reserved words (like JavaScript keywords) cannot be used as </a:t>
            </a:r>
            <a:r>
              <a:rPr lang="en-IN" dirty="0" smtClean="0"/>
              <a:t>names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var</a:t>
            </a:r>
            <a:r>
              <a:rPr lang="en-US" dirty="0" smtClean="0"/>
              <a:t>  number=10;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0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4648200" cy="64770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&lt;p id="demo"&gt;&lt;/p&gt;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&lt;script&gt;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text = "";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i;</a:t>
            </a:r>
          </a:p>
          <a:p>
            <a:pPr marL="0" indent="0">
              <a:buNone/>
            </a:pPr>
            <a:r>
              <a:rPr lang="en-IN" sz="2400" dirty="0"/>
              <a:t>for (i = 0; i &lt; 10; i++) {</a:t>
            </a:r>
          </a:p>
          <a:p>
            <a:pPr marL="0" indent="0">
              <a:buNone/>
            </a:pPr>
            <a:r>
              <a:rPr lang="en-IN" sz="2400" dirty="0"/>
              <a:t>    if (i === 3) { continue; }</a:t>
            </a:r>
          </a:p>
          <a:p>
            <a:pPr marL="0" indent="0">
              <a:buNone/>
            </a:pPr>
            <a:r>
              <a:rPr lang="en-IN" sz="2400" dirty="0"/>
              <a:t>    text += "The number is " + i + "&lt;</a:t>
            </a:r>
            <a:r>
              <a:rPr lang="en-IN" sz="2400" dirty="0" err="1"/>
              <a:t>br</a:t>
            </a:r>
            <a:r>
              <a:rPr lang="en-IN" sz="2400" dirty="0"/>
              <a:t>&gt;";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err="1"/>
              <a:t>document.getElementById</a:t>
            </a:r>
            <a:r>
              <a:rPr lang="en-IN" sz="2400" dirty="0"/>
              <a:t>("demo").</a:t>
            </a:r>
            <a:r>
              <a:rPr lang="en-IN" sz="2400" dirty="0" err="1"/>
              <a:t>innerHTML</a:t>
            </a:r>
            <a:r>
              <a:rPr lang="en-IN" sz="2400" dirty="0"/>
              <a:t> = text;</a:t>
            </a:r>
          </a:p>
          <a:p>
            <a:pPr marL="0" indent="0">
              <a:buNone/>
            </a:pPr>
            <a:r>
              <a:rPr lang="en-IN" sz="2400" dirty="0"/>
              <a:t>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IN" sz="2400" dirty="0"/>
              <a:t>A loop which will skip the step where i = 3.</a:t>
            </a:r>
          </a:p>
          <a:p>
            <a:r>
              <a:rPr lang="en-IN" sz="2400" dirty="0"/>
              <a:t>The number is 0</a:t>
            </a:r>
            <a:br>
              <a:rPr lang="en-IN" sz="2400" dirty="0"/>
            </a:br>
            <a:r>
              <a:rPr lang="en-IN" sz="2400" dirty="0"/>
              <a:t>The number is 1</a:t>
            </a:r>
            <a:br>
              <a:rPr lang="en-IN" sz="2400" dirty="0"/>
            </a:br>
            <a:r>
              <a:rPr lang="en-IN" sz="2400" dirty="0"/>
              <a:t>The number is 2</a:t>
            </a:r>
            <a:br>
              <a:rPr lang="en-IN" sz="2400" dirty="0"/>
            </a:br>
            <a:r>
              <a:rPr lang="en-IN" sz="2400" dirty="0"/>
              <a:t>The number is 4</a:t>
            </a:r>
            <a:br>
              <a:rPr lang="en-IN" sz="2400" dirty="0"/>
            </a:br>
            <a:r>
              <a:rPr lang="en-IN" sz="2400" dirty="0"/>
              <a:t>The number is 5</a:t>
            </a:r>
            <a:br>
              <a:rPr lang="en-IN" sz="2400" dirty="0"/>
            </a:br>
            <a:r>
              <a:rPr lang="en-IN" sz="2400" dirty="0"/>
              <a:t>The number is 6</a:t>
            </a:r>
            <a:br>
              <a:rPr lang="en-IN" sz="2400" dirty="0"/>
            </a:br>
            <a:r>
              <a:rPr lang="en-IN" sz="2400" dirty="0"/>
              <a:t>The number is 7</a:t>
            </a:r>
            <a:br>
              <a:rPr lang="en-IN" sz="2400" dirty="0"/>
            </a:br>
            <a:r>
              <a:rPr lang="en-IN" sz="2400" dirty="0"/>
              <a:t>The number is 8</a:t>
            </a:r>
            <a:br>
              <a:rPr lang="en-IN" sz="2400" dirty="0"/>
            </a:br>
            <a:r>
              <a:rPr lang="en-IN" sz="2400" dirty="0"/>
              <a:t>The number is 9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="" xmlns:p14="http://schemas.microsoft.com/office/powerpoint/2010/main" val="4132630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 Math Object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The Math object allows you to perform mathematical tasks on numbers.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Math.random</a:t>
            </a:r>
            <a:r>
              <a:rPr lang="en-US" dirty="0" smtClean="0"/>
              <a:t>()           //returns a random number between 0 and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Math.min(0, 150, 30, 20, -8, -200);      // returns -200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Math.max(0, 150, 30, 20, -8, -200);      // returns 150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Math.round</a:t>
            </a:r>
            <a:r>
              <a:rPr lang="en-US" dirty="0" smtClean="0"/>
              <a:t>(4.7);            // returns 5</a:t>
            </a:r>
            <a:br>
              <a:rPr lang="en-US" dirty="0" smtClean="0"/>
            </a:br>
            <a:r>
              <a:rPr lang="en-US" dirty="0" err="1" smtClean="0"/>
              <a:t>Math.round</a:t>
            </a:r>
            <a:r>
              <a:rPr lang="en-US" dirty="0" smtClean="0"/>
              <a:t>(4.4);            // returns 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21168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Math Object </a:t>
            </a:r>
            <a:r>
              <a:rPr lang="en-US" sz="2400" dirty="0" smtClean="0"/>
              <a:t>Cont…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dirty="0" smtClean="0"/>
              <a:t>5. </a:t>
            </a:r>
            <a:r>
              <a:rPr lang="en-US" dirty="0" err="1" smtClean="0"/>
              <a:t>Math.ceil</a:t>
            </a:r>
            <a:r>
              <a:rPr lang="en-US" dirty="0" smtClean="0"/>
              <a:t>(4.4);   // returns 5</a:t>
            </a:r>
          </a:p>
          <a:p>
            <a:pPr marL="514350" indent="-514350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Math.ceil</a:t>
            </a:r>
            <a:r>
              <a:rPr lang="en-US" sz="2800" dirty="0" smtClean="0"/>
              <a:t>() rounds a number </a:t>
            </a:r>
            <a:r>
              <a:rPr lang="en-US" sz="2800" b="1" dirty="0" smtClean="0"/>
              <a:t>up</a:t>
            </a:r>
            <a:r>
              <a:rPr lang="en-US" sz="2800" dirty="0" smtClean="0"/>
              <a:t> to the nearest integer</a:t>
            </a:r>
          </a:p>
          <a:p>
            <a:pPr marL="514350" indent="-51435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Math.floor</a:t>
            </a:r>
            <a:r>
              <a:rPr lang="en-US" dirty="0" smtClean="0"/>
              <a:t>(4.7);      // returns 4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US" dirty="0" smtClean="0"/>
              <a:t> </a:t>
            </a:r>
            <a:r>
              <a:rPr lang="en-US" sz="2800" dirty="0" err="1" smtClean="0"/>
              <a:t>Math.floor</a:t>
            </a:r>
            <a:r>
              <a:rPr lang="en-US" sz="2800" dirty="0" smtClean="0"/>
              <a:t>() rounds a number </a:t>
            </a:r>
            <a:r>
              <a:rPr lang="en-US" sz="2800" b="1" dirty="0" smtClean="0"/>
              <a:t>down</a:t>
            </a:r>
            <a:r>
              <a:rPr lang="en-US" sz="2800" dirty="0" smtClean="0"/>
              <a:t> to the nearest integer</a:t>
            </a:r>
          </a:p>
          <a:p>
            <a:pPr>
              <a:buNone/>
            </a:pPr>
            <a:r>
              <a:rPr lang="en-US" sz="2800" dirty="0" err="1" smtClean="0"/>
              <a:t>Math.floor</a:t>
            </a:r>
            <a:r>
              <a:rPr lang="en-US" sz="2800" dirty="0" smtClean="0"/>
              <a:t>(</a:t>
            </a:r>
            <a:r>
              <a:rPr lang="en-US" sz="2800" dirty="0" err="1" smtClean="0"/>
              <a:t>Math.random</a:t>
            </a:r>
            <a:r>
              <a:rPr lang="en-US" sz="2800" dirty="0" smtClean="0"/>
              <a:t>() * 11);   // returns a random number between 0 and 10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742590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Strings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quotes inside a string, as long as they don't match the quotes surrounding the string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 answer = "It's alright";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answer = "He is called 'Johnny‘ "; 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answer = 'He is called "Johnny“ ';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 answer = ”He is called "Johnny“ “; (Won’t work)</a:t>
            </a:r>
          </a:p>
          <a:p>
            <a:pPr>
              <a:buNone/>
            </a:pPr>
            <a:r>
              <a:rPr lang="en-US" dirty="0" smtClean="0"/>
              <a:t>Solution: </a:t>
            </a:r>
            <a:r>
              <a:rPr lang="en-US" dirty="0" err="1" smtClean="0"/>
              <a:t>var</a:t>
            </a:r>
            <a:r>
              <a:rPr lang="en-US" dirty="0" smtClean="0"/>
              <a:t> answer = ”He is called \"Johnny\“ “; </a:t>
            </a:r>
          </a:p>
          <a:p>
            <a:pPr>
              <a:buNone/>
            </a:pPr>
            <a:r>
              <a:rPr lang="en-US" dirty="0" smtClean="0"/>
              <a:t>The backslash escape character turns special characters into string characters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Strings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 txt = "AB";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sln</a:t>
            </a:r>
            <a:r>
              <a:rPr lang="en-US" dirty="0" smtClean="0"/>
              <a:t> = </a:t>
            </a:r>
            <a:r>
              <a:rPr lang="en-US" dirty="0" err="1" smtClean="0"/>
              <a:t>txt.length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Strings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Breaking Long Code Lines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"Hello Dolly.";</a:t>
            </a:r>
          </a:p>
          <a:p>
            <a:pPr>
              <a:buNone/>
            </a:pP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 "Hello \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Dolly!";</a:t>
            </a:r>
          </a:p>
          <a:p>
            <a:pPr>
              <a:buNone/>
            </a:pP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 "Hello" + </a:t>
            </a:r>
            <a:br>
              <a:rPr lang="en-US" sz="2800" dirty="0" smtClean="0"/>
            </a:br>
            <a:r>
              <a:rPr lang="en-US" sz="2800" dirty="0" smtClean="0"/>
              <a:t>"Dolly!";</a:t>
            </a:r>
          </a:p>
          <a:p>
            <a:pPr>
              <a:buNone/>
            </a:pP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 \ </a:t>
            </a:r>
            <a:br>
              <a:rPr lang="en-US" sz="2800" dirty="0" smtClean="0"/>
            </a:br>
            <a:r>
              <a:rPr lang="en-US" sz="2800" dirty="0" smtClean="0"/>
              <a:t>"Hello Dolly!"; </a:t>
            </a:r>
            <a:r>
              <a:rPr lang="en-US" sz="2800" dirty="0" smtClean="0">
                <a:solidFill>
                  <a:srgbClr val="FF0000"/>
                </a:solidFill>
              </a:rPr>
              <a:t>(Won’t work)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 Can be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 x = "John</a:t>
            </a:r>
            <a:r>
              <a:rPr lang="en-US" sz="2600" dirty="0" smtClean="0"/>
              <a:t>"; </a:t>
            </a:r>
            <a:r>
              <a:rPr lang="en-US" sz="3000" dirty="0" smtClean="0"/>
              <a:t>// </a:t>
            </a:r>
            <a:r>
              <a:rPr lang="en-US" sz="2600" dirty="0" err="1" smtClean="0"/>
              <a:t>typeof</a:t>
            </a:r>
            <a:r>
              <a:rPr lang="en-US" sz="2600" dirty="0" smtClean="0"/>
              <a:t> x will return string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var</a:t>
            </a:r>
            <a:r>
              <a:rPr lang="en-US" sz="2800" dirty="0" smtClean="0"/>
              <a:t> y = new String("John</a:t>
            </a:r>
            <a:r>
              <a:rPr lang="en-US" sz="2400" dirty="0" smtClean="0"/>
              <a:t>"); </a:t>
            </a:r>
            <a:r>
              <a:rPr lang="en-US" sz="2800" dirty="0" smtClean="0"/>
              <a:t>// </a:t>
            </a:r>
            <a:r>
              <a:rPr lang="en-US" sz="2800" dirty="0" err="1" smtClean="0"/>
              <a:t>typeof</a:t>
            </a:r>
            <a:r>
              <a:rPr lang="en-US" sz="2800" dirty="0" smtClean="0"/>
              <a:t> y will return object</a:t>
            </a:r>
          </a:p>
          <a:p>
            <a:pPr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== (check the equality of values)</a:t>
            </a:r>
          </a:p>
          <a:p>
            <a:pPr>
              <a:buNone/>
            </a:pPr>
            <a:r>
              <a:rPr lang="en-US" sz="2800" dirty="0" smtClean="0"/>
              <a:t>	=== (check the equality of values and type)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(x == y) is true because x and y have equal values </a:t>
            </a:r>
            <a:br>
              <a:rPr lang="en-US" sz="2800" dirty="0" smtClean="0"/>
            </a:br>
            <a:r>
              <a:rPr lang="en-US" sz="2800" dirty="0" smtClean="0"/>
              <a:t> (x === y) is false because x and y have different types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 x = new String("John");             </a:t>
            </a:r>
            <a:br>
              <a:rPr lang="en-US" sz="2800" dirty="0" smtClean="0"/>
            </a:br>
            <a:r>
              <a:rPr lang="en-US" sz="2800" dirty="0" err="1" smtClean="0"/>
              <a:t>var</a:t>
            </a:r>
            <a:r>
              <a:rPr lang="en-US" sz="2800" dirty="0" smtClean="0"/>
              <a:t> y = new String("John");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// (x == y) is false because objects cannot be compared</a:t>
            </a:r>
            <a:endParaRPr lang="en-US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Methods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762000"/>
          <a:ext cx="8686800" cy="58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685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Method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r>
                        <a:rPr lang="en-US" dirty="0"/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character at the specified index (position)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charCodeAt()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Unicode of the character at the specified index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concat()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Joins two or more strings, and returns a copy of the joined strings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fromCharCode()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Unicode values to characters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indexOf()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position of the first found occurrence of a specified value in a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r>
                        <a:rPr lang="en-US" dirty="0"/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position of the last found occurrence of a specified value in a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localeCompare()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Compares two strings in the current locale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match()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Searches a string for a match against a regular expression, and returns the matches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replace()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Searches a string for a value and returns a new string with the value replaced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search()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Searches a string for a value and returns the position of the match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Methods </a:t>
            </a:r>
            <a:r>
              <a:rPr lang="en-US" sz="2700" dirty="0" smtClean="0"/>
              <a:t>Cont…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792480"/>
          <a:ext cx="8915400" cy="542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374"/>
                <a:gridCol w="66460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Method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slice()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a part of a string and returns a new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split()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Splits a string into an array of substrings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substr()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a part of a string from a start position through a number of characters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substring()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a part of a string between two specified positions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toLocaleLowerCase()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a string to lowercase letters, according to the host's locale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toLocaleUpperCase()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to uppercase letters, according to the host's locale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toLowerCase()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to lowercase letters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toString()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value of a String object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toUpperCase()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to uppercase letters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trim()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whitespace from both ends of a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valueOf()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primitive value of a String object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 Dates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Date object lets you work with dates (years, months, days, hours, minutes, seconds, and milliseconds)</a:t>
            </a:r>
          </a:p>
          <a:p>
            <a:r>
              <a:rPr lang="en-US" dirty="0" smtClean="0"/>
              <a:t>Using new Date(), creates a new date object with the </a:t>
            </a:r>
            <a:r>
              <a:rPr lang="en-US" b="1" dirty="0" smtClean="0"/>
              <a:t>current date and time</a:t>
            </a:r>
          </a:p>
          <a:p>
            <a:r>
              <a:rPr lang="en-US" dirty="0" smtClean="0"/>
              <a:t>Using new Date(</a:t>
            </a:r>
            <a:r>
              <a:rPr lang="en-US" b="1" dirty="0" smtClean="0"/>
              <a:t>date string</a:t>
            </a:r>
            <a:r>
              <a:rPr lang="en-US" dirty="0" smtClean="0"/>
              <a:t>), creates a new date object from the </a:t>
            </a:r>
            <a:r>
              <a:rPr lang="en-US" b="1" dirty="0" smtClean="0"/>
              <a:t>specified date and time</a:t>
            </a:r>
          </a:p>
          <a:p>
            <a:r>
              <a:rPr lang="en-US" dirty="0" smtClean="0"/>
              <a:t>Using new Date(</a:t>
            </a:r>
            <a:r>
              <a:rPr lang="en-US" b="1" dirty="0" smtClean="0"/>
              <a:t>7 numbers</a:t>
            </a:r>
            <a:r>
              <a:rPr lang="en-US" dirty="0" smtClean="0"/>
              <a:t>), creates a new date object with the </a:t>
            </a:r>
            <a:r>
              <a:rPr lang="en-US" b="1" dirty="0" smtClean="0"/>
              <a:t>specified date and time</a:t>
            </a:r>
          </a:p>
          <a:p>
            <a:r>
              <a:rPr lang="en-US" dirty="0" smtClean="0"/>
              <a:t>The 7 numbers specify the year, month, day, hour, minute, second, and millisecond, in that order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&lt;p id="demo"&gt;&lt;/p&gt;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&lt;script&gt;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carName</a:t>
            </a:r>
            <a:r>
              <a:rPr lang="en-IN" dirty="0"/>
              <a:t> = "Volvo";</a:t>
            </a:r>
            <a:br>
              <a:rPr lang="en-IN" dirty="0"/>
            </a:b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carName</a:t>
            </a:r>
            <a:r>
              <a:rPr lang="en-IN" dirty="0"/>
              <a:t>; </a:t>
            </a:r>
            <a:br>
              <a:rPr lang="en-IN" dirty="0"/>
            </a:b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720782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 smtClean="0"/>
              <a:t>	&lt;script&gt;</a:t>
            </a:r>
            <a:br>
              <a:rPr lang="en-US" sz="2400" i="1" dirty="0" smtClean="0"/>
            </a:br>
            <a:r>
              <a:rPr lang="en-US" sz="2400" i="1" dirty="0" err="1" smtClean="0"/>
              <a:t>var</a:t>
            </a:r>
            <a:r>
              <a:rPr lang="en-US" sz="2400" i="1" dirty="0" smtClean="0"/>
              <a:t> d = new Date(99,5,24,11,33,30,0);</a:t>
            </a:r>
            <a:br>
              <a:rPr lang="en-US" sz="2400" i="1" dirty="0" smtClean="0"/>
            </a:br>
            <a:r>
              <a:rPr lang="en-US" sz="2400" i="1" dirty="0" err="1" smtClean="0"/>
              <a:t>document.getElementById</a:t>
            </a:r>
            <a:r>
              <a:rPr lang="en-US" sz="2400" i="1" dirty="0" smtClean="0"/>
              <a:t>("demo").</a:t>
            </a:r>
            <a:r>
              <a:rPr lang="en-US" sz="2400" i="1" dirty="0" err="1" smtClean="0"/>
              <a:t>innerHTML</a:t>
            </a:r>
            <a:r>
              <a:rPr lang="en-US" sz="2400" i="1" dirty="0" smtClean="0"/>
              <a:t> = d;</a:t>
            </a:r>
            <a:br>
              <a:rPr lang="en-US" sz="2400" i="1" dirty="0" smtClean="0"/>
            </a:br>
            <a:r>
              <a:rPr lang="en-US" sz="2400" i="1" dirty="0" smtClean="0"/>
              <a:t>&lt;/script&gt;</a:t>
            </a:r>
          </a:p>
          <a:p>
            <a:pPr>
              <a:buNone/>
            </a:pPr>
            <a:r>
              <a:rPr lang="en-US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Thu Jun 24 1999 11:33:30 GMT+0530 (India Standard Time)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d = new Date(99,5,24);</a:t>
            </a:r>
          </a:p>
          <a:p>
            <a:pPr>
              <a:buNone/>
            </a:pPr>
            <a:r>
              <a:rPr lang="en-US" sz="2400" dirty="0" smtClean="0"/>
              <a:t>	Output: Thu Jun 24 1999 00:00:00 GMT+0530 (India Standard Time)</a:t>
            </a:r>
          </a:p>
          <a:p>
            <a:pPr>
              <a:buNone/>
            </a:pPr>
            <a:r>
              <a:rPr lang="en-US" sz="2400" dirty="0" smtClean="0"/>
              <a:t>NOTE: When you display a date object in HTML, it is automatically converted to a string</a:t>
            </a:r>
          </a:p>
          <a:p>
            <a:pPr>
              <a:buNone/>
            </a:pPr>
            <a:r>
              <a:rPr lang="en-US" sz="2400" i="1" dirty="0" smtClean="0"/>
              <a:t>d = new Date();</a:t>
            </a:r>
          </a:p>
          <a:p>
            <a:pPr>
              <a:buNone/>
            </a:pPr>
            <a:r>
              <a:rPr lang="en-US" sz="2400" i="1" dirty="0" err="1" smtClean="0"/>
              <a:t>document.getElementById</a:t>
            </a:r>
            <a:r>
              <a:rPr lang="en-US" sz="2400" i="1" dirty="0" smtClean="0"/>
              <a:t>("demo").</a:t>
            </a:r>
            <a:r>
              <a:rPr lang="en-US" sz="2400" i="1" dirty="0" err="1" smtClean="0"/>
              <a:t>innerHTML</a:t>
            </a:r>
            <a:r>
              <a:rPr lang="en-US" sz="2400" i="1" dirty="0" smtClean="0"/>
              <a:t> = d;</a:t>
            </a:r>
          </a:p>
          <a:p>
            <a:pPr>
              <a:buNone/>
            </a:pPr>
            <a:r>
              <a:rPr lang="en-US" sz="2400" i="1" dirty="0" err="1" smtClean="0"/>
              <a:t>document.getElementById</a:t>
            </a:r>
            <a:r>
              <a:rPr lang="en-US" sz="2400" i="1" dirty="0" smtClean="0"/>
              <a:t>("demo").</a:t>
            </a:r>
            <a:r>
              <a:rPr lang="en-US" sz="2400" i="1" dirty="0" err="1" smtClean="0"/>
              <a:t>innerHTML</a:t>
            </a:r>
            <a:r>
              <a:rPr lang="en-US" sz="2400" i="1" dirty="0" smtClean="0"/>
              <a:t> = d. </a:t>
            </a:r>
            <a:r>
              <a:rPr lang="en-US" sz="2400" i="1" dirty="0" err="1" smtClean="0"/>
              <a:t>toString</a:t>
            </a:r>
            <a:r>
              <a:rPr lang="en-US" sz="2400" i="1" dirty="0" smtClean="0"/>
              <a:t>();</a:t>
            </a:r>
            <a:endParaRPr lang="en-US" sz="24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 Dates </a:t>
            </a:r>
            <a:r>
              <a:rPr lang="en-US" sz="3100" dirty="0" smtClean="0"/>
              <a:t>cont…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 Dates </a:t>
            </a:r>
            <a:r>
              <a:rPr lang="en-US" sz="31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dirty="0" smtClean="0"/>
              <a:t>The </a:t>
            </a:r>
            <a:r>
              <a:rPr lang="en-US" sz="2800" b="1" dirty="0" err="1" smtClean="0"/>
              <a:t>toDateString</a:t>
            </a:r>
            <a:r>
              <a:rPr lang="en-US" sz="2800" b="1" dirty="0" smtClean="0"/>
              <a:t>()</a:t>
            </a:r>
            <a:r>
              <a:rPr lang="en-US" sz="2800" dirty="0" smtClean="0"/>
              <a:t> method converts a date to a more readable format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i="1" dirty="0" err="1" smtClean="0"/>
              <a:t>d.toDateString</a:t>
            </a:r>
            <a:r>
              <a:rPr lang="en-US" sz="2800" i="1" dirty="0" smtClean="0"/>
              <a:t>()</a:t>
            </a:r>
            <a:endParaRPr lang="en-US" i="1" dirty="0" smtClean="0"/>
          </a:p>
          <a:p>
            <a:pPr>
              <a:buNone/>
            </a:pPr>
            <a:r>
              <a:rPr lang="en-US" sz="2800" dirty="0" smtClean="0"/>
              <a:t>Output: Wed Sep 23 2015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</a:t>
            </a:r>
            <a:r>
              <a:rPr lang="en-US" sz="2800" dirty="0" smtClean="0"/>
              <a:t>Date objects are static, not dynamic. The computer time is ticking, but date objects, once created, are not.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 Dates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 smtClean="0"/>
              <a:t>Date methods let you get and set date values (years, months, days, hours, minutes, seconds, milliseconds)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118360"/>
          <a:ext cx="66294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085"/>
                <a:gridCol w="4806315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getDate()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day as a number (1-31)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getDay()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Get the weekday as a number (0-6)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getFullYear()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four digit year (yyyy)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getHours()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hour (0-23)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getMilliseconds()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milliseconds (0-999)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getMinutes()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minutes (0-59)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getMonth()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Get the month (0-11)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getSeconds</a:t>
                      </a:r>
                      <a:r>
                        <a:rPr lang="en-US" dirty="0"/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seconds (0-59)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getTime()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Get the time (milliseconds since January 1, 1970)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Dates Methods </a:t>
            </a:r>
            <a:r>
              <a:rPr lang="en-US" sz="2800" dirty="0" smtClean="0"/>
              <a:t>Cont…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438400"/>
          <a:ext cx="74676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11"/>
                <a:gridCol w="5738989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setDate()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day as a number (1-31)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setFullYear()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year (optionally month and day)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setHours()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 the hour (0-23)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setMilliseconds()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milliseconds (0-999)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setMinutes()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minutes (0-59)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setMonth()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month (0-11)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setSeconds()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 the seconds (0-59)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12954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Set methods are used for setting a part of a date.</a:t>
            </a:r>
            <a:endParaRPr lang="en-US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Dates Methods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Input - Parsing Dates</a:t>
            </a:r>
          </a:p>
          <a:p>
            <a:pPr lvl="1"/>
            <a:r>
              <a:rPr lang="en-US" dirty="0" smtClean="0"/>
              <a:t>If you have a valid date string, you can use the </a:t>
            </a:r>
            <a:r>
              <a:rPr lang="en-US" b="1" dirty="0" err="1" smtClean="0"/>
              <a:t>Date.parse</a:t>
            </a:r>
            <a:r>
              <a:rPr lang="en-US" b="1" dirty="0" smtClean="0"/>
              <a:t>()</a:t>
            </a:r>
            <a:r>
              <a:rPr lang="en-US" dirty="0" smtClean="0"/>
              <a:t> method to convert it to milliseconds.</a:t>
            </a:r>
          </a:p>
          <a:p>
            <a:pPr lvl="1"/>
            <a:r>
              <a:rPr lang="en-US" b="1" dirty="0" err="1" smtClean="0"/>
              <a:t>Date.parse</a:t>
            </a:r>
            <a:r>
              <a:rPr lang="en-US" b="1" dirty="0" smtClean="0"/>
              <a:t>()</a:t>
            </a:r>
            <a:r>
              <a:rPr lang="en-US" dirty="0" smtClean="0"/>
              <a:t> returns the number of milliseconds between the date and January 1, 1970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Concatenation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x = "5" + 2 + 3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If you add a number to a string, the number will be treated as string, and concatenated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 the result is : 523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x = "John" + " " + "Doe</a:t>
            </a:r>
            <a:r>
              <a:rPr lang="en-IN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Result is: John Doe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2162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28039025"/>
              </p:ext>
            </p:extLst>
          </p:nvPr>
        </p:nvGraphicFramePr>
        <p:xfrm>
          <a:off x="1447800" y="1686560"/>
          <a:ext cx="65532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Assignment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95131460"/>
              </p:ext>
            </p:extLst>
          </p:nvPr>
        </p:nvGraphicFramePr>
        <p:xfrm>
          <a:off x="2286000" y="1595120"/>
          <a:ext cx="4343400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3716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494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0539FF-4A98-4D99-B047-36496B93311B}"/>
</file>

<file path=customXml/itemProps2.xml><?xml version="1.0" encoding="utf-8"?>
<ds:datastoreItem xmlns:ds="http://schemas.openxmlformats.org/officeDocument/2006/customXml" ds:itemID="{5FBA9039-E5D4-41CD-AF87-8E74E50BEFF4}"/>
</file>

<file path=customXml/itemProps3.xml><?xml version="1.0" encoding="utf-8"?>
<ds:datastoreItem xmlns:ds="http://schemas.openxmlformats.org/officeDocument/2006/customXml" ds:itemID="{453D5442-D9A7-42EA-8916-D18B0B30B789}"/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1974</Words>
  <Application>Microsoft Office PowerPoint</Application>
  <PresentationFormat>On-screen Show (4:3)</PresentationFormat>
  <Paragraphs>552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Why Study JavaScript? </vt:lpstr>
      <vt:lpstr>Where to put javascript</vt:lpstr>
      <vt:lpstr>JavaScript Output </vt:lpstr>
      <vt:lpstr>innerHTML </vt:lpstr>
      <vt:lpstr>JavaScript Identifiers  </vt:lpstr>
      <vt:lpstr>Example</vt:lpstr>
      <vt:lpstr>String Concatenation</vt:lpstr>
      <vt:lpstr>JavaScript Operators </vt:lpstr>
      <vt:lpstr>JavaScript Assignment Operators </vt:lpstr>
      <vt:lpstr>JavaScript String Operators </vt:lpstr>
      <vt:lpstr>JavaScript Comparison and Logical Operators </vt:lpstr>
      <vt:lpstr>Logical Operators </vt:lpstr>
      <vt:lpstr>Slide 13</vt:lpstr>
      <vt:lpstr>Slide 14</vt:lpstr>
      <vt:lpstr>Slide 15</vt:lpstr>
      <vt:lpstr>Slide 16</vt:lpstr>
      <vt:lpstr>Slide 17</vt:lpstr>
      <vt:lpstr>Array Properties </vt:lpstr>
      <vt:lpstr>Adding Array Elements </vt:lpstr>
      <vt:lpstr>Slide 20</vt:lpstr>
      <vt:lpstr>JavaScript Array Methods </vt:lpstr>
      <vt:lpstr>Join Method</vt:lpstr>
      <vt:lpstr>Popping and Pushing </vt:lpstr>
      <vt:lpstr>Shifting Elements </vt:lpstr>
      <vt:lpstr>Slide 25</vt:lpstr>
      <vt:lpstr>Slide 26</vt:lpstr>
      <vt:lpstr>Splicing an Array </vt:lpstr>
      <vt:lpstr>Using splice() to Remove Elements </vt:lpstr>
      <vt:lpstr> </vt:lpstr>
      <vt:lpstr>Numeric Sort </vt:lpstr>
      <vt:lpstr>Slide 31</vt:lpstr>
      <vt:lpstr>Slide 32</vt:lpstr>
      <vt:lpstr>Find the Highest (or Lowest) Value </vt:lpstr>
      <vt:lpstr>Slicing an Array </vt:lpstr>
      <vt:lpstr>Slide 35</vt:lpstr>
      <vt:lpstr>Javascript Date()</vt:lpstr>
      <vt:lpstr>Control Structure: If and else </vt:lpstr>
      <vt:lpstr>JavaScript Comments and Errors </vt:lpstr>
      <vt:lpstr>Looping Array Elements </vt:lpstr>
      <vt:lpstr>The else if Statement </vt:lpstr>
      <vt:lpstr>JavaScript Switch Statement </vt:lpstr>
      <vt:lpstr>The break Keyword </vt:lpstr>
      <vt:lpstr>Common Code and Fall-Through </vt:lpstr>
      <vt:lpstr>JavaScript For Loop </vt:lpstr>
      <vt:lpstr>JavaScript While Loop </vt:lpstr>
      <vt:lpstr>Do/While loop</vt:lpstr>
      <vt:lpstr>Slide 47</vt:lpstr>
      <vt:lpstr>JavaScript Break and Continue </vt:lpstr>
      <vt:lpstr>Slide 49</vt:lpstr>
      <vt:lpstr>Slide 50</vt:lpstr>
      <vt:lpstr>JavaScript Math Object </vt:lpstr>
      <vt:lpstr>JavaScript Math Object Cont…</vt:lpstr>
      <vt:lpstr>JavaScript Strings  </vt:lpstr>
      <vt:lpstr>JavaScript Strings Cont…</vt:lpstr>
      <vt:lpstr>JavaScript Strings Cont…</vt:lpstr>
      <vt:lpstr>Strings Can be Objects </vt:lpstr>
      <vt:lpstr>String Methods </vt:lpstr>
      <vt:lpstr>String Methods Cont… </vt:lpstr>
      <vt:lpstr>JavaScript Dates </vt:lpstr>
      <vt:lpstr>JavaScript Dates cont… </vt:lpstr>
      <vt:lpstr>JavaScript Dates cont…</vt:lpstr>
      <vt:lpstr>JavaScript Dates Methods</vt:lpstr>
      <vt:lpstr>JavaScript Dates Methods Cont…</vt:lpstr>
      <vt:lpstr>JavaScript Dates Methods Cont…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</dc:creator>
  <cp:lastModifiedBy>N Ramrakhiyani</cp:lastModifiedBy>
  <cp:revision>278</cp:revision>
  <dcterms:created xsi:type="dcterms:W3CDTF">2006-08-16T00:00:00Z</dcterms:created>
  <dcterms:modified xsi:type="dcterms:W3CDTF">2016-08-01T07:57:02Z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