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y="6858000" cx="12192000"/>
  <p:notesSz cx="7559675" cy="10691800"/>
  <p:embeddedFontLst>
    <p:embeddedFont>
      <p:font typeface="Roboto Condensed ExtraBold"/>
      <p:bold r:id="rId76"/>
      <p:boldItalic r:id="rId77"/>
    </p:embeddedFont>
    <p:embeddedFont>
      <p:font typeface="Nunito"/>
      <p:regular r:id="rId78"/>
      <p:bold r:id="rId79"/>
      <p:italic r:id="rId80"/>
      <p:boldItalic r:id="rId81"/>
    </p:embeddedFont>
    <p:embeddedFont>
      <p:font typeface="Montserrat"/>
      <p:regular r:id="rId82"/>
      <p:bold r:id="rId83"/>
      <p:italic r:id="rId84"/>
      <p:boldItalic r:id="rId85"/>
    </p:embeddedFont>
    <p:embeddedFont>
      <p:font typeface="Roboto Condensed"/>
      <p:regular r:id="rId86"/>
      <p:bold r:id="rId87"/>
      <p:italic r:id="rId88"/>
      <p:boldItalic r:id="rId89"/>
    </p:embeddedFont>
    <p:embeddedFont>
      <p:font typeface="Roboto Condensed Light"/>
      <p:regular r:id="rId90"/>
      <p:bold r:id="rId91"/>
      <p:italic r:id="rId92"/>
      <p:boldItalic r:id="rId93"/>
    </p:embeddedFont>
    <p:embeddedFont>
      <p:font typeface="Noto Sans Symbols"/>
      <p:regular r:id="rId94"/>
      <p:bold r:id="rId95"/>
    </p:embeddedFont>
    <p:embeddedFont>
      <p:font typeface="Lexend"/>
      <p:regular r:id="rId96"/>
      <p:bold r:id="rId97"/>
    </p:embeddedFont>
    <p:embeddedFont>
      <p:font typeface="Lexend Black"/>
      <p:bold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9" roundtripDataSignature="AMtx7mgf9T4D/qZ2Bxz2bv1U3kabmJ+X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NotoSansSymbols-bold.fntdata"/><Relationship Id="rId94" Type="http://schemas.openxmlformats.org/officeDocument/2006/relationships/font" Target="fonts/NotoSansSymbols-regular.fntdata"/><Relationship Id="rId97" Type="http://schemas.openxmlformats.org/officeDocument/2006/relationships/font" Target="fonts/Lexend-bold.fntdata"/><Relationship Id="rId96" Type="http://schemas.openxmlformats.org/officeDocument/2006/relationships/font" Target="fonts/Lexend-regular.fntdata"/><Relationship Id="rId11" Type="http://schemas.openxmlformats.org/officeDocument/2006/relationships/slide" Target="slides/slide7.xml"/><Relationship Id="rId99" Type="http://customschemas.google.com/relationships/presentationmetadata" Target="metadata"/><Relationship Id="rId10" Type="http://schemas.openxmlformats.org/officeDocument/2006/relationships/slide" Target="slides/slide6.xml"/><Relationship Id="rId98" Type="http://schemas.openxmlformats.org/officeDocument/2006/relationships/font" Target="fonts/LexendBlack-bold.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RobotoCondensedLight-bold.fntdata"/><Relationship Id="rId90" Type="http://schemas.openxmlformats.org/officeDocument/2006/relationships/font" Target="fonts/RobotoCondensedLight-regular.fntdata"/><Relationship Id="rId93" Type="http://schemas.openxmlformats.org/officeDocument/2006/relationships/font" Target="fonts/RobotoCondensedLight-boldItalic.fntdata"/><Relationship Id="rId92" Type="http://schemas.openxmlformats.org/officeDocument/2006/relationships/font" Target="fonts/RobotoCondensedLigh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font" Target="fonts/Montserrat-italic.fntdata"/><Relationship Id="rId83" Type="http://schemas.openxmlformats.org/officeDocument/2006/relationships/font" Target="fonts/Montserrat-bold.fntdata"/><Relationship Id="rId86" Type="http://schemas.openxmlformats.org/officeDocument/2006/relationships/font" Target="fonts/RobotoCondensed-regular.fntdata"/><Relationship Id="rId85" Type="http://schemas.openxmlformats.org/officeDocument/2006/relationships/font" Target="fonts/Montserrat-boldItalic.fntdata"/><Relationship Id="rId88" Type="http://schemas.openxmlformats.org/officeDocument/2006/relationships/font" Target="fonts/RobotoCondensed-italic.fntdata"/><Relationship Id="rId87" Type="http://schemas.openxmlformats.org/officeDocument/2006/relationships/font" Target="fonts/RobotoCondensed-bold.fntdata"/><Relationship Id="rId89" Type="http://schemas.openxmlformats.org/officeDocument/2006/relationships/font" Target="fonts/RobotoCondensed-boldItalic.fntdata"/><Relationship Id="rId80" Type="http://schemas.openxmlformats.org/officeDocument/2006/relationships/font" Target="fonts/Nunito-italic.fntdata"/><Relationship Id="rId82" Type="http://schemas.openxmlformats.org/officeDocument/2006/relationships/font" Target="fonts/Montserrat-regular.fntdata"/><Relationship Id="rId81"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font" Target="fonts/RobotoCondensedExtraBold-boldItalic.fntdata"/><Relationship Id="rId76" Type="http://schemas.openxmlformats.org/officeDocument/2006/relationships/font" Target="fonts/RobotoCondensedExtraBold-bold.fntdata"/><Relationship Id="rId79" Type="http://schemas.openxmlformats.org/officeDocument/2006/relationships/font" Target="fonts/Nunito-bold.fntdata"/><Relationship Id="rId78" Type="http://schemas.openxmlformats.org/officeDocument/2006/relationships/font" Target="fonts/Nunito-regular.fntdata"/><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bb636fcf1_0_819: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bb636fcf1_0_819: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ebb636fcf1_0_873: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ebb636fcf1_0_873: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bb636fcf1_0_926: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bb636fcf1_0_926: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bb636fcf1_0_8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bb636fcf1_0_8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bb636fcf1_0_6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bb636fcf1_0_6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bb636fcf1_0_174: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bb636fcf1_0_174: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bb636fcf1_0_979: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bb636fcf1_0_979: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bb636fcf1_0_984: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bb636fcf1_0_984: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ebb636fcf1_0_988: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bb636fcf1_0_988: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bb636fcf1_0_546: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bb636fcf1_0_546: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bb636fcf1_0_600: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bb636fcf1_0_600: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ebb636fcf1_0_653: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ebb636fcf1_0_653: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ebb636fcf1_0_707: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ebb636fcf1_0_707: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ebb636fcf1_1_50: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ebb636fcf1_1_50: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bb636fcf1_1_104: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ebb636fcf1_1_104: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ebb636fcf1_1_158: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ebb636fcf1_1_158: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ebb636fcf1_1_212: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ebb636fcf1_1_212: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bb636fcf1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ebb636fcf1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ebb636fcf1_1_265: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ebb636fcf1_1_265: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bb636fcf1_0_487: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bb636fcf1_0_487: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ebb636fcf1_1_371: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ebb636fcf1_1_371: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ebb636fcf1_1_0: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ebb636fcf1_1_0: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ebb636fcf1_1_319: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ebb636fcf1_1_319: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bb636fcf1_0_814: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bb636fcf1_0_814: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ebb636fcf1_1_615: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ebb636fcf1_1_615: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ebb636fcf1_1_558: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2ebb636fcf1_1_558: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bb636fcf1_0_8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ebb636fcf1_0_8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bb636fcf1_0_9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ebb636fcf1_0_9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bb636fcf1_0_224:notes"/>
          <p:cNvSpPr/>
          <p:nvPr>
            <p:ph idx="2" type="sldImg"/>
          </p:nvPr>
        </p:nvSpPr>
        <p:spPr>
          <a:xfrm>
            <a:off x="420313" y="801885"/>
            <a:ext cx="6719700" cy="40095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bb636fcf1_0_224:notes"/>
          <p:cNvSpPr txBox="1"/>
          <p:nvPr>
            <p:ph idx="1" type="body"/>
          </p:nvPr>
        </p:nvSpPr>
        <p:spPr>
          <a:xfrm>
            <a:off x="755968" y="5078605"/>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bb636fcf1_0_1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ebb636fcf1_0_1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ebe751994e_0_566"/>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2ebe751994e_0_566"/>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2ebe751994e_0_5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ebe751994e_0_60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ebe751994e_0_60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2ebe751994e_0_60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ebe751994e_0_6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4">
  <p:cSld name="TITLE_AND_BODY_4">
    <p:spTree>
      <p:nvGrpSpPr>
        <p:cNvPr id="50" name="Shape 50"/>
        <p:cNvGrpSpPr/>
        <p:nvPr/>
      </p:nvGrpSpPr>
      <p:grpSpPr>
        <a:xfrm>
          <a:off x="0" y="0"/>
          <a:ext cx="0" cy="0"/>
          <a:chOff x="0" y="0"/>
          <a:chExt cx="0" cy="0"/>
        </a:xfrm>
      </p:grpSpPr>
      <p:sp>
        <p:nvSpPr>
          <p:cNvPr id="51" name="Google Shape;51;g2ebe751994e_0_60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g2ebe751994e_0_607"/>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53" name="Google Shape;53;g2ebe751994e_0_6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5">
  <p:cSld name="TITLE_AND_BODY_5">
    <p:spTree>
      <p:nvGrpSpPr>
        <p:cNvPr id="54" name="Shape 54"/>
        <p:cNvGrpSpPr/>
        <p:nvPr/>
      </p:nvGrpSpPr>
      <p:grpSpPr>
        <a:xfrm>
          <a:off x="0" y="0"/>
          <a:ext cx="0" cy="0"/>
          <a:chOff x="0" y="0"/>
          <a:chExt cx="0" cy="0"/>
        </a:xfrm>
      </p:grpSpPr>
      <p:sp>
        <p:nvSpPr>
          <p:cNvPr id="55" name="Google Shape;55;g2ebe751994e_0_6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2ebe751994e_0_6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57" name="Google Shape;57;g2ebe751994e_0_6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58" name="Shape 58"/>
        <p:cNvGrpSpPr/>
        <p:nvPr/>
      </p:nvGrpSpPr>
      <p:grpSpPr>
        <a:xfrm>
          <a:off x="0" y="0"/>
          <a:ext cx="0" cy="0"/>
          <a:chOff x="0" y="0"/>
          <a:chExt cx="0" cy="0"/>
        </a:xfrm>
      </p:grpSpPr>
      <p:sp>
        <p:nvSpPr>
          <p:cNvPr id="59" name="Google Shape;59;g2ebe751994e_0_6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0" name="Google Shape;60;g2ebe751994e_0_615"/>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61" name="Google Shape;61;g2ebe751994e_0_6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62" name="Shape 62"/>
        <p:cNvGrpSpPr/>
        <p:nvPr/>
      </p:nvGrpSpPr>
      <p:grpSpPr>
        <a:xfrm>
          <a:off x="0" y="0"/>
          <a:ext cx="0" cy="0"/>
          <a:chOff x="0" y="0"/>
          <a:chExt cx="0" cy="0"/>
        </a:xfrm>
      </p:grpSpPr>
      <p:sp>
        <p:nvSpPr>
          <p:cNvPr id="63" name="Google Shape;63;g2ebe751994e_0_61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4" name="Google Shape;64;g2ebe751994e_0_619"/>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65" name="Google Shape;65;g2ebe751994e_0_6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66" name="Shape 66"/>
        <p:cNvGrpSpPr/>
        <p:nvPr/>
      </p:nvGrpSpPr>
      <p:grpSpPr>
        <a:xfrm>
          <a:off x="0" y="0"/>
          <a:ext cx="0" cy="0"/>
          <a:chOff x="0" y="0"/>
          <a:chExt cx="0" cy="0"/>
        </a:xfrm>
      </p:grpSpPr>
      <p:sp>
        <p:nvSpPr>
          <p:cNvPr id="67" name="Google Shape;67;g2ebe751994e_0_62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8" name="Google Shape;68;g2ebe751994e_0_62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69" name="Google Shape;69;g2ebe751994e_0_6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6">
  <p:cSld name="TITLE_AND_BODY_6">
    <p:spTree>
      <p:nvGrpSpPr>
        <p:cNvPr id="70" name="Shape 70"/>
        <p:cNvGrpSpPr/>
        <p:nvPr/>
      </p:nvGrpSpPr>
      <p:grpSpPr>
        <a:xfrm>
          <a:off x="0" y="0"/>
          <a:ext cx="0" cy="0"/>
          <a:chOff x="0" y="0"/>
          <a:chExt cx="0" cy="0"/>
        </a:xfrm>
      </p:grpSpPr>
      <p:sp>
        <p:nvSpPr>
          <p:cNvPr id="71" name="Google Shape;71;g2ebe751994e_0_62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g2ebe751994e_0_627"/>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73" name="Google Shape;73;g2ebe751994e_0_6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7">
  <p:cSld name="TITLE_AND_BODY_7">
    <p:spTree>
      <p:nvGrpSpPr>
        <p:cNvPr id="74" name="Shape 74"/>
        <p:cNvGrpSpPr/>
        <p:nvPr/>
      </p:nvGrpSpPr>
      <p:grpSpPr>
        <a:xfrm>
          <a:off x="0" y="0"/>
          <a:ext cx="0" cy="0"/>
          <a:chOff x="0" y="0"/>
          <a:chExt cx="0" cy="0"/>
        </a:xfrm>
      </p:grpSpPr>
      <p:sp>
        <p:nvSpPr>
          <p:cNvPr id="75" name="Google Shape;75;g2ebe751994e_0_63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6" name="Google Shape;76;g2ebe751994e_0_63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77" name="Google Shape;77;g2ebe751994e_0_6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8">
  <p:cSld name="TITLE_AND_BODY_8">
    <p:spTree>
      <p:nvGrpSpPr>
        <p:cNvPr id="78" name="Shape 78"/>
        <p:cNvGrpSpPr/>
        <p:nvPr/>
      </p:nvGrpSpPr>
      <p:grpSpPr>
        <a:xfrm>
          <a:off x="0" y="0"/>
          <a:ext cx="0" cy="0"/>
          <a:chOff x="0" y="0"/>
          <a:chExt cx="0" cy="0"/>
        </a:xfrm>
      </p:grpSpPr>
      <p:sp>
        <p:nvSpPr>
          <p:cNvPr id="79" name="Google Shape;79;g2ebe751994e_0_63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0" name="Google Shape;80;g2ebe751994e_0_635"/>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81" name="Google Shape;81;g2ebe751994e_0_63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ebe751994e_0_570"/>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2ebe751994e_0_5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9">
  <p:cSld name="TITLE_AND_BODY_9">
    <p:spTree>
      <p:nvGrpSpPr>
        <p:cNvPr id="82" name="Shape 82"/>
        <p:cNvGrpSpPr/>
        <p:nvPr/>
      </p:nvGrpSpPr>
      <p:grpSpPr>
        <a:xfrm>
          <a:off x="0" y="0"/>
          <a:ext cx="0" cy="0"/>
          <a:chOff x="0" y="0"/>
          <a:chExt cx="0" cy="0"/>
        </a:xfrm>
      </p:grpSpPr>
      <p:sp>
        <p:nvSpPr>
          <p:cNvPr id="83" name="Google Shape;83;g2ebe751994e_0_63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4" name="Google Shape;84;g2ebe751994e_0_639"/>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85" name="Google Shape;85;g2ebe751994e_0_6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0">
  <p:cSld name="TITLE_AND_BODY_10">
    <p:spTree>
      <p:nvGrpSpPr>
        <p:cNvPr id="86" name="Shape 86"/>
        <p:cNvGrpSpPr/>
        <p:nvPr/>
      </p:nvGrpSpPr>
      <p:grpSpPr>
        <a:xfrm>
          <a:off x="0" y="0"/>
          <a:ext cx="0" cy="0"/>
          <a:chOff x="0" y="0"/>
          <a:chExt cx="0" cy="0"/>
        </a:xfrm>
      </p:grpSpPr>
      <p:sp>
        <p:nvSpPr>
          <p:cNvPr id="87" name="Google Shape;87;g2ebe751994e_0_64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8" name="Google Shape;88;g2ebe751994e_0_64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89" name="Google Shape;89;g2ebe751994e_0_6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ebe751994e_0_57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2ebe751994e_0_57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2ebe751994e_0_5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ebe751994e_0_577"/>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ebe751994e_0_577"/>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2ebe751994e_0_577"/>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2ebe751994e_0_5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ebe751994e_0_582"/>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2ebe751994e_0_5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ebe751994e_0_58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2ebe751994e_0_585"/>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2ebe751994e_0_5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ebe751994e_0_589"/>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2ebe751994e_0_5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ebe751994e_0_592"/>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ebe751994e_0_592"/>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2ebe751994e_0_592"/>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2ebe751994e_0_592"/>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2ebe751994e_0_5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ebe751994e_0_598"/>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2ebe751994e_0_59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ebe751994e_0_562"/>
          <p:cNvSpPr txBox="1"/>
          <p:nvPr>
            <p:ph type="title"/>
          </p:nvPr>
        </p:nvSpPr>
        <p:spPr>
          <a:xfrm>
            <a:off x="415600" y="593367"/>
            <a:ext cx="11360700" cy="763500"/>
          </a:xfrm>
          <a:prstGeom prst="rect">
            <a:avLst/>
          </a:prstGeom>
          <a:solidFill>
            <a:schemeClr val="lt2"/>
          </a:solid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Font typeface="Roboto Condensed"/>
              <a:buNone/>
              <a:defRPr b="1" sz="3700">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2ebe751994e_0_56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Roboto Condensed"/>
              <a:buChar char="●"/>
              <a:defRPr sz="2400">
                <a:solidFill>
                  <a:schemeClr val="dk2"/>
                </a:solidFill>
                <a:latin typeface="Roboto Condensed"/>
                <a:ea typeface="Roboto Condensed"/>
                <a:cs typeface="Roboto Condensed"/>
                <a:sym typeface="Roboto Condensed"/>
              </a:defRPr>
            </a:lvl1pPr>
            <a:lvl2pPr indent="-349250" lvl="1" marL="9144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2pPr>
            <a:lvl3pPr indent="-349250" lvl="2" marL="13716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3pPr>
            <a:lvl4pPr indent="-349250" lvl="3" marL="18288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4pPr>
            <a:lvl5pPr indent="-349250" lvl="4" marL="22860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5pPr>
            <a:lvl6pPr indent="-349250" lvl="5" marL="27432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6pPr>
            <a:lvl7pPr indent="-349250" lvl="6" marL="32004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7pPr>
            <a:lvl8pPr indent="-349250" lvl="7" marL="36576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8pPr>
            <a:lvl9pPr indent="-349250" lvl="8" marL="411480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9pPr>
          </a:lstStyle>
          <a:p/>
        </p:txBody>
      </p:sp>
      <p:sp>
        <p:nvSpPr>
          <p:cNvPr id="8" name="Google Shape;8;g2ebe751994e_0_56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0.jpg"/><Relationship Id="rId4" Type="http://schemas.openxmlformats.org/officeDocument/2006/relationships/image" Target="../media/image20.jpg"/><Relationship Id="rId5" Type="http://schemas.openxmlformats.org/officeDocument/2006/relationships/image" Target="../media/image10.jpg"/><Relationship Id="rId6" Type="http://schemas.openxmlformats.org/officeDocument/2006/relationships/image" Target="../media/image31.jpg"/><Relationship Id="rId7"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24.jpg"/><Relationship Id="rId5" Type="http://schemas.openxmlformats.org/officeDocument/2006/relationships/image" Target="../media/image36.jpg"/><Relationship Id="rId6" Type="http://schemas.openxmlformats.org/officeDocument/2006/relationships/image" Target="../media/image25.jpg"/><Relationship Id="rId7" Type="http://schemas.openxmlformats.org/officeDocument/2006/relationships/image" Target="../media/image3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hyperlink" Target="https://www.indeed.com/career-advice/career-development/employee-training-and-develop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43.jpg"/><Relationship Id="rId5" Type="http://schemas.openxmlformats.org/officeDocument/2006/relationships/image" Target="../media/image27.png"/><Relationship Id="rId6"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8.png"/><Relationship Id="rId4" Type="http://schemas.openxmlformats.org/officeDocument/2006/relationships/image" Target="../media/image42.png"/><Relationship Id="rId5" Type="http://schemas.openxmlformats.org/officeDocument/2006/relationships/image" Target="../media/image50.png"/><Relationship Id="rId6" Type="http://schemas.openxmlformats.org/officeDocument/2006/relationships/image" Target="../media/image49.png"/><Relationship Id="rId7" Type="http://schemas.openxmlformats.org/officeDocument/2006/relationships/image" Target="../media/image5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57.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4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6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45.png"/><Relationship Id="rId4" Type="http://schemas.openxmlformats.org/officeDocument/2006/relationships/image" Target="../media/image55.png"/><Relationship Id="rId5" Type="http://schemas.openxmlformats.org/officeDocument/2006/relationships/image" Target="../media/image48.png"/><Relationship Id="rId6" Type="http://schemas.openxmlformats.org/officeDocument/2006/relationships/image" Target="../media/image5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8.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5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2.jpg"/><Relationship Id="rId10" Type="http://schemas.openxmlformats.org/officeDocument/2006/relationships/image" Target="../media/image9.png"/><Relationship Id="rId13" Type="http://schemas.openxmlformats.org/officeDocument/2006/relationships/image" Target="../media/image23.jpg"/><Relationship Id="rId12" Type="http://schemas.openxmlformats.org/officeDocument/2006/relationships/image" Target="../media/image14.jpg"/><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9.png"/><Relationship Id="rId9" Type="http://schemas.openxmlformats.org/officeDocument/2006/relationships/image" Target="../media/image13.png"/><Relationship Id="rId15" Type="http://schemas.openxmlformats.org/officeDocument/2006/relationships/image" Target="../media/image11.png"/><Relationship Id="rId14" Type="http://schemas.openxmlformats.org/officeDocument/2006/relationships/image" Target="../media/image12.jp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6.jp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p:nvPr/>
        </p:nvSpPr>
        <p:spPr>
          <a:xfrm>
            <a:off x="508225" y="150725"/>
            <a:ext cx="12766800" cy="2996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4800" u="none" cap="none" strike="noStrike">
                <a:solidFill>
                  <a:srgbClr val="373737"/>
                </a:solidFill>
                <a:latin typeface="Roboto Condensed Light"/>
                <a:ea typeface="Roboto Condensed Light"/>
                <a:cs typeface="Roboto Condensed Light"/>
                <a:sym typeface="Roboto Condensed Light"/>
              </a:rPr>
              <a:t>Unit-1</a:t>
            </a:r>
            <a:br>
              <a:rPr b="0" i="0" lang="en-US" sz="1800" u="none" cap="none" strike="noStrike">
                <a:solidFill>
                  <a:schemeClr val="dk1"/>
                </a:solidFill>
                <a:latin typeface="Arial"/>
                <a:ea typeface="Arial"/>
                <a:cs typeface="Arial"/>
                <a:sym typeface="Arial"/>
              </a:rPr>
            </a:br>
            <a:r>
              <a:rPr b="1" i="0" lang="en-US" sz="4400" u="none" cap="none" strike="noStrike">
                <a:solidFill>
                  <a:srgbClr val="C00000"/>
                </a:solidFill>
                <a:latin typeface="Roboto Condensed"/>
                <a:ea typeface="Roboto Condensed"/>
                <a:cs typeface="Roboto Condensed"/>
                <a:sym typeface="Roboto Condensed"/>
              </a:rPr>
              <a:t>Introduction</a:t>
            </a:r>
            <a:r>
              <a:rPr b="0" i="0" lang="en-US" sz="4400" u="none" cap="none" strike="noStrike">
                <a:solidFill>
                  <a:srgbClr val="373737"/>
                </a:solidFill>
                <a:latin typeface="Roboto Condensed"/>
                <a:ea typeface="Roboto Condensed"/>
                <a:cs typeface="Roboto Condensed"/>
                <a:sym typeface="Roboto Condensed"/>
              </a:rPr>
              <a:t> to</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None/>
            </a:pPr>
            <a:r>
              <a:rPr b="1" i="0" lang="en-US" sz="5000" u="none" cap="none" strike="noStrike">
                <a:solidFill>
                  <a:srgbClr val="373737"/>
                </a:solidFill>
                <a:latin typeface="Roboto Condensed"/>
                <a:ea typeface="Roboto Condensed"/>
                <a:cs typeface="Roboto Condensed"/>
                <a:sym typeface="Roboto Condensed"/>
              </a:rPr>
              <a:t>Software &amp; Software Engineering</a:t>
            </a:r>
            <a:endParaRPr b="1" i="0" sz="5000" u="none" cap="none" strike="noStrike">
              <a:solidFill>
                <a:srgbClr val="373737"/>
              </a:solidFill>
              <a:latin typeface="Roboto Condensed"/>
              <a:ea typeface="Roboto Condensed"/>
              <a:cs typeface="Roboto Condensed"/>
              <a:sym typeface="Roboto Condensed"/>
            </a:endParaRPr>
          </a:p>
          <a:p>
            <a:pPr indent="-387350" lvl="0" marL="457200" rtl="0" algn="r">
              <a:lnSpc>
                <a:spcPct val="90000"/>
              </a:lnSpc>
              <a:spcBef>
                <a:spcPts val="0"/>
              </a:spcBef>
              <a:spcAft>
                <a:spcPts val="0"/>
              </a:spcAft>
              <a:buClr>
                <a:srgbClr val="373737"/>
              </a:buClr>
              <a:buSzPts val="2500"/>
              <a:buFont typeface="Roboto Condensed"/>
              <a:buChar char="-"/>
            </a:pPr>
            <a:r>
              <a:rPr b="1" lang="en-US" sz="2500">
                <a:solidFill>
                  <a:srgbClr val="373737"/>
                </a:solidFill>
                <a:latin typeface="Roboto Condensed"/>
                <a:ea typeface="Roboto Condensed"/>
                <a:cs typeface="Roboto Condensed"/>
                <a:sym typeface="Roboto Condensed"/>
              </a:rPr>
              <a:t>KRISHNA BRAHMBHATT</a:t>
            </a:r>
            <a:endParaRPr b="1" sz="2500">
              <a:solidFill>
                <a:srgbClr val="373737"/>
              </a:solidFill>
              <a:latin typeface="Roboto Condensed"/>
              <a:ea typeface="Roboto Condensed"/>
              <a:cs typeface="Roboto Condensed"/>
              <a:sym typeface="Roboto Condensed"/>
            </a:endParaRPr>
          </a:p>
          <a:p>
            <a:pPr indent="0" lvl="0" marL="0" rtl="0" algn="l">
              <a:lnSpc>
                <a:spcPct val="90000"/>
              </a:lnSpc>
              <a:spcBef>
                <a:spcPts val="0"/>
              </a:spcBef>
              <a:spcAft>
                <a:spcPts val="0"/>
              </a:spcAft>
              <a:buSzPts val="1100"/>
              <a:buNone/>
            </a:pPr>
            <a:r>
              <a:t/>
            </a:r>
            <a:endParaRPr b="1" sz="3200">
              <a:solidFill>
                <a:srgbClr val="373737"/>
              </a:solidFill>
              <a:latin typeface="Roboto Condensed"/>
              <a:ea typeface="Roboto Condensed"/>
              <a:cs typeface="Roboto Condensed"/>
              <a:sym typeface="Roboto Condensed"/>
            </a:endParaRPr>
          </a:p>
          <a:p>
            <a:pPr indent="0" lvl="0" marL="0" rtl="0" algn="l">
              <a:lnSpc>
                <a:spcPct val="90000"/>
              </a:lnSpc>
              <a:spcBef>
                <a:spcPts val="0"/>
              </a:spcBef>
              <a:spcAft>
                <a:spcPts val="0"/>
              </a:spcAft>
              <a:buClr>
                <a:schemeClr val="dk1"/>
              </a:buClr>
              <a:buSzPts val="1100"/>
              <a:buFont typeface="Arial"/>
              <a:buNone/>
            </a:pPr>
            <a:r>
              <a:t/>
            </a:r>
            <a:endParaRPr b="1" sz="3400">
              <a:solidFill>
                <a:srgbClr val="373737"/>
              </a:solidFill>
              <a:latin typeface="Roboto Condensed"/>
              <a:ea typeface="Roboto Condensed"/>
              <a:cs typeface="Roboto Condensed"/>
              <a:sym typeface="Roboto Condensed"/>
            </a:endParaRPr>
          </a:p>
          <a:p>
            <a:pPr indent="0" lvl="0" marL="0" marR="0" rtl="0" algn="l">
              <a:lnSpc>
                <a:spcPct val="90000"/>
              </a:lnSpc>
              <a:spcBef>
                <a:spcPts val="0"/>
              </a:spcBef>
              <a:spcAft>
                <a:spcPts val="0"/>
              </a:spcAft>
              <a:buNone/>
            </a:pPr>
            <a:r>
              <a:t/>
            </a:r>
            <a:endParaRPr b="1" sz="5400">
              <a:solidFill>
                <a:srgbClr val="373737"/>
              </a:solidFill>
              <a:latin typeface="Roboto Condensed"/>
              <a:ea typeface="Roboto Condensed"/>
              <a:cs typeface="Roboto Condensed"/>
              <a:sym typeface="Roboto Condensed"/>
            </a:endParaRPr>
          </a:p>
        </p:txBody>
      </p:sp>
      <p:sp>
        <p:nvSpPr>
          <p:cNvPr id="95" name="Google Shape;95;p1"/>
          <p:cNvSpPr txBox="1"/>
          <p:nvPr/>
        </p:nvSpPr>
        <p:spPr>
          <a:xfrm>
            <a:off x="425100" y="3625500"/>
            <a:ext cx="11341800" cy="3093900"/>
          </a:xfrm>
          <a:prstGeom prst="rect">
            <a:avLst/>
          </a:prstGeom>
          <a:noFill/>
          <a:ln>
            <a:noFill/>
          </a:ln>
        </p:spPr>
        <p:txBody>
          <a:bodyPr anchorCtr="0" anchor="t" bIns="91425" lIns="91425" spcFirstLastPara="1" rIns="91425" wrap="square" tIns="91425">
            <a:spAutoFit/>
          </a:bodyPr>
          <a:lstStyle/>
          <a:p>
            <a:pPr indent="0" lvl="0" marL="0" rtl="0" algn="r">
              <a:lnSpc>
                <a:spcPct val="90000"/>
              </a:lnSpc>
              <a:spcBef>
                <a:spcPts val="0"/>
              </a:spcBef>
              <a:spcAft>
                <a:spcPts val="0"/>
              </a:spcAft>
              <a:buNone/>
            </a:pPr>
            <a:r>
              <a:rPr b="1" lang="en-US" sz="3000">
                <a:solidFill>
                  <a:srgbClr val="373737"/>
                </a:solidFill>
                <a:latin typeface="Roboto Condensed"/>
                <a:ea typeface="Roboto Condensed"/>
                <a:cs typeface="Roboto Condensed"/>
                <a:sym typeface="Roboto Condensed"/>
              </a:rPr>
              <a:t>Reference Book:</a:t>
            </a:r>
            <a:endParaRPr b="1" sz="3000">
              <a:solidFill>
                <a:srgbClr val="373737"/>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rPr b="1" lang="en-US" sz="3000">
                <a:solidFill>
                  <a:srgbClr val="0570A6"/>
                </a:solidFill>
                <a:latin typeface="Roboto Condensed"/>
                <a:ea typeface="Roboto Condensed"/>
                <a:cs typeface="Roboto Condensed"/>
                <a:sym typeface="Roboto Condensed"/>
              </a:rPr>
              <a:t>Software Engineering -A Practitioner’s Approach (Seventh Edition) - Roger S. Pressman.</a:t>
            </a:r>
            <a:endParaRPr b="1" sz="3000">
              <a:solidFill>
                <a:srgbClr val="0570A6"/>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t/>
            </a:r>
            <a:endParaRPr b="1" sz="3000">
              <a:solidFill>
                <a:srgbClr val="373737"/>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rPr b="1" lang="en-US" sz="3000">
                <a:solidFill>
                  <a:srgbClr val="373737"/>
                </a:solidFill>
                <a:latin typeface="Roboto Condensed"/>
                <a:ea typeface="Roboto Condensed"/>
                <a:cs typeface="Roboto Condensed"/>
                <a:sym typeface="Roboto Condensed"/>
              </a:rPr>
              <a:t>Chapter 1: Software &amp; Software Engineering</a:t>
            </a:r>
            <a:endParaRPr b="1" sz="3000">
              <a:solidFill>
                <a:srgbClr val="373737"/>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rPr b="1" lang="en-US" sz="3000">
                <a:solidFill>
                  <a:srgbClr val="373737"/>
                </a:solidFill>
                <a:latin typeface="Roboto Condensed"/>
                <a:ea typeface="Roboto Condensed"/>
                <a:cs typeface="Roboto Condensed"/>
                <a:sym typeface="Roboto Condensed"/>
              </a:rPr>
              <a:t>Chapter 2: Process Models(till 2.3)</a:t>
            </a:r>
            <a:endParaRPr b="1" sz="3000">
              <a:solidFill>
                <a:srgbClr val="373737"/>
              </a:solidFill>
              <a:latin typeface="Roboto Condensed"/>
              <a:ea typeface="Roboto Condensed"/>
              <a:cs typeface="Roboto Condensed"/>
              <a:sym typeface="Roboto Condensed"/>
            </a:endParaRPr>
          </a:p>
          <a:p>
            <a:pPr indent="0" lvl="0" marL="0" rtl="0" algn="r">
              <a:lnSpc>
                <a:spcPct val="90000"/>
              </a:lnSpc>
              <a:spcBef>
                <a:spcPts val="0"/>
              </a:spcBef>
              <a:spcAft>
                <a:spcPts val="0"/>
              </a:spcAft>
              <a:buNone/>
            </a:pPr>
            <a:r>
              <a:t/>
            </a:r>
            <a:endParaRPr b="1" sz="3000">
              <a:solidFill>
                <a:srgbClr val="373737"/>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2ebb636fcf1_0_819"/>
          <p:cNvSpPr txBox="1"/>
          <p:nvPr>
            <p:ph type="title"/>
          </p:nvPr>
        </p:nvSpPr>
        <p:spPr>
          <a:xfrm>
            <a:off x="415600" y="315326"/>
            <a:ext cx="11360700" cy="797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300"/>
              <a:buNone/>
            </a:pPr>
            <a:r>
              <a:rPr b="1" lang="en-US" sz="3900"/>
              <a:t>Software Application Domains</a:t>
            </a:r>
            <a:endParaRPr b="1" sz="3900"/>
          </a:p>
        </p:txBody>
      </p:sp>
      <p:sp>
        <p:nvSpPr>
          <p:cNvPr id="236" name="Google Shape;236;g2ebb636fcf1_0_819"/>
          <p:cNvSpPr txBox="1"/>
          <p:nvPr>
            <p:ph idx="1" type="body"/>
          </p:nvPr>
        </p:nvSpPr>
        <p:spPr>
          <a:xfrm>
            <a:off x="415600" y="1370033"/>
            <a:ext cx="11360700" cy="505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900">
                <a:solidFill>
                  <a:srgbClr val="0077B3"/>
                </a:solidFill>
              </a:rPr>
              <a:t>System software</a:t>
            </a:r>
            <a:r>
              <a:rPr lang="en-US" sz="2900"/>
              <a:t>—a collection of programs written to service other programs.The systems software area is characterized by heavy interaction with computer hardware; heavy usage by multiple users; concurrent operation that requires scheduling, resource sharing, and sophisticated process management; complex data structures; and multiple external interfaces.</a:t>
            </a:r>
            <a:endParaRPr sz="2900"/>
          </a:p>
          <a:p>
            <a:pPr indent="0" lvl="0" marL="0" rtl="0" algn="l">
              <a:spcBef>
                <a:spcPts val="1600"/>
              </a:spcBef>
              <a:spcAft>
                <a:spcPts val="1600"/>
              </a:spcAft>
              <a:buNone/>
            </a:pPr>
            <a:r>
              <a:rPr b="1" lang="en-US" sz="2900">
                <a:solidFill>
                  <a:srgbClr val="0077B3"/>
                </a:solidFill>
              </a:rPr>
              <a:t>Application software</a:t>
            </a:r>
            <a:r>
              <a:rPr lang="en-US" sz="2900"/>
              <a:t>—stand-alone programs that solve a specific business need. Applications in this area process business or technical data in a way that facilitates business operations or management/technical decision making.</a:t>
            </a:r>
            <a:endParaRPr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g2ebb636fcf1_0_873"/>
          <p:cNvSpPr txBox="1"/>
          <p:nvPr>
            <p:ph idx="1" type="body"/>
          </p:nvPr>
        </p:nvSpPr>
        <p:spPr>
          <a:xfrm>
            <a:off x="415600" y="293467"/>
            <a:ext cx="11360700" cy="62325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b="1" lang="en-US">
                <a:solidFill>
                  <a:srgbClr val="0077B3"/>
                </a:solidFill>
              </a:rPr>
              <a:t>Engineering/scientific software</a:t>
            </a:r>
            <a:r>
              <a:rPr lang="en-US"/>
              <a:t>—has been characterized by “number crunching” algorithms.Applications range from astronomy to volcanology, from automotive stress analysis to space shuttle orbital dynamics, and from molecular biology to automated manufacturing. </a:t>
            </a:r>
            <a:endParaRPr/>
          </a:p>
          <a:p>
            <a:pPr indent="0" lvl="0" marL="0" rtl="0" algn="l">
              <a:spcBef>
                <a:spcPts val="1600"/>
              </a:spcBef>
              <a:spcAft>
                <a:spcPts val="0"/>
              </a:spcAft>
              <a:buNone/>
            </a:pPr>
            <a:r>
              <a:rPr b="1" lang="en-US">
                <a:solidFill>
                  <a:srgbClr val="0077B3"/>
                </a:solidFill>
              </a:rPr>
              <a:t>Embedded software</a:t>
            </a:r>
            <a:r>
              <a:rPr lang="en-US"/>
              <a:t>—resides within a product or system and is used to implement and control features and functions for the end user and for the system itself. Embedded software can perform limited and esoteric functions (e.g., keypad control for a microwave oven) or provide significant function and control capability (e.g., digital functions in an automobile such as fuel control).</a:t>
            </a:r>
            <a:endParaRPr/>
          </a:p>
          <a:p>
            <a:pPr indent="0" lvl="0" marL="0" rtl="0" algn="l">
              <a:spcBef>
                <a:spcPts val="1600"/>
              </a:spcBef>
              <a:spcAft>
                <a:spcPts val="1600"/>
              </a:spcAft>
              <a:buNone/>
            </a:pPr>
            <a:r>
              <a:rPr b="1" lang="en-US">
                <a:solidFill>
                  <a:srgbClr val="0077B3"/>
                </a:solidFill>
              </a:rPr>
              <a:t>Product-line software</a:t>
            </a:r>
            <a:r>
              <a:rPr lang="en-US"/>
              <a:t>—designed to provide a specific capability for use by many different customers. Product-line software can focus on a limited and esoteric marketplace (e.g., inventory control products) or address mass consumer markets (e.g., word processing, spreadsheets, computer graphics).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g2ebb636fcf1_0_926"/>
          <p:cNvSpPr txBox="1"/>
          <p:nvPr>
            <p:ph idx="1" type="body"/>
          </p:nvPr>
        </p:nvSpPr>
        <p:spPr>
          <a:xfrm>
            <a:off x="415600" y="687333"/>
            <a:ext cx="11360700" cy="547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900">
                <a:solidFill>
                  <a:srgbClr val="0077B3"/>
                </a:solidFill>
              </a:rPr>
              <a:t>Artificial intelligence software</a:t>
            </a:r>
            <a:r>
              <a:rPr lang="en-US" sz="2900"/>
              <a:t>—makes use of non-numerical algorithms to solve complex problems that are not amenable to computation or straightforward analysis. Applications within this area include robotics, expert systems, pattern recognition (image and voice), artificial neural networks.</a:t>
            </a:r>
            <a:endParaRPr sz="2900"/>
          </a:p>
          <a:p>
            <a:pPr indent="0" lvl="0" marL="0" rtl="0" algn="l">
              <a:spcBef>
                <a:spcPts val="1600"/>
              </a:spcBef>
              <a:spcAft>
                <a:spcPts val="1600"/>
              </a:spcAft>
              <a:buNone/>
            </a:pPr>
            <a:r>
              <a:rPr b="1" lang="en-US" sz="2900">
                <a:solidFill>
                  <a:srgbClr val="0077B3"/>
                </a:solidFill>
              </a:rPr>
              <a:t>Web applications</a:t>
            </a:r>
            <a:r>
              <a:rPr lang="en-US" sz="2900"/>
              <a:t>—called “WebApps,” s can be little more than a set of linked hypertext files that present information using text and limited graphics. WebApps are evolving into sophisticated computing environments that not only provide stand-alone features, and content to the end user, but also are integrated with corporate databases and business applications.</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ebb636fcf1_0_8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52" name="Google Shape;252;g2ebb636fcf1_0_80"/>
          <p:cNvSpPr txBox="1"/>
          <p:nvPr/>
        </p:nvSpPr>
        <p:spPr>
          <a:xfrm>
            <a:off x="337410" y="338667"/>
            <a:ext cx="3642000" cy="366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ebb636fcf1_0_69"/>
          <p:cNvSpPr txBox="1"/>
          <p:nvPr/>
        </p:nvSpPr>
        <p:spPr>
          <a:xfrm>
            <a:off x="964300" y="2686200"/>
            <a:ext cx="10548300" cy="309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solidFill>
                  <a:srgbClr val="0077B3"/>
                </a:solidFill>
                <a:highlight>
                  <a:schemeClr val="lt1"/>
                </a:highlight>
                <a:latin typeface="Nunito"/>
                <a:ea typeface="Nunito"/>
                <a:cs typeface="Nunito"/>
                <a:sym typeface="Nunito"/>
              </a:rPr>
              <a:t>Engineering</a:t>
            </a:r>
            <a:r>
              <a:rPr b="1" lang="en-US" sz="2700">
                <a:solidFill>
                  <a:srgbClr val="595959"/>
                </a:solidFill>
                <a:highlight>
                  <a:schemeClr val="lt1"/>
                </a:highlight>
                <a:latin typeface="Nunito"/>
                <a:ea typeface="Nunito"/>
                <a:cs typeface="Nunito"/>
                <a:sym typeface="Nunito"/>
              </a:rPr>
              <a:t> is the process of </a:t>
            </a:r>
            <a:r>
              <a:rPr b="1" lang="en-US" sz="2700">
                <a:solidFill>
                  <a:srgbClr val="0077B3"/>
                </a:solidFill>
                <a:highlight>
                  <a:schemeClr val="lt1"/>
                </a:highlight>
                <a:latin typeface="Nunito"/>
                <a:ea typeface="Nunito"/>
                <a:cs typeface="Nunito"/>
                <a:sym typeface="Nunito"/>
              </a:rPr>
              <a:t>designing and building </a:t>
            </a:r>
            <a:r>
              <a:rPr b="1" lang="en-US" sz="2700">
                <a:solidFill>
                  <a:srgbClr val="595959"/>
                </a:solidFill>
                <a:highlight>
                  <a:schemeClr val="lt1"/>
                </a:highlight>
                <a:latin typeface="Nunito"/>
                <a:ea typeface="Nunito"/>
                <a:cs typeface="Nunito"/>
                <a:sym typeface="Nunito"/>
              </a:rPr>
              <a:t>something that serves a </a:t>
            </a:r>
            <a:r>
              <a:rPr b="1" lang="en-US" sz="2700">
                <a:solidFill>
                  <a:srgbClr val="0077B3"/>
                </a:solidFill>
                <a:highlight>
                  <a:schemeClr val="lt1"/>
                </a:highlight>
                <a:latin typeface="Nunito"/>
                <a:ea typeface="Nunito"/>
                <a:cs typeface="Nunito"/>
                <a:sym typeface="Nunito"/>
              </a:rPr>
              <a:t>particular purpose</a:t>
            </a:r>
            <a:r>
              <a:rPr b="1" lang="en-US" sz="2700">
                <a:solidFill>
                  <a:srgbClr val="595959"/>
                </a:solidFill>
                <a:highlight>
                  <a:schemeClr val="lt1"/>
                </a:highlight>
                <a:latin typeface="Nunito"/>
                <a:ea typeface="Nunito"/>
                <a:cs typeface="Nunito"/>
                <a:sym typeface="Nunito"/>
              </a:rPr>
              <a:t> and finds a</a:t>
            </a:r>
            <a:r>
              <a:rPr b="1" lang="en-US" sz="2700">
                <a:solidFill>
                  <a:srgbClr val="0077B3"/>
                </a:solidFill>
                <a:highlight>
                  <a:schemeClr val="lt1"/>
                </a:highlight>
                <a:latin typeface="Nunito"/>
                <a:ea typeface="Nunito"/>
                <a:cs typeface="Nunito"/>
                <a:sym typeface="Nunito"/>
              </a:rPr>
              <a:t> cost-effective solution</a:t>
            </a:r>
            <a:r>
              <a:rPr b="1" lang="en-US" sz="2700">
                <a:solidFill>
                  <a:srgbClr val="595959"/>
                </a:solidFill>
                <a:highlight>
                  <a:schemeClr val="lt1"/>
                </a:highlight>
                <a:latin typeface="Nunito"/>
                <a:ea typeface="Nunito"/>
                <a:cs typeface="Nunito"/>
                <a:sym typeface="Nunito"/>
              </a:rPr>
              <a:t> to problems. </a:t>
            </a:r>
            <a:endParaRPr b="1" sz="2700">
              <a:solidFill>
                <a:srgbClr val="595959"/>
              </a:solidFill>
            </a:endParaRPr>
          </a:p>
          <a:p>
            <a:pPr indent="0" lvl="0" marL="0" rtl="0" algn="ctr">
              <a:spcBef>
                <a:spcPts val="0"/>
              </a:spcBef>
              <a:spcAft>
                <a:spcPts val="0"/>
              </a:spcAft>
              <a:buNone/>
            </a:pPr>
            <a:r>
              <a:t/>
            </a:r>
            <a:endParaRPr b="1" sz="2700">
              <a:solidFill>
                <a:srgbClr val="595959"/>
              </a:solidFill>
            </a:endParaRPr>
          </a:p>
          <a:p>
            <a:pPr indent="0" lvl="0" marL="0" rtl="0" algn="ctr">
              <a:spcBef>
                <a:spcPts val="0"/>
              </a:spcBef>
              <a:spcAft>
                <a:spcPts val="0"/>
              </a:spcAft>
              <a:buNone/>
            </a:pPr>
            <a:r>
              <a:rPr b="1" i="1" lang="en-US" sz="2700">
                <a:solidFill>
                  <a:srgbClr val="595959"/>
                </a:solidFill>
                <a:highlight>
                  <a:srgbClr val="F9F9F9"/>
                </a:highlight>
                <a:latin typeface="Nunito"/>
                <a:ea typeface="Nunito"/>
                <a:cs typeface="Nunito"/>
                <a:sym typeface="Nunito"/>
              </a:rPr>
              <a:t>Software Engineering is a </a:t>
            </a:r>
            <a:r>
              <a:rPr b="1" i="1" lang="en-US" sz="2700">
                <a:solidFill>
                  <a:srgbClr val="0077B3"/>
                </a:solidFill>
                <a:highlight>
                  <a:srgbClr val="F9F9F9"/>
                </a:highlight>
                <a:latin typeface="Nunito"/>
                <a:ea typeface="Nunito"/>
                <a:cs typeface="Nunito"/>
                <a:sym typeface="Nunito"/>
              </a:rPr>
              <a:t>systematic, disciplined, quantifiable study and approach to the design, development, operation, and maintenanc</a:t>
            </a:r>
            <a:r>
              <a:rPr b="1" i="1" lang="en-US" sz="2700">
                <a:solidFill>
                  <a:srgbClr val="595959"/>
                </a:solidFill>
                <a:highlight>
                  <a:srgbClr val="F9F9F9"/>
                </a:highlight>
                <a:latin typeface="Nunito"/>
                <a:ea typeface="Nunito"/>
                <a:cs typeface="Nunito"/>
                <a:sym typeface="Nunito"/>
              </a:rPr>
              <a:t>e of a software system.</a:t>
            </a:r>
            <a:endParaRPr b="1" sz="2700">
              <a:solidFill>
                <a:srgbClr val="595959"/>
              </a:solidFill>
            </a:endParaRPr>
          </a:p>
        </p:txBody>
      </p:sp>
      <p:sp>
        <p:nvSpPr>
          <p:cNvPr id="258" name="Google Shape;258;g2ebb636fcf1_0_69"/>
          <p:cNvSpPr txBox="1"/>
          <p:nvPr/>
        </p:nvSpPr>
        <p:spPr>
          <a:xfrm>
            <a:off x="557400" y="956450"/>
            <a:ext cx="11077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dk1"/>
                </a:solidFill>
              </a:rPr>
              <a:t>The IEEE has developed a more comprehensive definition when it states: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i="0" lang="en-US" sz="3400" u="none" cap="none" strike="noStrike">
                <a:solidFill>
                  <a:srgbClr val="373737"/>
                </a:solidFill>
                <a:latin typeface="Roboto Condensed"/>
                <a:ea typeface="Roboto Condensed"/>
                <a:cs typeface="Roboto Condensed"/>
                <a:sym typeface="Roboto Condensed"/>
              </a:rPr>
              <a:t>Why to Study Software Engineering?</a:t>
            </a:r>
            <a:endParaRPr b="0" i="0" sz="3400" u="none" cap="none" strike="noStrike">
              <a:solidFill>
                <a:srgbClr val="212121"/>
              </a:solidFill>
              <a:latin typeface="Roboto Condensed"/>
              <a:ea typeface="Roboto Condensed"/>
              <a:cs typeface="Roboto Condensed"/>
              <a:sym typeface="Roboto Condensed"/>
            </a:endParaRPr>
          </a:p>
        </p:txBody>
      </p:sp>
      <p:pic>
        <p:nvPicPr>
          <p:cNvPr id="264" name="Google Shape;264;p3"/>
          <p:cNvPicPr preferRelativeResize="0"/>
          <p:nvPr/>
        </p:nvPicPr>
        <p:blipFill rotWithShape="1">
          <a:blip r:embed="rId3">
            <a:alphaModFix/>
          </a:blip>
          <a:srcRect b="13947" l="0" r="0" t="0"/>
          <a:stretch/>
        </p:blipFill>
        <p:spPr>
          <a:xfrm>
            <a:off x="546120" y="1828800"/>
            <a:ext cx="1663200" cy="2742840"/>
          </a:xfrm>
          <a:prstGeom prst="rect">
            <a:avLst/>
          </a:prstGeom>
          <a:noFill/>
          <a:ln>
            <a:noFill/>
          </a:ln>
        </p:spPr>
      </p:pic>
      <p:sp>
        <p:nvSpPr>
          <p:cNvPr id="265" name="Google Shape;265;p3"/>
          <p:cNvSpPr/>
          <p:nvPr/>
        </p:nvSpPr>
        <p:spPr>
          <a:xfrm>
            <a:off x="533520" y="5001120"/>
            <a:ext cx="1625400" cy="131004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How the Customer</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Explains Requirement</a:t>
            </a:r>
            <a:endParaRPr b="0" i="0" sz="2000" u="none" cap="none" strike="noStrike">
              <a:solidFill>
                <a:schemeClr val="dk1"/>
              </a:solidFill>
              <a:latin typeface="Arial"/>
              <a:ea typeface="Arial"/>
              <a:cs typeface="Arial"/>
              <a:sym typeface="Arial"/>
            </a:endParaRPr>
          </a:p>
        </p:txBody>
      </p:sp>
      <p:sp>
        <p:nvSpPr>
          <p:cNvPr id="266" name="Google Shape;266;p3"/>
          <p:cNvSpPr/>
          <p:nvPr/>
        </p:nvSpPr>
        <p:spPr>
          <a:xfrm>
            <a:off x="159480" y="955440"/>
            <a:ext cx="9155520" cy="516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800" u="none" cap="none" strike="noStrike">
                <a:solidFill>
                  <a:srgbClr val="212121"/>
                </a:solidFill>
                <a:latin typeface="Roboto Condensed"/>
                <a:ea typeface="Roboto Condensed"/>
                <a:cs typeface="Roboto Condensed"/>
                <a:sym typeface="Roboto Condensed"/>
              </a:rPr>
              <a:t>Software Development Life Cycle </a:t>
            </a:r>
            <a:r>
              <a:rPr b="1" i="0" lang="en-US" sz="2800" u="none" cap="none" strike="noStrike">
                <a:solidFill>
                  <a:srgbClr val="C00000"/>
                </a:solidFill>
                <a:latin typeface="Roboto Condensed"/>
                <a:ea typeface="Roboto Condensed"/>
                <a:cs typeface="Roboto Condensed"/>
                <a:sym typeface="Roboto Condensed"/>
              </a:rPr>
              <a:t>without</a:t>
            </a:r>
            <a:r>
              <a:rPr b="1" i="0" lang="en-US" sz="2800" u="none" cap="none" strike="noStrike">
                <a:solidFill>
                  <a:srgbClr val="212121"/>
                </a:solidFill>
                <a:latin typeface="Roboto Condensed"/>
                <a:ea typeface="Roboto Condensed"/>
                <a:cs typeface="Roboto Condensed"/>
                <a:sym typeface="Roboto Condensed"/>
              </a:rPr>
              <a:t> Software Engineering</a:t>
            </a:r>
            <a:endParaRPr b="0" i="0" sz="2800" u="none" cap="none" strike="noStrike">
              <a:solidFill>
                <a:schemeClr val="dk1"/>
              </a:solidFill>
              <a:latin typeface="Arial"/>
              <a:ea typeface="Arial"/>
              <a:cs typeface="Arial"/>
              <a:sym typeface="Arial"/>
            </a:endParaRPr>
          </a:p>
        </p:txBody>
      </p:sp>
      <p:cxnSp>
        <p:nvCxnSpPr>
          <p:cNvPr id="267" name="Google Shape;267;p3"/>
          <p:cNvCxnSpPr/>
          <p:nvPr/>
        </p:nvCxnSpPr>
        <p:spPr>
          <a:xfrm>
            <a:off x="219240" y="1523880"/>
            <a:ext cx="9113400" cy="0"/>
          </a:xfrm>
          <a:prstGeom prst="straightConnector1">
            <a:avLst/>
          </a:prstGeom>
          <a:noFill/>
          <a:ln cap="flat" cmpd="sng" w="9525">
            <a:solidFill>
              <a:schemeClr val="dk1"/>
            </a:solidFill>
            <a:prstDash val="solid"/>
            <a:miter lim="8000"/>
            <a:headEnd len="sm" w="sm" type="none"/>
            <a:tailEnd len="sm" w="sm" type="none"/>
          </a:ln>
        </p:spPr>
      </p:cxnSp>
      <p:sp>
        <p:nvSpPr>
          <p:cNvPr id="268" name="Google Shape;268;p3"/>
          <p:cNvSpPr/>
          <p:nvPr/>
        </p:nvSpPr>
        <p:spPr>
          <a:xfrm>
            <a:off x="2957400" y="4924800"/>
            <a:ext cx="1599840" cy="131004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How the Project Leader</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understand it</a:t>
            </a:r>
            <a:endParaRPr b="0" i="0" sz="2000" u="none" cap="none" strike="noStrike">
              <a:solidFill>
                <a:schemeClr val="dk1"/>
              </a:solidFill>
              <a:latin typeface="Arial"/>
              <a:ea typeface="Arial"/>
              <a:cs typeface="Arial"/>
              <a:sym typeface="Arial"/>
            </a:endParaRPr>
          </a:p>
        </p:txBody>
      </p:sp>
      <p:pic>
        <p:nvPicPr>
          <p:cNvPr id="269" name="Google Shape;269;p3"/>
          <p:cNvPicPr preferRelativeResize="0"/>
          <p:nvPr/>
        </p:nvPicPr>
        <p:blipFill rotWithShape="1">
          <a:blip r:embed="rId4">
            <a:alphaModFix/>
          </a:blip>
          <a:srcRect b="14138" l="0" r="0" t="0"/>
          <a:stretch/>
        </p:blipFill>
        <p:spPr>
          <a:xfrm>
            <a:off x="2881080" y="1835280"/>
            <a:ext cx="1676160" cy="2736360"/>
          </a:xfrm>
          <a:prstGeom prst="rect">
            <a:avLst/>
          </a:prstGeom>
          <a:noFill/>
          <a:ln>
            <a:noFill/>
          </a:ln>
        </p:spPr>
      </p:pic>
      <p:pic>
        <p:nvPicPr>
          <p:cNvPr id="270" name="Google Shape;270;p3"/>
          <p:cNvPicPr preferRelativeResize="0"/>
          <p:nvPr/>
        </p:nvPicPr>
        <p:blipFill rotWithShape="1">
          <a:blip r:embed="rId5">
            <a:alphaModFix/>
          </a:blip>
          <a:srcRect b="14286" l="0" r="0" t="0"/>
          <a:stretch/>
        </p:blipFill>
        <p:spPr>
          <a:xfrm>
            <a:off x="5199840" y="1828800"/>
            <a:ext cx="1676160" cy="2742840"/>
          </a:xfrm>
          <a:prstGeom prst="rect">
            <a:avLst/>
          </a:prstGeom>
          <a:noFill/>
          <a:ln>
            <a:noFill/>
          </a:ln>
        </p:spPr>
      </p:pic>
      <p:sp>
        <p:nvSpPr>
          <p:cNvPr id="271" name="Google Shape;271;p3"/>
          <p:cNvSpPr/>
          <p:nvPr/>
        </p:nvSpPr>
        <p:spPr>
          <a:xfrm>
            <a:off x="5275800" y="4924800"/>
            <a:ext cx="1523520" cy="13705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How the System Analyst</a:t>
            </a:r>
            <a:endParaRPr b="0"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design it</a:t>
            </a:r>
            <a:endParaRPr b="0" i="0" sz="2100" u="none" cap="none" strike="noStrike">
              <a:solidFill>
                <a:schemeClr val="dk1"/>
              </a:solidFill>
              <a:latin typeface="Arial"/>
              <a:ea typeface="Arial"/>
              <a:cs typeface="Arial"/>
              <a:sym typeface="Arial"/>
            </a:endParaRPr>
          </a:p>
        </p:txBody>
      </p:sp>
      <p:pic>
        <p:nvPicPr>
          <p:cNvPr id="272" name="Google Shape;272;p3"/>
          <p:cNvPicPr preferRelativeResize="0"/>
          <p:nvPr/>
        </p:nvPicPr>
        <p:blipFill rotWithShape="1">
          <a:blip r:embed="rId6">
            <a:alphaModFix/>
          </a:blip>
          <a:srcRect b="14286" l="0" r="0" t="0"/>
          <a:stretch/>
        </p:blipFill>
        <p:spPr>
          <a:xfrm>
            <a:off x="7565400" y="1828800"/>
            <a:ext cx="1676160" cy="2742840"/>
          </a:xfrm>
          <a:prstGeom prst="rect">
            <a:avLst/>
          </a:prstGeom>
          <a:noFill/>
          <a:ln>
            <a:noFill/>
          </a:ln>
        </p:spPr>
      </p:pic>
      <p:sp>
        <p:nvSpPr>
          <p:cNvPr id="273" name="Google Shape;273;p3"/>
          <p:cNvSpPr/>
          <p:nvPr/>
        </p:nvSpPr>
        <p:spPr>
          <a:xfrm>
            <a:off x="7667280" y="4924800"/>
            <a:ext cx="1574280" cy="13705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How the Programmer Works</a:t>
            </a:r>
            <a:endParaRPr b="0"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on it</a:t>
            </a:r>
            <a:endParaRPr b="0" i="0" sz="2100" u="none" cap="none" strike="noStrike">
              <a:solidFill>
                <a:schemeClr val="dk1"/>
              </a:solidFill>
              <a:latin typeface="Arial"/>
              <a:ea typeface="Arial"/>
              <a:cs typeface="Arial"/>
              <a:sym typeface="Arial"/>
            </a:endParaRPr>
          </a:p>
        </p:txBody>
      </p:sp>
      <p:cxnSp>
        <p:nvCxnSpPr>
          <p:cNvPr id="274" name="Google Shape;274;p3"/>
          <p:cNvCxnSpPr/>
          <p:nvPr/>
        </p:nvCxnSpPr>
        <p:spPr>
          <a:xfrm>
            <a:off x="2529000" y="1600200"/>
            <a:ext cx="0" cy="4647960"/>
          </a:xfrm>
          <a:prstGeom prst="straightConnector1">
            <a:avLst/>
          </a:prstGeom>
          <a:noFill/>
          <a:ln cap="flat" cmpd="sng" w="9525">
            <a:solidFill>
              <a:srgbClr val="8C8C8C"/>
            </a:solidFill>
            <a:prstDash val="solid"/>
            <a:miter lim="8000"/>
            <a:headEnd len="sm" w="sm" type="none"/>
            <a:tailEnd len="sm" w="sm" type="none"/>
          </a:ln>
        </p:spPr>
      </p:cxnSp>
      <p:cxnSp>
        <p:nvCxnSpPr>
          <p:cNvPr id="275" name="Google Shape;275;p3"/>
          <p:cNvCxnSpPr/>
          <p:nvPr/>
        </p:nvCxnSpPr>
        <p:spPr>
          <a:xfrm>
            <a:off x="4874760" y="1600200"/>
            <a:ext cx="0" cy="4647960"/>
          </a:xfrm>
          <a:prstGeom prst="straightConnector1">
            <a:avLst/>
          </a:prstGeom>
          <a:noFill/>
          <a:ln cap="flat" cmpd="sng" w="9525">
            <a:solidFill>
              <a:srgbClr val="8C8C8C"/>
            </a:solidFill>
            <a:prstDash val="solid"/>
            <a:miter lim="8000"/>
            <a:headEnd len="sm" w="sm" type="none"/>
            <a:tailEnd len="sm" w="sm" type="none"/>
          </a:ln>
        </p:spPr>
      </p:cxnSp>
      <p:cxnSp>
        <p:nvCxnSpPr>
          <p:cNvPr id="276" name="Google Shape;276;p3"/>
          <p:cNvCxnSpPr/>
          <p:nvPr/>
        </p:nvCxnSpPr>
        <p:spPr>
          <a:xfrm>
            <a:off x="7220520" y="1600200"/>
            <a:ext cx="0" cy="4647960"/>
          </a:xfrm>
          <a:prstGeom prst="straightConnector1">
            <a:avLst/>
          </a:prstGeom>
          <a:noFill/>
          <a:ln cap="flat" cmpd="sng" w="9525">
            <a:solidFill>
              <a:srgbClr val="8C8C8C"/>
            </a:solidFill>
            <a:prstDash val="solid"/>
            <a:miter lim="8000"/>
            <a:headEnd len="sm" w="sm" type="none"/>
            <a:tailEnd len="sm" w="sm" type="none"/>
          </a:ln>
        </p:spPr>
      </p:cxnSp>
      <p:grpSp>
        <p:nvGrpSpPr>
          <p:cNvPr id="277" name="Google Shape;277;p3"/>
          <p:cNvGrpSpPr/>
          <p:nvPr/>
        </p:nvGrpSpPr>
        <p:grpSpPr>
          <a:xfrm>
            <a:off x="1066680" y="4365360"/>
            <a:ext cx="587520" cy="587520"/>
            <a:chOff x="1066680" y="4365360"/>
            <a:chExt cx="587520" cy="587520"/>
          </a:xfrm>
        </p:grpSpPr>
        <p:sp>
          <p:nvSpPr>
            <p:cNvPr id="278" name="Google Shape;278;p3"/>
            <p:cNvSpPr/>
            <p:nvPr/>
          </p:nvSpPr>
          <p:spPr>
            <a:xfrm>
              <a:off x="1066680" y="436536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1183320" y="4419720"/>
              <a:ext cx="335160" cy="4561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1</a:t>
              </a:r>
              <a:endParaRPr b="0" i="0" sz="2400" u="none" cap="none" strike="noStrike">
                <a:solidFill>
                  <a:schemeClr val="dk1"/>
                </a:solidFill>
                <a:latin typeface="Arial"/>
                <a:ea typeface="Arial"/>
                <a:cs typeface="Arial"/>
                <a:sym typeface="Arial"/>
              </a:endParaRPr>
            </a:p>
          </p:txBody>
        </p:sp>
      </p:grpSp>
      <p:grpSp>
        <p:nvGrpSpPr>
          <p:cNvPr id="280" name="Google Shape;280;p3"/>
          <p:cNvGrpSpPr/>
          <p:nvPr/>
        </p:nvGrpSpPr>
        <p:grpSpPr>
          <a:xfrm>
            <a:off x="3490560" y="4343400"/>
            <a:ext cx="587520" cy="587520"/>
            <a:chOff x="3490560" y="4343400"/>
            <a:chExt cx="587520" cy="587520"/>
          </a:xfrm>
        </p:grpSpPr>
        <p:sp>
          <p:nvSpPr>
            <p:cNvPr id="281" name="Google Shape;281;p3"/>
            <p:cNvSpPr/>
            <p:nvPr/>
          </p:nvSpPr>
          <p:spPr>
            <a:xfrm>
              <a:off x="3490560" y="434340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3612960" y="439776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2</a:t>
              </a:r>
              <a:endParaRPr b="0" i="0" sz="2400" u="none" cap="none" strike="noStrike">
                <a:solidFill>
                  <a:schemeClr val="dk1"/>
                </a:solidFill>
                <a:latin typeface="Arial"/>
                <a:ea typeface="Arial"/>
                <a:cs typeface="Arial"/>
                <a:sym typeface="Arial"/>
              </a:endParaRPr>
            </a:p>
          </p:txBody>
        </p:sp>
      </p:grpSp>
      <p:grpSp>
        <p:nvGrpSpPr>
          <p:cNvPr id="283" name="Google Shape;283;p3"/>
          <p:cNvGrpSpPr/>
          <p:nvPr/>
        </p:nvGrpSpPr>
        <p:grpSpPr>
          <a:xfrm>
            <a:off x="5754960" y="4343400"/>
            <a:ext cx="587520" cy="587520"/>
            <a:chOff x="5754960" y="4343400"/>
            <a:chExt cx="587520" cy="587520"/>
          </a:xfrm>
        </p:grpSpPr>
        <p:sp>
          <p:nvSpPr>
            <p:cNvPr id="284" name="Google Shape;284;p3"/>
            <p:cNvSpPr/>
            <p:nvPr/>
          </p:nvSpPr>
          <p:spPr>
            <a:xfrm>
              <a:off x="5754960" y="434340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5877360" y="439776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3</a:t>
              </a:r>
              <a:endParaRPr b="0" i="0" sz="2400" u="none" cap="none" strike="noStrike">
                <a:solidFill>
                  <a:schemeClr val="dk1"/>
                </a:solidFill>
                <a:latin typeface="Arial"/>
                <a:ea typeface="Arial"/>
                <a:cs typeface="Arial"/>
                <a:sym typeface="Arial"/>
              </a:endParaRPr>
            </a:p>
          </p:txBody>
        </p:sp>
      </p:grpSp>
      <p:grpSp>
        <p:nvGrpSpPr>
          <p:cNvPr id="286" name="Google Shape;286;p3"/>
          <p:cNvGrpSpPr/>
          <p:nvPr/>
        </p:nvGrpSpPr>
        <p:grpSpPr>
          <a:xfrm>
            <a:off x="8124480" y="4365360"/>
            <a:ext cx="587520" cy="587520"/>
            <a:chOff x="8124480" y="4365360"/>
            <a:chExt cx="587520" cy="587520"/>
          </a:xfrm>
        </p:grpSpPr>
        <p:sp>
          <p:nvSpPr>
            <p:cNvPr id="287" name="Google Shape;287;p3"/>
            <p:cNvSpPr/>
            <p:nvPr/>
          </p:nvSpPr>
          <p:spPr>
            <a:xfrm>
              <a:off x="8124480" y="436536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8246520" y="441972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4</a:t>
              </a:r>
              <a:endParaRPr b="0" i="0" sz="2400" u="none" cap="none" strike="noStrike">
                <a:solidFill>
                  <a:schemeClr val="dk1"/>
                </a:solidFill>
                <a:latin typeface="Arial"/>
                <a:ea typeface="Arial"/>
                <a:cs typeface="Arial"/>
                <a:sym typeface="Arial"/>
              </a:endParaRPr>
            </a:p>
          </p:txBody>
        </p:sp>
      </p:grpSp>
      <p:sp>
        <p:nvSpPr>
          <p:cNvPr id="289" name="Google Shape;289;p3"/>
          <p:cNvSpPr/>
          <p:nvPr/>
        </p:nvSpPr>
        <p:spPr>
          <a:xfrm>
            <a:off x="10015200" y="4986360"/>
            <a:ext cx="1625400" cy="131004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How the Business</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Consultant describe it</a:t>
            </a:r>
            <a:endParaRPr b="0" i="0" sz="2000" u="none" cap="none" strike="noStrike">
              <a:solidFill>
                <a:schemeClr val="dk1"/>
              </a:solidFill>
              <a:latin typeface="Arial"/>
              <a:ea typeface="Arial"/>
              <a:cs typeface="Arial"/>
              <a:sym typeface="Arial"/>
            </a:endParaRPr>
          </a:p>
        </p:txBody>
      </p:sp>
      <p:pic>
        <p:nvPicPr>
          <p:cNvPr id="290" name="Google Shape;290;p3"/>
          <p:cNvPicPr preferRelativeResize="0"/>
          <p:nvPr/>
        </p:nvPicPr>
        <p:blipFill rotWithShape="1">
          <a:blip r:embed="rId7">
            <a:alphaModFix/>
          </a:blip>
          <a:srcRect b="14138" l="0" r="0" t="0"/>
          <a:stretch/>
        </p:blipFill>
        <p:spPr>
          <a:xfrm>
            <a:off x="9964440" y="1769760"/>
            <a:ext cx="1676160" cy="2736360"/>
          </a:xfrm>
          <a:prstGeom prst="rect">
            <a:avLst/>
          </a:prstGeom>
          <a:noFill/>
          <a:ln>
            <a:noFill/>
          </a:ln>
        </p:spPr>
      </p:pic>
      <p:grpSp>
        <p:nvGrpSpPr>
          <p:cNvPr id="291" name="Google Shape;291;p3"/>
          <p:cNvGrpSpPr/>
          <p:nvPr/>
        </p:nvGrpSpPr>
        <p:grpSpPr>
          <a:xfrm>
            <a:off x="10508760" y="4376160"/>
            <a:ext cx="587520" cy="587520"/>
            <a:chOff x="10508760" y="4376160"/>
            <a:chExt cx="587520" cy="587520"/>
          </a:xfrm>
        </p:grpSpPr>
        <p:sp>
          <p:nvSpPr>
            <p:cNvPr id="292" name="Google Shape;292;p3"/>
            <p:cNvSpPr/>
            <p:nvPr/>
          </p:nvSpPr>
          <p:spPr>
            <a:xfrm>
              <a:off x="10508760" y="437616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10630800" y="443052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5</a:t>
              </a:r>
              <a:endParaRPr b="0" i="0" sz="2400" u="none" cap="none" strike="noStrike">
                <a:solidFill>
                  <a:schemeClr val="dk1"/>
                </a:solidFill>
                <a:latin typeface="Arial"/>
                <a:ea typeface="Arial"/>
                <a:cs typeface="Arial"/>
                <a:sym typeface="Arial"/>
              </a:endParaRPr>
            </a:p>
          </p:txBody>
        </p:sp>
      </p:grpSp>
      <p:cxnSp>
        <p:nvCxnSpPr>
          <p:cNvPr id="294" name="Google Shape;294;p3"/>
          <p:cNvCxnSpPr/>
          <p:nvPr/>
        </p:nvCxnSpPr>
        <p:spPr>
          <a:xfrm>
            <a:off x="9591480" y="1661400"/>
            <a:ext cx="0" cy="4648320"/>
          </a:xfrm>
          <a:prstGeom prst="straightConnector1">
            <a:avLst/>
          </a:prstGeom>
          <a:noFill/>
          <a:ln cap="flat" cmpd="sng" w="9525">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i="0" lang="en-US" sz="3400" u="none" cap="none" strike="noStrike">
                <a:solidFill>
                  <a:srgbClr val="373737"/>
                </a:solidFill>
                <a:latin typeface="Roboto Condensed"/>
                <a:ea typeface="Roboto Condensed"/>
                <a:cs typeface="Roboto Condensed"/>
                <a:sym typeface="Roboto Condensed"/>
              </a:rPr>
              <a:t>Why to Study Software Engineering?</a:t>
            </a:r>
            <a:endParaRPr b="0" i="0" sz="3400" u="none" cap="none" strike="noStrike">
              <a:solidFill>
                <a:srgbClr val="212121"/>
              </a:solidFill>
              <a:latin typeface="Roboto Condensed"/>
              <a:ea typeface="Roboto Condensed"/>
              <a:cs typeface="Roboto Condensed"/>
              <a:sym typeface="Roboto Condensed"/>
            </a:endParaRPr>
          </a:p>
        </p:txBody>
      </p:sp>
      <p:sp>
        <p:nvSpPr>
          <p:cNvPr id="300" name="Google Shape;300;p4"/>
          <p:cNvSpPr/>
          <p:nvPr/>
        </p:nvSpPr>
        <p:spPr>
          <a:xfrm>
            <a:off x="159480" y="955440"/>
            <a:ext cx="9155520" cy="516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800" u="none" cap="none" strike="noStrike">
                <a:solidFill>
                  <a:srgbClr val="212121"/>
                </a:solidFill>
                <a:latin typeface="Roboto Condensed"/>
                <a:ea typeface="Roboto Condensed"/>
                <a:cs typeface="Roboto Condensed"/>
                <a:sym typeface="Roboto Condensed"/>
              </a:rPr>
              <a:t>Software Development Life Cycle </a:t>
            </a:r>
            <a:r>
              <a:rPr b="1" i="0" lang="en-US" sz="2800" u="none" cap="none" strike="noStrike">
                <a:solidFill>
                  <a:srgbClr val="C00000"/>
                </a:solidFill>
                <a:latin typeface="Roboto Condensed"/>
                <a:ea typeface="Roboto Condensed"/>
                <a:cs typeface="Roboto Condensed"/>
                <a:sym typeface="Roboto Condensed"/>
              </a:rPr>
              <a:t>without</a:t>
            </a:r>
            <a:r>
              <a:rPr b="1" i="0" lang="en-US" sz="2800" u="none" cap="none" strike="noStrike">
                <a:solidFill>
                  <a:srgbClr val="212121"/>
                </a:solidFill>
                <a:latin typeface="Roboto Condensed"/>
                <a:ea typeface="Roboto Condensed"/>
                <a:cs typeface="Roboto Condensed"/>
                <a:sym typeface="Roboto Condensed"/>
              </a:rPr>
              <a:t> Software Engineering</a:t>
            </a:r>
            <a:endParaRPr b="0" i="0" sz="2800" u="none" cap="none" strike="noStrike">
              <a:solidFill>
                <a:schemeClr val="dk1"/>
              </a:solidFill>
              <a:latin typeface="Arial"/>
              <a:ea typeface="Arial"/>
              <a:cs typeface="Arial"/>
              <a:sym typeface="Arial"/>
            </a:endParaRPr>
          </a:p>
        </p:txBody>
      </p:sp>
      <p:cxnSp>
        <p:nvCxnSpPr>
          <p:cNvPr id="301" name="Google Shape;301;p4"/>
          <p:cNvCxnSpPr/>
          <p:nvPr/>
        </p:nvCxnSpPr>
        <p:spPr>
          <a:xfrm>
            <a:off x="219240" y="1523880"/>
            <a:ext cx="9185760" cy="0"/>
          </a:xfrm>
          <a:prstGeom prst="straightConnector1">
            <a:avLst/>
          </a:prstGeom>
          <a:noFill/>
          <a:ln cap="flat" cmpd="sng" w="9525">
            <a:solidFill>
              <a:schemeClr val="dk1"/>
            </a:solidFill>
            <a:prstDash val="solid"/>
            <a:miter lim="8000"/>
            <a:headEnd len="sm" w="sm" type="none"/>
            <a:tailEnd len="sm" w="sm" type="none"/>
          </a:ln>
        </p:spPr>
      </p:cxnSp>
      <p:sp>
        <p:nvSpPr>
          <p:cNvPr id="302" name="Google Shape;302;p4"/>
          <p:cNvSpPr/>
          <p:nvPr/>
        </p:nvSpPr>
        <p:spPr>
          <a:xfrm>
            <a:off x="533520" y="5105520"/>
            <a:ext cx="1599840" cy="10051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How the Project </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documented</a:t>
            </a:r>
            <a:endParaRPr b="0" i="0" sz="2000" u="none" cap="none" strike="noStrike">
              <a:solidFill>
                <a:schemeClr val="dk1"/>
              </a:solidFill>
              <a:latin typeface="Arial"/>
              <a:ea typeface="Arial"/>
              <a:cs typeface="Arial"/>
              <a:sym typeface="Arial"/>
            </a:endParaRPr>
          </a:p>
        </p:txBody>
      </p:sp>
      <p:sp>
        <p:nvSpPr>
          <p:cNvPr id="303" name="Google Shape;303;p4"/>
          <p:cNvSpPr/>
          <p:nvPr/>
        </p:nvSpPr>
        <p:spPr>
          <a:xfrm>
            <a:off x="2957400" y="5105520"/>
            <a:ext cx="1523520" cy="10504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What</a:t>
            </a:r>
            <a:endParaRPr b="0"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Operations Installed</a:t>
            </a:r>
            <a:endParaRPr b="0" i="0" sz="2100" u="none" cap="none" strike="noStrike">
              <a:solidFill>
                <a:schemeClr val="dk1"/>
              </a:solidFill>
              <a:latin typeface="Arial"/>
              <a:ea typeface="Arial"/>
              <a:cs typeface="Arial"/>
              <a:sym typeface="Arial"/>
            </a:endParaRPr>
          </a:p>
        </p:txBody>
      </p:sp>
      <p:sp>
        <p:nvSpPr>
          <p:cNvPr id="304" name="Google Shape;304;p4"/>
          <p:cNvSpPr/>
          <p:nvPr/>
        </p:nvSpPr>
        <p:spPr>
          <a:xfrm>
            <a:off x="5341320" y="5105520"/>
            <a:ext cx="1574280" cy="10504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How the Customer </a:t>
            </a:r>
            <a:r>
              <a:rPr b="1" lang="en-US" sz="2100">
                <a:solidFill>
                  <a:srgbClr val="212121"/>
                </a:solidFill>
                <a:latin typeface="Roboto Condensed"/>
                <a:ea typeface="Roboto Condensed"/>
                <a:cs typeface="Roboto Condensed"/>
                <a:sym typeface="Roboto Condensed"/>
              </a:rPr>
              <a:t>is</a:t>
            </a:r>
            <a:endParaRPr b="0" i="0" sz="21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100" u="none" cap="none" strike="noStrike">
                <a:solidFill>
                  <a:srgbClr val="212121"/>
                </a:solidFill>
                <a:latin typeface="Roboto Condensed"/>
                <a:ea typeface="Roboto Condensed"/>
                <a:cs typeface="Roboto Condensed"/>
                <a:sym typeface="Roboto Condensed"/>
              </a:rPr>
              <a:t>billed</a:t>
            </a:r>
            <a:endParaRPr b="0" i="0" sz="2100" u="none" cap="none" strike="noStrike">
              <a:solidFill>
                <a:schemeClr val="dk1"/>
              </a:solidFill>
              <a:latin typeface="Arial"/>
              <a:ea typeface="Arial"/>
              <a:cs typeface="Arial"/>
              <a:sym typeface="Arial"/>
            </a:endParaRPr>
          </a:p>
        </p:txBody>
      </p:sp>
      <p:cxnSp>
        <p:nvCxnSpPr>
          <p:cNvPr id="305" name="Google Shape;305;p4"/>
          <p:cNvCxnSpPr/>
          <p:nvPr/>
        </p:nvCxnSpPr>
        <p:spPr>
          <a:xfrm>
            <a:off x="2494440" y="1600200"/>
            <a:ext cx="0" cy="4647960"/>
          </a:xfrm>
          <a:prstGeom prst="straightConnector1">
            <a:avLst/>
          </a:prstGeom>
          <a:noFill/>
          <a:ln cap="flat" cmpd="sng" w="9525">
            <a:solidFill>
              <a:srgbClr val="8C8C8C"/>
            </a:solidFill>
            <a:prstDash val="solid"/>
            <a:miter lim="8000"/>
            <a:headEnd len="sm" w="sm" type="none"/>
            <a:tailEnd len="sm" w="sm" type="none"/>
          </a:ln>
        </p:spPr>
      </p:cxnSp>
      <p:cxnSp>
        <p:nvCxnSpPr>
          <p:cNvPr id="306" name="Google Shape;306;p4"/>
          <p:cNvCxnSpPr/>
          <p:nvPr/>
        </p:nvCxnSpPr>
        <p:spPr>
          <a:xfrm>
            <a:off x="4903560" y="1600200"/>
            <a:ext cx="0" cy="4647960"/>
          </a:xfrm>
          <a:prstGeom prst="straightConnector1">
            <a:avLst/>
          </a:prstGeom>
          <a:noFill/>
          <a:ln cap="flat" cmpd="sng" w="9525">
            <a:solidFill>
              <a:srgbClr val="8C8C8C"/>
            </a:solidFill>
            <a:prstDash val="solid"/>
            <a:miter lim="8000"/>
            <a:headEnd len="sm" w="sm" type="none"/>
            <a:tailEnd len="sm" w="sm" type="none"/>
          </a:ln>
        </p:spPr>
      </p:cxnSp>
      <p:pic>
        <p:nvPicPr>
          <p:cNvPr id="307" name="Google Shape;307;p4"/>
          <p:cNvPicPr preferRelativeResize="0"/>
          <p:nvPr/>
        </p:nvPicPr>
        <p:blipFill rotWithShape="1">
          <a:blip r:embed="rId3">
            <a:alphaModFix/>
          </a:blip>
          <a:srcRect b="13947" l="0" r="0" t="0"/>
          <a:stretch/>
        </p:blipFill>
        <p:spPr>
          <a:xfrm>
            <a:off x="507960" y="1828800"/>
            <a:ext cx="1676160" cy="2742840"/>
          </a:xfrm>
          <a:prstGeom prst="rect">
            <a:avLst/>
          </a:prstGeom>
          <a:noFill/>
          <a:ln>
            <a:noFill/>
          </a:ln>
        </p:spPr>
      </p:pic>
      <p:pic>
        <p:nvPicPr>
          <p:cNvPr id="308" name="Google Shape;308;p4"/>
          <p:cNvPicPr preferRelativeResize="0"/>
          <p:nvPr/>
        </p:nvPicPr>
        <p:blipFill rotWithShape="1">
          <a:blip r:embed="rId4">
            <a:alphaModFix/>
          </a:blip>
          <a:srcRect b="14138" l="0" r="0" t="0"/>
          <a:stretch/>
        </p:blipFill>
        <p:spPr>
          <a:xfrm>
            <a:off x="2893680" y="1835280"/>
            <a:ext cx="1663200" cy="2736360"/>
          </a:xfrm>
          <a:prstGeom prst="rect">
            <a:avLst/>
          </a:prstGeom>
          <a:noFill/>
          <a:ln>
            <a:noFill/>
          </a:ln>
        </p:spPr>
      </p:pic>
      <p:pic>
        <p:nvPicPr>
          <p:cNvPr id="309" name="Google Shape;309;p4"/>
          <p:cNvPicPr preferRelativeResize="0"/>
          <p:nvPr/>
        </p:nvPicPr>
        <p:blipFill rotWithShape="1">
          <a:blip r:embed="rId5">
            <a:alphaModFix/>
          </a:blip>
          <a:srcRect b="13455" l="0" r="0" t="0"/>
          <a:stretch/>
        </p:blipFill>
        <p:spPr>
          <a:xfrm>
            <a:off x="5283360" y="1835280"/>
            <a:ext cx="1650600" cy="2736360"/>
          </a:xfrm>
          <a:prstGeom prst="rect">
            <a:avLst/>
          </a:prstGeom>
          <a:noFill/>
          <a:ln>
            <a:noFill/>
          </a:ln>
        </p:spPr>
      </p:pic>
      <p:grpSp>
        <p:nvGrpSpPr>
          <p:cNvPr id="310" name="Google Shape;310;p4"/>
          <p:cNvGrpSpPr/>
          <p:nvPr/>
        </p:nvGrpSpPr>
        <p:grpSpPr>
          <a:xfrm>
            <a:off x="1001520" y="4385520"/>
            <a:ext cx="587520" cy="587520"/>
            <a:chOff x="1001520" y="4385520"/>
            <a:chExt cx="587520" cy="587520"/>
          </a:xfrm>
        </p:grpSpPr>
        <p:sp>
          <p:nvSpPr>
            <p:cNvPr id="311" name="Google Shape;311;p4"/>
            <p:cNvSpPr/>
            <p:nvPr/>
          </p:nvSpPr>
          <p:spPr>
            <a:xfrm>
              <a:off x="1001520" y="438552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
            <p:cNvSpPr/>
            <p:nvPr/>
          </p:nvSpPr>
          <p:spPr>
            <a:xfrm>
              <a:off x="1123920" y="443988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6</a:t>
              </a:r>
              <a:endParaRPr b="0" i="0" sz="2400" u="none" cap="none" strike="noStrike">
                <a:solidFill>
                  <a:schemeClr val="dk1"/>
                </a:solidFill>
                <a:latin typeface="Arial"/>
                <a:ea typeface="Arial"/>
                <a:cs typeface="Arial"/>
                <a:sym typeface="Arial"/>
              </a:endParaRPr>
            </a:p>
          </p:txBody>
        </p:sp>
      </p:grpSp>
      <p:grpSp>
        <p:nvGrpSpPr>
          <p:cNvPr id="313" name="Google Shape;313;p4"/>
          <p:cNvGrpSpPr/>
          <p:nvPr/>
        </p:nvGrpSpPr>
        <p:grpSpPr>
          <a:xfrm>
            <a:off x="3463200" y="4354200"/>
            <a:ext cx="587520" cy="587520"/>
            <a:chOff x="3463200" y="4354200"/>
            <a:chExt cx="587520" cy="587520"/>
          </a:xfrm>
        </p:grpSpPr>
        <p:sp>
          <p:nvSpPr>
            <p:cNvPr id="314" name="Google Shape;314;p4"/>
            <p:cNvSpPr/>
            <p:nvPr/>
          </p:nvSpPr>
          <p:spPr>
            <a:xfrm>
              <a:off x="3463200" y="435420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
            <p:cNvSpPr/>
            <p:nvPr/>
          </p:nvSpPr>
          <p:spPr>
            <a:xfrm>
              <a:off x="3585240" y="440856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7</a:t>
              </a:r>
              <a:endParaRPr b="0" i="0" sz="2400" u="none" cap="none" strike="noStrike">
                <a:solidFill>
                  <a:schemeClr val="dk1"/>
                </a:solidFill>
                <a:latin typeface="Arial"/>
                <a:ea typeface="Arial"/>
                <a:cs typeface="Arial"/>
                <a:sym typeface="Arial"/>
              </a:endParaRPr>
            </a:p>
          </p:txBody>
        </p:sp>
      </p:grpSp>
      <p:grpSp>
        <p:nvGrpSpPr>
          <p:cNvPr id="316" name="Google Shape;316;p4"/>
          <p:cNvGrpSpPr/>
          <p:nvPr/>
        </p:nvGrpSpPr>
        <p:grpSpPr>
          <a:xfrm>
            <a:off x="5816520" y="4365360"/>
            <a:ext cx="587520" cy="587520"/>
            <a:chOff x="5816520" y="4365360"/>
            <a:chExt cx="587520" cy="587520"/>
          </a:xfrm>
        </p:grpSpPr>
        <p:sp>
          <p:nvSpPr>
            <p:cNvPr id="317" name="Google Shape;317;p4"/>
            <p:cNvSpPr/>
            <p:nvPr/>
          </p:nvSpPr>
          <p:spPr>
            <a:xfrm>
              <a:off x="5816520" y="436536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
            <p:cNvSpPr/>
            <p:nvPr/>
          </p:nvSpPr>
          <p:spPr>
            <a:xfrm>
              <a:off x="5938920" y="441972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8</a:t>
              </a:r>
              <a:endParaRPr b="0" i="0" sz="2400" u="none" cap="none" strike="noStrike">
                <a:solidFill>
                  <a:schemeClr val="dk1"/>
                </a:solidFill>
                <a:latin typeface="Arial"/>
                <a:ea typeface="Arial"/>
                <a:cs typeface="Arial"/>
                <a:sym typeface="Arial"/>
              </a:endParaRPr>
            </a:p>
          </p:txBody>
        </p:sp>
      </p:grpSp>
      <p:pic>
        <p:nvPicPr>
          <p:cNvPr id="319" name="Google Shape;319;p4"/>
          <p:cNvPicPr preferRelativeResize="0"/>
          <p:nvPr/>
        </p:nvPicPr>
        <p:blipFill rotWithShape="1">
          <a:blip r:embed="rId6">
            <a:alphaModFix/>
          </a:blip>
          <a:srcRect b="13855" l="0" r="0" t="0"/>
          <a:stretch/>
        </p:blipFill>
        <p:spPr>
          <a:xfrm>
            <a:off x="10058040" y="1835280"/>
            <a:ext cx="1663200" cy="2723760"/>
          </a:xfrm>
          <a:prstGeom prst="rect">
            <a:avLst/>
          </a:prstGeom>
          <a:noFill/>
          <a:ln>
            <a:noFill/>
          </a:ln>
        </p:spPr>
      </p:pic>
      <p:pic>
        <p:nvPicPr>
          <p:cNvPr id="320" name="Google Shape;320;p4"/>
          <p:cNvPicPr preferRelativeResize="0"/>
          <p:nvPr/>
        </p:nvPicPr>
        <p:blipFill rotWithShape="1">
          <a:blip r:embed="rId7">
            <a:alphaModFix/>
          </a:blip>
          <a:srcRect b="14286" l="0" r="0" t="0"/>
          <a:stretch/>
        </p:blipFill>
        <p:spPr>
          <a:xfrm>
            <a:off x="7670160" y="1816200"/>
            <a:ext cx="1676160" cy="2742840"/>
          </a:xfrm>
          <a:prstGeom prst="rect">
            <a:avLst/>
          </a:prstGeom>
          <a:noFill/>
          <a:ln>
            <a:noFill/>
          </a:ln>
        </p:spPr>
      </p:pic>
      <p:sp>
        <p:nvSpPr>
          <p:cNvPr id="321" name="Google Shape;321;p4"/>
          <p:cNvSpPr/>
          <p:nvPr/>
        </p:nvSpPr>
        <p:spPr>
          <a:xfrm>
            <a:off x="7690320" y="5105520"/>
            <a:ext cx="1625400" cy="10051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How it</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was supported</a:t>
            </a:r>
            <a:endParaRPr b="0" i="0" sz="2000" u="none" cap="none" strike="noStrike">
              <a:solidFill>
                <a:schemeClr val="dk1"/>
              </a:solidFill>
              <a:latin typeface="Arial"/>
              <a:ea typeface="Arial"/>
              <a:cs typeface="Arial"/>
              <a:sym typeface="Arial"/>
            </a:endParaRPr>
          </a:p>
        </p:txBody>
      </p:sp>
      <p:sp>
        <p:nvSpPr>
          <p:cNvPr id="322" name="Google Shape;322;p4"/>
          <p:cNvSpPr/>
          <p:nvPr/>
        </p:nvSpPr>
        <p:spPr>
          <a:xfrm>
            <a:off x="10045440" y="5105520"/>
            <a:ext cx="1815840" cy="10051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What the</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customer</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212121"/>
                </a:solidFill>
                <a:latin typeface="Roboto Condensed"/>
                <a:ea typeface="Roboto Condensed"/>
                <a:cs typeface="Roboto Condensed"/>
                <a:sym typeface="Roboto Condensed"/>
              </a:rPr>
              <a:t>really needed</a:t>
            </a:r>
            <a:endParaRPr b="0" i="0" sz="2000" u="none" cap="none" strike="noStrike">
              <a:solidFill>
                <a:schemeClr val="dk1"/>
              </a:solidFill>
              <a:latin typeface="Arial"/>
              <a:ea typeface="Arial"/>
              <a:cs typeface="Arial"/>
              <a:sym typeface="Arial"/>
            </a:endParaRPr>
          </a:p>
        </p:txBody>
      </p:sp>
      <p:grpSp>
        <p:nvGrpSpPr>
          <p:cNvPr id="323" name="Google Shape;323;p4"/>
          <p:cNvGrpSpPr/>
          <p:nvPr/>
        </p:nvGrpSpPr>
        <p:grpSpPr>
          <a:xfrm>
            <a:off x="8194680" y="4416120"/>
            <a:ext cx="587520" cy="587520"/>
            <a:chOff x="8194680" y="4416120"/>
            <a:chExt cx="587520" cy="587520"/>
          </a:xfrm>
        </p:grpSpPr>
        <p:sp>
          <p:nvSpPr>
            <p:cNvPr id="324" name="Google Shape;324;p4"/>
            <p:cNvSpPr/>
            <p:nvPr/>
          </p:nvSpPr>
          <p:spPr>
            <a:xfrm>
              <a:off x="8194680" y="441612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
            <p:cNvSpPr/>
            <p:nvPr/>
          </p:nvSpPr>
          <p:spPr>
            <a:xfrm>
              <a:off x="8317080" y="4470480"/>
              <a:ext cx="33516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9</a:t>
              </a:r>
              <a:endParaRPr b="0" i="0" sz="2400" u="none" cap="none" strike="noStrike">
                <a:solidFill>
                  <a:schemeClr val="dk1"/>
                </a:solidFill>
                <a:latin typeface="Arial"/>
                <a:ea typeface="Arial"/>
                <a:cs typeface="Arial"/>
                <a:sym typeface="Arial"/>
              </a:endParaRPr>
            </a:p>
          </p:txBody>
        </p:sp>
      </p:grpSp>
      <p:grpSp>
        <p:nvGrpSpPr>
          <p:cNvPr id="326" name="Google Shape;326;p4"/>
          <p:cNvGrpSpPr/>
          <p:nvPr/>
        </p:nvGrpSpPr>
        <p:grpSpPr>
          <a:xfrm>
            <a:off x="10589760" y="4359960"/>
            <a:ext cx="587520" cy="587520"/>
            <a:chOff x="10589760" y="4359960"/>
            <a:chExt cx="587520" cy="587520"/>
          </a:xfrm>
        </p:grpSpPr>
        <p:sp>
          <p:nvSpPr>
            <p:cNvPr id="327" name="Google Shape;327;p4"/>
            <p:cNvSpPr/>
            <p:nvPr/>
          </p:nvSpPr>
          <p:spPr>
            <a:xfrm>
              <a:off x="10589760" y="4359960"/>
              <a:ext cx="587520" cy="587520"/>
            </a:xfrm>
            <a:prstGeom prst="ellipse">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a:off x="10632240" y="4414320"/>
              <a:ext cx="48888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10</a:t>
              </a:r>
              <a:endParaRPr b="0" i="0" sz="2400" u="none" cap="none" strike="noStrike">
                <a:solidFill>
                  <a:schemeClr val="dk1"/>
                </a:solidFill>
                <a:latin typeface="Arial"/>
                <a:ea typeface="Arial"/>
                <a:cs typeface="Arial"/>
                <a:sym typeface="Arial"/>
              </a:endParaRPr>
            </a:p>
          </p:txBody>
        </p:sp>
      </p:grpSp>
      <p:cxnSp>
        <p:nvCxnSpPr>
          <p:cNvPr id="329" name="Google Shape;329;p4"/>
          <p:cNvCxnSpPr/>
          <p:nvPr/>
        </p:nvCxnSpPr>
        <p:spPr>
          <a:xfrm>
            <a:off x="9686160" y="1600200"/>
            <a:ext cx="0" cy="4647960"/>
          </a:xfrm>
          <a:prstGeom prst="straightConnector1">
            <a:avLst/>
          </a:prstGeom>
          <a:noFill/>
          <a:ln cap="flat" cmpd="sng" w="9525">
            <a:solidFill>
              <a:srgbClr val="8C8C8C"/>
            </a:solidFill>
            <a:prstDash val="solid"/>
            <a:miter lim="8000"/>
            <a:headEnd len="sm" w="sm" type="none"/>
            <a:tailEnd len="sm" w="sm" type="none"/>
          </a:ln>
        </p:spPr>
      </p:cxnSp>
      <p:cxnSp>
        <p:nvCxnSpPr>
          <p:cNvPr id="330" name="Google Shape;330;p4"/>
          <p:cNvCxnSpPr/>
          <p:nvPr/>
        </p:nvCxnSpPr>
        <p:spPr>
          <a:xfrm>
            <a:off x="7283880" y="1600200"/>
            <a:ext cx="0" cy="4647960"/>
          </a:xfrm>
          <a:prstGeom prst="straightConnector1">
            <a:avLst/>
          </a:prstGeom>
          <a:noFill/>
          <a:ln cap="flat" cmpd="sng" w="9525">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g2ebb636fcf1_0_174"/>
          <p:cNvPicPr preferRelativeResize="0"/>
          <p:nvPr/>
        </p:nvPicPr>
        <p:blipFill>
          <a:blip r:embed="rId3">
            <a:alphaModFix/>
          </a:blip>
          <a:stretch>
            <a:fillRect/>
          </a:stretch>
        </p:blipFill>
        <p:spPr>
          <a:xfrm>
            <a:off x="1105700" y="1343475"/>
            <a:ext cx="10256475" cy="5039700"/>
          </a:xfrm>
          <a:prstGeom prst="rect">
            <a:avLst/>
          </a:prstGeom>
          <a:noFill/>
          <a:ln>
            <a:noFill/>
          </a:ln>
        </p:spPr>
      </p:pic>
      <p:sp>
        <p:nvSpPr>
          <p:cNvPr id="336" name="Google Shape;336;g2ebb636fcf1_0_174"/>
          <p:cNvSpPr txBox="1"/>
          <p:nvPr/>
        </p:nvSpPr>
        <p:spPr>
          <a:xfrm>
            <a:off x="0" y="0"/>
            <a:ext cx="12094800" cy="746100"/>
          </a:xfrm>
          <a:prstGeom prst="rect">
            <a:avLst/>
          </a:prstGeom>
          <a:solidFill>
            <a:schemeClr val="lt2"/>
          </a:solid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Font typeface="Arial"/>
              <a:buNone/>
            </a:pPr>
            <a:r>
              <a:rPr b="1" lang="en-US" sz="3400">
                <a:solidFill>
                  <a:srgbClr val="373737"/>
                </a:solidFill>
                <a:latin typeface="Roboto Condensed"/>
                <a:ea typeface="Roboto Condensed"/>
                <a:cs typeface="Roboto Condensed"/>
                <a:sym typeface="Roboto Condensed"/>
              </a:rPr>
              <a:t>Why to Study Software Engineering?</a:t>
            </a:r>
            <a:endParaRPr sz="3400">
              <a:solidFill>
                <a:schemeClr val="dk2"/>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marR="0" rtl="0" algn="l">
              <a:lnSpc>
                <a:spcPct val="90000"/>
              </a:lnSpc>
              <a:spcBef>
                <a:spcPts val="0"/>
              </a:spcBef>
              <a:spcAft>
                <a:spcPts val="0"/>
              </a:spcAft>
              <a:buNone/>
            </a:pPr>
            <a:r>
              <a:rPr b="1" i="0" lang="en-US" sz="3400" u="none" cap="none" strike="noStrike">
                <a:solidFill>
                  <a:srgbClr val="373737"/>
                </a:solidFill>
                <a:latin typeface="Roboto Condensed"/>
                <a:ea typeface="Roboto Condensed"/>
                <a:cs typeface="Roboto Condensed"/>
                <a:sym typeface="Roboto Condensed"/>
              </a:rPr>
              <a:t>SDLC </a:t>
            </a:r>
            <a:r>
              <a:rPr b="1" i="0" lang="en-US" sz="3400" u="none" cap="none" strike="noStrike">
                <a:solidFill>
                  <a:srgbClr val="C00000"/>
                </a:solidFill>
                <a:latin typeface="Roboto Condensed"/>
                <a:ea typeface="Roboto Condensed"/>
                <a:cs typeface="Roboto Condensed"/>
                <a:sym typeface="Roboto Condensed"/>
              </a:rPr>
              <a:t>without</a:t>
            </a:r>
            <a:r>
              <a:rPr b="1" i="0" lang="en-US" sz="3400" u="none" cap="none" strike="noStrike">
                <a:solidFill>
                  <a:srgbClr val="373737"/>
                </a:solidFill>
                <a:latin typeface="Roboto Condensed"/>
                <a:ea typeface="Roboto Condensed"/>
                <a:cs typeface="Roboto Condensed"/>
                <a:sym typeface="Roboto Condensed"/>
              </a:rPr>
              <a:t> Software Engineering</a:t>
            </a:r>
            <a:endParaRPr b="0" i="0" sz="3400" u="none" cap="none" strike="noStrike">
              <a:solidFill>
                <a:srgbClr val="212121"/>
              </a:solidFill>
              <a:latin typeface="Roboto Condensed"/>
              <a:ea typeface="Roboto Condensed"/>
              <a:cs typeface="Roboto Condensed"/>
              <a:sym typeface="Roboto Condensed"/>
            </a:endParaRPr>
          </a:p>
        </p:txBody>
      </p:sp>
      <p:sp>
        <p:nvSpPr>
          <p:cNvPr id="342" name="Google Shape;342;p5"/>
          <p:cNvSpPr/>
          <p:nvPr/>
        </p:nvSpPr>
        <p:spPr>
          <a:xfrm>
            <a:off x="8320320" y="1058760"/>
            <a:ext cx="3604680" cy="4782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2800" u="none" cap="none" strike="noStrike">
                <a:solidFill>
                  <a:srgbClr val="212121"/>
                </a:solidFill>
                <a:latin typeface="Roboto Condensed"/>
                <a:ea typeface="Roboto Condensed"/>
                <a:cs typeface="Roboto Condensed"/>
                <a:sym typeface="Roboto Condensed"/>
              </a:rPr>
              <a:t>The software development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800" u="none" cap="none" strike="noStrike">
                <a:solidFill>
                  <a:srgbClr val="C00000"/>
                </a:solidFill>
                <a:latin typeface="Roboto Condensed"/>
                <a:ea typeface="Roboto Condensed"/>
                <a:cs typeface="Roboto Condensed"/>
                <a:sym typeface="Roboto Condensed"/>
              </a:rPr>
              <a:t>process</a:t>
            </a:r>
            <a:r>
              <a:rPr b="0" i="0" lang="en-US" sz="2800" u="none" cap="none" strike="noStrike">
                <a:solidFill>
                  <a:srgbClr val="C00000"/>
                </a:solidFill>
                <a:latin typeface="Roboto Condensed"/>
                <a:ea typeface="Roboto Condensed"/>
                <a:cs typeface="Roboto Condensed"/>
                <a:sym typeface="Roboto Condensed"/>
              </a:rPr>
              <a:t> </a:t>
            </a:r>
            <a:r>
              <a:rPr b="0" i="0" lang="en-US" sz="2800" u="none" cap="none" strike="noStrike">
                <a:solidFill>
                  <a:srgbClr val="212121"/>
                </a:solidFill>
                <a:latin typeface="Roboto Condensed"/>
                <a:ea typeface="Roboto Condensed"/>
                <a:cs typeface="Roboto Condensed"/>
                <a:sym typeface="Roboto Condensed"/>
              </a:rPr>
              <a:t>needs to be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800" u="none" cap="none" strike="noStrike">
                <a:solidFill>
                  <a:srgbClr val="C00000"/>
                </a:solidFill>
                <a:latin typeface="Roboto Condensed"/>
                <a:ea typeface="Roboto Condensed"/>
                <a:cs typeface="Roboto Condensed"/>
                <a:sym typeface="Roboto Condensed"/>
              </a:rPr>
              <a:t>engineered</a:t>
            </a:r>
            <a:r>
              <a:rPr b="0" i="0" lang="en-US" sz="2800" u="none" cap="none" strike="noStrike">
                <a:solidFill>
                  <a:srgbClr val="C00000"/>
                </a:solidFill>
                <a:latin typeface="Roboto Condensed"/>
                <a:ea typeface="Roboto Condensed"/>
                <a:cs typeface="Roboto Condensed"/>
                <a:sym typeface="Roboto Condensed"/>
              </a:rPr>
              <a:t>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2800" u="none" cap="none" strike="noStrike">
                <a:solidFill>
                  <a:srgbClr val="212121"/>
                </a:solidFill>
                <a:latin typeface="Roboto Condensed"/>
                <a:ea typeface="Roboto Condensed"/>
                <a:cs typeface="Roboto Condensed"/>
                <a:sym typeface="Roboto Condensed"/>
              </a:rPr>
              <a:t>to avoid the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800" u="none" cap="none" strike="noStrike">
                <a:solidFill>
                  <a:srgbClr val="C00000"/>
                </a:solidFill>
                <a:latin typeface="Roboto Condensed"/>
                <a:ea typeface="Roboto Condensed"/>
                <a:cs typeface="Roboto Condensed"/>
                <a:sym typeface="Roboto Condensed"/>
              </a:rPr>
              <a:t>communication gap</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2800" u="none" cap="none" strike="noStrike">
                <a:solidFill>
                  <a:srgbClr val="212121"/>
                </a:solidFill>
                <a:latin typeface="Roboto Condensed"/>
                <a:ea typeface="Roboto Condensed"/>
                <a:cs typeface="Roboto Condensed"/>
                <a:sym typeface="Roboto Condensed"/>
              </a:rPr>
              <a:t> &amp; to </a:t>
            </a:r>
            <a:r>
              <a:rPr b="1" i="0" lang="en-US" sz="2800" u="none" cap="none" strike="noStrike">
                <a:solidFill>
                  <a:srgbClr val="C00000"/>
                </a:solidFill>
                <a:latin typeface="Roboto Condensed"/>
                <a:ea typeface="Roboto Condensed"/>
                <a:cs typeface="Roboto Condensed"/>
                <a:sym typeface="Roboto Condensed"/>
              </a:rPr>
              <a:t>meet  the actual</a:t>
            </a:r>
            <a:r>
              <a:rPr b="1" i="0" lang="en-US" sz="2800" u="none" cap="none" strike="noStrike">
                <a:solidFill>
                  <a:srgbClr val="212121"/>
                </a:solidFill>
                <a:latin typeface="Roboto Condensed"/>
                <a:ea typeface="Roboto Condensed"/>
                <a:cs typeface="Roboto Condensed"/>
                <a:sym typeface="Roboto Condensed"/>
              </a:rPr>
              <a:t>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US" sz="2800" u="none" cap="none" strike="noStrike">
                <a:solidFill>
                  <a:srgbClr val="C00000"/>
                </a:solidFill>
                <a:latin typeface="Roboto Condensed"/>
                <a:ea typeface="Roboto Condensed"/>
                <a:cs typeface="Roboto Condensed"/>
                <a:sym typeface="Roboto Condensed"/>
              </a:rPr>
              <a:t>requirements</a:t>
            </a:r>
            <a:r>
              <a:rPr b="0" i="0" lang="en-US" sz="2800" u="none" cap="none" strike="noStrike">
                <a:solidFill>
                  <a:srgbClr val="C00000"/>
                </a:solidFill>
                <a:latin typeface="Roboto Condensed"/>
                <a:ea typeface="Roboto Condensed"/>
                <a:cs typeface="Roboto Condensed"/>
                <a:sym typeface="Roboto Condensed"/>
              </a:rPr>
              <a:t> </a:t>
            </a:r>
            <a:r>
              <a:rPr b="0" i="0" lang="en-US" sz="2800" u="none" cap="none" strike="noStrike">
                <a:solidFill>
                  <a:srgbClr val="212121"/>
                </a:solidFill>
                <a:latin typeface="Roboto Condensed"/>
                <a:ea typeface="Roboto Condensed"/>
                <a:cs typeface="Roboto Condensed"/>
                <a:sym typeface="Roboto Condensed"/>
              </a:rPr>
              <a:t>of customer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2800" u="none" cap="none" strike="noStrike">
                <a:solidFill>
                  <a:srgbClr val="212121"/>
                </a:solidFill>
                <a:latin typeface="Roboto Condensed"/>
                <a:ea typeface="Roboto Condensed"/>
                <a:cs typeface="Roboto Condensed"/>
                <a:sym typeface="Roboto Condensed"/>
              </a:rPr>
              <a:t>within </a:t>
            </a:r>
            <a:r>
              <a:rPr b="1" i="0" lang="en-US" sz="2800" u="none" cap="none" strike="noStrike">
                <a:solidFill>
                  <a:srgbClr val="C00000"/>
                </a:solidFill>
                <a:latin typeface="Roboto Condensed"/>
                <a:ea typeface="Roboto Condensed"/>
                <a:cs typeface="Roboto Condensed"/>
                <a:sym typeface="Roboto Condensed"/>
              </a:rPr>
              <a:t>stipulated budget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2800" u="none" cap="none" strike="noStrike">
                <a:solidFill>
                  <a:srgbClr val="212121"/>
                </a:solidFill>
                <a:latin typeface="Roboto Condensed"/>
                <a:ea typeface="Roboto Condensed"/>
                <a:cs typeface="Roboto Condensed"/>
                <a:sym typeface="Roboto Condensed"/>
              </a:rPr>
              <a:t>&amp; </a:t>
            </a:r>
            <a:r>
              <a:rPr b="1" i="0" lang="en-US" sz="2800" u="none" cap="none" strike="noStrike">
                <a:solidFill>
                  <a:srgbClr val="C00000"/>
                </a:solidFill>
                <a:latin typeface="Roboto Condensed"/>
                <a:ea typeface="Roboto Condensed"/>
                <a:cs typeface="Roboto Condensed"/>
                <a:sym typeface="Roboto Condensed"/>
              </a:rPr>
              <a:t>time</a:t>
            </a:r>
            <a:endParaRPr b="0" i="0" sz="2800" u="none" cap="none" strike="noStrike">
              <a:solidFill>
                <a:schemeClr val="dk1"/>
              </a:solidFill>
              <a:latin typeface="Arial"/>
              <a:ea typeface="Arial"/>
              <a:cs typeface="Arial"/>
              <a:sym typeface="Arial"/>
            </a:endParaRPr>
          </a:p>
        </p:txBody>
      </p:sp>
      <p:sp>
        <p:nvSpPr>
          <p:cNvPr id="343" name="Google Shape;343;p5"/>
          <p:cNvSpPr/>
          <p:nvPr/>
        </p:nvSpPr>
        <p:spPr>
          <a:xfrm>
            <a:off x="141480" y="1058760"/>
            <a:ext cx="3385080" cy="60912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oboto Condensed"/>
                <a:ea typeface="Roboto Condensed"/>
                <a:cs typeface="Roboto Condensed"/>
                <a:sym typeface="Roboto Condensed"/>
              </a:rPr>
              <a:t>Customer Requirement</a:t>
            </a:r>
            <a:endParaRPr b="0" i="0" sz="2400" u="none" cap="none" strike="noStrike">
              <a:solidFill>
                <a:schemeClr val="dk1"/>
              </a:solidFill>
              <a:latin typeface="Arial"/>
              <a:ea typeface="Arial"/>
              <a:cs typeface="Arial"/>
              <a:sym typeface="Arial"/>
            </a:endParaRPr>
          </a:p>
        </p:txBody>
      </p:sp>
      <p:sp>
        <p:nvSpPr>
          <p:cNvPr id="344" name="Google Shape;344;p5"/>
          <p:cNvSpPr/>
          <p:nvPr/>
        </p:nvSpPr>
        <p:spPr>
          <a:xfrm>
            <a:off x="141480" y="1668240"/>
            <a:ext cx="3385080" cy="21013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t" bIns="45000" lIns="90000" spcFirstLastPara="1" rIns="90000" wrap="square" tIns="45000">
            <a:spAutoFit/>
          </a:bodyPr>
          <a:lstStyle/>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Have one trunk</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Have four legs</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Should carry load both passenger &amp; cargo</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Black in color</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Should be herbivorous</a:t>
            </a:r>
            <a:endParaRPr b="0" i="0" sz="2200" u="none" cap="none" strike="noStrike">
              <a:solidFill>
                <a:schemeClr val="dk1"/>
              </a:solidFill>
              <a:latin typeface="Arial"/>
              <a:ea typeface="Arial"/>
              <a:cs typeface="Arial"/>
              <a:sym typeface="Arial"/>
            </a:endParaRPr>
          </a:p>
        </p:txBody>
      </p:sp>
      <p:sp>
        <p:nvSpPr>
          <p:cNvPr id="345" name="Google Shape;345;p5"/>
          <p:cNvSpPr/>
          <p:nvPr/>
        </p:nvSpPr>
        <p:spPr>
          <a:xfrm>
            <a:off x="141480" y="3798360"/>
            <a:ext cx="3385080" cy="259488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6" name="Google Shape;346;p5"/>
          <p:cNvPicPr preferRelativeResize="0"/>
          <p:nvPr/>
        </p:nvPicPr>
        <p:blipFill rotWithShape="1">
          <a:blip r:embed="rId3">
            <a:alphaModFix/>
          </a:blip>
          <a:srcRect b="0" l="0" r="0" t="0"/>
          <a:stretch/>
        </p:blipFill>
        <p:spPr>
          <a:xfrm>
            <a:off x="481320" y="3898440"/>
            <a:ext cx="2486160" cy="2400120"/>
          </a:xfrm>
          <a:prstGeom prst="rect">
            <a:avLst/>
          </a:prstGeom>
          <a:noFill/>
          <a:ln>
            <a:noFill/>
          </a:ln>
        </p:spPr>
      </p:pic>
      <p:sp>
        <p:nvSpPr>
          <p:cNvPr id="347" name="Google Shape;347;p5"/>
          <p:cNvSpPr/>
          <p:nvPr/>
        </p:nvSpPr>
        <p:spPr>
          <a:xfrm>
            <a:off x="3739680" y="1058760"/>
            <a:ext cx="4114440" cy="60912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US" sz="2400" u="none" cap="none" strike="noStrike">
                <a:solidFill>
                  <a:srgbClr val="FFFFFF"/>
                </a:solidFill>
                <a:latin typeface="Roboto Condensed"/>
                <a:ea typeface="Roboto Condensed"/>
                <a:cs typeface="Roboto Condensed"/>
                <a:sym typeface="Roboto Condensed"/>
              </a:rPr>
              <a:t>Solution</a:t>
            </a:r>
            <a:endParaRPr b="0" i="0" sz="2400" u="none" cap="none" strike="noStrike">
              <a:solidFill>
                <a:schemeClr val="dk1"/>
              </a:solidFill>
              <a:latin typeface="Arial"/>
              <a:ea typeface="Arial"/>
              <a:cs typeface="Arial"/>
              <a:sym typeface="Arial"/>
            </a:endParaRPr>
          </a:p>
        </p:txBody>
      </p:sp>
      <p:sp>
        <p:nvSpPr>
          <p:cNvPr id="348" name="Google Shape;348;p5"/>
          <p:cNvSpPr/>
          <p:nvPr/>
        </p:nvSpPr>
        <p:spPr>
          <a:xfrm>
            <a:off x="3739680" y="1668240"/>
            <a:ext cx="4114440" cy="21013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t" bIns="45000" lIns="90000" spcFirstLastPara="1" rIns="90000" wrap="square" tIns="45000">
            <a:spAutoFit/>
          </a:bodyPr>
          <a:lstStyle/>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Have one trunk</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Have four legs</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Should carry load both passenger &amp; cargo</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Black in color</a:t>
            </a:r>
            <a:endParaRPr b="0" i="0" sz="2200" u="none" cap="none" strike="noStrike">
              <a:solidFill>
                <a:schemeClr val="dk1"/>
              </a:solidFill>
              <a:latin typeface="Arial"/>
              <a:ea typeface="Arial"/>
              <a:cs typeface="Arial"/>
              <a:sym typeface="Arial"/>
            </a:endParaRPr>
          </a:p>
          <a:p>
            <a:pPr indent="-342720" lvl="0" marL="343080" marR="0" rtl="0" algn="l">
              <a:lnSpc>
                <a:spcPct val="100000"/>
              </a:lnSpc>
              <a:spcBef>
                <a:spcPts val="0"/>
              </a:spcBef>
              <a:spcAft>
                <a:spcPts val="0"/>
              </a:spcAft>
              <a:buClr>
                <a:srgbClr val="212121"/>
              </a:buClr>
              <a:buSzPts val="2200"/>
              <a:buFont typeface="Arial"/>
              <a:buChar char="•"/>
            </a:pPr>
            <a:r>
              <a:rPr b="0" i="0" lang="en-US" sz="2200" u="none" cap="none" strike="noStrike">
                <a:solidFill>
                  <a:srgbClr val="212121"/>
                </a:solidFill>
                <a:latin typeface="Roboto Condensed"/>
                <a:ea typeface="Roboto Condensed"/>
                <a:cs typeface="Roboto Condensed"/>
                <a:sym typeface="Roboto Condensed"/>
              </a:rPr>
              <a:t>Should be herbivorous</a:t>
            </a:r>
            <a:endParaRPr b="0" i="0" sz="2200" u="none" cap="none" strike="noStrike">
              <a:solidFill>
                <a:schemeClr val="dk1"/>
              </a:solidFill>
              <a:latin typeface="Arial"/>
              <a:ea typeface="Arial"/>
              <a:cs typeface="Arial"/>
              <a:sym typeface="Arial"/>
            </a:endParaRPr>
          </a:p>
        </p:txBody>
      </p:sp>
      <p:sp>
        <p:nvSpPr>
          <p:cNvPr id="349" name="Google Shape;349;p5"/>
          <p:cNvSpPr/>
          <p:nvPr/>
        </p:nvSpPr>
        <p:spPr>
          <a:xfrm>
            <a:off x="3739680" y="3798360"/>
            <a:ext cx="4114440" cy="259488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5"/>
          <p:cNvPicPr preferRelativeResize="0"/>
          <p:nvPr/>
        </p:nvPicPr>
        <p:blipFill rotWithShape="1">
          <a:blip r:embed="rId4">
            <a:alphaModFix/>
          </a:blip>
          <a:srcRect b="0" l="0" r="0" t="0"/>
          <a:stretch/>
        </p:blipFill>
        <p:spPr>
          <a:xfrm>
            <a:off x="3922200" y="4112280"/>
            <a:ext cx="1970280" cy="1971720"/>
          </a:xfrm>
          <a:prstGeom prst="rect">
            <a:avLst/>
          </a:prstGeom>
          <a:noFill/>
          <a:ln>
            <a:noFill/>
          </a:ln>
        </p:spPr>
      </p:pic>
      <p:sp>
        <p:nvSpPr>
          <p:cNvPr id="351" name="Google Shape;351;p5"/>
          <p:cNvSpPr/>
          <p:nvPr/>
        </p:nvSpPr>
        <p:spPr>
          <a:xfrm>
            <a:off x="5847840" y="4140720"/>
            <a:ext cx="1980720" cy="20401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3200" u="none" cap="none" strike="noStrike">
                <a:solidFill>
                  <a:srgbClr val="212121"/>
                </a:solidFill>
                <a:latin typeface="Roboto Condensed"/>
                <a:ea typeface="Roboto Condensed"/>
                <a:cs typeface="Roboto Condensed"/>
                <a:sym typeface="Roboto Condensed"/>
              </a:rPr>
              <a:t>Our value added,</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3200" u="none" cap="none" strike="noStrike">
                <a:solidFill>
                  <a:srgbClr val="212121"/>
                </a:solidFill>
                <a:latin typeface="Roboto Condensed"/>
                <a:ea typeface="Roboto Condensed"/>
                <a:cs typeface="Roboto Condensed"/>
                <a:sym typeface="Roboto Condensed"/>
              </a:rPr>
              <a:t>also gives milk</a:t>
            </a:r>
            <a:endParaRPr b="0" i="0" sz="32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g2ebb636fcf1_0_979"/>
          <p:cNvSpPr txBox="1"/>
          <p:nvPr>
            <p:ph type="title"/>
          </p:nvPr>
        </p:nvSpPr>
        <p:spPr>
          <a:xfrm>
            <a:off x="0" y="0"/>
            <a:ext cx="12192000" cy="8073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121900" lIns="121900" spcFirstLastPara="1" rIns="121900" wrap="square" tIns="121900">
            <a:noAutofit/>
          </a:bodyPr>
          <a:lstStyle/>
          <a:p>
            <a:pPr indent="0" lvl="0" marL="0" rtl="0" algn="l">
              <a:spcBef>
                <a:spcPts val="0"/>
              </a:spcBef>
              <a:spcAft>
                <a:spcPts val="0"/>
              </a:spcAft>
              <a:buNone/>
            </a:pPr>
            <a:r>
              <a:rPr lang="en-US" sz="3600">
                <a:highlight>
                  <a:schemeClr val="lt2"/>
                </a:highlight>
              </a:rPr>
              <a:t>Objectives of Software Engineering:</a:t>
            </a:r>
            <a:r>
              <a:rPr b="1" lang="en-US" sz="3600">
                <a:solidFill>
                  <a:srgbClr val="0077B3"/>
                </a:solidFill>
                <a:highlight>
                  <a:srgbClr val="FFFFFF"/>
                </a:highlight>
                <a:latin typeface="Lexend"/>
                <a:ea typeface="Lexend"/>
                <a:cs typeface="Lexend"/>
                <a:sym typeface="Lexend"/>
              </a:rPr>
              <a:t> </a:t>
            </a:r>
            <a:endParaRPr b="1" sz="3600">
              <a:solidFill>
                <a:srgbClr val="0077B3"/>
              </a:solidFill>
              <a:latin typeface="Lexend"/>
              <a:ea typeface="Lexend"/>
              <a:cs typeface="Lexend"/>
              <a:sym typeface="Lexend"/>
            </a:endParaRPr>
          </a:p>
        </p:txBody>
      </p:sp>
      <p:sp>
        <p:nvSpPr>
          <p:cNvPr id="357" name="Google Shape;357;g2ebb636fcf1_0_979"/>
          <p:cNvSpPr txBox="1"/>
          <p:nvPr>
            <p:ph idx="1" type="body"/>
          </p:nvPr>
        </p:nvSpPr>
        <p:spPr>
          <a:xfrm>
            <a:off x="332375" y="949675"/>
            <a:ext cx="11443800" cy="5142300"/>
          </a:xfrm>
          <a:prstGeom prst="rect">
            <a:avLst/>
          </a:prstGeom>
        </p:spPr>
        <p:txBody>
          <a:bodyPr anchorCtr="0" anchor="t" bIns="121900" lIns="121900" spcFirstLastPara="1" rIns="121900" wrap="square" tIns="121900">
            <a:noAutofit/>
          </a:bodyPr>
          <a:lstStyle/>
          <a:p>
            <a:pPr indent="0" lvl="0" marL="0" rtl="0" algn="l">
              <a:lnSpc>
                <a:spcPct val="105000"/>
              </a:lnSpc>
              <a:spcBef>
                <a:spcPts val="0"/>
              </a:spcBef>
              <a:spcAft>
                <a:spcPts val="0"/>
              </a:spcAft>
              <a:buClr>
                <a:schemeClr val="dk1"/>
              </a:buClr>
              <a:buSzPts val="1500"/>
              <a:buFont typeface="Arial"/>
              <a:buNone/>
            </a:pPr>
            <a:r>
              <a:rPr b="1" lang="en-US" sz="2600">
                <a:solidFill>
                  <a:srgbClr val="0077B3"/>
                </a:solidFill>
              </a:rPr>
              <a:t>Functionality: </a:t>
            </a:r>
            <a:endParaRPr b="1" sz="2600">
              <a:solidFill>
                <a:srgbClr val="0077B3"/>
              </a:solidFill>
            </a:endParaRPr>
          </a:p>
          <a:p>
            <a:pPr indent="0" lvl="0" marL="0" rtl="0" algn="l">
              <a:lnSpc>
                <a:spcPct val="105000"/>
              </a:lnSpc>
              <a:spcBef>
                <a:spcPts val="1600"/>
              </a:spcBef>
              <a:spcAft>
                <a:spcPts val="0"/>
              </a:spcAft>
              <a:buClr>
                <a:schemeClr val="dk1"/>
              </a:buClr>
              <a:buSzPts val="1500"/>
              <a:buFont typeface="Arial"/>
              <a:buNone/>
            </a:pPr>
            <a:r>
              <a:rPr b="1" lang="en-US" sz="2600"/>
              <a:t>It refers to the degree of performance of the software against its intended purpose. </a:t>
            </a:r>
            <a:endParaRPr b="1" sz="2600"/>
          </a:p>
          <a:p>
            <a:pPr indent="0" lvl="0" marL="0" rtl="0" algn="l">
              <a:lnSpc>
                <a:spcPct val="105000"/>
              </a:lnSpc>
              <a:spcBef>
                <a:spcPts val="1600"/>
              </a:spcBef>
              <a:spcAft>
                <a:spcPts val="0"/>
              </a:spcAft>
              <a:buClr>
                <a:schemeClr val="dk1"/>
              </a:buClr>
              <a:buSzPts val="1500"/>
              <a:buFont typeface="Arial"/>
              <a:buNone/>
            </a:pPr>
            <a:r>
              <a:rPr b="1" lang="en-US" sz="2600">
                <a:solidFill>
                  <a:srgbClr val="0077B3"/>
                </a:solidFill>
              </a:rPr>
              <a:t>Reliability: </a:t>
            </a:r>
            <a:endParaRPr b="1" sz="2600">
              <a:solidFill>
                <a:srgbClr val="0077B3"/>
              </a:solidFill>
            </a:endParaRPr>
          </a:p>
          <a:p>
            <a:pPr indent="0" lvl="0" marL="0" rtl="0" algn="l">
              <a:lnSpc>
                <a:spcPct val="105000"/>
              </a:lnSpc>
              <a:spcBef>
                <a:spcPts val="1600"/>
              </a:spcBef>
              <a:spcAft>
                <a:spcPts val="0"/>
              </a:spcAft>
              <a:buNone/>
            </a:pPr>
            <a:r>
              <a:rPr b="1" lang="en-US" sz="2600"/>
              <a:t>A set of attributes that bears on the capability of software to maintain its level of performance under the given condition for a stated period of time. </a:t>
            </a:r>
            <a:endParaRPr b="1" sz="2600"/>
          </a:p>
          <a:p>
            <a:pPr indent="0" lvl="0" marL="0" rtl="0" algn="l">
              <a:lnSpc>
                <a:spcPct val="105000"/>
              </a:lnSpc>
              <a:spcBef>
                <a:spcPts val="1600"/>
              </a:spcBef>
              <a:spcAft>
                <a:spcPts val="0"/>
              </a:spcAft>
              <a:buNone/>
            </a:pPr>
            <a:r>
              <a:rPr b="1" lang="en-US" sz="2600">
                <a:solidFill>
                  <a:srgbClr val="0077B3"/>
                </a:solidFill>
              </a:rPr>
              <a:t>Efficiency: </a:t>
            </a:r>
            <a:endParaRPr b="1" sz="2600">
              <a:solidFill>
                <a:srgbClr val="0077B3"/>
              </a:solidFill>
            </a:endParaRPr>
          </a:p>
          <a:p>
            <a:pPr indent="0" lvl="0" marL="0" rtl="0" algn="l">
              <a:lnSpc>
                <a:spcPct val="105000"/>
              </a:lnSpc>
              <a:spcBef>
                <a:spcPts val="1600"/>
              </a:spcBef>
              <a:spcAft>
                <a:spcPts val="1600"/>
              </a:spcAft>
              <a:buNone/>
            </a:pPr>
            <a:r>
              <a:rPr b="1" lang="en-US" sz="2600"/>
              <a:t>It refers to the ability of the software to use system resources in the most effective and efficient manner. The software should make effective use of storage space and executive command as per desired timing requirements. </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cxnSp>
        <p:nvCxnSpPr>
          <p:cNvPr id="100" name="Google Shape;100;p2"/>
          <p:cNvCxnSpPr/>
          <p:nvPr/>
        </p:nvCxnSpPr>
        <p:spPr>
          <a:xfrm>
            <a:off x="1191240" y="0"/>
            <a:ext cx="0" cy="682560"/>
          </a:xfrm>
          <a:prstGeom prst="straightConnector1">
            <a:avLst/>
          </a:prstGeom>
          <a:noFill/>
          <a:ln cap="flat" cmpd="sng" w="9525">
            <a:solidFill>
              <a:srgbClr val="A5A5A5"/>
            </a:solidFill>
            <a:prstDash val="solid"/>
            <a:miter lim="8000"/>
            <a:headEnd len="sm" w="sm" type="none"/>
            <a:tailEnd len="sm" w="sm" type="none"/>
          </a:ln>
        </p:spPr>
      </p:cxnSp>
      <p:cxnSp>
        <p:nvCxnSpPr>
          <p:cNvPr id="101" name="Google Shape;101;p2"/>
          <p:cNvCxnSpPr/>
          <p:nvPr/>
        </p:nvCxnSpPr>
        <p:spPr>
          <a:xfrm>
            <a:off x="1191240" y="6092280"/>
            <a:ext cx="0" cy="1794240"/>
          </a:xfrm>
          <a:prstGeom prst="straightConnector1">
            <a:avLst/>
          </a:prstGeom>
          <a:noFill/>
          <a:ln cap="flat" cmpd="sng" w="9525">
            <a:solidFill>
              <a:srgbClr val="A5A5A5"/>
            </a:solidFill>
            <a:prstDash val="solid"/>
            <a:miter lim="8000"/>
            <a:headEnd len="sm" w="sm" type="none"/>
            <a:tailEnd len="sm" w="sm" type="none"/>
          </a:ln>
        </p:spPr>
      </p:cxnSp>
      <p:sp>
        <p:nvSpPr>
          <p:cNvPr id="102" name="Google Shape;102;p2"/>
          <p:cNvSpPr/>
          <p:nvPr/>
        </p:nvSpPr>
        <p:spPr>
          <a:xfrm>
            <a:off x="954000" y="682920"/>
            <a:ext cx="474120" cy="474120"/>
          </a:xfrm>
          <a:prstGeom prst="ellipse">
            <a:avLst/>
          </a:prstGeom>
          <a:solidFill>
            <a:schemeClr val="accent3"/>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2800" u="none" cap="none" strike="noStrike">
                <a:solidFill>
                  <a:srgbClr val="FFFFFF"/>
                </a:solidFill>
                <a:latin typeface="Noto Sans Symbols"/>
                <a:ea typeface="Noto Sans Symbols"/>
                <a:cs typeface="Noto Sans Symbols"/>
                <a:sym typeface="Noto Sans Symbols"/>
              </a:rPr>
              <a:t>✓</a:t>
            </a:r>
            <a:endParaRPr b="0" i="0" sz="2800" u="none" cap="none" strike="noStrike">
              <a:solidFill>
                <a:schemeClr val="dk1"/>
              </a:solidFill>
              <a:latin typeface="Arial"/>
              <a:ea typeface="Arial"/>
              <a:cs typeface="Arial"/>
              <a:sym typeface="Arial"/>
            </a:endParaRPr>
          </a:p>
        </p:txBody>
      </p:sp>
      <p:sp>
        <p:nvSpPr>
          <p:cNvPr id="103" name="Google Shape;103;p2"/>
          <p:cNvSpPr/>
          <p:nvPr/>
        </p:nvSpPr>
        <p:spPr>
          <a:xfrm>
            <a:off x="1615680" y="720000"/>
            <a:ext cx="999360" cy="395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000" u="none" cap="none" strike="noStrike">
                <a:solidFill>
                  <a:srgbClr val="FFFFFF"/>
                </a:solidFill>
                <a:latin typeface="Roboto Condensed"/>
                <a:ea typeface="Roboto Condensed"/>
                <a:cs typeface="Roboto Condensed"/>
                <a:sym typeface="Roboto Condensed"/>
              </a:rPr>
              <a:t>Looping</a:t>
            </a:r>
            <a:endParaRPr b="0" i="0" sz="2000" u="none" cap="none" strike="noStrike">
              <a:solidFill>
                <a:schemeClr val="dk1"/>
              </a:solidFill>
              <a:latin typeface="Arial"/>
              <a:ea typeface="Arial"/>
              <a:cs typeface="Arial"/>
              <a:sym typeface="Arial"/>
            </a:endParaRPr>
          </a:p>
        </p:txBody>
      </p:sp>
      <p:cxnSp>
        <p:nvCxnSpPr>
          <p:cNvPr id="104" name="Google Shape;104;p2"/>
          <p:cNvCxnSpPr/>
          <p:nvPr/>
        </p:nvCxnSpPr>
        <p:spPr>
          <a:xfrm>
            <a:off x="1191240" y="1157400"/>
            <a:ext cx="0" cy="2465280"/>
          </a:xfrm>
          <a:prstGeom prst="straightConnector1">
            <a:avLst/>
          </a:prstGeom>
          <a:noFill/>
          <a:ln cap="flat" cmpd="sng" w="9525">
            <a:solidFill>
              <a:srgbClr val="A5A5A5"/>
            </a:solidFill>
            <a:prstDash val="solid"/>
            <a:miter lim="8000"/>
            <a:headEnd len="sm" w="sm" type="none"/>
            <a:tailEnd len="sm" w="sm" type="none"/>
          </a:ln>
        </p:spPr>
      </p:cxnSp>
      <p:sp>
        <p:nvSpPr>
          <p:cNvPr id="105" name="Google Shape;105;p2"/>
          <p:cNvSpPr/>
          <p:nvPr/>
        </p:nvSpPr>
        <p:spPr>
          <a:xfrm>
            <a:off x="1428840" y="428040"/>
            <a:ext cx="9718200" cy="5942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2400" u="none" cap="none" strike="noStrike">
                <a:solidFill>
                  <a:srgbClr val="212121"/>
                </a:solidFill>
                <a:latin typeface="Roboto Condensed"/>
                <a:ea typeface="Roboto Condensed"/>
                <a:cs typeface="Roboto Condensed"/>
                <a:sym typeface="Roboto Condensed"/>
              </a:rPr>
              <a:t>Outline</a:t>
            </a:r>
            <a:endParaRPr b="0" i="0" sz="2400" u="none" cap="none" strike="noStrike">
              <a:solidFill>
                <a:schemeClr val="dk1"/>
              </a:solidFill>
              <a:latin typeface="Arial"/>
              <a:ea typeface="Arial"/>
              <a:cs typeface="Arial"/>
              <a:sym typeface="Arial"/>
            </a:endParaRPr>
          </a:p>
          <a:p>
            <a:pPr indent="-342719" lvl="1" marL="800280" marR="0" rtl="0" algn="l">
              <a:lnSpc>
                <a:spcPct val="100000"/>
              </a:lnSpc>
              <a:spcBef>
                <a:spcPts val="0"/>
              </a:spcBef>
              <a:spcAft>
                <a:spcPts val="0"/>
              </a:spcAft>
              <a:buClr>
                <a:srgbClr val="808080"/>
              </a:buClr>
              <a:buSzPts val="2400"/>
              <a:buFont typeface="Noto Sans Symbols"/>
              <a:buChar char="▪"/>
            </a:pPr>
            <a:r>
              <a:rPr b="0" i="0" lang="en-US" sz="2400" u="none" cap="none" strike="noStrike">
                <a:solidFill>
                  <a:srgbClr val="808080"/>
                </a:solidFill>
                <a:latin typeface="Roboto Condensed"/>
                <a:ea typeface="Roboto Condensed"/>
                <a:cs typeface="Roboto Condensed"/>
                <a:sym typeface="Roboto Condensed"/>
              </a:rPr>
              <a:t>Software, Characteristics of Software, Software Application Domains</a:t>
            </a:r>
            <a:endParaRPr b="0" i="0" sz="2400" u="none" cap="none" strike="noStrike">
              <a:solidFill>
                <a:schemeClr val="dk1"/>
              </a:solidFill>
              <a:latin typeface="Arial"/>
              <a:ea typeface="Arial"/>
              <a:cs typeface="Arial"/>
              <a:sym typeface="Arial"/>
            </a:endParaRPr>
          </a:p>
          <a:p>
            <a:pPr indent="-342719" lvl="1" marL="800280" marR="0" rtl="0" algn="l">
              <a:lnSpc>
                <a:spcPct val="100000"/>
              </a:lnSpc>
              <a:spcBef>
                <a:spcPts val="0"/>
              </a:spcBef>
              <a:spcAft>
                <a:spcPts val="0"/>
              </a:spcAft>
              <a:buClr>
                <a:srgbClr val="808080"/>
              </a:buClr>
              <a:buSzPts val="2400"/>
              <a:buFont typeface="Noto Sans Symbols"/>
              <a:buChar char="▪"/>
            </a:pPr>
            <a:r>
              <a:rPr b="0" i="0" lang="en-US" sz="2400" u="none" cap="none" strike="noStrike">
                <a:solidFill>
                  <a:srgbClr val="808080"/>
                </a:solidFill>
                <a:latin typeface="Roboto Condensed"/>
                <a:ea typeface="Roboto Condensed"/>
                <a:cs typeface="Roboto Condensed"/>
                <a:sym typeface="Roboto Condensed"/>
              </a:rPr>
              <a:t>Software Engineering</a:t>
            </a:r>
            <a:endParaRPr b="0" i="0" sz="2400" u="none" cap="none" strike="noStrike">
              <a:solidFill>
                <a:schemeClr val="dk1"/>
              </a:solidFill>
              <a:latin typeface="Arial"/>
              <a:ea typeface="Arial"/>
              <a:cs typeface="Arial"/>
              <a:sym typeface="Arial"/>
            </a:endParaRPr>
          </a:p>
          <a:p>
            <a:pPr indent="-342719" lvl="1" marL="800280" marR="0" rtl="0" algn="l">
              <a:lnSpc>
                <a:spcPct val="100000"/>
              </a:lnSpc>
              <a:spcBef>
                <a:spcPts val="0"/>
              </a:spcBef>
              <a:spcAft>
                <a:spcPts val="0"/>
              </a:spcAft>
              <a:buClr>
                <a:srgbClr val="808080"/>
              </a:buClr>
              <a:buSzPts val="2400"/>
              <a:buFont typeface="Noto Sans Symbols"/>
              <a:buChar char="▪"/>
            </a:pPr>
            <a:r>
              <a:rPr b="0" i="0" lang="en-US" sz="2400" u="none" cap="none" strike="noStrike">
                <a:solidFill>
                  <a:srgbClr val="808080"/>
                </a:solidFill>
                <a:latin typeface="Roboto Condensed"/>
                <a:ea typeface="Roboto Condensed"/>
                <a:cs typeface="Roboto Condensed"/>
                <a:sym typeface="Roboto Condensed"/>
              </a:rPr>
              <a:t>Software Myths </a:t>
            </a:r>
            <a:endParaRPr b="0" i="0" sz="2400" u="none" cap="none" strike="noStrike">
              <a:solidFill>
                <a:schemeClr val="dk1"/>
              </a:solidFill>
              <a:latin typeface="Arial"/>
              <a:ea typeface="Arial"/>
              <a:cs typeface="Arial"/>
              <a:sym typeface="Arial"/>
            </a:endParaRPr>
          </a:p>
          <a:p>
            <a:pPr indent="-342720" lvl="2" marL="125748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Management Myth</a:t>
            </a:r>
            <a:endParaRPr b="0" i="0" sz="2400" u="none" cap="none" strike="noStrike">
              <a:solidFill>
                <a:schemeClr val="dk1"/>
              </a:solidFill>
              <a:latin typeface="Arial"/>
              <a:ea typeface="Arial"/>
              <a:cs typeface="Arial"/>
              <a:sym typeface="Arial"/>
            </a:endParaRPr>
          </a:p>
          <a:p>
            <a:pPr indent="-342720" lvl="2" marL="125748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Customer Myth</a:t>
            </a:r>
            <a:endParaRPr b="0" i="0" sz="2400" u="none" cap="none" strike="noStrike">
              <a:solidFill>
                <a:schemeClr val="dk1"/>
              </a:solidFill>
              <a:latin typeface="Arial"/>
              <a:ea typeface="Arial"/>
              <a:cs typeface="Arial"/>
              <a:sym typeface="Arial"/>
            </a:endParaRPr>
          </a:p>
          <a:p>
            <a:pPr indent="-342720" lvl="2" marL="125748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Practitioner's/Developer Myth)</a:t>
            </a:r>
            <a:endParaRPr b="0" i="0" sz="2400" u="none" cap="none" strike="noStrike">
              <a:solidFill>
                <a:schemeClr val="dk1"/>
              </a:solidFill>
              <a:latin typeface="Arial"/>
              <a:ea typeface="Arial"/>
              <a:cs typeface="Arial"/>
              <a:sym typeface="Arial"/>
            </a:endParaRPr>
          </a:p>
          <a:p>
            <a:pPr indent="-342719" lvl="1" marL="800280" marR="0" rtl="0" algn="l">
              <a:lnSpc>
                <a:spcPct val="100000"/>
              </a:lnSpc>
              <a:spcBef>
                <a:spcPts val="0"/>
              </a:spcBef>
              <a:spcAft>
                <a:spcPts val="0"/>
              </a:spcAft>
              <a:buClr>
                <a:srgbClr val="808080"/>
              </a:buClr>
              <a:buSzPts val="2400"/>
              <a:buFont typeface="Noto Sans Symbols"/>
              <a:buChar char="▪"/>
            </a:pPr>
            <a:r>
              <a:rPr b="0" i="0" lang="en-US" sz="2400" u="none" cap="none" strike="noStrike">
                <a:solidFill>
                  <a:srgbClr val="808080"/>
                </a:solidFill>
                <a:latin typeface="Roboto Condensed"/>
                <a:ea typeface="Roboto Condensed"/>
                <a:cs typeface="Roboto Condensed"/>
                <a:sym typeface="Roboto Condensed"/>
              </a:rPr>
              <a:t>Software Engineering Layered Approach</a:t>
            </a:r>
            <a:endParaRPr b="0" i="0" sz="2400" u="none" cap="none" strike="noStrike">
              <a:solidFill>
                <a:schemeClr val="dk1"/>
              </a:solidFill>
              <a:latin typeface="Arial"/>
              <a:ea typeface="Arial"/>
              <a:cs typeface="Arial"/>
              <a:sym typeface="Arial"/>
            </a:endParaRPr>
          </a:p>
          <a:p>
            <a:pPr indent="-342719" lvl="1" marL="800280" marR="0" rtl="0" algn="l">
              <a:lnSpc>
                <a:spcPct val="100000"/>
              </a:lnSpc>
              <a:spcBef>
                <a:spcPts val="0"/>
              </a:spcBef>
              <a:spcAft>
                <a:spcPts val="0"/>
              </a:spcAft>
              <a:buClr>
                <a:srgbClr val="808080"/>
              </a:buClr>
              <a:buSzPts val="2400"/>
              <a:buFont typeface="Noto Sans Symbols"/>
              <a:buChar char="▪"/>
            </a:pPr>
            <a:r>
              <a:rPr b="0" i="0" lang="en-US" sz="2400" u="none" cap="none" strike="noStrike">
                <a:solidFill>
                  <a:srgbClr val="808080"/>
                </a:solidFill>
                <a:latin typeface="Roboto Condensed"/>
                <a:ea typeface="Roboto Condensed"/>
                <a:cs typeface="Roboto Condensed"/>
                <a:sym typeface="Roboto Condensed"/>
              </a:rPr>
              <a:t>Software Process, Process Framework Activities , Umbrella Activities </a:t>
            </a:r>
            <a:endParaRPr b="0" i="0" sz="2400" u="none" cap="none" strike="noStrike">
              <a:solidFill>
                <a:schemeClr val="dk1"/>
              </a:solidFill>
              <a:latin typeface="Arial"/>
              <a:ea typeface="Arial"/>
              <a:cs typeface="Arial"/>
              <a:sym typeface="Arial"/>
            </a:endParaRPr>
          </a:p>
          <a:p>
            <a:pPr indent="-342719" lvl="1" marL="800280" marR="0" rtl="0" algn="l">
              <a:lnSpc>
                <a:spcPct val="100000"/>
              </a:lnSpc>
              <a:spcBef>
                <a:spcPts val="0"/>
              </a:spcBef>
              <a:spcAft>
                <a:spcPts val="0"/>
              </a:spcAft>
              <a:buClr>
                <a:srgbClr val="808080"/>
              </a:buClr>
              <a:buSzPts val="2400"/>
              <a:buFont typeface="Noto Sans Symbols"/>
              <a:buChar char="▪"/>
            </a:pPr>
            <a:r>
              <a:rPr b="0" i="0" lang="en-US" sz="2400" u="none" cap="none" strike="noStrike">
                <a:solidFill>
                  <a:srgbClr val="808080"/>
                </a:solidFill>
                <a:latin typeface="Roboto Condensed"/>
                <a:ea typeface="Roboto Condensed"/>
                <a:cs typeface="Roboto Condensed"/>
                <a:sym typeface="Roboto Condensed"/>
              </a:rPr>
              <a:t>Software Process Models</a:t>
            </a:r>
            <a:endParaRPr b="0" i="0" sz="24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The Waterfall Model</a:t>
            </a:r>
            <a:endParaRPr b="0" i="0" sz="24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Incremental Process Model</a:t>
            </a:r>
            <a:endParaRPr b="0" i="0" sz="24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Prototyping Model, Spiral Model</a:t>
            </a:r>
            <a:endParaRPr b="0" i="0" sz="24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Spiral Model</a:t>
            </a:r>
            <a:endParaRPr b="0" i="0" sz="2400" u="none" cap="none" strike="noStrike">
              <a:solidFill>
                <a:schemeClr val="dk1"/>
              </a:solidFill>
              <a:latin typeface="Arial"/>
              <a:ea typeface="Arial"/>
              <a:cs typeface="Arial"/>
              <a:sym typeface="Arial"/>
            </a:endParaRPr>
          </a:p>
          <a:p>
            <a:pPr indent="-285480" lvl="2" marL="1200240" marR="0" rtl="0" algn="l">
              <a:lnSpc>
                <a:spcPct val="100000"/>
              </a:lnSpc>
              <a:spcBef>
                <a:spcPts val="0"/>
              </a:spcBef>
              <a:spcAft>
                <a:spcPts val="0"/>
              </a:spcAft>
              <a:buClr>
                <a:srgbClr val="808080"/>
              </a:buClr>
              <a:buSzPts val="2400"/>
              <a:buFont typeface="Arial"/>
              <a:buChar char="•"/>
            </a:pPr>
            <a:r>
              <a:rPr b="0" i="0" lang="en-US" sz="2400" u="none" cap="none" strike="noStrike">
                <a:solidFill>
                  <a:srgbClr val="808080"/>
                </a:solidFill>
                <a:latin typeface="Roboto Condensed"/>
                <a:ea typeface="Roboto Condensed"/>
                <a:cs typeface="Roboto Condensed"/>
                <a:sym typeface="Roboto Condensed"/>
              </a:rPr>
              <a:t>Rapid Application Development Model (RAD)</a:t>
            </a:r>
            <a:endParaRPr b="0" i="0" sz="2400" u="none" cap="none" strike="noStrike">
              <a:solidFill>
                <a:schemeClr val="dk1"/>
              </a:solidFill>
              <a:latin typeface="Arial"/>
              <a:ea typeface="Arial"/>
              <a:cs typeface="Arial"/>
              <a:sym typeface="Arial"/>
            </a:endParaRPr>
          </a:p>
          <a:p>
            <a:pPr indent="-342719" lvl="1" marL="800280" marR="0" rtl="0" algn="l">
              <a:lnSpc>
                <a:spcPct val="100000"/>
              </a:lnSpc>
              <a:spcBef>
                <a:spcPts val="0"/>
              </a:spcBef>
              <a:spcAft>
                <a:spcPts val="0"/>
              </a:spcAft>
              <a:buClr>
                <a:srgbClr val="808080"/>
              </a:buClr>
              <a:buSzPts val="2400"/>
              <a:buFont typeface="Noto Sans Symbols"/>
              <a:buChar char="▪"/>
            </a:pPr>
            <a:r>
              <a:rPr b="0" i="0" lang="en-US" sz="2400" u="none" cap="none" strike="noStrike">
                <a:solidFill>
                  <a:srgbClr val="808080"/>
                </a:solidFill>
                <a:latin typeface="Roboto Condensed"/>
                <a:ea typeface="Roboto Condensed"/>
                <a:cs typeface="Roboto Condensed"/>
                <a:sym typeface="Roboto Condensed"/>
              </a:rPr>
              <a:t>Component based Development</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500"/>
                                        <p:tgtEl>
                                          <p:spTgt spid="102"/>
                                        </p:tgtEl>
                                        <p:attrNameLst>
                                          <p:attrName>ppt_w</p:attrName>
                                        </p:attrNameLst>
                                      </p:cBhvr>
                                      <p:tavLst>
                                        <p:tav fmla="" tm="0">
                                          <p:val>
                                            <p:strVal val="0"/>
                                          </p:val>
                                        </p:tav>
                                        <p:tav fmla="" tm="100000">
                                          <p:val>
                                            <p:strVal val="#ppt_w"/>
                                          </p:val>
                                        </p:tav>
                                      </p:tavLst>
                                    </p:anim>
                                    <p:anim calcmode="lin" valueType="num">
                                      <p:cBhvr additive="base">
                                        <p:cTn dur="500"/>
                                        <p:tgtEl>
                                          <p:spTgt spid="10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par>
                          <p:cTn fill="hold">
                            <p:stCondLst>
                              <p:cond delay="1501"/>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5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5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5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5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5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5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5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5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5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500"/>
                                        <p:tgtEl>
                                          <p:spTgt spid="1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0" st="10"/>
                                            </p:txEl>
                                          </p:spTgt>
                                        </p:tgtEl>
                                        <p:attrNameLst>
                                          <p:attrName>style.visibility</p:attrName>
                                        </p:attrNameLst>
                                      </p:cBhvr>
                                      <p:to>
                                        <p:strVal val="visible"/>
                                      </p:to>
                                    </p:set>
                                    <p:animEffect filter="fade" transition="in">
                                      <p:cBhvr>
                                        <p:cTn dur="500"/>
                                        <p:tgtEl>
                                          <p:spTgt spid="1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1" st="11"/>
                                            </p:txEl>
                                          </p:spTgt>
                                        </p:tgtEl>
                                        <p:attrNameLst>
                                          <p:attrName>style.visibility</p:attrName>
                                        </p:attrNameLst>
                                      </p:cBhvr>
                                      <p:to>
                                        <p:strVal val="visible"/>
                                      </p:to>
                                    </p:set>
                                    <p:animEffect filter="fade" transition="in">
                                      <p:cBhvr>
                                        <p:cTn dur="500"/>
                                        <p:tgtEl>
                                          <p:spTgt spid="1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2" st="12"/>
                                            </p:txEl>
                                          </p:spTgt>
                                        </p:tgtEl>
                                        <p:attrNameLst>
                                          <p:attrName>style.visibility</p:attrName>
                                        </p:attrNameLst>
                                      </p:cBhvr>
                                      <p:to>
                                        <p:strVal val="visible"/>
                                      </p:to>
                                    </p:set>
                                    <p:animEffect filter="fade" transition="in">
                                      <p:cBhvr>
                                        <p:cTn dur="500"/>
                                        <p:tgtEl>
                                          <p:spTgt spid="1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3" st="13"/>
                                            </p:txEl>
                                          </p:spTgt>
                                        </p:tgtEl>
                                        <p:attrNameLst>
                                          <p:attrName>style.visibility</p:attrName>
                                        </p:attrNameLst>
                                      </p:cBhvr>
                                      <p:to>
                                        <p:strVal val="visible"/>
                                      </p:to>
                                    </p:set>
                                    <p:animEffect filter="fade" transition="in">
                                      <p:cBhvr>
                                        <p:cTn dur="500"/>
                                        <p:tgtEl>
                                          <p:spTgt spid="105">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4" st="14"/>
                                            </p:txEl>
                                          </p:spTgt>
                                        </p:tgtEl>
                                        <p:attrNameLst>
                                          <p:attrName>style.visibility</p:attrName>
                                        </p:attrNameLst>
                                      </p:cBhvr>
                                      <p:to>
                                        <p:strVal val="visible"/>
                                      </p:to>
                                    </p:set>
                                    <p:animEffect filter="fade" transition="in">
                                      <p:cBhvr>
                                        <p:cTn dur="500"/>
                                        <p:tgtEl>
                                          <p:spTgt spid="105">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5" st="15"/>
                                            </p:txEl>
                                          </p:spTgt>
                                        </p:tgtEl>
                                        <p:attrNameLst>
                                          <p:attrName>style.visibility</p:attrName>
                                        </p:attrNameLst>
                                      </p:cBhvr>
                                      <p:to>
                                        <p:strVal val="visible"/>
                                      </p:to>
                                    </p:set>
                                    <p:animEffect filter="fade" transition="in">
                                      <p:cBhvr>
                                        <p:cTn dur="500"/>
                                        <p:tgtEl>
                                          <p:spTgt spid="105">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g2ebb636fcf1_0_984"/>
          <p:cNvSpPr txBox="1"/>
          <p:nvPr>
            <p:ph idx="1" type="body"/>
          </p:nvPr>
        </p:nvSpPr>
        <p:spPr>
          <a:xfrm>
            <a:off x="415600" y="641000"/>
            <a:ext cx="11360700" cy="5450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2700">
                <a:solidFill>
                  <a:srgbClr val="0077B3"/>
                </a:solidFill>
              </a:rPr>
              <a:t>Usability: </a:t>
            </a:r>
            <a:endParaRPr b="1" sz="2700">
              <a:solidFill>
                <a:srgbClr val="0077B3"/>
              </a:solidFill>
            </a:endParaRPr>
          </a:p>
          <a:p>
            <a:pPr indent="0" lvl="0" marL="0" rtl="0" algn="l">
              <a:spcBef>
                <a:spcPts val="1600"/>
              </a:spcBef>
              <a:spcAft>
                <a:spcPts val="0"/>
              </a:spcAft>
              <a:buNone/>
            </a:pPr>
            <a:r>
              <a:rPr b="1" lang="en-US" sz="2700"/>
              <a:t>It refers to the extent to which the software can be used with ease. the amount of effort or time required to learn how to use the software. </a:t>
            </a:r>
            <a:endParaRPr b="1" sz="2700"/>
          </a:p>
          <a:p>
            <a:pPr indent="0" lvl="0" marL="0" rtl="0" algn="l">
              <a:spcBef>
                <a:spcPts val="1600"/>
              </a:spcBef>
              <a:spcAft>
                <a:spcPts val="0"/>
              </a:spcAft>
              <a:buNone/>
            </a:pPr>
            <a:r>
              <a:rPr b="1" lang="en-US" sz="2700">
                <a:solidFill>
                  <a:srgbClr val="0077B3"/>
                </a:solidFill>
              </a:rPr>
              <a:t>Maintainability: </a:t>
            </a:r>
            <a:endParaRPr b="1" sz="2700">
              <a:solidFill>
                <a:srgbClr val="0077B3"/>
              </a:solidFill>
            </a:endParaRPr>
          </a:p>
          <a:p>
            <a:pPr indent="0" lvl="0" marL="0" rtl="0" algn="l">
              <a:spcBef>
                <a:spcPts val="1600"/>
              </a:spcBef>
              <a:spcAft>
                <a:spcPts val="0"/>
              </a:spcAft>
              <a:buNone/>
            </a:pPr>
            <a:r>
              <a:rPr b="1" lang="en-US" sz="2700"/>
              <a:t>It refers to the ease with which the modifications can be made in a software system to extend its functionality, improve its performance, or correct errors. </a:t>
            </a:r>
            <a:endParaRPr b="1" sz="2700"/>
          </a:p>
          <a:p>
            <a:pPr indent="0" lvl="0" marL="0" rtl="0" algn="l">
              <a:spcBef>
                <a:spcPts val="1600"/>
              </a:spcBef>
              <a:spcAft>
                <a:spcPts val="0"/>
              </a:spcAft>
              <a:buNone/>
            </a:pPr>
            <a:r>
              <a:rPr b="1" lang="en-US" sz="2700">
                <a:solidFill>
                  <a:srgbClr val="0077B3"/>
                </a:solidFill>
              </a:rPr>
              <a:t>Portability: </a:t>
            </a:r>
            <a:endParaRPr b="1" sz="2700">
              <a:solidFill>
                <a:srgbClr val="0077B3"/>
              </a:solidFill>
            </a:endParaRPr>
          </a:p>
          <a:p>
            <a:pPr indent="0" lvl="0" marL="0" rtl="0" algn="l">
              <a:spcBef>
                <a:spcPts val="1600"/>
              </a:spcBef>
              <a:spcAft>
                <a:spcPts val="1600"/>
              </a:spcAft>
              <a:buNone/>
            </a:pPr>
            <a:r>
              <a:rPr b="1" lang="en-US" sz="2700"/>
              <a:t>A set of attributes that bears on the ability of software to be transferred from one environment to another, without or minimum changes. </a:t>
            </a:r>
            <a:endParaRPr b="1" sz="2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ebb636fcf1_0_988"/>
          <p:cNvSpPr txBox="1"/>
          <p:nvPr>
            <p:ph idx="1" type="body"/>
          </p:nvPr>
        </p:nvSpPr>
        <p:spPr>
          <a:xfrm>
            <a:off x="415650" y="841373"/>
            <a:ext cx="11360700" cy="5765700"/>
          </a:xfrm>
          <a:prstGeom prst="rect">
            <a:avLst/>
          </a:prstGeom>
        </p:spPr>
        <p:txBody>
          <a:bodyPr anchorCtr="0" anchor="t" bIns="121900" lIns="121900" spcFirstLastPara="1" rIns="121900" wrap="square" tIns="121900">
            <a:noAutofit/>
          </a:bodyPr>
          <a:lstStyle/>
          <a:p>
            <a:pPr indent="-488950" lvl="0" marL="609600" rtl="0" algn="l">
              <a:lnSpc>
                <a:spcPct val="100000"/>
              </a:lnSpc>
              <a:spcBef>
                <a:spcPts val="0"/>
              </a:spcBef>
              <a:spcAft>
                <a:spcPts val="0"/>
              </a:spcAft>
              <a:buClr>
                <a:srgbClr val="0077B3"/>
              </a:buClr>
              <a:buSzPts val="2900"/>
              <a:buFont typeface="Roboto Condensed ExtraBold"/>
              <a:buChar char="●"/>
            </a:pPr>
            <a:r>
              <a:rPr lang="en-US" sz="2900">
                <a:solidFill>
                  <a:srgbClr val="0077B3"/>
                </a:solidFill>
                <a:highlight>
                  <a:srgbClr val="FFFFFF"/>
                </a:highlight>
                <a:latin typeface="Roboto Condensed ExtraBold"/>
                <a:ea typeface="Roboto Condensed ExtraBold"/>
                <a:cs typeface="Roboto Condensed ExtraBold"/>
                <a:sym typeface="Roboto Condensed ExtraBold"/>
              </a:rPr>
              <a:t>Adaptability :</a:t>
            </a:r>
            <a:endParaRPr sz="2900">
              <a:solidFill>
                <a:srgbClr val="0077B3"/>
              </a:solidFill>
              <a:highlight>
                <a:srgbClr val="FFFFFF"/>
              </a:highlight>
              <a:latin typeface="Roboto Condensed ExtraBold"/>
              <a:ea typeface="Roboto Condensed ExtraBold"/>
              <a:cs typeface="Roboto Condensed ExtraBold"/>
              <a:sym typeface="Roboto Condensed ExtraBold"/>
            </a:endParaRPr>
          </a:p>
          <a:p>
            <a:pPr indent="0" lvl="0" marL="609600" rtl="0" algn="l">
              <a:lnSpc>
                <a:spcPct val="100000"/>
              </a:lnSpc>
              <a:spcBef>
                <a:spcPts val="0"/>
              </a:spcBef>
              <a:spcAft>
                <a:spcPts val="0"/>
              </a:spcAft>
              <a:buNone/>
            </a:pPr>
            <a:r>
              <a:rPr lang="en-US" sz="2900">
                <a:solidFill>
                  <a:srgbClr val="273239"/>
                </a:solidFill>
                <a:highlight>
                  <a:srgbClr val="FFFFFF"/>
                </a:highlight>
                <a:latin typeface="Roboto Condensed ExtraBold"/>
                <a:ea typeface="Roboto Condensed ExtraBold"/>
                <a:cs typeface="Roboto Condensed ExtraBold"/>
                <a:sym typeface="Roboto Condensed ExtraBold"/>
              </a:rPr>
              <a:t>In this case, the software allows differing system constraints and the user needs to be satisfied by making changes to the software.</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indent="0" lvl="0" marL="609600" rtl="0" algn="l">
              <a:lnSpc>
                <a:spcPct val="100000"/>
              </a:lnSpc>
              <a:spcBef>
                <a:spcPts val="0"/>
              </a:spcBef>
              <a:spcAft>
                <a:spcPts val="0"/>
              </a:spcAft>
              <a:buNone/>
            </a:pPr>
            <a:r>
              <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indent="-488950" lvl="0" marL="609600" rtl="0" algn="l">
              <a:lnSpc>
                <a:spcPct val="100000"/>
              </a:lnSpc>
              <a:spcBef>
                <a:spcPts val="0"/>
              </a:spcBef>
              <a:spcAft>
                <a:spcPts val="0"/>
              </a:spcAft>
              <a:buClr>
                <a:srgbClr val="0077B3"/>
              </a:buClr>
              <a:buSzPts val="2900"/>
              <a:buFont typeface="Roboto Condensed ExtraBold"/>
              <a:buChar char="●"/>
            </a:pPr>
            <a:r>
              <a:rPr lang="en-US" sz="2900">
                <a:solidFill>
                  <a:srgbClr val="0077B3"/>
                </a:solidFill>
                <a:highlight>
                  <a:srgbClr val="FFFFFF"/>
                </a:highlight>
                <a:latin typeface="Roboto Condensed ExtraBold"/>
                <a:ea typeface="Roboto Condensed ExtraBold"/>
                <a:cs typeface="Roboto Condensed ExtraBold"/>
                <a:sym typeface="Roboto Condensed ExtraBold"/>
              </a:rPr>
              <a:t>Interoperability :</a:t>
            </a:r>
            <a:endParaRPr sz="2900">
              <a:solidFill>
                <a:srgbClr val="0077B3"/>
              </a:solidFill>
              <a:highlight>
                <a:srgbClr val="FFFFFF"/>
              </a:highlight>
              <a:latin typeface="Roboto Condensed ExtraBold"/>
              <a:ea typeface="Roboto Condensed ExtraBold"/>
              <a:cs typeface="Roboto Condensed ExtraBold"/>
              <a:sym typeface="Roboto Condensed ExtraBold"/>
            </a:endParaRPr>
          </a:p>
          <a:p>
            <a:pPr indent="0" lvl="0" marL="0" rtl="0" algn="l">
              <a:lnSpc>
                <a:spcPct val="100000"/>
              </a:lnSpc>
              <a:spcBef>
                <a:spcPts val="0"/>
              </a:spcBef>
              <a:spcAft>
                <a:spcPts val="0"/>
              </a:spcAft>
              <a:buNone/>
            </a:pPr>
            <a:r>
              <a:rPr lang="en-US" sz="2900">
                <a:solidFill>
                  <a:srgbClr val="0077B3"/>
                </a:solidFill>
                <a:highlight>
                  <a:srgbClr val="FFFFFF"/>
                </a:highlight>
                <a:latin typeface="Roboto Condensed ExtraBold"/>
                <a:ea typeface="Roboto Condensed ExtraBold"/>
                <a:cs typeface="Roboto Condensed ExtraBold"/>
                <a:sym typeface="Roboto Condensed ExtraBold"/>
              </a:rPr>
              <a:t>        </a:t>
            </a:r>
            <a:r>
              <a:rPr lang="en-US" sz="2900">
                <a:solidFill>
                  <a:srgbClr val="273239"/>
                </a:solidFill>
                <a:highlight>
                  <a:srgbClr val="FFFFFF"/>
                </a:highlight>
                <a:latin typeface="Roboto Condensed ExtraBold"/>
                <a:ea typeface="Roboto Condensed ExtraBold"/>
                <a:cs typeface="Roboto Condensed ExtraBold"/>
                <a:sym typeface="Roboto Condensed ExtraBold"/>
              </a:rPr>
              <a:t>Capability of 2 or more functional units to process data cooperatively.</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indent="0" lvl="0" marL="609600" rtl="0" algn="l">
              <a:lnSpc>
                <a:spcPct val="100000"/>
              </a:lnSpc>
              <a:spcBef>
                <a:spcPts val="0"/>
              </a:spcBef>
              <a:spcAft>
                <a:spcPts val="0"/>
              </a:spcAft>
              <a:buNone/>
            </a:pPr>
            <a:r>
              <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indent="-488950" lvl="0" marL="609600" rtl="0" algn="l">
              <a:lnSpc>
                <a:spcPct val="100000"/>
              </a:lnSpc>
              <a:spcBef>
                <a:spcPts val="0"/>
              </a:spcBef>
              <a:spcAft>
                <a:spcPts val="0"/>
              </a:spcAft>
              <a:buClr>
                <a:srgbClr val="0077B3"/>
              </a:buClr>
              <a:buSzPts val="2900"/>
              <a:buFont typeface="Roboto Condensed ExtraBold"/>
              <a:buChar char="●"/>
            </a:pPr>
            <a:r>
              <a:rPr lang="en-US" sz="2900">
                <a:solidFill>
                  <a:srgbClr val="0077B3"/>
                </a:solidFill>
                <a:highlight>
                  <a:srgbClr val="FFFFFF"/>
                </a:highlight>
                <a:latin typeface="Roboto Condensed ExtraBold"/>
                <a:ea typeface="Roboto Condensed ExtraBold"/>
                <a:cs typeface="Roboto Condensed ExtraBold"/>
                <a:sym typeface="Roboto Condensed ExtraBold"/>
              </a:rPr>
              <a:t>Correctness :</a:t>
            </a:r>
            <a:br>
              <a:rPr lang="en-US" sz="2900">
                <a:solidFill>
                  <a:srgbClr val="273239"/>
                </a:solidFill>
                <a:highlight>
                  <a:srgbClr val="FFFFFF"/>
                </a:highlight>
                <a:latin typeface="Roboto Condensed ExtraBold"/>
                <a:ea typeface="Roboto Condensed ExtraBold"/>
                <a:cs typeface="Roboto Condensed ExtraBold"/>
                <a:sym typeface="Roboto Condensed ExtraBold"/>
              </a:rPr>
            </a:br>
            <a:r>
              <a:rPr lang="en-US" sz="2900">
                <a:solidFill>
                  <a:srgbClr val="273239"/>
                </a:solidFill>
                <a:highlight>
                  <a:srgbClr val="FFFFFF"/>
                </a:highlight>
                <a:latin typeface="Roboto Condensed ExtraBold"/>
                <a:ea typeface="Roboto Condensed ExtraBold"/>
                <a:cs typeface="Roboto Condensed ExtraBold"/>
                <a:sym typeface="Roboto Condensed ExtraBold"/>
              </a:rPr>
              <a:t>A software product is correct if the different requirements as specified in the SRS document have been correctly implemented.</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indent="0" lvl="0" marL="0" rtl="0" algn="l">
              <a:lnSpc>
                <a:spcPct val="100000"/>
              </a:lnSpc>
              <a:spcBef>
                <a:spcPts val="0"/>
              </a:spcBef>
              <a:spcAft>
                <a:spcPts val="0"/>
              </a:spcAft>
              <a:buNone/>
            </a:pPr>
            <a:r>
              <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indent="0" lvl="0" marL="0" rtl="0" algn="l">
              <a:lnSpc>
                <a:spcPct val="100000"/>
              </a:lnSpc>
              <a:spcBef>
                <a:spcPts val="0"/>
              </a:spcBef>
              <a:spcAft>
                <a:spcPts val="0"/>
              </a:spcAft>
              <a:buNone/>
            </a:pPr>
            <a:r>
              <a:t/>
            </a:r>
            <a:endParaRPr sz="3000">
              <a:latin typeface="Roboto Condensed ExtraBold"/>
              <a:ea typeface="Roboto Condensed ExtraBold"/>
              <a:cs typeface="Roboto Condensed ExtraBold"/>
              <a:sym typeface="Roboto Condensed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ebb636fcf1_0_546"/>
          <p:cNvSpPr txBox="1"/>
          <p:nvPr>
            <p:ph type="title"/>
          </p:nvPr>
        </p:nvSpPr>
        <p:spPr>
          <a:xfrm>
            <a:off x="88175" y="0"/>
            <a:ext cx="12192000" cy="934500"/>
          </a:xfrm>
          <a:prstGeom prst="rect">
            <a:avLst/>
          </a:prstGeom>
        </p:spPr>
        <p:txBody>
          <a:bodyPr anchorCtr="0" anchor="t" bIns="121900" lIns="121900" spcFirstLastPara="1" rIns="121900" wrap="square" tIns="121900">
            <a:noAutofit/>
          </a:bodyPr>
          <a:lstStyle/>
          <a:p>
            <a:pPr indent="0" lvl="0" marL="0" rtl="0" algn="l">
              <a:lnSpc>
                <a:spcPct val="115000"/>
              </a:lnSpc>
              <a:spcBef>
                <a:spcPts val="2400"/>
              </a:spcBef>
              <a:spcAft>
                <a:spcPts val="2400"/>
              </a:spcAft>
              <a:buClr>
                <a:schemeClr val="dk1"/>
              </a:buClr>
              <a:buSzPts val="1500"/>
              <a:buFont typeface="Arial"/>
              <a:buNone/>
            </a:pPr>
            <a:r>
              <a:rPr lang="en-US" sz="4100">
                <a:highlight>
                  <a:schemeClr val="lt2"/>
                </a:highlight>
              </a:rPr>
              <a:t>Advantages of Software Engineering</a:t>
            </a:r>
            <a:r>
              <a:rPr lang="en-US" sz="4100">
                <a:solidFill>
                  <a:srgbClr val="0077B3"/>
                </a:solidFill>
                <a:highlight>
                  <a:srgbClr val="FFFFFF"/>
                </a:highlight>
              </a:rPr>
              <a:t> </a:t>
            </a:r>
            <a:endParaRPr sz="6000">
              <a:solidFill>
                <a:srgbClr val="0077B3"/>
              </a:solidFill>
            </a:endParaRPr>
          </a:p>
        </p:txBody>
      </p:sp>
      <p:sp>
        <p:nvSpPr>
          <p:cNvPr id="373" name="Google Shape;373;g2ebb636fcf1_0_546"/>
          <p:cNvSpPr txBox="1"/>
          <p:nvPr>
            <p:ph idx="1" type="body"/>
          </p:nvPr>
        </p:nvSpPr>
        <p:spPr>
          <a:xfrm>
            <a:off x="465300" y="1234575"/>
            <a:ext cx="11360700" cy="53115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b="1" lang="en-US" sz="2600">
                <a:solidFill>
                  <a:srgbClr val="0077B3"/>
                </a:solidFill>
                <a:highlight>
                  <a:srgbClr val="FFFFFF"/>
                </a:highlight>
              </a:rPr>
              <a:t>Improved quality:</a:t>
            </a:r>
            <a:r>
              <a:rPr b="1" lang="en-US" sz="2600">
                <a:solidFill>
                  <a:srgbClr val="273239"/>
                </a:solidFill>
                <a:highlight>
                  <a:srgbClr val="FFFFFF"/>
                </a:highlight>
              </a:rPr>
              <a:t> By following established software engineering principles and techniques, software can be developed with fewer bugs and higher reliability.</a:t>
            </a:r>
            <a:endParaRPr b="1" sz="2600">
              <a:solidFill>
                <a:srgbClr val="273239"/>
              </a:solidFill>
              <a:highlight>
                <a:srgbClr val="FFFFFF"/>
              </a:highlight>
            </a:endParaRPr>
          </a:p>
          <a:p>
            <a:pPr indent="0" lvl="0" marL="0" rtl="0" algn="l">
              <a:lnSpc>
                <a:spcPct val="100000"/>
              </a:lnSpc>
              <a:spcBef>
                <a:spcPts val="2400"/>
              </a:spcBef>
              <a:spcAft>
                <a:spcPts val="0"/>
              </a:spcAft>
              <a:buNone/>
            </a:pPr>
            <a:r>
              <a:rPr b="1" lang="en-US" sz="2600">
                <a:solidFill>
                  <a:srgbClr val="0077B3"/>
                </a:solidFill>
                <a:highlight>
                  <a:srgbClr val="FFFFFF"/>
                </a:highlight>
              </a:rPr>
              <a:t>Increased productivity:</a:t>
            </a:r>
            <a:r>
              <a:rPr b="1" lang="en-US" sz="2600">
                <a:solidFill>
                  <a:srgbClr val="273239"/>
                </a:solidFill>
                <a:highlight>
                  <a:srgbClr val="FFFFFF"/>
                </a:highlight>
              </a:rPr>
              <a:t> Using modern tools and methodologies can streamline the development process, allowing developers to be more productive and complete projects faster.</a:t>
            </a:r>
            <a:endParaRPr b="1" sz="2600">
              <a:solidFill>
                <a:srgbClr val="273239"/>
              </a:solidFill>
              <a:highlight>
                <a:srgbClr val="FFFFFF"/>
              </a:highlight>
            </a:endParaRPr>
          </a:p>
          <a:p>
            <a:pPr indent="0" lvl="0" marL="0" rtl="0" algn="l">
              <a:lnSpc>
                <a:spcPct val="100000"/>
              </a:lnSpc>
              <a:spcBef>
                <a:spcPts val="2400"/>
              </a:spcBef>
              <a:spcAft>
                <a:spcPts val="0"/>
              </a:spcAft>
              <a:buNone/>
            </a:pPr>
            <a:r>
              <a:rPr b="1" lang="en-US" sz="2600">
                <a:solidFill>
                  <a:srgbClr val="0077B3"/>
                </a:solidFill>
                <a:highlight>
                  <a:srgbClr val="FFFFFF"/>
                </a:highlight>
              </a:rPr>
              <a:t>Better maintainability: </a:t>
            </a:r>
            <a:r>
              <a:rPr b="1" lang="en-US" sz="2600">
                <a:solidFill>
                  <a:srgbClr val="273239"/>
                </a:solidFill>
                <a:highlight>
                  <a:srgbClr val="FFFFFF"/>
                </a:highlight>
              </a:rPr>
              <a:t>Software that is designed and developed using sound software engineering practices is easier to maintain and update over time.</a:t>
            </a:r>
            <a:endParaRPr b="1" sz="2600">
              <a:solidFill>
                <a:srgbClr val="273239"/>
              </a:solidFill>
              <a:highlight>
                <a:srgbClr val="FFFFFF"/>
              </a:highlight>
            </a:endParaRPr>
          </a:p>
          <a:p>
            <a:pPr indent="0" lvl="0" marL="0" rtl="0" algn="l">
              <a:lnSpc>
                <a:spcPct val="100000"/>
              </a:lnSpc>
              <a:spcBef>
                <a:spcPts val="2400"/>
              </a:spcBef>
              <a:spcAft>
                <a:spcPts val="0"/>
              </a:spcAft>
              <a:buNone/>
            </a:pPr>
            <a:r>
              <a:rPr b="1" lang="en-US" sz="2600">
                <a:solidFill>
                  <a:srgbClr val="0077B3"/>
                </a:solidFill>
                <a:highlight>
                  <a:srgbClr val="FFFFFF"/>
                </a:highlight>
              </a:rPr>
              <a:t>Reduced costs:</a:t>
            </a:r>
            <a:r>
              <a:rPr b="1" lang="en-US" sz="2600">
                <a:solidFill>
                  <a:srgbClr val="273239"/>
                </a:solidFill>
                <a:highlight>
                  <a:srgbClr val="FFFFFF"/>
                </a:highlight>
              </a:rPr>
              <a:t> By identifying and addressing potential problems early in the development process, software engineering can help to reduce the cost of fixing bugs and adding new features later on.</a:t>
            </a:r>
            <a:endParaRPr b="1" sz="2600">
              <a:solidFill>
                <a:srgbClr val="273239"/>
              </a:solidFill>
              <a:highlight>
                <a:srgbClr val="FFFFFF"/>
              </a:highlight>
            </a:endParaRPr>
          </a:p>
          <a:p>
            <a:pPr indent="0" lvl="0" marL="609600" rtl="0" algn="l">
              <a:lnSpc>
                <a:spcPct val="100000"/>
              </a:lnSpc>
              <a:spcBef>
                <a:spcPts val="2400"/>
              </a:spcBef>
              <a:spcAft>
                <a:spcPts val="0"/>
              </a:spcAft>
              <a:buNone/>
            </a:pPr>
            <a:r>
              <a:t/>
            </a:r>
            <a:endParaRPr b="1" sz="4500">
              <a:solidFill>
                <a:schemeClr val="dk1"/>
              </a:solidFill>
            </a:endParaRPr>
          </a:p>
          <a:p>
            <a:pPr indent="0" lvl="0" marL="609600" rtl="0" algn="l">
              <a:lnSpc>
                <a:spcPct val="100000"/>
              </a:lnSpc>
              <a:spcBef>
                <a:spcPts val="0"/>
              </a:spcBef>
              <a:spcAft>
                <a:spcPts val="1600"/>
              </a:spcAft>
              <a:buNone/>
            </a:pPr>
            <a:r>
              <a:t/>
            </a:r>
            <a:endParaRPr b="1" sz="3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ebb636fcf1_0_600"/>
          <p:cNvSpPr txBox="1"/>
          <p:nvPr>
            <p:ph idx="1" type="body"/>
          </p:nvPr>
        </p:nvSpPr>
        <p:spPr>
          <a:xfrm>
            <a:off x="334200" y="455450"/>
            <a:ext cx="11360700" cy="50856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b="1" lang="en-US" sz="2600">
                <a:solidFill>
                  <a:srgbClr val="0077B3"/>
                </a:solidFill>
                <a:highlight>
                  <a:srgbClr val="FFFFFF"/>
                </a:highlight>
              </a:rPr>
              <a:t>Increased customer satisfaction: </a:t>
            </a:r>
            <a:r>
              <a:rPr b="1" lang="en-US" sz="2600">
                <a:solidFill>
                  <a:srgbClr val="273239"/>
                </a:solidFill>
                <a:highlight>
                  <a:srgbClr val="FFFFFF"/>
                </a:highlight>
              </a:rPr>
              <a:t>By involving customers in the development process and developing software that meets their needs, software engineering can help to increase customer satisfaction.</a:t>
            </a:r>
            <a:endParaRPr b="1" sz="2600">
              <a:solidFill>
                <a:srgbClr val="273239"/>
              </a:solidFill>
              <a:highlight>
                <a:srgbClr val="FFFFFF"/>
              </a:highlight>
            </a:endParaRPr>
          </a:p>
          <a:p>
            <a:pPr indent="0" lvl="0" marL="0" rtl="0" algn="l">
              <a:lnSpc>
                <a:spcPct val="100000"/>
              </a:lnSpc>
              <a:spcBef>
                <a:spcPts val="2400"/>
              </a:spcBef>
              <a:spcAft>
                <a:spcPts val="0"/>
              </a:spcAft>
              <a:buNone/>
            </a:pPr>
            <a:r>
              <a:rPr b="1" lang="en-US" sz="2600">
                <a:solidFill>
                  <a:srgbClr val="0077B3"/>
                </a:solidFill>
                <a:highlight>
                  <a:srgbClr val="FFFFFF"/>
                </a:highlight>
              </a:rPr>
              <a:t>Better team collaboration:</a:t>
            </a:r>
            <a:r>
              <a:rPr b="1" lang="en-US" sz="2600">
                <a:solidFill>
                  <a:srgbClr val="273239"/>
                </a:solidFill>
                <a:highlight>
                  <a:srgbClr val="FFFFFF"/>
                </a:highlight>
              </a:rPr>
              <a:t> By using Agile methodologies and continuous integration, software engineering allows for better collaboration among development teams.</a:t>
            </a:r>
            <a:endParaRPr b="1" sz="2600">
              <a:solidFill>
                <a:srgbClr val="273239"/>
              </a:solidFill>
              <a:highlight>
                <a:srgbClr val="FFFFFF"/>
              </a:highlight>
            </a:endParaRPr>
          </a:p>
          <a:p>
            <a:pPr indent="0" lvl="0" marL="0" rtl="0" algn="l">
              <a:lnSpc>
                <a:spcPct val="100000"/>
              </a:lnSpc>
              <a:spcBef>
                <a:spcPts val="2400"/>
              </a:spcBef>
              <a:spcAft>
                <a:spcPts val="0"/>
              </a:spcAft>
              <a:buNone/>
            </a:pPr>
            <a:r>
              <a:rPr b="1" lang="en-US" sz="2600">
                <a:solidFill>
                  <a:srgbClr val="0077B3"/>
                </a:solidFill>
                <a:highlight>
                  <a:srgbClr val="FFFFFF"/>
                </a:highlight>
              </a:rPr>
              <a:t>Better scalability: </a:t>
            </a:r>
            <a:r>
              <a:rPr b="1" lang="en-US" sz="2600">
                <a:solidFill>
                  <a:srgbClr val="273239"/>
                </a:solidFill>
                <a:highlight>
                  <a:srgbClr val="FFFFFF"/>
                </a:highlight>
              </a:rPr>
              <a:t>By designing software with scalability in mind, software engineering can help to ensure that software can handle an increasing number of users and transactions.</a:t>
            </a:r>
            <a:endParaRPr b="1" sz="2600">
              <a:solidFill>
                <a:srgbClr val="273239"/>
              </a:solidFill>
              <a:highlight>
                <a:srgbClr val="FFFFFF"/>
              </a:highlight>
            </a:endParaRPr>
          </a:p>
          <a:p>
            <a:pPr indent="0" lvl="0" marL="0" rtl="0" algn="l">
              <a:lnSpc>
                <a:spcPct val="100000"/>
              </a:lnSpc>
              <a:spcBef>
                <a:spcPts val="2400"/>
              </a:spcBef>
              <a:spcAft>
                <a:spcPts val="0"/>
              </a:spcAft>
              <a:buNone/>
            </a:pPr>
            <a:r>
              <a:rPr b="1" lang="en-US" sz="2600">
                <a:solidFill>
                  <a:srgbClr val="0077B3"/>
                </a:solidFill>
                <a:highlight>
                  <a:srgbClr val="FFFFFF"/>
                </a:highlight>
              </a:rPr>
              <a:t>Better Security: </a:t>
            </a:r>
            <a:r>
              <a:rPr b="1" lang="en-US" sz="2600">
                <a:solidFill>
                  <a:srgbClr val="273239"/>
                </a:solidFill>
                <a:highlight>
                  <a:srgbClr val="FFFFFF"/>
                </a:highlight>
              </a:rPr>
              <a:t>By following the software development life cycle (SDLC) and performing security testing, software engineering can help to prevent security breaches and protect sensitive data.</a:t>
            </a:r>
            <a:endParaRPr b="1" sz="2600">
              <a:solidFill>
                <a:srgbClr val="273239"/>
              </a:solidFill>
              <a:highlight>
                <a:srgbClr val="FFFFFF"/>
              </a:highlight>
            </a:endParaRPr>
          </a:p>
          <a:p>
            <a:pPr indent="0" lvl="0" marL="0" rtl="0" algn="l">
              <a:lnSpc>
                <a:spcPct val="100000"/>
              </a:lnSpc>
              <a:spcBef>
                <a:spcPts val="2400"/>
              </a:spcBef>
              <a:spcAft>
                <a:spcPts val="1600"/>
              </a:spcAft>
              <a:buNone/>
            </a:pPr>
            <a:r>
              <a:t/>
            </a:r>
            <a:endParaRPr b="1" sz="2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ebb636fcf1_0_653"/>
          <p:cNvSpPr txBox="1"/>
          <p:nvPr>
            <p:ph type="title"/>
          </p:nvPr>
        </p:nvSpPr>
        <p:spPr>
          <a:xfrm>
            <a:off x="0" y="0"/>
            <a:ext cx="12192000" cy="807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300"/>
              <a:buNone/>
            </a:pPr>
            <a:r>
              <a:rPr lang="en-US" sz="3600"/>
              <a:t>D</a:t>
            </a:r>
            <a:r>
              <a:rPr lang="en-US" sz="3600"/>
              <a:t>isadvantages of Software Engineering</a:t>
            </a:r>
            <a:endParaRPr sz="3600"/>
          </a:p>
        </p:txBody>
      </p:sp>
      <p:sp>
        <p:nvSpPr>
          <p:cNvPr id="384" name="Google Shape;384;g2ebb636fcf1_0_653"/>
          <p:cNvSpPr txBox="1"/>
          <p:nvPr>
            <p:ph idx="1" type="body"/>
          </p:nvPr>
        </p:nvSpPr>
        <p:spPr>
          <a:xfrm>
            <a:off x="552275" y="1051425"/>
            <a:ext cx="11360700" cy="5392800"/>
          </a:xfrm>
          <a:prstGeom prst="rect">
            <a:avLst/>
          </a:prstGeom>
        </p:spPr>
        <p:txBody>
          <a:bodyPr anchorCtr="0" anchor="t" bIns="121900" lIns="121900" spcFirstLastPara="1" rIns="121900" wrap="square" tIns="121900">
            <a:noAutofit/>
          </a:bodyPr>
          <a:lstStyle/>
          <a:p>
            <a:pPr indent="-476250" lvl="0" marL="914400" rtl="0" algn="l">
              <a:lnSpc>
                <a:spcPct val="100000"/>
              </a:lnSpc>
              <a:spcBef>
                <a:spcPts val="1300"/>
              </a:spcBef>
              <a:spcAft>
                <a:spcPts val="0"/>
              </a:spcAft>
              <a:buClr>
                <a:srgbClr val="273239"/>
              </a:buClr>
              <a:buSzPts val="2700"/>
              <a:buFont typeface="Roboto Condensed"/>
              <a:buChar char="●"/>
            </a:pPr>
            <a:r>
              <a:rPr b="1" lang="en-US" sz="2700">
                <a:solidFill>
                  <a:srgbClr val="0077B3"/>
                </a:solidFill>
                <a:highlight>
                  <a:srgbClr val="FFFFFF"/>
                </a:highlight>
              </a:rPr>
              <a:t>High upfront costs:</a:t>
            </a:r>
            <a:r>
              <a:rPr b="1" lang="en-US" sz="2700">
                <a:solidFill>
                  <a:srgbClr val="273239"/>
                </a:solidFill>
                <a:highlight>
                  <a:srgbClr val="FFFFFF"/>
                </a:highlight>
              </a:rPr>
              <a:t> Implementing a systematic and disciplined approach to software development can be resource-intensive and require a significant investment in tools and training.</a:t>
            </a:r>
            <a:endParaRPr b="1" sz="2700">
              <a:solidFill>
                <a:srgbClr val="273239"/>
              </a:solidFill>
              <a:highlight>
                <a:srgbClr val="FFFFFF"/>
              </a:highlight>
            </a:endParaRPr>
          </a:p>
          <a:p>
            <a:pPr indent="-476250" lvl="0" marL="914400" rtl="0" algn="l">
              <a:lnSpc>
                <a:spcPct val="100000"/>
              </a:lnSpc>
              <a:spcBef>
                <a:spcPts val="2400"/>
              </a:spcBef>
              <a:spcAft>
                <a:spcPts val="0"/>
              </a:spcAft>
              <a:buClr>
                <a:srgbClr val="273239"/>
              </a:buClr>
              <a:buSzPts val="2700"/>
              <a:buFont typeface="Roboto Condensed"/>
              <a:buChar char="●"/>
            </a:pPr>
            <a:r>
              <a:rPr b="1" lang="en-US" sz="2700">
                <a:solidFill>
                  <a:srgbClr val="0077B3"/>
                </a:solidFill>
                <a:highlight>
                  <a:srgbClr val="FFFFFF"/>
                </a:highlight>
              </a:rPr>
              <a:t>Limited flexibility:</a:t>
            </a:r>
            <a:r>
              <a:rPr b="1" lang="en-US" sz="2700">
                <a:solidFill>
                  <a:srgbClr val="273239"/>
                </a:solidFill>
                <a:highlight>
                  <a:srgbClr val="FFFFFF"/>
                </a:highlight>
              </a:rPr>
              <a:t> Following established software engineering principles and methodologies can be rigid and may limit the ability to quickly adapt to changing requirements.</a:t>
            </a:r>
            <a:endParaRPr b="1" sz="2700">
              <a:solidFill>
                <a:srgbClr val="273239"/>
              </a:solidFill>
              <a:highlight>
                <a:srgbClr val="FFFFFF"/>
              </a:highlight>
            </a:endParaRPr>
          </a:p>
          <a:p>
            <a:pPr indent="-476250" lvl="0" marL="914400" rtl="0" algn="l">
              <a:lnSpc>
                <a:spcPct val="100000"/>
              </a:lnSpc>
              <a:spcBef>
                <a:spcPts val="1300"/>
              </a:spcBef>
              <a:spcAft>
                <a:spcPts val="0"/>
              </a:spcAft>
              <a:buClr>
                <a:srgbClr val="273239"/>
              </a:buClr>
              <a:buSzPts val="2700"/>
              <a:buFont typeface="Roboto Condensed"/>
              <a:buChar char="●"/>
            </a:pPr>
            <a:r>
              <a:rPr b="1" lang="en-US" sz="2700">
                <a:solidFill>
                  <a:srgbClr val="0077B3"/>
                </a:solidFill>
                <a:highlight>
                  <a:srgbClr val="FFFFFF"/>
                </a:highlight>
              </a:rPr>
              <a:t>Bureaucratic: </a:t>
            </a:r>
            <a:r>
              <a:rPr b="1" lang="en-US" sz="2700">
                <a:solidFill>
                  <a:srgbClr val="273239"/>
                </a:solidFill>
                <a:highlight>
                  <a:srgbClr val="FFFFFF"/>
                </a:highlight>
              </a:rPr>
              <a:t>Software engineering can create an environment that is bureaucratic, with a lot of process and paperwork, which may slow down the development process.</a:t>
            </a:r>
            <a:endParaRPr b="1" sz="2700">
              <a:solidFill>
                <a:srgbClr val="273239"/>
              </a:solidFill>
              <a:highlight>
                <a:srgbClr val="FFFFFF"/>
              </a:highlight>
            </a:endParaRPr>
          </a:p>
          <a:p>
            <a:pPr indent="-476250" lvl="0" marL="914400" rtl="0" algn="l">
              <a:lnSpc>
                <a:spcPct val="100000"/>
              </a:lnSpc>
              <a:spcBef>
                <a:spcPts val="1300"/>
              </a:spcBef>
              <a:spcAft>
                <a:spcPts val="0"/>
              </a:spcAft>
              <a:buClr>
                <a:srgbClr val="273239"/>
              </a:buClr>
              <a:buSzPts val="2700"/>
              <a:buFont typeface="Roboto Condensed"/>
              <a:buChar char="●"/>
            </a:pPr>
            <a:r>
              <a:rPr b="1" lang="en-US" sz="2700">
                <a:solidFill>
                  <a:srgbClr val="0077B3"/>
                </a:solidFill>
                <a:highlight>
                  <a:srgbClr val="FFFFFF"/>
                </a:highlight>
              </a:rPr>
              <a:t>Complexity: </a:t>
            </a:r>
            <a:r>
              <a:rPr b="1" lang="en-US" sz="2700">
                <a:solidFill>
                  <a:srgbClr val="273239"/>
                </a:solidFill>
                <a:highlight>
                  <a:srgbClr val="FFFFFF"/>
                </a:highlight>
              </a:rPr>
              <a:t>With the increase in the number of tools and methodologies, software engineering can be complex and difficult to navigate.</a:t>
            </a:r>
            <a:endParaRPr b="1" sz="2700">
              <a:solidFill>
                <a:srgbClr val="273239"/>
              </a:solidFill>
              <a:highlight>
                <a:srgbClr val="FFFFFF"/>
              </a:highlight>
            </a:endParaRPr>
          </a:p>
          <a:p>
            <a:pPr indent="0" lvl="0" marL="0" rtl="0" algn="l">
              <a:lnSpc>
                <a:spcPct val="100000"/>
              </a:lnSpc>
              <a:spcBef>
                <a:spcPts val="2400"/>
              </a:spcBef>
              <a:spcAft>
                <a:spcPts val="1600"/>
              </a:spcAft>
              <a:buNone/>
            </a:pPr>
            <a:r>
              <a:t/>
            </a:r>
            <a:endParaRPr b="1" sz="2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ebb636fcf1_0_707"/>
          <p:cNvSpPr txBox="1"/>
          <p:nvPr>
            <p:ph idx="1" type="body"/>
          </p:nvPr>
        </p:nvSpPr>
        <p:spPr>
          <a:xfrm>
            <a:off x="415650" y="725825"/>
            <a:ext cx="11360700" cy="5738700"/>
          </a:xfrm>
          <a:prstGeom prst="rect">
            <a:avLst/>
          </a:prstGeom>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b="1" lang="en-US" sz="2700">
                <a:solidFill>
                  <a:srgbClr val="0077B3"/>
                </a:solidFill>
                <a:highlight>
                  <a:srgbClr val="FFFFFF"/>
                </a:highlight>
              </a:rPr>
              <a:t>Limited creativity: </a:t>
            </a:r>
            <a:r>
              <a:rPr b="1" lang="en-US" sz="2700">
                <a:solidFill>
                  <a:srgbClr val="273239"/>
                </a:solidFill>
                <a:highlight>
                  <a:srgbClr val="FFFFFF"/>
                </a:highlight>
              </a:rPr>
              <a:t>The focus on structure and process can stifle creativity and innovation among developers.</a:t>
            </a:r>
            <a:endParaRPr b="1" sz="2700">
              <a:solidFill>
                <a:srgbClr val="273239"/>
              </a:solidFill>
              <a:highlight>
                <a:srgbClr val="FFFFFF"/>
              </a:highlight>
            </a:endParaRPr>
          </a:p>
          <a:p>
            <a:pPr indent="0" lvl="0" marL="0" rtl="0" algn="l">
              <a:lnSpc>
                <a:spcPct val="100000"/>
              </a:lnSpc>
              <a:spcBef>
                <a:spcPts val="2400"/>
              </a:spcBef>
              <a:spcAft>
                <a:spcPts val="0"/>
              </a:spcAft>
              <a:buNone/>
            </a:pPr>
            <a:r>
              <a:rPr b="1" lang="en-US" sz="2700">
                <a:solidFill>
                  <a:srgbClr val="0077B3"/>
                </a:solidFill>
                <a:highlight>
                  <a:srgbClr val="FFFFFF"/>
                </a:highlight>
              </a:rPr>
              <a:t>High learning curve:</a:t>
            </a:r>
            <a:r>
              <a:rPr b="1" lang="en-US" sz="2700">
                <a:solidFill>
                  <a:srgbClr val="273239"/>
                </a:solidFill>
                <a:highlight>
                  <a:srgbClr val="FFFFFF"/>
                </a:highlight>
              </a:rPr>
              <a:t> The development process can be complex, and it requires a lot of learning and training, which can be challenging for new developers.</a:t>
            </a:r>
            <a:endParaRPr b="1" sz="2700">
              <a:solidFill>
                <a:srgbClr val="273239"/>
              </a:solidFill>
              <a:highlight>
                <a:srgbClr val="FFFFFF"/>
              </a:highlight>
            </a:endParaRPr>
          </a:p>
          <a:p>
            <a:pPr indent="0" lvl="0" marL="0" rtl="0" algn="l">
              <a:lnSpc>
                <a:spcPct val="100000"/>
              </a:lnSpc>
              <a:spcBef>
                <a:spcPts val="2400"/>
              </a:spcBef>
              <a:spcAft>
                <a:spcPts val="0"/>
              </a:spcAft>
              <a:buNone/>
            </a:pPr>
            <a:r>
              <a:rPr b="1" lang="en-US" sz="2700">
                <a:solidFill>
                  <a:srgbClr val="0077B3"/>
                </a:solidFill>
                <a:highlight>
                  <a:srgbClr val="FFFFFF"/>
                </a:highlight>
              </a:rPr>
              <a:t>High dependence on tools:</a:t>
            </a:r>
            <a:r>
              <a:rPr b="1" lang="en-US" sz="2700">
                <a:solidFill>
                  <a:srgbClr val="273239"/>
                </a:solidFill>
                <a:highlight>
                  <a:srgbClr val="FFFFFF"/>
                </a:highlight>
              </a:rPr>
              <a:t> Software engineering heavily depends on the tools, and if the tools are not properly configured or are not compatible with the software, it can cause issues.</a:t>
            </a:r>
            <a:endParaRPr b="1" sz="2700">
              <a:solidFill>
                <a:srgbClr val="273239"/>
              </a:solidFill>
              <a:highlight>
                <a:srgbClr val="FFFFFF"/>
              </a:highlight>
            </a:endParaRPr>
          </a:p>
          <a:p>
            <a:pPr indent="0" lvl="0" marL="0" rtl="0" algn="l">
              <a:lnSpc>
                <a:spcPct val="100000"/>
              </a:lnSpc>
              <a:spcBef>
                <a:spcPts val="2400"/>
              </a:spcBef>
              <a:spcAft>
                <a:spcPts val="0"/>
              </a:spcAft>
              <a:buNone/>
            </a:pPr>
            <a:r>
              <a:rPr b="1" lang="en-US" sz="2700">
                <a:solidFill>
                  <a:srgbClr val="0077B3"/>
                </a:solidFill>
                <a:highlight>
                  <a:srgbClr val="FFFFFF"/>
                </a:highlight>
              </a:rPr>
              <a:t>High maintenance:</a:t>
            </a:r>
            <a:r>
              <a:rPr b="1" lang="en-US" sz="2700">
                <a:solidFill>
                  <a:srgbClr val="273239"/>
                </a:solidFill>
                <a:highlight>
                  <a:srgbClr val="FFFFFF"/>
                </a:highlight>
              </a:rPr>
              <a:t> The software engineering process requires regular maintenance to ensure that the software is running efficiently, which can be costly and time-consuming.</a:t>
            </a:r>
            <a:endParaRPr b="1" sz="2700">
              <a:solidFill>
                <a:srgbClr val="273239"/>
              </a:solidFill>
              <a:highlight>
                <a:srgbClr val="FFFFFF"/>
              </a:highlight>
            </a:endParaRPr>
          </a:p>
          <a:p>
            <a:pPr indent="0" lvl="0" marL="609600" rtl="0" algn="l">
              <a:lnSpc>
                <a:spcPct val="100000"/>
              </a:lnSpc>
              <a:spcBef>
                <a:spcPts val="2400"/>
              </a:spcBef>
              <a:spcAft>
                <a:spcPts val="1600"/>
              </a:spcAft>
              <a:buNone/>
            </a:pPr>
            <a:r>
              <a:t/>
            </a:r>
            <a:endParaRPr b="1"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g2ebb636fcf1_1_50"/>
          <p:cNvSpPr txBox="1"/>
          <p:nvPr>
            <p:ph type="title"/>
          </p:nvPr>
        </p:nvSpPr>
        <p:spPr>
          <a:xfrm>
            <a:off x="0" y="0"/>
            <a:ext cx="12094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300"/>
              <a:buNone/>
            </a:pPr>
            <a:r>
              <a:rPr lang="en-US" sz="4400"/>
              <a:t>L</a:t>
            </a:r>
            <a:r>
              <a:rPr lang="en-US" sz="4400"/>
              <a:t>egacy Software</a:t>
            </a:r>
            <a:endParaRPr sz="4400"/>
          </a:p>
        </p:txBody>
      </p:sp>
      <p:sp>
        <p:nvSpPr>
          <p:cNvPr id="395" name="Google Shape;395;g2ebb636fcf1_1_50"/>
          <p:cNvSpPr txBox="1"/>
          <p:nvPr>
            <p:ph idx="1" type="body"/>
          </p:nvPr>
        </p:nvSpPr>
        <p:spPr>
          <a:xfrm>
            <a:off x="415600" y="1193874"/>
            <a:ext cx="11360700" cy="48981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solidFill>
                  <a:schemeClr val="dk1"/>
                </a:solidFill>
                <a:latin typeface="Lexend"/>
                <a:ea typeface="Lexend"/>
                <a:cs typeface="Lexend"/>
                <a:sym typeface="Lexend"/>
              </a:rPr>
              <a:t>Some of these are state-of-the-art software—just released to individuals, industry, and government. But other programs are </a:t>
            </a:r>
            <a:r>
              <a:rPr b="1" lang="en-US">
                <a:solidFill>
                  <a:schemeClr val="dk1"/>
                </a:solidFill>
                <a:latin typeface="Lexend"/>
                <a:ea typeface="Lexend"/>
                <a:cs typeface="Lexend"/>
                <a:sym typeface="Lexend"/>
              </a:rPr>
              <a:t>older,</a:t>
            </a:r>
            <a:r>
              <a:rPr lang="en-US">
                <a:solidFill>
                  <a:schemeClr val="dk1"/>
                </a:solidFill>
                <a:latin typeface="Lexend"/>
                <a:ea typeface="Lexend"/>
                <a:cs typeface="Lexend"/>
                <a:sym typeface="Lexend"/>
              </a:rPr>
              <a:t> in some cases much older. These older programs—often referred to as legacy software—have been the focus of continuous attention and concern since the 1960s.</a:t>
            </a:r>
            <a:endParaRPr>
              <a:solidFill>
                <a:schemeClr val="dk1"/>
              </a:solidFill>
              <a:latin typeface="Lexend"/>
              <a:ea typeface="Lexend"/>
              <a:cs typeface="Lexend"/>
              <a:sym typeface="Lexend"/>
            </a:endParaRPr>
          </a:p>
          <a:p>
            <a:pPr indent="0" lvl="0" marL="0" rtl="0" algn="l">
              <a:spcBef>
                <a:spcPts val="1600"/>
              </a:spcBef>
              <a:spcAft>
                <a:spcPts val="1600"/>
              </a:spcAft>
              <a:buNone/>
            </a:pPr>
            <a:r>
              <a:rPr lang="en-US">
                <a:solidFill>
                  <a:schemeClr val="dk1"/>
                </a:solidFill>
                <a:latin typeface="Lexend"/>
                <a:ea typeface="Lexend"/>
                <a:cs typeface="Lexend"/>
                <a:sym typeface="Lexend"/>
              </a:rPr>
              <a:t>“</a:t>
            </a:r>
            <a:r>
              <a:rPr b="1" lang="en-US" sz="2500">
                <a:solidFill>
                  <a:schemeClr val="dk1"/>
                </a:solidFill>
                <a:latin typeface="Lexend"/>
                <a:ea typeface="Lexend"/>
                <a:cs typeface="Lexend"/>
                <a:sym typeface="Lexend"/>
              </a:rPr>
              <a:t>Legacy software systems . . . were developed decades ago and have been continually modified to meet changes in business requirements and computing platforms. The proliferation of such systems is causing headaches for large organizations who find them costly to maintain and risky to evolve</a:t>
            </a:r>
            <a:r>
              <a:rPr lang="en-US">
                <a:solidFill>
                  <a:schemeClr val="dk1"/>
                </a:solidFill>
                <a:latin typeface="Lexend"/>
                <a:ea typeface="Lexend"/>
                <a:cs typeface="Lexend"/>
                <a:sym typeface="Lexend"/>
              </a:rPr>
              <a:t>”</a:t>
            </a:r>
            <a:endParaRPr>
              <a:solidFill>
                <a:schemeClr val="dk1"/>
              </a:solidFill>
              <a:latin typeface="Lexend"/>
              <a:ea typeface="Lexend"/>
              <a:cs typeface="Lexend"/>
              <a:sym typeface="Lexe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9" name="Shape 399"/>
        <p:cNvGrpSpPr/>
        <p:nvPr/>
      </p:nvGrpSpPr>
      <p:grpSpPr>
        <a:xfrm>
          <a:off x="0" y="0"/>
          <a:ext cx="0" cy="0"/>
          <a:chOff x="0" y="0"/>
          <a:chExt cx="0" cy="0"/>
        </a:xfrm>
      </p:grpSpPr>
      <p:sp>
        <p:nvSpPr>
          <p:cNvPr id="400" name="Google Shape;400;g2ebb636fcf1_1_104"/>
          <p:cNvSpPr txBox="1"/>
          <p:nvPr>
            <p:ph type="title"/>
          </p:nvPr>
        </p:nvSpPr>
        <p:spPr>
          <a:xfrm>
            <a:off x="415600" y="270300"/>
            <a:ext cx="11360700" cy="1086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300"/>
              <a:buNone/>
            </a:pPr>
            <a:r>
              <a:rPr b="1" lang="en-US" sz="3000">
                <a:solidFill>
                  <a:schemeClr val="dk2"/>
                </a:solidFill>
                <a:highlight>
                  <a:srgbClr val="FFFFFF"/>
                </a:highlight>
                <a:latin typeface="Montserrat"/>
                <a:ea typeface="Montserrat"/>
                <a:cs typeface="Montserrat"/>
                <a:sym typeface="Montserrat"/>
              </a:rPr>
              <a:t>Many different reasons why a system might earn the</a:t>
            </a:r>
            <a:r>
              <a:rPr b="1" lang="en-US" sz="3000">
                <a:highlight>
                  <a:srgbClr val="FFFFFF"/>
                </a:highlight>
                <a:latin typeface="Montserrat"/>
                <a:ea typeface="Montserrat"/>
                <a:cs typeface="Montserrat"/>
                <a:sym typeface="Montserrat"/>
              </a:rPr>
              <a:t> </a:t>
            </a:r>
            <a:r>
              <a:rPr b="1" lang="en-US" sz="3000">
                <a:solidFill>
                  <a:srgbClr val="0077B3"/>
                </a:solidFill>
                <a:highlight>
                  <a:srgbClr val="FFFFFF"/>
                </a:highlight>
                <a:latin typeface="Montserrat"/>
                <a:ea typeface="Montserrat"/>
                <a:cs typeface="Montserrat"/>
                <a:sym typeface="Montserrat"/>
              </a:rPr>
              <a:t>"legacy"</a:t>
            </a:r>
            <a:r>
              <a:rPr b="1" lang="en-US" sz="3000">
                <a:highlight>
                  <a:srgbClr val="FFFFFF"/>
                </a:highlight>
                <a:latin typeface="Montserrat"/>
                <a:ea typeface="Montserrat"/>
                <a:cs typeface="Montserrat"/>
                <a:sym typeface="Montserrat"/>
              </a:rPr>
              <a:t> </a:t>
            </a:r>
            <a:r>
              <a:rPr b="1" lang="en-US" sz="3000">
                <a:solidFill>
                  <a:schemeClr val="dk2"/>
                </a:solidFill>
                <a:highlight>
                  <a:srgbClr val="FFFFFF"/>
                </a:highlight>
                <a:latin typeface="Montserrat"/>
                <a:ea typeface="Montserrat"/>
                <a:cs typeface="Montserrat"/>
                <a:sym typeface="Montserrat"/>
              </a:rPr>
              <a:t>label</a:t>
            </a:r>
            <a:endParaRPr b="1" sz="4400">
              <a:solidFill>
                <a:schemeClr val="dk2"/>
              </a:solidFill>
            </a:endParaRPr>
          </a:p>
        </p:txBody>
      </p:sp>
      <p:sp>
        <p:nvSpPr>
          <p:cNvPr id="401" name="Google Shape;401;g2ebb636fcf1_1_10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495300" lvl="0" marL="609600" rtl="0" algn="l">
              <a:spcBef>
                <a:spcPts val="1300"/>
              </a:spcBef>
              <a:spcAft>
                <a:spcPts val="0"/>
              </a:spcAft>
              <a:buSzPts val="3000"/>
              <a:buFont typeface="Montserrat"/>
              <a:buChar char="●"/>
            </a:pPr>
            <a:r>
              <a:rPr b="1" lang="en-US" sz="3000">
                <a:highlight>
                  <a:srgbClr val="FFFFFF"/>
                </a:highlight>
                <a:latin typeface="Montserrat"/>
                <a:ea typeface="Montserrat"/>
                <a:cs typeface="Montserrat"/>
                <a:sym typeface="Montserrat"/>
              </a:rPr>
              <a:t>End of life</a:t>
            </a:r>
            <a:endParaRPr b="1" sz="3000">
              <a:highlight>
                <a:srgbClr val="FFFFFF"/>
              </a:highlight>
              <a:latin typeface="Montserrat"/>
              <a:ea typeface="Montserrat"/>
              <a:cs typeface="Montserrat"/>
              <a:sym typeface="Montserrat"/>
            </a:endParaRPr>
          </a:p>
          <a:p>
            <a:pPr indent="-495300" lvl="0" marL="609600" rtl="0" algn="l">
              <a:spcBef>
                <a:spcPts val="1600"/>
              </a:spcBef>
              <a:spcAft>
                <a:spcPts val="0"/>
              </a:spcAft>
              <a:buSzPts val="3000"/>
              <a:buFont typeface="Montserrat"/>
              <a:buChar char="●"/>
            </a:pPr>
            <a:r>
              <a:rPr b="1" lang="en-US" sz="3000">
                <a:highlight>
                  <a:srgbClr val="FFFFFF"/>
                </a:highlight>
                <a:latin typeface="Montserrat"/>
                <a:ea typeface="Montserrat"/>
                <a:cs typeface="Montserrat"/>
                <a:sym typeface="Montserrat"/>
              </a:rPr>
              <a:t>Outdated architecture</a:t>
            </a:r>
            <a:endParaRPr b="1" sz="3000">
              <a:highlight>
                <a:srgbClr val="FFFFFF"/>
              </a:highlight>
              <a:latin typeface="Montserrat"/>
              <a:ea typeface="Montserrat"/>
              <a:cs typeface="Montserrat"/>
              <a:sym typeface="Montserrat"/>
            </a:endParaRPr>
          </a:p>
          <a:p>
            <a:pPr indent="-495300" lvl="0" marL="609600" rtl="0" algn="l">
              <a:spcBef>
                <a:spcPts val="1300"/>
              </a:spcBef>
              <a:spcAft>
                <a:spcPts val="0"/>
              </a:spcAft>
              <a:buSzPts val="3000"/>
              <a:buFont typeface="Montserrat"/>
              <a:buChar char="●"/>
            </a:pPr>
            <a:r>
              <a:rPr b="1" lang="en-US" sz="3000">
                <a:highlight>
                  <a:srgbClr val="FFFFFF"/>
                </a:highlight>
                <a:latin typeface="Montserrat"/>
                <a:ea typeface="Montserrat"/>
                <a:cs typeface="Montserrat"/>
                <a:sym typeface="Montserrat"/>
              </a:rPr>
              <a:t>Lack of internal system knowledge </a:t>
            </a:r>
            <a:endParaRPr b="1" sz="3000">
              <a:highlight>
                <a:srgbClr val="FFFFFF"/>
              </a:highlight>
              <a:latin typeface="Montserrat"/>
              <a:ea typeface="Montserrat"/>
              <a:cs typeface="Montserrat"/>
              <a:sym typeface="Montserrat"/>
            </a:endParaRPr>
          </a:p>
          <a:p>
            <a:pPr indent="-495300" lvl="0" marL="609600" rtl="0" algn="l">
              <a:spcBef>
                <a:spcPts val="1300"/>
              </a:spcBef>
              <a:spcAft>
                <a:spcPts val="0"/>
              </a:spcAft>
              <a:buSzPts val="3000"/>
              <a:buFont typeface="Montserrat"/>
              <a:buChar char="●"/>
            </a:pPr>
            <a:r>
              <a:rPr b="1" lang="en-US" sz="3000">
                <a:highlight>
                  <a:srgbClr val="FFFFFF"/>
                </a:highlight>
                <a:latin typeface="Montserrat"/>
                <a:ea typeface="Montserrat"/>
                <a:cs typeface="Montserrat"/>
                <a:sym typeface="Montserrat"/>
              </a:rPr>
              <a:t>Lack of internal system skills </a:t>
            </a:r>
            <a:endParaRPr b="1" sz="3000">
              <a:highlight>
                <a:srgbClr val="FFFFFF"/>
              </a:highlight>
              <a:latin typeface="Montserrat"/>
              <a:ea typeface="Montserrat"/>
              <a:cs typeface="Montserrat"/>
              <a:sym typeface="Montserrat"/>
            </a:endParaRPr>
          </a:p>
          <a:p>
            <a:pPr indent="-495300" lvl="0" marL="609600" rtl="0" algn="l">
              <a:spcBef>
                <a:spcPts val="1300"/>
              </a:spcBef>
              <a:spcAft>
                <a:spcPts val="0"/>
              </a:spcAft>
              <a:buSzPts val="3000"/>
              <a:buFont typeface="Montserrat"/>
              <a:buChar char="●"/>
            </a:pPr>
            <a:r>
              <a:rPr b="1" lang="en-US" sz="3000">
                <a:highlight>
                  <a:srgbClr val="FFFFFF"/>
                </a:highlight>
                <a:latin typeface="Montserrat"/>
                <a:ea typeface="Montserrat"/>
                <a:cs typeface="Montserrat"/>
                <a:sym typeface="Montserrat"/>
              </a:rPr>
              <a:t>Scalability</a:t>
            </a:r>
            <a:endParaRPr b="1" sz="3000">
              <a:highlight>
                <a:srgbClr val="FFFFFF"/>
              </a:highlight>
              <a:latin typeface="Montserrat"/>
              <a:ea typeface="Montserrat"/>
              <a:cs typeface="Montserrat"/>
              <a:sym typeface="Montserrat"/>
            </a:endParaRPr>
          </a:p>
          <a:p>
            <a:pPr indent="-495300" lvl="0" marL="609600" rtl="0" algn="l">
              <a:spcBef>
                <a:spcPts val="1300"/>
              </a:spcBef>
              <a:spcAft>
                <a:spcPts val="1600"/>
              </a:spcAft>
              <a:buSzPts val="3000"/>
              <a:buFont typeface="Montserrat"/>
              <a:buChar char="●"/>
            </a:pPr>
            <a:r>
              <a:rPr b="1" lang="en-US" sz="3000">
                <a:highlight>
                  <a:srgbClr val="FFFFFF"/>
                </a:highlight>
                <a:latin typeface="Montserrat"/>
                <a:ea typeface="Montserrat"/>
                <a:cs typeface="Montserrat"/>
                <a:sym typeface="Montserrat"/>
              </a:rPr>
              <a:t>Challenging to update and innovate</a:t>
            </a:r>
            <a:endParaRPr b="1" sz="3000">
              <a:highlight>
                <a:srgbClr val="FFFFFF"/>
              </a:highlight>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5" name="Shape 405"/>
        <p:cNvGrpSpPr/>
        <p:nvPr/>
      </p:nvGrpSpPr>
      <p:grpSpPr>
        <a:xfrm>
          <a:off x="0" y="0"/>
          <a:ext cx="0" cy="0"/>
          <a:chOff x="0" y="0"/>
          <a:chExt cx="0" cy="0"/>
        </a:xfrm>
      </p:grpSpPr>
      <p:sp>
        <p:nvSpPr>
          <p:cNvPr id="406" name="Google Shape;406;g2ebb636fcf1_1_158"/>
          <p:cNvSpPr txBox="1"/>
          <p:nvPr>
            <p:ph type="title"/>
          </p:nvPr>
        </p:nvSpPr>
        <p:spPr>
          <a:xfrm>
            <a:off x="415600" y="316633"/>
            <a:ext cx="11360700" cy="1040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300"/>
              <a:buFont typeface="Arial"/>
              <a:buNone/>
            </a:pPr>
            <a:r>
              <a:rPr b="1" lang="en-US" sz="3000">
                <a:solidFill>
                  <a:srgbClr val="333333"/>
                </a:solidFill>
                <a:highlight>
                  <a:srgbClr val="FFFFFF"/>
                </a:highlight>
              </a:rPr>
              <a:t>Most organizations </a:t>
            </a:r>
            <a:r>
              <a:rPr b="1" lang="en-US" sz="3000">
                <a:solidFill>
                  <a:srgbClr val="4A86E8"/>
                </a:solidFill>
                <a:highlight>
                  <a:srgbClr val="FFFFFF"/>
                </a:highlight>
              </a:rPr>
              <a:t>keep</a:t>
            </a:r>
            <a:r>
              <a:rPr b="1" lang="en-US" sz="3000">
                <a:solidFill>
                  <a:srgbClr val="333333"/>
                </a:solidFill>
                <a:highlight>
                  <a:srgbClr val="FFFFFF"/>
                </a:highlight>
              </a:rPr>
              <a:t> their legacy systems because of at least one of the following reasons:</a:t>
            </a:r>
            <a:endParaRPr b="1" sz="3000">
              <a:solidFill>
                <a:srgbClr val="333333"/>
              </a:solidFill>
              <a:highlight>
                <a:srgbClr val="FFFFFF"/>
              </a:highlight>
            </a:endParaRPr>
          </a:p>
          <a:p>
            <a:pPr indent="0" lvl="0" marL="0" rtl="0" algn="l">
              <a:spcBef>
                <a:spcPts val="0"/>
              </a:spcBef>
              <a:spcAft>
                <a:spcPts val="0"/>
              </a:spcAft>
              <a:buClr>
                <a:schemeClr val="dk1"/>
              </a:buClr>
              <a:buSzPts val="1300"/>
              <a:buFont typeface="Arial"/>
              <a:buNone/>
            </a:pPr>
            <a:r>
              <a:t/>
            </a:r>
            <a:endParaRPr b="1" sz="3000">
              <a:solidFill>
                <a:srgbClr val="333333"/>
              </a:solidFill>
              <a:highlight>
                <a:srgbClr val="FFFFFF"/>
              </a:highlight>
            </a:endParaRPr>
          </a:p>
          <a:p>
            <a:pPr indent="0" lvl="0" marL="0" rtl="0" algn="l">
              <a:spcBef>
                <a:spcPts val="0"/>
              </a:spcBef>
              <a:spcAft>
                <a:spcPts val="0"/>
              </a:spcAft>
              <a:buSzPts val="1300"/>
              <a:buNone/>
            </a:pPr>
            <a:r>
              <a:t/>
            </a:r>
            <a:endParaRPr b="1" sz="3000">
              <a:solidFill>
                <a:srgbClr val="333333"/>
              </a:solidFill>
              <a:highlight>
                <a:srgbClr val="FFFFFF"/>
              </a:highlight>
            </a:endParaRPr>
          </a:p>
        </p:txBody>
      </p:sp>
      <p:sp>
        <p:nvSpPr>
          <p:cNvPr id="407" name="Google Shape;407;g2ebb636fcf1_1_158"/>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476250" lvl="0" marL="609600" rtl="0" algn="l">
              <a:spcBef>
                <a:spcPts val="0"/>
              </a:spcBef>
              <a:spcAft>
                <a:spcPts val="0"/>
              </a:spcAft>
              <a:buClr>
                <a:srgbClr val="333333"/>
              </a:buClr>
              <a:buSzPts val="2700"/>
              <a:buChar char="●"/>
            </a:pPr>
            <a:r>
              <a:rPr b="1" lang="en-US" sz="2700">
                <a:solidFill>
                  <a:srgbClr val="333333"/>
                </a:solidFill>
                <a:highlight>
                  <a:srgbClr val="FFFFFF"/>
                </a:highlight>
              </a:rPr>
              <a:t>High migration costs:</a:t>
            </a:r>
            <a:r>
              <a:rPr lang="en-US" sz="2700">
                <a:solidFill>
                  <a:srgbClr val="333333"/>
                </a:solidFill>
                <a:highlight>
                  <a:srgbClr val="FFFFFF"/>
                </a:highlight>
              </a:rPr>
              <a:t> the IT system is running aging or end-of-life technology that may lack current documentation, making migration complex and, usually, expensive.</a:t>
            </a:r>
            <a:endParaRPr sz="2700">
              <a:solidFill>
                <a:srgbClr val="333333"/>
              </a:solidFill>
              <a:highlight>
                <a:srgbClr val="FFFFFF"/>
              </a:highlight>
            </a:endParaRPr>
          </a:p>
          <a:p>
            <a:pPr indent="-476250" lvl="0" marL="609600" rtl="0" algn="l">
              <a:spcBef>
                <a:spcPts val="0"/>
              </a:spcBef>
              <a:spcAft>
                <a:spcPts val="0"/>
              </a:spcAft>
              <a:buClr>
                <a:srgbClr val="333333"/>
              </a:buClr>
              <a:buSzPts val="2700"/>
              <a:buChar char="●"/>
            </a:pPr>
            <a:r>
              <a:rPr b="1" lang="en-US" sz="2700">
                <a:solidFill>
                  <a:srgbClr val="333333"/>
                </a:solidFill>
                <a:highlight>
                  <a:srgbClr val="FFFFFF"/>
                </a:highlight>
              </a:rPr>
              <a:t>Skills gap: </a:t>
            </a:r>
            <a:r>
              <a:rPr lang="en-US" sz="2700">
                <a:solidFill>
                  <a:srgbClr val="333333"/>
                </a:solidFill>
                <a:highlight>
                  <a:srgbClr val="FFFFFF"/>
                </a:highlight>
              </a:rPr>
              <a:t>the technology is supported by “mature” developers with hard-to-find skills, or, in case of migration to another technology, organizations lack enough manpower to focus on the migration while keeping the business running as usual.</a:t>
            </a:r>
            <a:endParaRPr sz="2700">
              <a:solidFill>
                <a:srgbClr val="333333"/>
              </a:solidFill>
              <a:highlight>
                <a:srgbClr val="FFFFFF"/>
              </a:highlight>
            </a:endParaRPr>
          </a:p>
          <a:p>
            <a:pPr indent="-476250" lvl="0" marL="609600" rtl="0" algn="l">
              <a:spcBef>
                <a:spcPts val="0"/>
              </a:spcBef>
              <a:spcAft>
                <a:spcPts val="0"/>
              </a:spcAft>
              <a:buClr>
                <a:srgbClr val="333333"/>
              </a:buClr>
              <a:buSzPts val="2700"/>
              <a:buChar char="●"/>
            </a:pPr>
            <a:r>
              <a:rPr b="1" lang="en-US" sz="2700">
                <a:solidFill>
                  <a:srgbClr val="333333"/>
                </a:solidFill>
                <a:highlight>
                  <a:srgbClr val="FFFFFF"/>
                </a:highlight>
              </a:rPr>
              <a:t>Fear: </a:t>
            </a:r>
            <a:r>
              <a:rPr lang="en-US" sz="2700">
                <a:solidFill>
                  <a:srgbClr val="333333"/>
                </a:solidFill>
                <a:highlight>
                  <a:srgbClr val="FFFFFF"/>
                </a:highlight>
              </a:rPr>
              <a:t>legacy systems are often a mission-critical technology, and the organization is afraid of the impact changing it or replacing it can have on the business.</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ebb636fcf1_1_212"/>
          <p:cNvSpPr txBox="1"/>
          <p:nvPr>
            <p:ph idx="1" type="body"/>
          </p:nvPr>
        </p:nvSpPr>
        <p:spPr>
          <a:xfrm>
            <a:off x="332300" y="649217"/>
            <a:ext cx="11360700" cy="4555200"/>
          </a:xfrm>
          <a:prstGeom prst="rect">
            <a:avLst/>
          </a:prstGeom>
        </p:spPr>
        <p:txBody>
          <a:bodyPr anchorCtr="0" anchor="t" bIns="121900" lIns="121900" spcFirstLastPara="1" rIns="121900" wrap="square" tIns="121900">
            <a:noAutofit/>
          </a:bodyPr>
          <a:lstStyle/>
          <a:p>
            <a:pPr indent="-482600" lvl="0" marL="609600" rtl="0" algn="l">
              <a:lnSpc>
                <a:spcPct val="125000"/>
              </a:lnSpc>
              <a:spcBef>
                <a:spcPts val="1900"/>
              </a:spcBef>
              <a:spcAft>
                <a:spcPts val="0"/>
              </a:spcAft>
              <a:buSzPts val="2800"/>
              <a:buFont typeface="Lexend"/>
              <a:buChar char="●"/>
            </a:pPr>
            <a:r>
              <a:rPr b="1" lang="en-US" sz="2800">
                <a:solidFill>
                  <a:srgbClr val="2D2D2D"/>
                </a:solidFill>
              </a:rPr>
              <a:t>Familiarity: </a:t>
            </a:r>
            <a:r>
              <a:rPr lang="en-US" sz="2800">
                <a:solidFill>
                  <a:srgbClr val="2D2D2D"/>
                </a:solidFill>
              </a:rPr>
              <a:t>In some cases, a company may keep its older software because its staff is familiar with it. Introducing new technology can disrupt the pace of operations and may require </a:t>
            </a:r>
            <a:r>
              <a:rPr lang="en-US" sz="2800">
                <a:solidFill>
                  <a:srgbClr val="2557A7"/>
                </a:solidFill>
                <a:uFill>
                  <a:noFill/>
                </a:uFill>
                <a:hlinkClick r:id="rId3">
                  <a:extLst>
                    <a:ext uri="{A12FA001-AC4F-418D-AE19-62706E023703}">
                      <ahyp:hlinkClr val="tx"/>
                    </a:ext>
                  </a:extLst>
                </a:hlinkClick>
              </a:rPr>
              <a:t>extensive training</a:t>
            </a:r>
            <a:r>
              <a:rPr lang="en-US" sz="2800">
                <a:solidFill>
                  <a:srgbClr val="2D2D2D"/>
                </a:solidFill>
              </a:rPr>
              <a:t>. It can also be expensive to invest in new software and devices.</a:t>
            </a:r>
            <a:endParaRPr sz="2800">
              <a:solidFill>
                <a:srgbClr val="2D2D2D"/>
              </a:solidFill>
            </a:endParaRPr>
          </a:p>
          <a:p>
            <a:pPr indent="0" lvl="0" marL="609600" rtl="0" algn="l">
              <a:lnSpc>
                <a:spcPct val="125000"/>
              </a:lnSpc>
              <a:spcBef>
                <a:spcPts val="1900"/>
              </a:spcBef>
              <a:spcAft>
                <a:spcPts val="0"/>
              </a:spcAft>
              <a:buNone/>
            </a:pPr>
            <a:r>
              <a:t/>
            </a:r>
            <a:endParaRPr sz="2800">
              <a:solidFill>
                <a:srgbClr val="2D2D2D"/>
              </a:solidFill>
            </a:endParaRPr>
          </a:p>
          <a:p>
            <a:pPr indent="-482600" lvl="0" marL="609600" rtl="0" algn="l">
              <a:lnSpc>
                <a:spcPct val="125000"/>
              </a:lnSpc>
              <a:spcBef>
                <a:spcPts val="1900"/>
              </a:spcBef>
              <a:spcAft>
                <a:spcPts val="0"/>
              </a:spcAft>
              <a:buClr>
                <a:srgbClr val="2D2D2D"/>
              </a:buClr>
              <a:buSzPts val="2800"/>
              <a:buFont typeface="Lexend"/>
              <a:buChar char="●"/>
            </a:pPr>
            <a:r>
              <a:rPr b="1" lang="en-US" sz="2800">
                <a:solidFill>
                  <a:srgbClr val="2D2D2D"/>
                </a:solidFill>
              </a:rPr>
              <a:t>Data loss: </a:t>
            </a:r>
            <a:r>
              <a:rPr lang="en-US" sz="2800">
                <a:solidFill>
                  <a:srgbClr val="2D2D2D"/>
                </a:solidFill>
              </a:rPr>
              <a:t>When transferring to a new system, companies risk losing valuable data. Although it's uncommon, data may download incorrectly to the new software or become lost during data transfer. To avoid losing data, companies may perform a system backup or archive important information.</a:t>
            </a:r>
            <a:endParaRPr sz="2800">
              <a:solidFill>
                <a:srgbClr val="2D2D2D"/>
              </a:solidFill>
            </a:endParaRPr>
          </a:p>
          <a:p>
            <a:pPr indent="0" lvl="0" marL="609600" rtl="0" algn="l">
              <a:lnSpc>
                <a:spcPct val="150000"/>
              </a:lnSpc>
              <a:spcBef>
                <a:spcPts val="1600"/>
              </a:spcBef>
              <a:spcAft>
                <a:spcPts val="0"/>
              </a:spcAft>
              <a:buNone/>
            </a:pPr>
            <a:r>
              <a:t/>
            </a:r>
            <a:endParaRPr b="1" sz="2800">
              <a:solidFill>
                <a:srgbClr val="2D2D2D"/>
              </a:solidFill>
            </a:endParaRPr>
          </a:p>
          <a:p>
            <a:pPr indent="0" lvl="0" marL="609600" rtl="0" algn="l">
              <a:spcBef>
                <a:spcPts val="0"/>
              </a:spcBef>
              <a:spcAft>
                <a:spcPts val="1600"/>
              </a:spcAft>
              <a:buNone/>
            </a:pPr>
            <a:r>
              <a:t/>
            </a:r>
            <a:endParaRPr b="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ebb636fcf1_0_6"/>
          <p:cNvSpPr txBox="1"/>
          <p:nvPr/>
        </p:nvSpPr>
        <p:spPr>
          <a:xfrm>
            <a:off x="0" y="0"/>
            <a:ext cx="12191700" cy="711000"/>
          </a:xfrm>
          <a:prstGeom prst="rect">
            <a:avLst/>
          </a:prstGeom>
          <a:solidFill>
            <a:srgbClr val="C0C0C0">
              <a:alpha val="49800"/>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What is Software?</a:t>
            </a:r>
            <a:endParaRPr b="0" sz="3400" strike="noStrike">
              <a:solidFill>
                <a:srgbClr val="212121"/>
              </a:solidFill>
              <a:latin typeface="Roboto Condensed"/>
              <a:ea typeface="Roboto Condensed"/>
              <a:cs typeface="Roboto Condensed"/>
              <a:sym typeface="Roboto Condensed"/>
            </a:endParaRPr>
          </a:p>
        </p:txBody>
      </p:sp>
      <p:sp>
        <p:nvSpPr>
          <p:cNvPr id="111" name="Google Shape;111;g2ebb636fcf1_0_6"/>
          <p:cNvSpPr txBox="1"/>
          <p:nvPr/>
        </p:nvSpPr>
        <p:spPr>
          <a:xfrm>
            <a:off x="234000" y="1701720"/>
            <a:ext cx="11783400" cy="1723200"/>
          </a:xfrm>
          <a:prstGeom prst="rect">
            <a:avLst/>
          </a:prstGeom>
          <a:noFill/>
          <a:ln>
            <a:noFill/>
          </a:ln>
        </p:spPr>
        <p:txBody>
          <a:bodyPr anchorCtr="0" anchor="t" bIns="45700" lIns="91425" spcFirstLastPara="1" rIns="91425" wrap="square" tIns="45700">
            <a:noAutofit/>
          </a:bodyPr>
          <a:lstStyle/>
          <a:p>
            <a:pPr indent="-274679" lvl="0" marL="274679" marR="0" rtl="0" algn="just">
              <a:lnSpc>
                <a:spcPct val="90000"/>
              </a:lnSpc>
              <a:spcBef>
                <a:spcPts val="0"/>
              </a:spcBef>
              <a:spcAft>
                <a:spcPts val="0"/>
              </a:spcAft>
              <a:buClr>
                <a:srgbClr val="B84742"/>
              </a:buClr>
              <a:buSzPts val="2400"/>
              <a:buFont typeface="Roboto Condensed"/>
              <a:buAutoNum type="arabicParenR"/>
            </a:pPr>
            <a:r>
              <a:rPr b="1" lang="en-US" sz="2400" strike="noStrike">
                <a:solidFill>
                  <a:srgbClr val="212121"/>
                </a:solidFill>
                <a:latin typeface="Roboto Condensed"/>
                <a:ea typeface="Roboto Condensed"/>
                <a:cs typeface="Roboto Condensed"/>
                <a:sym typeface="Roboto Condensed"/>
              </a:rPr>
              <a:t>Computer program</a:t>
            </a:r>
            <a:r>
              <a:rPr b="0" lang="en-US" sz="2400" strike="noStrike">
                <a:solidFill>
                  <a:srgbClr val="212121"/>
                </a:solidFill>
                <a:latin typeface="Roboto Condensed"/>
                <a:ea typeface="Roboto Condensed"/>
                <a:cs typeface="Roboto Condensed"/>
                <a:sym typeface="Roboto Condensed"/>
              </a:rPr>
              <a:t> that when executed provide desired features, function &amp; performance</a:t>
            </a:r>
            <a:endParaRPr/>
          </a:p>
          <a:p>
            <a:pPr indent="-274679" lvl="0" marL="274679" marR="0" rtl="0" algn="just">
              <a:lnSpc>
                <a:spcPct val="90000"/>
              </a:lnSpc>
              <a:spcBef>
                <a:spcPts val="1001"/>
              </a:spcBef>
              <a:spcAft>
                <a:spcPts val="0"/>
              </a:spcAft>
              <a:buClr>
                <a:srgbClr val="B84742"/>
              </a:buClr>
              <a:buSzPts val="2400"/>
              <a:buFont typeface="Roboto Condensed"/>
              <a:buAutoNum type="arabicParenR"/>
            </a:pPr>
            <a:r>
              <a:rPr b="1" lang="en-US" sz="2400" strike="noStrike">
                <a:solidFill>
                  <a:srgbClr val="212121"/>
                </a:solidFill>
                <a:latin typeface="Roboto Condensed"/>
                <a:ea typeface="Roboto Condensed"/>
                <a:cs typeface="Roboto Condensed"/>
                <a:sym typeface="Roboto Condensed"/>
              </a:rPr>
              <a:t>Data Structure</a:t>
            </a:r>
            <a:r>
              <a:rPr b="0" lang="en-US" sz="2400" strike="noStrike">
                <a:solidFill>
                  <a:srgbClr val="212121"/>
                </a:solidFill>
                <a:latin typeface="Roboto Condensed"/>
                <a:ea typeface="Roboto Condensed"/>
                <a:cs typeface="Roboto Condensed"/>
                <a:sym typeface="Roboto Condensed"/>
              </a:rPr>
              <a:t> that enable programs to easily manipulate information</a:t>
            </a:r>
            <a:endParaRPr/>
          </a:p>
          <a:p>
            <a:pPr indent="-274679" lvl="0" marL="274679" marR="0" rtl="0" algn="just">
              <a:lnSpc>
                <a:spcPct val="90000"/>
              </a:lnSpc>
              <a:spcBef>
                <a:spcPts val="1001"/>
              </a:spcBef>
              <a:spcAft>
                <a:spcPts val="0"/>
              </a:spcAft>
              <a:buClr>
                <a:srgbClr val="B84742"/>
              </a:buClr>
              <a:buSzPts val="2400"/>
              <a:buFont typeface="Roboto Condensed"/>
              <a:buAutoNum type="arabicParenR"/>
            </a:pPr>
            <a:r>
              <a:rPr b="1" lang="en-US" sz="2400" strike="noStrike">
                <a:solidFill>
                  <a:srgbClr val="212121"/>
                </a:solidFill>
                <a:latin typeface="Roboto Condensed"/>
                <a:ea typeface="Roboto Condensed"/>
                <a:cs typeface="Roboto Condensed"/>
                <a:sym typeface="Roboto Condensed"/>
              </a:rPr>
              <a:t>Descriptive information</a:t>
            </a:r>
            <a:r>
              <a:rPr b="0" lang="en-US" sz="2400" strike="noStrike">
                <a:solidFill>
                  <a:srgbClr val="212121"/>
                </a:solidFill>
                <a:latin typeface="Roboto Condensed"/>
                <a:ea typeface="Roboto Condensed"/>
                <a:cs typeface="Roboto Condensed"/>
                <a:sym typeface="Roboto Condensed"/>
              </a:rPr>
              <a:t> in both hard and soft copy that describes the operation and use of programs</a:t>
            </a:r>
            <a:endParaRPr/>
          </a:p>
        </p:txBody>
      </p:sp>
      <p:pic>
        <p:nvPicPr>
          <p:cNvPr id="112" name="Google Shape;112;g2ebb636fcf1_0_6"/>
          <p:cNvPicPr preferRelativeResize="0"/>
          <p:nvPr/>
        </p:nvPicPr>
        <p:blipFill rotWithShape="1">
          <a:blip r:embed="rId3">
            <a:alphaModFix/>
          </a:blip>
          <a:srcRect b="0" l="0" r="0" t="0"/>
          <a:stretch/>
        </p:blipFill>
        <p:spPr>
          <a:xfrm>
            <a:off x="1638720" y="4048920"/>
            <a:ext cx="1218960" cy="1218960"/>
          </a:xfrm>
          <a:prstGeom prst="rect">
            <a:avLst/>
          </a:prstGeom>
          <a:noFill/>
          <a:ln>
            <a:noFill/>
          </a:ln>
        </p:spPr>
      </p:pic>
      <p:pic>
        <p:nvPicPr>
          <p:cNvPr id="113" name="Google Shape;113;g2ebb636fcf1_0_6"/>
          <p:cNvPicPr preferRelativeResize="0"/>
          <p:nvPr/>
        </p:nvPicPr>
        <p:blipFill rotWithShape="1">
          <a:blip r:embed="rId4">
            <a:alphaModFix/>
          </a:blip>
          <a:srcRect b="0" l="0" r="0" t="0"/>
          <a:stretch/>
        </p:blipFill>
        <p:spPr>
          <a:xfrm>
            <a:off x="8971920" y="4048920"/>
            <a:ext cx="1181520" cy="1181520"/>
          </a:xfrm>
          <a:prstGeom prst="rect">
            <a:avLst/>
          </a:prstGeom>
          <a:noFill/>
          <a:ln>
            <a:noFill/>
          </a:ln>
        </p:spPr>
      </p:pic>
      <p:sp>
        <p:nvSpPr>
          <p:cNvPr id="114" name="Google Shape;114;g2ebb636fcf1_0_6"/>
          <p:cNvSpPr/>
          <p:nvPr/>
        </p:nvSpPr>
        <p:spPr>
          <a:xfrm>
            <a:off x="3529440" y="3788280"/>
            <a:ext cx="760200" cy="1553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9600" strike="noStrike">
                <a:solidFill>
                  <a:srgbClr val="212121"/>
                </a:solidFill>
                <a:latin typeface="Roboto Condensed"/>
                <a:ea typeface="Roboto Condensed"/>
                <a:cs typeface="Roboto Condensed"/>
                <a:sym typeface="Roboto Condensed"/>
              </a:rPr>
              <a:t>+</a:t>
            </a:r>
            <a:endParaRPr b="0" sz="9600" strike="noStrike">
              <a:solidFill>
                <a:schemeClr val="dk1"/>
              </a:solidFill>
              <a:latin typeface="Arial"/>
              <a:ea typeface="Arial"/>
              <a:cs typeface="Arial"/>
              <a:sym typeface="Arial"/>
            </a:endParaRPr>
          </a:p>
        </p:txBody>
      </p:sp>
      <p:pic>
        <p:nvPicPr>
          <p:cNvPr id="115" name="Google Shape;115;g2ebb636fcf1_0_6"/>
          <p:cNvPicPr preferRelativeResize="0"/>
          <p:nvPr/>
        </p:nvPicPr>
        <p:blipFill rotWithShape="1">
          <a:blip r:embed="rId5">
            <a:alphaModFix/>
          </a:blip>
          <a:srcRect b="0" l="0" r="0" t="0"/>
          <a:stretch/>
        </p:blipFill>
        <p:spPr>
          <a:xfrm rot="5400000">
            <a:off x="5111640" y="4048920"/>
            <a:ext cx="1182240" cy="1182240"/>
          </a:xfrm>
          <a:prstGeom prst="rect">
            <a:avLst/>
          </a:prstGeom>
          <a:noFill/>
          <a:ln>
            <a:noFill/>
          </a:ln>
        </p:spPr>
      </p:pic>
      <p:sp>
        <p:nvSpPr>
          <p:cNvPr id="116" name="Google Shape;116;g2ebb636fcf1_0_6"/>
          <p:cNvSpPr/>
          <p:nvPr/>
        </p:nvSpPr>
        <p:spPr>
          <a:xfrm>
            <a:off x="7308360" y="3788280"/>
            <a:ext cx="304500" cy="1553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9600" strike="noStrike">
                <a:solidFill>
                  <a:srgbClr val="212121"/>
                </a:solidFill>
                <a:latin typeface="Roboto Condensed"/>
                <a:ea typeface="Roboto Condensed"/>
                <a:cs typeface="Roboto Condensed"/>
                <a:sym typeface="Roboto Condensed"/>
              </a:rPr>
              <a:t>+</a:t>
            </a:r>
            <a:endParaRPr b="0" sz="9600" strike="noStrike">
              <a:solidFill>
                <a:schemeClr val="dk1"/>
              </a:solidFill>
              <a:latin typeface="Arial"/>
              <a:ea typeface="Arial"/>
              <a:cs typeface="Arial"/>
              <a:sym typeface="Arial"/>
            </a:endParaRPr>
          </a:p>
        </p:txBody>
      </p:sp>
      <p:sp>
        <p:nvSpPr>
          <p:cNvPr id="117" name="Google Shape;117;g2ebb636fcf1_0_6"/>
          <p:cNvSpPr/>
          <p:nvPr/>
        </p:nvSpPr>
        <p:spPr>
          <a:xfrm>
            <a:off x="1530360" y="5472000"/>
            <a:ext cx="1372800" cy="822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Computer</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Program</a:t>
            </a:r>
            <a:endParaRPr b="0" sz="2400" strike="noStrike">
              <a:solidFill>
                <a:schemeClr val="dk1"/>
              </a:solidFill>
              <a:latin typeface="Arial"/>
              <a:ea typeface="Arial"/>
              <a:cs typeface="Arial"/>
              <a:sym typeface="Arial"/>
            </a:endParaRPr>
          </a:p>
        </p:txBody>
      </p:sp>
      <p:sp>
        <p:nvSpPr>
          <p:cNvPr id="118" name="Google Shape;118;g2ebb636fcf1_0_6"/>
          <p:cNvSpPr/>
          <p:nvPr/>
        </p:nvSpPr>
        <p:spPr>
          <a:xfrm>
            <a:off x="4968720" y="5530680"/>
            <a:ext cx="1315200" cy="822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Data</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Structure</a:t>
            </a:r>
            <a:endParaRPr b="0" sz="2400" strike="noStrike">
              <a:solidFill>
                <a:schemeClr val="dk1"/>
              </a:solidFill>
              <a:latin typeface="Arial"/>
              <a:ea typeface="Arial"/>
              <a:cs typeface="Arial"/>
              <a:sym typeface="Arial"/>
            </a:endParaRPr>
          </a:p>
        </p:txBody>
      </p:sp>
      <p:sp>
        <p:nvSpPr>
          <p:cNvPr id="119" name="Google Shape;119;g2ebb636fcf1_0_6"/>
          <p:cNvSpPr/>
          <p:nvPr/>
        </p:nvSpPr>
        <p:spPr>
          <a:xfrm>
            <a:off x="8795520" y="5567760"/>
            <a:ext cx="1587600" cy="822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Documents</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Soft &amp; Hard</a:t>
            </a:r>
            <a:endParaRPr b="0" sz="2400" strike="noStrike">
              <a:solidFill>
                <a:schemeClr val="dk1"/>
              </a:solidFill>
              <a:latin typeface="Arial"/>
              <a:ea typeface="Arial"/>
              <a:cs typeface="Arial"/>
              <a:sym typeface="Arial"/>
            </a:endParaRPr>
          </a:p>
        </p:txBody>
      </p:sp>
      <p:sp>
        <p:nvSpPr>
          <p:cNvPr id="120" name="Google Shape;120;g2ebb636fcf1_0_6"/>
          <p:cNvSpPr/>
          <p:nvPr/>
        </p:nvSpPr>
        <p:spPr>
          <a:xfrm>
            <a:off x="286560" y="1091880"/>
            <a:ext cx="1832400" cy="45600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Software is</a:t>
            </a:r>
            <a:endParaRPr b="0" sz="2400" strike="noStrike">
              <a:solidFill>
                <a:schemeClr val="dk1"/>
              </a:solidFill>
              <a:latin typeface="Arial"/>
              <a:ea typeface="Arial"/>
              <a:cs typeface="Arial"/>
              <a:sym typeface="Arial"/>
            </a:endParaRPr>
          </a:p>
        </p:txBody>
      </p:sp>
      <p:cxnSp>
        <p:nvCxnSpPr>
          <p:cNvPr id="121" name="Google Shape;121;g2ebb636fcf1_0_6"/>
          <p:cNvCxnSpPr/>
          <p:nvPr/>
        </p:nvCxnSpPr>
        <p:spPr>
          <a:xfrm>
            <a:off x="2107440" y="1553400"/>
            <a:ext cx="7486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5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ebb636fcf1_1_265"/>
          <p:cNvSpPr txBox="1"/>
          <p:nvPr>
            <p:ph type="title"/>
          </p:nvPr>
        </p:nvSpPr>
        <p:spPr>
          <a:xfrm>
            <a:off x="0" y="0"/>
            <a:ext cx="12192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US" sz="3530"/>
              <a:t>What to do with Legacy Software?</a:t>
            </a:r>
            <a:endParaRPr sz="3530"/>
          </a:p>
        </p:txBody>
      </p:sp>
      <p:sp>
        <p:nvSpPr>
          <p:cNvPr id="418" name="Google Shape;418;g2ebb636fcf1_1_265"/>
          <p:cNvSpPr txBox="1"/>
          <p:nvPr>
            <p:ph idx="1" type="body"/>
          </p:nvPr>
        </p:nvSpPr>
        <p:spPr>
          <a:xfrm>
            <a:off x="415600" y="1550500"/>
            <a:ext cx="11360700" cy="4555200"/>
          </a:xfrm>
          <a:prstGeom prst="rect">
            <a:avLst/>
          </a:prstGeom>
        </p:spPr>
        <p:txBody>
          <a:bodyPr anchorCtr="0" anchor="t" bIns="121900" lIns="121900" spcFirstLastPara="1" rIns="121900" wrap="square" tIns="121900">
            <a:noAutofit/>
          </a:bodyPr>
          <a:lstStyle/>
          <a:p>
            <a:pPr indent="-520700" lvl="0" marL="609600" rtl="0" algn="l">
              <a:lnSpc>
                <a:spcPct val="100000"/>
              </a:lnSpc>
              <a:spcBef>
                <a:spcPts val="1000"/>
              </a:spcBef>
              <a:spcAft>
                <a:spcPts val="0"/>
              </a:spcAft>
              <a:buSzPts val="3400"/>
              <a:buChar char="●"/>
            </a:pPr>
            <a:r>
              <a:rPr b="1" lang="en-US" sz="3400"/>
              <a:t>S</a:t>
            </a:r>
            <a:r>
              <a:rPr b="1" lang="en-US" sz="3600"/>
              <a:t>oftware should be adapted to met new computing environment and technology.</a:t>
            </a:r>
            <a:endParaRPr b="1" sz="3600"/>
          </a:p>
          <a:p>
            <a:pPr indent="-533400" lvl="0" marL="609600" rtl="0" algn="l">
              <a:lnSpc>
                <a:spcPct val="100000"/>
              </a:lnSpc>
              <a:spcBef>
                <a:spcPts val="1600"/>
              </a:spcBef>
              <a:spcAft>
                <a:spcPts val="0"/>
              </a:spcAft>
              <a:buSzPts val="3600"/>
              <a:buChar char="●"/>
            </a:pPr>
            <a:r>
              <a:rPr b="1" lang="en-US" sz="3600"/>
              <a:t>Enhanced for new business requirements.</a:t>
            </a:r>
            <a:endParaRPr b="1" sz="3600"/>
          </a:p>
          <a:p>
            <a:pPr indent="-533400" lvl="0" marL="609600" rtl="0" algn="l">
              <a:lnSpc>
                <a:spcPct val="100000"/>
              </a:lnSpc>
              <a:spcBef>
                <a:spcPts val="1000"/>
              </a:spcBef>
              <a:spcAft>
                <a:spcPts val="0"/>
              </a:spcAft>
              <a:buSzPts val="3600"/>
              <a:buChar char="●"/>
            </a:pPr>
            <a:r>
              <a:rPr b="1" lang="en-US" sz="3600"/>
              <a:t>Ensure new design is extensible and interoperable with other system.</a:t>
            </a:r>
            <a:endParaRPr b="1" sz="3600"/>
          </a:p>
          <a:p>
            <a:pPr indent="0" lvl="0" marL="609600" rtl="0" algn="l">
              <a:spcBef>
                <a:spcPts val="1600"/>
              </a:spcBef>
              <a:spcAft>
                <a:spcPts val="1600"/>
              </a:spcAft>
              <a:buNone/>
            </a:pPr>
            <a:r>
              <a:t/>
            </a:r>
            <a:endParaRPr sz="3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3"/>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Myths</a:t>
            </a:r>
            <a:endParaRPr b="0" sz="3400" strike="noStrike">
              <a:solidFill>
                <a:srgbClr val="212121"/>
              </a:solidFill>
              <a:latin typeface="Roboto Condensed"/>
              <a:ea typeface="Roboto Condensed"/>
              <a:cs typeface="Roboto Condensed"/>
              <a:sym typeface="Roboto Condensed"/>
            </a:endParaRPr>
          </a:p>
        </p:txBody>
      </p:sp>
      <p:pic>
        <p:nvPicPr>
          <p:cNvPr id="424" name="Google Shape;424;p13"/>
          <p:cNvPicPr preferRelativeResize="0"/>
          <p:nvPr/>
        </p:nvPicPr>
        <p:blipFill rotWithShape="1">
          <a:blip r:embed="rId3">
            <a:alphaModFix/>
          </a:blip>
          <a:srcRect b="0" l="0" r="0" t="0"/>
          <a:stretch/>
        </p:blipFill>
        <p:spPr>
          <a:xfrm>
            <a:off x="6400080" y="899280"/>
            <a:ext cx="1526400" cy="1526400"/>
          </a:xfrm>
          <a:prstGeom prst="rect">
            <a:avLst/>
          </a:prstGeom>
          <a:noFill/>
          <a:ln>
            <a:noFill/>
          </a:ln>
        </p:spPr>
      </p:pic>
      <p:pic>
        <p:nvPicPr>
          <p:cNvPr id="425" name="Google Shape;425;p13"/>
          <p:cNvPicPr preferRelativeResize="0"/>
          <p:nvPr/>
        </p:nvPicPr>
        <p:blipFill rotWithShape="1">
          <a:blip r:embed="rId4">
            <a:alphaModFix/>
          </a:blip>
          <a:srcRect b="0" l="0" r="0" t="0"/>
          <a:stretch/>
        </p:blipFill>
        <p:spPr>
          <a:xfrm>
            <a:off x="880200" y="1060560"/>
            <a:ext cx="4533120" cy="2719800"/>
          </a:xfrm>
          <a:prstGeom prst="rect">
            <a:avLst/>
          </a:prstGeom>
          <a:noFill/>
          <a:ln cap="rnd" cmpd="sng" w="127075">
            <a:solidFill>
              <a:srgbClr val="FFFFFF"/>
            </a:solidFill>
            <a:prstDash val="solid"/>
            <a:round/>
            <a:headEnd len="sm" w="sm" type="none"/>
            <a:tailEnd len="sm" w="sm" type="none"/>
          </a:ln>
          <a:effectLst>
            <a:outerShdw blurRad="76200" sx="97000" kx="900000" rotWithShape="0" algn="br" dir="10500123" dist="95041" sy="23000">
              <a:srgbClr val="000000">
                <a:alpha val="20000"/>
              </a:srgbClr>
            </a:outerShdw>
          </a:effectLst>
        </p:spPr>
      </p:pic>
      <p:sp>
        <p:nvSpPr>
          <p:cNvPr id="426" name="Google Shape;426;p13"/>
          <p:cNvSpPr/>
          <p:nvPr/>
        </p:nvSpPr>
        <p:spPr>
          <a:xfrm>
            <a:off x="3212280" y="113400"/>
            <a:ext cx="681192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Beliefs about software and the process used to build it.</a:t>
            </a:r>
            <a:endParaRPr b="0" sz="2400" strike="noStrike">
              <a:solidFill>
                <a:schemeClr val="dk1"/>
              </a:solidFill>
              <a:latin typeface="Arial"/>
              <a:ea typeface="Arial"/>
              <a:cs typeface="Arial"/>
              <a:sym typeface="Arial"/>
            </a:endParaRPr>
          </a:p>
        </p:txBody>
      </p:sp>
      <p:sp>
        <p:nvSpPr>
          <p:cNvPr id="427" name="Google Shape;427;p13"/>
          <p:cNvSpPr/>
          <p:nvPr/>
        </p:nvSpPr>
        <p:spPr>
          <a:xfrm>
            <a:off x="880200" y="4132080"/>
            <a:ext cx="4673160" cy="2214720"/>
          </a:xfrm>
          <a:prstGeom prst="wedgeRoundRectCallout">
            <a:avLst>
              <a:gd fmla="val 10342" name="adj1"/>
              <a:gd fmla="val -74098" name="adj2"/>
              <a:gd fmla="val 16667" name="adj3"/>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3600" strike="noStrike">
                <a:solidFill>
                  <a:srgbClr val="212121"/>
                </a:solidFill>
                <a:latin typeface="Roboto Condensed"/>
                <a:ea typeface="Roboto Condensed"/>
                <a:cs typeface="Roboto Condensed"/>
                <a:sym typeface="Roboto Condensed"/>
              </a:rPr>
              <a:t>“</a:t>
            </a:r>
            <a:r>
              <a:rPr b="1" lang="en-US" sz="3600" strike="noStrike">
                <a:solidFill>
                  <a:srgbClr val="C00000"/>
                </a:solidFill>
                <a:latin typeface="Roboto Condensed"/>
                <a:ea typeface="Roboto Condensed"/>
                <a:cs typeface="Roboto Condensed"/>
                <a:sym typeface="Roboto Condensed"/>
              </a:rPr>
              <a:t>Misleading Attitudes that cause serious problem</a:t>
            </a:r>
            <a:r>
              <a:rPr b="0" lang="en-US" sz="3600" strike="noStrike">
                <a:solidFill>
                  <a:srgbClr val="212121"/>
                </a:solidFill>
                <a:latin typeface="Roboto Condensed"/>
                <a:ea typeface="Roboto Condensed"/>
                <a:cs typeface="Roboto Condensed"/>
                <a:sym typeface="Roboto Condensed"/>
              </a:rPr>
              <a:t>” are myths.</a:t>
            </a:r>
            <a:endParaRPr b="0" sz="3600" strike="noStrike">
              <a:solidFill>
                <a:schemeClr val="dk1"/>
              </a:solidFill>
              <a:latin typeface="Arial"/>
              <a:ea typeface="Arial"/>
              <a:cs typeface="Arial"/>
              <a:sym typeface="Arial"/>
            </a:endParaRPr>
          </a:p>
        </p:txBody>
      </p:sp>
      <p:pic>
        <p:nvPicPr>
          <p:cNvPr id="428" name="Google Shape;428;p13"/>
          <p:cNvPicPr preferRelativeResize="0"/>
          <p:nvPr/>
        </p:nvPicPr>
        <p:blipFill rotWithShape="1">
          <a:blip r:embed="rId5">
            <a:alphaModFix/>
          </a:blip>
          <a:srcRect b="0" l="0" r="0" t="0"/>
          <a:stretch/>
        </p:blipFill>
        <p:spPr>
          <a:xfrm>
            <a:off x="6373080" y="2855160"/>
            <a:ext cx="1533960" cy="1533960"/>
          </a:xfrm>
          <a:prstGeom prst="rect">
            <a:avLst/>
          </a:prstGeom>
          <a:noFill/>
          <a:ln>
            <a:noFill/>
          </a:ln>
        </p:spPr>
      </p:pic>
      <p:pic>
        <p:nvPicPr>
          <p:cNvPr id="429" name="Google Shape;429;p13"/>
          <p:cNvPicPr preferRelativeResize="0"/>
          <p:nvPr/>
        </p:nvPicPr>
        <p:blipFill rotWithShape="1">
          <a:blip r:embed="rId6">
            <a:alphaModFix/>
          </a:blip>
          <a:srcRect b="0" l="0" r="0" t="0"/>
          <a:stretch/>
        </p:blipFill>
        <p:spPr>
          <a:xfrm>
            <a:off x="6416640" y="4749120"/>
            <a:ext cx="1533960" cy="1533960"/>
          </a:xfrm>
          <a:prstGeom prst="rect">
            <a:avLst/>
          </a:prstGeom>
          <a:noFill/>
          <a:ln>
            <a:noFill/>
          </a:ln>
        </p:spPr>
      </p:pic>
      <p:sp>
        <p:nvSpPr>
          <p:cNvPr id="430" name="Google Shape;430;p13"/>
          <p:cNvSpPr/>
          <p:nvPr/>
        </p:nvSpPr>
        <p:spPr>
          <a:xfrm>
            <a:off x="8404560" y="1308240"/>
            <a:ext cx="3636360" cy="1117440"/>
          </a:xfrm>
          <a:prstGeom prst="wedgeEllipseCallout">
            <a:avLst>
              <a:gd fmla="val -71097" name="adj1"/>
              <a:gd fmla="val -66282" name="adj2"/>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Management Myths</a:t>
            </a:r>
            <a:endParaRPr b="0" sz="2400" strike="noStrike">
              <a:solidFill>
                <a:schemeClr val="dk1"/>
              </a:solidFill>
              <a:latin typeface="Arial"/>
              <a:ea typeface="Arial"/>
              <a:cs typeface="Arial"/>
              <a:sym typeface="Arial"/>
            </a:endParaRPr>
          </a:p>
        </p:txBody>
      </p:sp>
      <p:sp>
        <p:nvSpPr>
          <p:cNvPr id="431" name="Google Shape;431;p13"/>
          <p:cNvSpPr/>
          <p:nvPr/>
        </p:nvSpPr>
        <p:spPr>
          <a:xfrm>
            <a:off x="8624160" y="3063240"/>
            <a:ext cx="3416400" cy="1117440"/>
          </a:xfrm>
          <a:prstGeom prst="wedgeEllipseCallout">
            <a:avLst>
              <a:gd fmla="val -86839" name="adj1"/>
              <a:gd fmla="val -49440" name="adj2"/>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Customer Myths</a:t>
            </a:r>
            <a:endParaRPr b="0" sz="2400" strike="noStrike">
              <a:solidFill>
                <a:schemeClr val="dk1"/>
              </a:solidFill>
              <a:latin typeface="Arial"/>
              <a:ea typeface="Arial"/>
              <a:cs typeface="Arial"/>
              <a:sym typeface="Arial"/>
            </a:endParaRPr>
          </a:p>
        </p:txBody>
      </p:sp>
      <p:sp>
        <p:nvSpPr>
          <p:cNvPr id="432" name="Google Shape;432;p13"/>
          <p:cNvSpPr/>
          <p:nvPr/>
        </p:nvSpPr>
        <p:spPr>
          <a:xfrm>
            <a:off x="8624160" y="4599720"/>
            <a:ext cx="3416400" cy="1117440"/>
          </a:xfrm>
          <a:prstGeom prst="wedgeEllipseCallout">
            <a:avLst>
              <a:gd fmla="val -83297" name="adj1"/>
              <a:gd fmla="val -3726" name="adj2"/>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Practitioner's (Developer) Myths</a:t>
            </a:r>
            <a:endParaRPr b="0" sz="24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4"/>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Management myth - 1 &amp; 2</a:t>
            </a:r>
            <a:endParaRPr b="0" sz="3400" strike="noStrike">
              <a:solidFill>
                <a:srgbClr val="212121"/>
              </a:solidFill>
              <a:latin typeface="Roboto Condensed"/>
              <a:ea typeface="Roboto Condensed"/>
              <a:cs typeface="Roboto Condensed"/>
              <a:sym typeface="Roboto Condensed"/>
            </a:endParaRPr>
          </a:p>
        </p:txBody>
      </p:sp>
      <p:pic>
        <p:nvPicPr>
          <p:cNvPr id="438" name="Google Shape;438;p14"/>
          <p:cNvPicPr preferRelativeResize="0"/>
          <p:nvPr/>
        </p:nvPicPr>
        <p:blipFill rotWithShape="1">
          <a:blip r:embed="rId3">
            <a:alphaModFix/>
          </a:blip>
          <a:srcRect b="0" l="0" r="0" t="0"/>
          <a:stretch/>
        </p:blipFill>
        <p:spPr>
          <a:xfrm>
            <a:off x="5747040" y="856440"/>
            <a:ext cx="1015560" cy="1015560"/>
          </a:xfrm>
          <a:prstGeom prst="rect">
            <a:avLst/>
          </a:prstGeom>
          <a:noFill/>
          <a:ln>
            <a:noFill/>
          </a:ln>
        </p:spPr>
      </p:pic>
      <p:sp>
        <p:nvSpPr>
          <p:cNvPr id="439" name="Google Shape;439;p14"/>
          <p:cNvSpPr/>
          <p:nvPr/>
        </p:nvSpPr>
        <p:spPr>
          <a:xfrm>
            <a:off x="162000" y="893880"/>
            <a:ext cx="4846680" cy="1045440"/>
          </a:xfrm>
          <a:prstGeom prst="wedgeRoundRectCallout">
            <a:avLst>
              <a:gd fmla="val 64395" name="adj1"/>
              <a:gd fmla="val -30158"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We </a:t>
            </a:r>
            <a:r>
              <a:rPr b="1" lang="en-US" sz="2400" strike="noStrike">
                <a:solidFill>
                  <a:srgbClr val="C00000"/>
                </a:solidFill>
                <a:latin typeface="Roboto Condensed"/>
                <a:ea typeface="Roboto Condensed"/>
                <a:cs typeface="Roboto Condensed"/>
                <a:sym typeface="Roboto Condensed"/>
              </a:rPr>
              <a:t>have standards and procedures </a:t>
            </a:r>
            <a:r>
              <a:rPr b="0" lang="en-US" sz="2400" strike="noStrike">
                <a:solidFill>
                  <a:srgbClr val="212121"/>
                </a:solidFill>
                <a:latin typeface="Roboto Condensed"/>
                <a:ea typeface="Roboto Condensed"/>
                <a:cs typeface="Roboto Condensed"/>
                <a:sym typeface="Roboto Condensed"/>
              </a:rPr>
              <a:t>to build a system, which is enough.</a:t>
            </a:r>
            <a:endParaRPr b="0" sz="2400" strike="noStrike">
              <a:solidFill>
                <a:schemeClr val="dk1"/>
              </a:solidFill>
              <a:latin typeface="Arial"/>
              <a:ea typeface="Arial"/>
              <a:cs typeface="Arial"/>
              <a:sym typeface="Arial"/>
            </a:endParaRPr>
          </a:p>
        </p:txBody>
      </p:sp>
      <p:sp>
        <p:nvSpPr>
          <p:cNvPr id="440" name="Google Shape;440;p14"/>
          <p:cNvSpPr txBox="1"/>
          <p:nvPr/>
        </p:nvSpPr>
        <p:spPr>
          <a:xfrm>
            <a:off x="162000" y="2765880"/>
            <a:ext cx="5773320" cy="36932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Are software </a:t>
            </a:r>
            <a:r>
              <a:rPr b="1" lang="en-US" sz="2400" strike="noStrike">
                <a:solidFill>
                  <a:srgbClr val="212121"/>
                </a:solidFill>
                <a:latin typeface="Roboto Condensed"/>
                <a:ea typeface="Roboto Condensed"/>
                <a:cs typeface="Roboto Condensed"/>
                <a:sym typeface="Roboto Condensed"/>
              </a:rPr>
              <a:t>practitioners aware </a:t>
            </a:r>
            <a:r>
              <a:rPr b="0" lang="en-US" sz="2400" strike="noStrike">
                <a:solidFill>
                  <a:srgbClr val="212121"/>
                </a:solidFill>
                <a:latin typeface="Roboto Condensed"/>
                <a:ea typeface="Roboto Condensed"/>
                <a:cs typeface="Roboto Condensed"/>
                <a:sym typeface="Roboto Condensed"/>
              </a:rPr>
              <a:t>of standard’s existence?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Does it </a:t>
            </a:r>
            <a:r>
              <a:rPr b="1" lang="en-US" sz="2400" strike="noStrike">
                <a:solidFill>
                  <a:srgbClr val="212121"/>
                </a:solidFill>
                <a:latin typeface="Roboto Condensed"/>
                <a:ea typeface="Roboto Condensed"/>
                <a:cs typeface="Roboto Condensed"/>
                <a:sym typeface="Roboto Condensed"/>
              </a:rPr>
              <a:t>reflect modern software engineering </a:t>
            </a:r>
            <a:r>
              <a:rPr b="0" lang="en-US" sz="2400" strike="noStrike">
                <a:solidFill>
                  <a:srgbClr val="212121"/>
                </a:solidFill>
                <a:latin typeface="Roboto Condensed"/>
                <a:ea typeface="Roboto Condensed"/>
                <a:cs typeface="Roboto Condensed"/>
                <a:sym typeface="Roboto Condensed"/>
              </a:rPr>
              <a:t>practice?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Is it </a:t>
            </a:r>
            <a:r>
              <a:rPr b="1" lang="en-US" sz="2400" strike="noStrike">
                <a:solidFill>
                  <a:srgbClr val="212121"/>
                </a:solidFill>
                <a:latin typeface="Roboto Condensed"/>
                <a:ea typeface="Roboto Condensed"/>
                <a:cs typeface="Roboto Condensed"/>
                <a:sym typeface="Roboto Condensed"/>
              </a:rPr>
              <a:t>complete</a:t>
            </a:r>
            <a:r>
              <a:rPr b="0" lang="en-US" sz="2400" strike="noStrike">
                <a:solidFill>
                  <a:srgbClr val="212121"/>
                </a:solidFill>
                <a:latin typeface="Roboto Condensed"/>
                <a:ea typeface="Roboto Condensed"/>
                <a:cs typeface="Roboto Condensed"/>
                <a:sym typeface="Roboto Condensed"/>
              </a:rPr>
              <a:t>?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Is it streamlined to </a:t>
            </a:r>
            <a:r>
              <a:rPr b="1" lang="en-US" sz="2400" strike="noStrike">
                <a:solidFill>
                  <a:srgbClr val="212121"/>
                </a:solidFill>
                <a:latin typeface="Roboto Condensed"/>
                <a:ea typeface="Roboto Condensed"/>
                <a:cs typeface="Roboto Condensed"/>
                <a:sym typeface="Roboto Condensed"/>
              </a:rPr>
              <a:t>improve time to delivery </a:t>
            </a:r>
            <a:r>
              <a:rPr b="0" lang="en-US" sz="2400" strike="noStrike">
                <a:solidFill>
                  <a:srgbClr val="212121"/>
                </a:solidFill>
                <a:latin typeface="Roboto Condensed"/>
                <a:ea typeface="Roboto Condensed"/>
                <a:cs typeface="Roboto Condensed"/>
                <a:sym typeface="Roboto Condensed"/>
              </a:rPr>
              <a:t>while </a:t>
            </a:r>
            <a:r>
              <a:rPr b="1" lang="en-US" sz="2400" strike="noStrike">
                <a:solidFill>
                  <a:srgbClr val="212121"/>
                </a:solidFill>
                <a:latin typeface="Roboto Condensed"/>
                <a:ea typeface="Roboto Condensed"/>
                <a:cs typeface="Roboto Condensed"/>
                <a:sym typeface="Roboto Condensed"/>
              </a:rPr>
              <a:t>still maintaining a focus on quality</a:t>
            </a:r>
            <a:r>
              <a:rPr b="0" lang="en-US" sz="2400" strike="noStrike">
                <a:solidFill>
                  <a:srgbClr val="212121"/>
                </a:solidFill>
                <a:latin typeface="Roboto Condensed"/>
                <a:ea typeface="Roboto Condensed"/>
                <a:cs typeface="Roboto Condensed"/>
                <a:sym typeface="Roboto Condensed"/>
              </a:rPr>
              <a:t>?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 many cases, the answer to all of these questions is "no.“</a:t>
            </a:r>
            <a:endParaRPr/>
          </a:p>
        </p:txBody>
      </p:sp>
      <p:sp>
        <p:nvSpPr>
          <p:cNvPr id="441" name="Google Shape;441;p14"/>
          <p:cNvSpPr/>
          <p:nvPr/>
        </p:nvSpPr>
        <p:spPr>
          <a:xfrm>
            <a:off x="1620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42" name="Google Shape;442;p14"/>
          <p:cNvCxnSpPr/>
          <p:nvPr/>
        </p:nvCxnSpPr>
        <p:spPr>
          <a:xfrm>
            <a:off x="1257120" y="2611080"/>
            <a:ext cx="4678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443" name="Google Shape;443;p14"/>
          <p:cNvSpPr/>
          <p:nvPr/>
        </p:nvSpPr>
        <p:spPr>
          <a:xfrm>
            <a:off x="7387920" y="975960"/>
            <a:ext cx="4613400" cy="963000"/>
          </a:xfrm>
          <a:prstGeom prst="wedgeRoundRectCallout">
            <a:avLst>
              <a:gd fmla="val -65852" name="adj1"/>
              <a:gd fmla="val -42287"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We have </a:t>
            </a:r>
            <a:r>
              <a:rPr b="1" lang="en-US" sz="2400" strike="noStrike">
                <a:solidFill>
                  <a:srgbClr val="C00000"/>
                </a:solidFill>
                <a:latin typeface="Roboto Condensed"/>
                <a:ea typeface="Roboto Condensed"/>
                <a:cs typeface="Roboto Condensed"/>
                <a:sym typeface="Roboto Condensed"/>
              </a:rPr>
              <a:t>the newest computers and development tools</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sp>
        <p:nvSpPr>
          <p:cNvPr id="444" name="Google Shape;444;p14"/>
          <p:cNvSpPr/>
          <p:nvPr/>
        </p:nvSpPr>
        <p:spPr>
          <a:xfrm>
            <a:off x="6575400" y="2765880"/>
            <a:ext cx="5425920" cy="22856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a:t>
            </a:r>
            <a:r>
              <a:rPr b="1" lang="en-US" sz="2400" strike="noStrike">
                <a:solidFill>
                  <a:srgbClr val="212121"/>
                </a:solidFill>
                <a:latin typeface="Roboto Condensed"/>
                <a:ea typeface="Roboto Condensed"/>
                <a:cs typeface="Roboto Condensed"/>
                <a:sym typeface="Roboto Condensed"/>
              </a:rPr>
              <a:t>takes much more than the latest model </a:t>
            </a:r>
            <a:r>
              <a:rPr b="0" lang="en-US" sz="2400" strike="noStrike">
                <a:solidFill>
                  <a:srgbClr val="212121"/>
                </a:solidFill>
                <a:latin typeface="Roboto Condensed"/>
                <a:ea typeface="Roboto Condensed"/>
                <a:cs typeface="Roboto Condensed"/>
                <a:sym typeface="Roboto Condensed"/>
              </a:rPr>
              <a:t>computers to do high-quality software development. </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Computer-aided software engineering (CASE) </a:t>
            </a:r>
            <a:r>
              <a:rPr b="0" lang="en-US" sz="2400" strike="noStrike">
                <a:solidFill>
                  <a:srgbClr val="212121"/>
                </a:solidFill>
                <a:latin typeface="Roboto Condensed"/>
                <a:ea typeface="Roboto Condensed"/>
                <a:cs typeface="Roboto Condensed"/>
                <a:sym typeface="Roboto Condensed"/>
              </a:rPr>
              <a:t>tools are more important than hardware.</a:t>
            </a:r>
            <a:endParaRPr b="0" sz="2400" strike="noStrike">
              <a:solidFill>
                <a:schemeClr val="dk1"/>
              </a:solidFill>
              <a:latin typeface="Arial"/>
              <a:ea typeface="Arial"/>
              <a:cs typeface="Arial"/>
              <a:sym typeface="Arial"/>
            </a:endParaRPr>
          </a:p>
        </p:txBody>
      </p:sp>
      <p:sp>
        <p:nvSpPr>
          <p:cNvPr id="445" name="Google Shape;445;p14"/>
          <p:cNvSpPr/>
          <p:nvPr/>
        </p:nvSpPr>
        <p:spPr>
          <a:xfrm>
            <a:off x="109062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46" name="Google Shape;446;p14"/>
          <p:cNvCxnSpPr/>
          <p:nvPr/>
        </p:nvCxnSpPr>
        <p:spPr>
          <a:xfrm>
            <a:off x="6575040" y="2611440"/>
            <a:ext cx="432324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cxnSp>
        <p:nvCxnSpPr>
          <p:cNvPr id="447" name="Google Shape;447;p14"/>
          <p:cNvCxnSpPr/>
          <p:nvPr/>
        </p:nvCxnSpPr>
        <p:spPr>
          <a:xfrm>
            <a:off x="6240600" y="2149560"/>
            <a:ext cx="29520" cy="446004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500"/>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5"/>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Management myth - 3 &amp; 4</a:t>
            </a:r>
            <a:endParaRPr b="0" sz="3400" strike="noStrike">
              <a:solidFill>
                <a:srgbClr val="212121"/>
              </a:solidFill>
              <a:latin typeface="Roboto Condensed"/>
              <a:ea typeface="Roboto Condensed"/>
              <a:cs typeface="Roboto Condensed"/>
              <a:sym typeface="Roboto Condensed"/>
            </a:endParaRPr>
          </a:p>
        </p:txBody>
      </p:sp>
      <p:pic>
        <p:nvPicPr>
          <p:cNvPr id="453" name="Google Shape;453;p15"/>
          <p:cNvPicPr preferRelativeResize="0"/>
          <p:nvPr/>
        </p:nvPicPr>
        <p:blipFill rotWithShape="1">
          <a:blip r:embed="rId3">
            <a:alphaModFix/>
          </a:blip>
          <a:srcRect b="0" l="0" r="0" t="0"/>
          <a:stretch/>
        </p:blipFill>
        <p:spPr>
          <a:xfrm>
            <a:off x="5747040" y="856440"/>
            <a:ext cx="1015560" cy="1015560"/>
          </a:xfrm>
          <a:prstGeom prst="rect">
            <a:avLst/>
          </a:prstGeom>
          <a:noFill/>
          <a:ln>
            <a:noFill/>
          </a:ln>
        </p:spPr>
      </p:pic>
      <p:sp>
        <p:nvSpPr>
          <p:cNvPr id="454" name="Google Shape;454;p15"/>
          <p:cNvSpPr/>
          <p:nvPr/>
        </p:nvSpPr>
        <p:spPr>
          <a:xfrm>
            <a:off x="162000" y="893880"/>
            <a:ext cx="4846680" cy="1045440"/>
          </a:xfrm>
          <a:prstGeom prst="wedgeRoundRectCallout">
            <a:avLst>
              <a:gd fmla="val 64395" name="adj1"/>
              <a:gd fmla="val -30158"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We </a:t>
            </a:r>
            <a:r>
              <a:rPr b="1" lang="en-US" sz="2400" strike="noStrike">
                <a:solidFill>
                  <a:srgbClr val="C00000"/>
                </a:solidFill>
                <a:latin typeface="Roboto Condensed"/>
                <a:ea typeface="Roboto Condensed"/>
                <a:cs typeface="Roboto Condensed"/>
                <a:sym typeface="Roboto Condensed"/>
              </a:rPr>
              <a:t>can add more programmers </a:t>
            </a:r>
            <a:r>
              <a:rPr b="0" lang="en-US" sz="2400" strike="noStrike">
                <a:solidFill>
                  <a:srgbClr val="212121"/>
                </a:solidFill>
                <a:latin typeface="Roboto Condensed"/>
                <a:ea typeface="Roboto Condensed"/>
                <a:cs typeface="Roboto Condensed"/>
                <a:sym typeface="Roboto Condensed"/>
              </a:rPr>
              <a:t>and can catch up the schedule.</a:t>
            </a:r>
            <a:endParaRPr b="0" sz="2400" strike="noStrike">
              <a:solidFill>
                <a:schemeClr val="dk1"/>
              </a:solidFill>
              <a:latin typeface="Arial"/>
              <a:ea typeface="Arial"/>
              <a:cs typeface="Arial"/>
              <a:sym typeface="Arial"/>
            </a:endParaRPr>
          </a:p>
        </p:txBody>
      </p:sp>
      <p:sp>
        <p:nvSpPr>
          <p:cNvPr id="455" name="Google Shape;455;p15"/>
          <p:cNvSpPr txBox="1"/>
          <p:nvPr/>
        </p:nvSpPr>
        <p:spPr>
          <a:xfrm>
            <a:off x="162000" y="2765880"/>
            <a:ext cx="5773320" cy="36932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Software </a:t>
            </a:r>
            <a:r>
              <a:rPr b="1" lang="en-US" sz="2400" strike="noStrike">
                <a:solidFill>
                  <a:srgbClr val="212121"/>
                </a:solidFill>
                <a:latin typeface="Roboto Condensed"/>
                <a:ea typeface="Roboto Condensed"/>
                <a:cs typeface="Roboto Condensed"/>
                <a:sym typeface="Roboto Condensed"/>
              </a:rPr>
              <a:t>development is not a mechanistic process </a:t>
            </a:r>
            <a:r>
              <a:rPr b="0" lang="en-US" sz="2400" strike="noStrike">
                <a:solidFill>
                  <a:srgbClr val="212121"/>
                </a:solidFill>
                <a:latin typeface="Roboto Condensed"/>
                <a:ea typeface="Roboto Condensed"/>
                <a:cs typeface="Roboto Condensed"/>
                <a:sym typeface="Roboto Condensed"/>
              </a:rPr>
              <a:t>like manufacturing.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 the words of Fred Brooks : "</a:t>
            </a:r>
            <a:r>
              <a:rPr b="1" lang="en-US" sz="2400" strike="noStrike">
                <a:solidFill>
                  <a:srgbClr val="212121"/>
                </a:solidFill>
                <a:latin typeface="Roboto Condensed"/>
                <a:ea typeface="Roboto Condensed"/>
                <a:cs typeface="Roboto Condensed"/>
                <a:sym typeface="Roboto Condensed"/>
              </a:rPr>
              <a:t>adding people to a late software project makes it later.</a:t>
            </a:r>
            <a:r>
              <a:rPr b="0" lang="en-US" sz="2400" strike="noStrike">
                <a:solidFill>
                  <a:srgbClr val="212121"/>
                </a:solidFill>
                <a:latin typeface="Roboto Condensed"/>
                <a:ea typeface="Roboto Condensed"/>
                <a:cs typeface="Roboto Condensed"/>
                <a:sym typeface="Roboto Condensed"/>
              </a:rPr>
              <a:t>"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People</a:t>
            </a:r>
            <a:r>
              <a:rPr b="0" lang="en-US" sz="2400" strike="noStrike">
                <a:solidFill>
                  <a:srgbClr val="212121"/>
                </a:solidFill>
                <a:latin typeface="Roboto Condensed"/>
                <a:ea typeface="Roboto Condensed"/>
                <a:cs typeface="Roboto Condensed"/>
                <a:sym typeface="Roboto Condensed"/>
              </a:rPr>
              <a:t> who were </a:t>
            </a:r>
            <a:r>
              <a:rPr b="1" lang="en-US" sz="2400" strike="noStrike">
                <a:solidFill>
                  <a:srgbClr val="212121"/>
                </a:solidFill>
                <a:latin typeface="Roboto Condensed"/>
                <a:ea typeface="Roboto Condensed"/>
                <a:cs typeface="Roboto Condensed"/>
                <a:sym typeface="Roboto Condensed"/>
              </a:rPr>
              <a:t>working</a:t>
            </a:r>
            <a:r>
              <a:rPr b="0" lang="en-US" sz="2400" strike="noStrike">
                <a:solidFill>
                  <a:srgbClr val="212121"/>
                </a:solidFill>
                <a:latin typeface="Roboto Condensed"/>
                <a:ea typeface="Roboto Condensed"/>
                <a:cs typeface="Roboto Condensed"/>
                <a:sym typeface="Roboto Condensed"/>
              </a:rPr>
              <a:t> must </a:t>
            </a:r>
            <a:r>
              <a:rPr b="1" lang="en-US" sz="2400" strike="noStrike">
                <a:solidFill>
                  <a:srgbClr val="212121"/>
                </a:solidFill>
                <a:latin typeface="Roboto Condensed"/>
                <a:ea typeface="Roboto Condensed"/>
                <a:cs typeface="Roboto Condensed"/>
                <a:sym typeface="Roboto Condensed"/>
              </a:rPr>
              <a:t>spend time educating </a:t>
            </a:r>
            <a:r>
              <a:rPr b="0" lang="en-US" sz="2400" strike="noStrike">
                <a:solidFill>
                  <a:srgbClr val="212121"/>
                </a:solidFill>
                <a:latin typeface="Roboto Condensed"/>
                <a:ea typeface="Roboto Condensed"/>
                <a:cs typeface="Roboto Condensed"/>
                <a:sym typeface="Roboto Condensed"/>
              </a:rPr>
              <a:t>the newcomers.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People can be added but only </a:t>
            </a:r>
            <a:r>
              <a:rPr b="1" lang="en-US" sz="2400" strike="noStrike">
                <a:solidFill>
                  <a:srgbClr val="212121"/>
                </a:solidFill>
                <a:latin typeface="Roboto Condensed"/>
                <a:ea typeface="Roboto Condensed"/>
                <a:cs typeface="Roboto Condensed"/>
                <a:sym typeface="Roboto Condensed"/>
              </a:rPr>
              <a:t>in a planned and well-coordinated </a:t>
            </a:r>
            <a:r>
              <a:rPr b="0" lang="en-US" sz="2400" strike="noStrike">
                <a:solidFill>
                  <a:srgbClr val="212121"/>
                </a:solidFill>
                <a:latin typeface="Roboto Condensed"/>
                <a:ea typeface="Roboto Condensed"/>
                <a:cs typeface="Roboto Condensed"/>
                <a:sym typeface="Roboto Condensed"/>
              </a:rPr>
              <a:t>manner.</a:t>
            </a:r>
            <a:endParaRPr/>
          </a:p>
        </p:txBody>
      </p:sp>
      <p:sp>
        <p:nvSpPr>
          <p:cNvPr id="456" name="Google Shape;456;p15"/>
          <p:cNvSpPr/>
          <p:nvPr/>
        </p:nvSpPr>
        <p:spPr>
          <a:xfrm>
            <a:off x="1620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57" name="Google Shape;457;p15"/>
          <p:cNvCxnSpPr/>
          <p:nvPr/>
        </p:nvCxnSpPr>
        <p:spPr>
          <a:xfrm>
            <a:off x="1257120" y="2611080"/>
            <a:ext cx="4678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458" name="Google Shape;458;p15"/>
          <p:cNvSpPr/>
          <p:nvPr/>
        </p:nvSpPr>
        <p:spPr>
          <a:xfrm>
            <a:off x="7039440" y="856440"/>
            <a:ext cx="4961880" cy="1191240"/>
          </a:xfrm>
          <a:prstGeom prst="wedgeRoundRectCallout">
            <a:avLst>
              <a:gd fmla="val -56700" name="adj1"/>
              <a:gd fmla="val -36472"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I </a:t>
            </a:r>
            <a:r>
              <a:rPr b="1" lang="en-US" sz="2400" strike="noStrike">
                <a:solidFill>
                  <a:srgbClr val="C00000"/>
                </a:solidFill>
                <a:latin typeface="Roboto Condensed"/>
                <a:ea typeface="Roboto Condensed"/>
                <a:cs typeface="Roboto Condensed"/>
                <a:sym typeface="Roboto Condensed"/>
              </a:rPr>
              <a:t>outsourced the development </a:t>
            </a:r>
            <a:r>
              <a:rPr b="0" lang="en-US" sz="2400" strike="noStrike">
                <a:solidFill>
                  <a:srgbClr val="212121"/>
                </a:solidFill>
                <a:latin typeface="Roboto Condensed"/>
                <a:ea typeface="Roboto Condensed"/>
                <a:cs typeface="Roboto Condensed"/>
                <a:sym typeface="Roboto Condensed"/>
              </a:rPr>
              <a:t>activity, now I </a:t>
            </a:r>
            <a:r>
              <a:rPr b="1" lang="en-US" sz="2400" strike="noStrike">
                <a:solidFill>
                  <a:srgbClr val="C00000"/>
                </a:solidFill>
                <a:latin typeface="Roboto Condensed"/>
                <a:ea typeface="Roboto Condensed"/>
                <a:cs typeface="Roboto Condensed"/>
                <a:sym typeface="Roboto Condensed"/>
              </a:rPr>
              <a:t>can relax </a:t>
            </a:r>
            <a:r>
              <a:rPr b="0" lang="en-US" sz="2400" strike="noStrike">
                <a:solidFill>
                  <a:srgbClr val="212121"/>
                </a:solidFill>
                <a:latin typeface="Roboto Condensed"/>
                <a:ea typeface="Roboto Condensed"/>
                <a:cs typeface="Roboto Condensed"/>
                <a:sym typeface="Roboto Condensed"/>
              </a:rPr>
              <a:t>and </a:t>
            </a:r>
            <a:r>
              <a:rPr b="1" lang="en-US" sz="2400" strike="noStrike">
                <a:solidFill>
                  <a:srgbClr val="C00000"/>
                </a:solidFill>
                <a:latin typeface="Roboto Condensed"/>
                <a:ea typeface="Roboto Condensed"/>
                <a:cs typeface="Roboto Condensed"/>
                <a:sym typeface="Roboto Condensed"/>
              </a:rPr>
              <a:t>can wait </a:t>
            </a:r>
            <a:r>
              <a:rPr b="0" lang="en-US" sz="2400" strike="noStrike">
                <a:solidFill>
                  <a:srgbClr val="212121"/>
                </a:solidFill>
                <a:latin typeface="Roboto Condensed"/>
                <a:ea typeface="Roboto Condensed"/>
                <a:cs typeface="Roboto Condensed"/>
                <a:sym typeface="Roboto Condensed"/>
              </a:rPr>
              <a:t>for the </a:t>
            </a:r>
            <a:r>
              <a:rPr b="1" lang="en-US" sz="2400" strike="noStrike">
                <a:solidFill>
                  <a:srgbClr val="C00000"/>
                </a:solidFill>
                <a:latin typeface="Roboto Condensed"/>
                <a:ea typeface="Roboto Condensed"/>
                <a:cs typeface="Roboto Condensed"/>
                <a:sym typeface="Roboto Condensed"/>
              </a:rPr>
              <a:t>final</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working </a:t>
            </a:r>
            <a:r>
              <a:rPr b="1" lang="en-US" sz="2400" strike="noStrike">
                <a:solidFill>
                  <a:srgbClr val="C00000"/>
                </a:solidFill>
                <a:latin typeface="Roboto Condensed"/>
                <a:ea typeface="Roboto Condensed"/>
                <a:cs typeface="Roboto Condensed"/>
                <a:sym typeface="Roboto Condensed"/>
              </a:rPr>
              <a:t>product</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sp>
        <p:nvSpPr>
          <p:cNvPr id="459" name="Google Shape;459;p15"/>
          <p:cNvSpPr/>
          <p:nvPr/>
        </p:nvSpPr>
        <p:spPr>
          <a:xfrm>
            <a:off x="6575400" y="2765880"/>
            <a:ext cx="5425920" cy="22856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If an </a:t>
            </a:r>
            <a:r>
              <a:rPr b="1" lang="en-US" sz="2400" strike="noStrike">
                <a:solidFill>
                  <a:srgbClr val="212121"/>
                </a:solidFill>
                <a:latin typeface="Roboto Condensed"/>
                <a:ea typeface="Roboto Condensed"/>
                <a:cs typeface="Roboto Condensed"/>
                <a:sym typeface="Roboto Condensed"/>
              </a:rPr>
              <a:t>organization</a:t>
            </a:r>
            <a:r>
              <a:rPr b="0" lang="en-US" sz="2400" strike="noStrike">
                <a:solidFill>
                  <a:srgbClr val="212121"/>
                </a:solidFill>
                <a:latin typeface="Roboto Condensed"/>
                <a:ea typeface="Roboto Condensed"/>
                <a:cs typeface="Roboto Condensed"/>
                <a:sym typeface="Roboto Condensed"/>
              </a:rPr>
              <a:t> does </a:t>
            </a:r>
            <a:r>
              <a:rPr b="1" lang="en-US" sz="2400" strike="noStrike">
                <a:solidFill>
                  <a:srgbClr val="B84742"/>
                </a:solidFill>
                <a:latin typeface="Roboto Condensed"/>
                <a:ea typeface="Roboto Condensed"/>
                <a:cs typeface="Roboto Condensed"/>
                <a:sym typeface="Roboto Condensed"/>
              </a:rPr>
              <a:t>not understand </a:t>
            </a:r>
            <a:r>
              <a:rPr b="1" lang="en-US" sz="2400" strike="noStrike">
                <a:solidFill>
                  <a:srgbClr val="212121"/>
                </a:solidFill>
                <a:latin typeface="Roboto Condensed"/>
                <a:ea typeface="Roboto Condensed"/>
                <a:cs typeface="Roboto Condensed"/>
                <a:sym typeface="Roboto Condensed"/>
              </a:rPr>
              <a:t>how to manage </a:t>
            </a:r>
            <a:r>
              <a:rPr b="0" lang="en-US" sz="2400" strike="noStrike">
                <a:solidFill>
                  <a:srgbClr val="212121"/>
                </a:solidFill>
                <a:latin typeface="Roboto Condensed"/>
                <a:ea typeface="Roboto Condensed"/>
                <a:cs typeface="Roboto Condensed"/>
                <a:sym typeface="Roboto Condensed"/>
              </a:rPr>
              <a:t>and </a:t>
            </a:r>
            <a:r>
              <a:rPr b="1" lang="en-US" sz="2400" strike="noStrike">
                <a:solidFill>
                  <a:srgbClr val="212121"/>
                </a:solidFill>
                <a:latin typeface="Roboto Condensed"/>
                <a:ea typeface="Roboto Condensed"/>
                <a:cs typeface="Roboto Condensed"/>
                <a:sym typeface="Roboto Condensed"/>
              </a:rPr>
              <a:t>control</a:t>
            </a:r>
            <a:r>
              <a:rPr b="0" lang="en-US" sz="2400" strike="noStrike">
                <a:solidFill>
                  <a:srgbClr val="212121"/>
                </a:solidFill>
                <a:latin typeface="Roboto Condensed"/>
                <a:ea typeface="Roboto Condensed"/>
                <a:cs typeface="Roboto Condensed"/>
                <a:sym typeface="Roboto Condensed"/>
              </a:rPr>
              <a:t> software projects internally, it will invariably struggle when it outsources software projects.</a:t>
            </a:r>
            <a:endParaRPr b="0" sz="2400" strike="noStrike">
              <a:solidFill>
                <a:schemeClr val="dk1"/>
              </a:solidFill>
              <a:latin typeface="Arial"/>
              <a:ea typeface="Arial"/>
              <a:cs typeface="Arial"/>
              <a:sym typeface="Arial"/>
            </a:endParaRPr>
          </a:p>
        </p:txBody>
      </p:sp>
      <p:sp>
        <p:nvSpPr>
          <p:cNvPr id="460" name="Google Shape;460;p15"/>
          <p:cNvSpPr/>
          <p:nvPr/>
        </p:nvSpPr>
        <p:spPr>
          <a:xfrm>
            <a:off x="109062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61" name="Google Shape;461;p15"/>
          <p:cNvCxnSpPr/>
          <p:nvPr/>
        </p:nvCxnSpPr>
        <p:spPr>
          <a:xfrm>
            <a:off x="6575040" y="2611440"/>
            <a:ext cx="432324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cxnSp>
        <p:nvCxnSpPr>
          <p:cNvPr id="462" name="Google Shape;462;p15"/>
          <p:cNvCxnSpPr/>
          <p:nvPr/>
        </p:nvCxnSpPr>
        <p:spPr>
          <a:xfrm>
            <a:off x="6240600" y="2149560"/>
            <a:ext cx="29520" cy="446004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6"/>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Customer myth - 1 &amp; 2</a:t>
            </a:r>
            <a:endParaRPr b="0" sz="3400" strike="noStrike">
              <a:solidFill>
                <a:srgbClr val="212121"/>
              </a:solidFill>
              <a:latin typeface="Roboto Condensed"/>
              <a:ea typeface="Roboto Condensed"/>
              <a:cs typeface="Roboto Condensed"/>
              <a:sym typeface="Roboto Condensed"/>
            </a:endParaRPr>
          </a:p>
        </p:txBody>
      </p:sp>
      <p:sp>
        <p:nvSpPr>
          <p:cNvPr id="468" name="Google Shape;468;p16"/>
          <p:cNvSpPr/>
          <p:nvPr/>
        </p:nvSpPr>
        <p:spPr>
          <a:xfrm>
            <a:off x="162000" y="893880"/>
            <a:ext cx="4846680" cy="1045440"/>
          </a:xfrm>
          <a:prstGeom prst="wedgeRoundRectCallout">
            <a:avLst>
              <a:gd fmla="val 64395" name="adj1"/>
              <a:gd fmla="val -30158"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A </a:t>
            </a:r>
            <a:r>
              <a:rPr b="1" lang="en-US" sz="2400" strike="noStrike">
                <a:solidFill>
                  <a:srgbClr val="C00000"/>
                </a:solidFill>
                <a:latin typeface="Roboto Condensed"/>
                <a:ea typeface="Roboto Condensed"/>
                <a:cs typeface="Roboto Condensed"/>
                <a:sym typeface="Roboto Condensed"/>
              </a:rPr>
              <a:t>general statement of objectives </a:t>
            </a:r>
            <a:r>
              <a:rPr b="0" lang="en-US" sz="2400" strike="noStrike">
                <a:solidFill>
                  <a:srgbClr val="212121"/>
                </a:solidFill>
                <a:latin typeface="Roboto Condensed"/>
                <a:ea typeface="Roboto Condensed"/>
                <a:cs typeface="Roboto Condensed"/>
                <a:sym typeface="Roboto Condensed"/>
              </a:rPr>
              <a:t>(requirements) is </a:t>
            </a:r>
            <a:r>
              <a:rPr b="1" lang="en-US" sz="2400" strike="noStrike">
                <a:solidFill>
                  <a:srgbClr val="C00000"/>
                </a:solidFill>
                <a:latin typeface="Roboto Condensed"/>
                <a:ea typeface="Roboto Condensed"/>
                <a:cs typeface="Roboto Condensed"/>
                <a:sym typeface="Roboto Condensed"/>
              </a:rPr>
              <a:t>sufficient</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to start a development. </a:t>
            </a:r>
            <a:endParaRPr b="0" sz="2400" strike="noStrike">
              <a:solidFill>
                <a:schemeClr val="dk1"/>
              </a:solidFill>
              <a:latin typeface="Arial"/>
              <a:ea typeface="Arial"/>
              <a:cs typeface="Arial"/>
              <a:sym typeface="Arial"/>
            </a:endParaRPr>
          </a:p>
        </p:txBody>
      </p:sp>
      <p:sp>
        <p:nvSpPr>
          <p:cNvPr id="469" name="Google Shape;469;p16"/>
          <p:cNvSpPr txBox="1"/>
          <p:nvPr/>
        </p:nvSpPr>
        <p:spPr>
          <a:xfrm>
            <a:off x="162000" y="2765880"/>
            <a:ext cx="5773320" cy="36932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Comprehensive (</a:t>
            </a:r>
            <a:r>
              <a:rPr b="1" lang="en-US" sz="2400" strike="noStrike">
                <a:solidFill>
                  <a:srgbClr val="212121"/>
                </a:solidFill>
                <a:latin typeface="Roboto Condensed"/>
                <a:ea typeface="Roboto Condensed"/>
                <a:cs typeface="Roboto Condensed"/>
                <a:sym typeface="Roboto Condensed"/>
              </a:rPr>
              <a:t>detailed</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statements</a:t>
            </a:r>
            <a:r>
              <a:rPr b="0" lang="en-US" sz="2400" strike="noStrike">
                <a:solidFill>
                  <a:srgbClr val="212121"/>
                </a:solidFill>
                <a:latin typeface="Roboto Condensed"/>
                <a:ea typeface="Roboto Condensed"/>
                <a:cs typeface="Roboto Condensed"/>
                <a:sym typeface="Roboto Condensed"/>
              </a:rPr>
              <a:t> of requirements is not always possible, an </a:t>
            </a:r>
            <a:r>
              <a:rPr b="1" lang="en-US" sz="2400" strike="noStrike">
                <a:solidFill>
                  <a:srgbClr val="212121"/>
                </a:solidFill>
                <a:latin typeface="Roboto Condensed"/>
                <a:ea typeface="Roboto Condensed"/>
                <a:cs typeface="Roboto Condensed"/>
                <a:sym typeface="Roboto Condensed"/>
              </a:rPr>
              <a:t>ambiguous</a:t>
            </a:r>
            <a:r>
              <a:rPr b="0" lang="en-US" sz="2400" strike="noStrike">
                <a:solidFill>
                  <a:srgbClr val="212121"/>
                </a:solidFill>
                <a:latin typeface="Roboto Condensed"/>
                <a:ea typeface="Roboto Condensed"/>
                <a:cs typeface="Roboto Condensed"/>
                <a:sym typeface="Roboto Condensed"/>
              </a:rPr>
              <a:t> (unclear) “</a:t>
            </a:r>
            <a:r>
              <a:rPr b="1" lang="en-US" sz="2400" strike="noStrike">
                <a:solidFill>
                  <a:srgbClr val="212121"/>
                </a:solidFill>
                <a:latin typeface="Roboto Condensed"/>
                <a:ea typeface="Roboto Condensed"/>
                <a:cs typeface="Roboto Condensed"/>
                <a:sym typeface="Roboto Condensed"/>
              </a:rPr>
              <a:t>statement of objectives</a:t>
            </a:r>
            <a:r>
              <a:rPr b="0" lang="en-US" sz="2400" strike="noStrike">
                <a:solidFill>
                  <a:srgbClr val="212121"/>
                </a:solidFill>
                <a:latin typeface="Roboto Condensed"/>
                <a:ea typeface="Roboto Condensed"/>
                <a:cs typeface="Roboto Condensed"/>
                <a:sym typeface="Roboto Condensed"/>
              </a:rPr>
              <a:t>” can lead to disaster.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Unambiguous (clear) requirements can be gathered only through effective and continuous communication between customer and developer. </a:t>
            </a:r>
            <a:endParaRPr/>
          </a:p>
        </p:txBody>
      </p:sp>
      <p:sp>
        <p:nvSpPr>
          <p:cNvPr id="470" name="Google Shape;470;p16"/>
          <p:cNvSpPr/>
          <p:nvPr/>
        </p:nvSpPr>
        <p:spPr>
          <a:xfrm>
            <a:off x="1620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71" name="Google Shape;471;p16"/>
          <p:cNvCxnSpPr/>
          <p:nvPr/>
        </p:nvCxnSpPr>
        <p:spPr>
          <a:xfrm>
            <a:off x="1257120" y="2611080"/>
            <a:ext cx="4678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472" name="Google Shape;472;p16"/>
          <p:cNvSpPr/>
          <p:nvPr/>
        </p:nvSpPr>
        <p:spPr>
          <a:xfrm>
            <a:off x="7039440" y="856440"/>
            <a:ext cx="4961880" cy="1191240"/>
          </a:xfrm>
          <a:prstGeom prst="wedgeRoundRectCallout">
            <a:avLst>
              <a:gd fmla="val -60035" name="adj1"/>
              <a:gd fmla="val -33305"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C00000"/>
                </a:solidFill>
                <a:latin typeface="Roboto Condensed"/>
                <a:ea typeface="Roboto Condensed"/>
                <a:cs typeface="Roboto Condensed"/>
                <a:sym typeface="Roboto Condensed"/>
              </a:rPr>
              <a:t>Requirement Changes</a:t>
            </a:r>
            <a:r>
              <a:rPr b="0" lang="en-US" sz="2400" strike="noStrike">
                <a:solidFill>
                  <a:srgbClr val="212121"/>
                </a:solidFill>
                <a:latin typeface="Roboto Condensed"/>
                <a:ea typeface="Roboto Condensed"/>
                <a:cs typeface="Roboto Condensed"/>
                <a:sym typeface="Roboto Condensed"/>
              </a:rPr>
              <a:t> can be </a:t>
            </a:r>
            <a:r>
              <a:rPr b="1" lang="en-US" sz="2400" strike="noStrike">
                <a:solidFill>
                  <a:srgbClr val="C00000"/>
                </a:solidFill>
                <a:latin typeface="Roboto Condensed"/>
                <a:ea typeface="Roboto Condensed"/>
                <a:cs typeface="Roboto Condensed"/>
                <a:sym typeface="Roboto Condensed"/>
              </a:rPr>
              <a:t>easily</a:t>
            </a:r>
            <a:r>
              <a:rPr b="0" lang="en-US" sz="2400" strike="noStrike">
                <a:solidFill>
                  <a:srgbClr val="C00000"/>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accommodated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because software is very flexible.</a:t>
            </a:r>
            <a:endParaRPr b="0" sz="2400" strike="noStrike">
              <a:solidFill>
                <a:schemeClr val="dk1"/>
              </a:solidFill>
              <a:latin typeface="Arial"/>
              <a:ea typeface="Arial"/>
              <a:cs typeface="Arial"/>
              <a:sym typeface="Arial"/>
            </a:endParaRPr>
          </a:p>
        </p:txBody>
      </p:sp>
      <p:sp>
        <p:nvSpPr>
          <p:cNvPr id="473" name="Google Shape;473;p16"/>
          <p:cNvSpPr/>
          <p:nvPr/>
        </p:nvSpPr>
        <p:spPr>
          <a:xfrm>
            <a:off x="6575400" y="2765880"/>
            <a:ext cx="5425920" cy="22856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is true that software </a:t>
            </a:r>
            <a:r>
              <a:rPr b="1" lang="en-US" sz="2400" strike="noStrike">
                <a:solidFill>
                  <a:srgbClr val="212121"/>
                </a:solidFill>
                <a:latin typeface="Roboto Condensed"/>
                <a:ea typeface="Roboto Condensed"/>
                <a:cs typeface="Roboto Condensed"/>
                <a:sym typeface="Roboto Condensed"/>
              </a:rPr>
              <a:t>requirements change</a:t>
            </a:r>
            <a:r>
              <a:rPr b="0" lang="en-US" sz="2400" strike="noStrike">
                <a:solidFill>
                  <a:srgbClr val="212121"/>
                </a:solidFill>
                <a:latin typeface="Roboto Condensed"/>
                <a:ea typeface="Roboto Condensed"/>
                <a:cs typeface="Roboto Condensed"/>
                <a:sym typeface="Roboto Condensed"/>
              </a:rPr>
              <a:t>, but the </a:t>
            </a:r>
            <a:r>
              <a:rPr b="1" lang="en-US" sz="2400" strike="noStrike">
                <a:solidFill>
                  <a:srgbClr val="212121"/>
                </a:solidFill>
                <a:latin typeface="Roboto Condensed"/>
                <a:ea typeface="Roboto Condensed"/>
                <a:cs typeface="Roboto Condensed"/>
                <a:sym typeface="Roboto Condensed"/>
              </a:rPr>
              <a:t>impact</a:t>
            </a:r>
            <a:r>
              <a:rPr b="0" lang="en-US" sz="2400" strike="noStrike">
                <a:solidFill>
                  <a:srgbClr val="212121"/>
                </a:solidFill>
                <a:latin typeface="Roboto Condensed"/>
                <a:ea typeface="Roboto Condensed"/>
                <a:cs typeface="Roboto Condensed"/>
                <a:sym typeface="Roboto Condensed"/>
              </a:rPr>
              <a:t> of change </a:t>
            </a:r>
            <a:r>
              <a:rPr b="1" lang="en-US" sz="2400" strike="noStrike">
                <a:solidFill>
                  <a:srgbClr val="212121"/>
                </a:solidFill>
                <a:latin typeface="Roboto Condensed"/>
                <a:ea typeface="Roboto Condensed"/>
                <a:cs typeface="Roboto Condensed"/>
                <a:sym typeface="Roboto Condensed"/>
              </a:rPr>
              <a:t>varies with the time</a:t>
            </a:r>
            <a:r>
              <a:rPr b="0" lang="en-US" sz="2400" strike="noStrike">
                <a:solidFill>
                  <a:srgbClr val="212121"/>
                </a:solidFill>
                <a:latin typeface="Roboto Condensed"/>
                <a:ea typeface="Roboto Condensed"/>
                <a:cs typeface="Roboto Condensed"/>
                <a:sym typeface="Roboto Condensed"/>
              </a:rPr>
              <a:t> at which it is introduced.</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When requirements changes are requested early the cost impact is relatively small. </a:t>
            </a:r>
            <a:endParaRPr b="0" sz="2400" strike="noStrike">
              <a:solidFill>
                <a:schemeClr val="dk1"/>
              </a:solidFill>
              <a:latin typeface="Arial"/>
              <a:ea typeface="Arial"/>
              <a:cs typeface="Arial"/>
              <a:sym typeface="Arial"/>
            </a:endParaRPr>
          </a:p>
        </p:txBody>
      </p:sp>
      <p:sp>
        <p:nvSpPr>
          <p:cNvPr id="474" name="Google Shape;474;p16"/>
          <p:cNvSpPr/>
          <p:nvPr/>
        </p:nvSpPr>
        <p:spPr>
          <a:xfrm>
            <a:off x="109062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75" name="Google Shape;475;p16"/>
          <p:cNvCxnSpPr/>
          <p:nvPr/>
        </p:nvCxnSpPr>
        <p:spPr>
          <a:xfrm>
            <a:off x="6575040" y="2611440"/>
            <a:ext cx="432324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cxnSp>
        <p:nvCxnSpPr>
          <p:cNvPr id="476" name="Google Shape;476;p16"/>
          <p:cNvCxnSpPr/>
          <p:nvPr/>
        </p:nvCxnSpPr>
        <p:spPr>
          <a:xfrm>
            <a:off x="6121080" y="2144520"/>
            <a:ext cx="52200" cy="4460040"/>
          </a:xfrm>
          <a:prstGeom prst="straightConnector1">
            <a:avLst/>
          </a:prstGeom>
          <a:noFill/>
          <a:ln cap="flat" cmpd="sng" w="38150">
            <a:solidFill>
              <a:srgbClr val="8C8C8C"/>
            </a:solidFill>
            <a:prstDash val="solid"/>
            <a:miter lim="8000"/>
            <a:headEnd len="sm" w="sm" type="none"/>
            <a:tailEnd len="sm" w="sm" type="none"/>
          </a:ln>
        </p:spPr>
      </p:cxnSp>
      <p:pic>
        <p:nvPicPr>
          <p:cNvPr id="477" name="Google Shape;477;p16"/>
          <p:cNvPicPr preferRelativeResize="0"/>
          <p:nvPr/>
        </p:nvPicPr>
        <p:blipFill rotWithShape="1">
          <a:blip r:embed="rId3">
            <a:alphaModFix/>
          </a:blip>
          <a:srcRect b="0" l="0" r="0" t="0"/>
          <a:stretch/>
        </p:blipFill>
        <p:spPr>
          <a:xfrm>
            <a:off x="5596560" y="792000"/>
            <a:ext cx="1101240" cy="1101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7"/>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Practitioner's (Developer) myth – 1 &amp; 2</a:t>
            </a:r>
            <a:endParaRPr b="0" sz="3400" strike="noStrike">
              <a:solidFill>
                <a:srgbClr val="212121"/>
              </a:solidFill>
              <a:latin typeface="Roboto Condensed"/>
              <a:ea typeface="Roboto Condensed"/>
              <a:cs typeface="Roboto Condensed"/>
              <a:sym typeface="Roboto Condensed"/>
            </a:endParaRPr>
          </a:p>
        </p:txBody>
      </p:sp>
      <p:sp>
        <p:nvSpPr>
          <p:cNvPr id="483" name="Google Shape;483;p17"/>
          <p:cNvSpPr/>
          <p:nvPr/>
        </p:nvSpPr>
        <p:spPr>
          <a:xfrm>
            <a:off x="162000" y="893880"/>
            <a:ext cx="4846680" cy="1045440"/>
          </a:xfrm>
          <a:prstGeom prst="wedgeRoundRectCallout">
            <a:avLst>
              <a:gd fmla="val 67389" name="adj1"/>
              <a:gd fmla="val -13504"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C00000"/>
                </a:solidFill>
                <a:latin typeface="Roboto Condensed"/>
                <a:ea typeface="Roboto Condensed"/>
                <a:cs typeface="Roboto Condensed"/>
                <a:sym typeface="Roboto Condensed"/>
              </a:rPr>
              <a:t>Once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we </a:t>
            </a:r>
            <a:r>
              <a:rPr b="1" lang="en-US" sz="2400" strike="noStrike">
                <a:solidFill>
                  <a:srgbClr val="C00000"/>
                </a:solidFill>
                <a:latin typeface="Roboto Condensed"/>
                <a:ea typeface="Roboto Condensed"/>
                <a:cs typeface="Roboto Condensed"/>
                <a:sym typeface="Roboto Condensed"/>
              </a:rPr>
              <a:t>write</a:t>
            </a:r>
            <a:r>
              <a:rPr b="0" lang="en-US" sz="2400" strike="noStrike">
                <a:solidFill>
                  <a:srgbClr val="212121"/>
                </a:solidFill>
                <a:latin typeface="Roboto Condensed"/>
                <a:ea typeface="Roboto Condensed"/>
                <a:cs typeface="Roboto Condensed"/>
                <a:sym typeface="Roboto Condensed"/>
              </a:rPr>
              <a:t> the </a:t>
            </a:r>
            <a:r>
              <a:rPr b="1" lang="en-US" sz="2400" strike="noStrike">
                <a:solidFill>
                  <a:srgbClr val="C00000"/>
                </a:solidFill>
                <a:latin typeface="Roboto Condensed"/>
                <a:ea typeface="Roboto Condensed"/>
                <a:cs typeface="Roboto Condensed"/>
                <a:sym typeface="Roboto Condensed"/>
              </a:rPr>
              <a:t>program</a:t>
            </a:r>
            <a:r>
              <a:rPr b="0" lang="en-US" sz="2400" strike="noStrike">
                <a:solidFill>
                  <a:srgbClr val="212121"/>
                </a:solidFill>
                <a:latin typeface="Roboto Condensed"/>
                <a:ea typeface="Roboto Condensed"/>
                <a:cs typeface="Roboto Condensed"/>
                <a:sym typeface="Roboto Condensed"/>
              </a:rPr>
              <a:t>, our </a:t>
            </a:r>
            <a:r>
              <a:rPr b="1" lang="en-US" sz="2400" strike="noStrike">
                <a:solidFill>
                  <a:srgbClr val="C00000"/>
                </a:solidFill>
                <a:latin typeface="Roboto Condensed"/>
                <a:ea typeface="Roboto Condensed"/>
                <a:cs typeface="Roboto Condensed"/>
                <a:sym typeface="Roboto Condensed"/>
              </a:rPr>
              <a:t>job is done</a:t>
            </a:r>
            <a:r>
              <a:rPr b="0" lang="en-US" sz="2400" strike="noStrike">
                <a:solidFill>
                  <a:srgbClr val="212121"/>
                </a:solidFill>
                <a:latin typeface="Roboto Condensed"/>
                <a:ea typeface="Roboto Condensed"/>
                <a:cs typeface="Roboto Condensed"/>
                <a:sym typeface="Roboto Condensed"/>
              </a:rPr>
              <a:t>. </a:t>
            </a:r>
            <a:endParaRPr b="0" sz="2400" strike="noStrike">
              <a:solidFill>
                <a:schemeClr val="dk1"/>
              </a:solidFill>
              <a:latin typeface="Arial"/>
              <a:ea typeface="Arial"/>
              <a:cs typeface="Arial"/>
              <a:sym typeface="Arial"/>
            </a:endParaRPr>
          </a:p>
        </p:txBody>
      </p:sp>
      <p:sp>
        <p:nvSpPr>
          <p:cNvPr id="484" name="Google Shape;484;p17"/>
          <p:cNvSpPr txBox="1"/>
          <p:nvPr/>
        </p:nvSpPr>
        <p:spPr>
          <a:xfrm>
            <a:off x="162000" y="2765880"/>
            <a:ext cx="5773320" cy="36932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Experts say "</a:t>
            </a:r>
            <a:r>
              <a:rPr b="1" lang="en-US" sz="2400" strike="noStrike">
                <a:solidFill>
                  <a:srgbClr val="212121"/>
                </a:solidFill>
                <a:latin typeface="Roboto Condensed"/>
                <a:ea typeface="Roboto Condensed"/>
                <a:cs typeface="Roboto Condensed"/>
                <a:sym typeface="Roboto Condensed"/>
              </a:rPr>
              <a:t>the sooner you begin 'writing code', the longer it will take you to get done.</a:t>
            </a:r>
            <a:r>
              <a:rPr b="0" lang="en-US" sz="2400" strike="noStrike">
                <a:solidFill>
                  <a:srgbClr val="212121"/>
                </a:solidFill>
                <a:latin typeface="Roboto Condensed"/>
                <a:ea typeface="Roboto Condensed"/>
                <a:cs typeface="Roboto Condensed"/>
                <a:sym typeface="Roboto Condensed"/>
              </a:rPr>
              <a:t>"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Industry data indicates that 60 to 80 % effort expended on software will be after it is delivered to the customer for the first time. </a:t>
            </a:r>
            <a:endParaRPr/>
          </a:p>
        </p:txBody>
      </p:sp>
      <p:sp>
        <p:nvSpPr>
          <p:cNvPr id="485" name="Google Shape;485;p17"/>
          <p:cNvSpPr/>
          <p:nvPr/>
        </p:nvSpPr>
        <p:spPr>
          <a:xfrm>
            <a:off x="1620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86" name="Google Shape;486;p17"/>
          <p:cNvCxnSpPr/>
          <p:nvPr/>
        </p:nvCxnSpPr>
        <p:spPr>
          <a:xfrm>
            <a:off x="1257120" y="2611080"/>
            <a:ext cx="4678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487" name="Google Shape;487;p17"/>
          <p:cNvSpPr/>
          <p:nvPr/>
        </p:nvSpPr>
        <p:spPr>
          <a:xfrm>
            <a:off x="7039440" y="893880"/>
            <a:ext cx="4961880" cy="1045440"/>
          </a:xfrm>
          <a:prstGeom prst="wedgeRoundRectCallout">
            <a:avLst>
              <a:gd fmla="val -63135" name="adj1"/>
              <a:gd fmla="val -26728"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I</a:t>
            </a:r>
            <a:r>
              <a:rPr b="1" lang="en-US" sz="2400" strike="noStrike">
                <a:solidFill>
                  <a:srgbClr val="C00000"/>
                </a:solidFill>
                <a:latin typeface="Roboto Condensed"/>
                <a:ea typeface="Roboto Condensed"/>
                <a:cs typeface="Roboto Condensed"/>
                <a:sym typeface="Roboto Condensed"/>
              </a:rPr>
              <a:t> can’t </a:t>
            </a:r>
            <a:r>
              <a:rPr b="0" lang="en-US" sz="2400" strike="noStrike">
                <a:solidFill>
                  <a:srgbClr val="212121"/>
                </a:solidFill>
                <a:latin typeface="Roboto Condensed"/>
                <a:ea typeface="Roboto Condensed"/>
                <a:cs typeface="Roboto Condensed"/>
                <a:sym typeface="Roboto Condensed"/>
              </a:rPr>
              <a:t>access </a:t>
            </a:r>
            <a:r>
              <a:rPr b="1" lang="en-US" sz="2400" strike="noStrike">
                <a:solidFill>
                  <a:srgbClr val="C00000"/>
                </a:solidFill>
                <a:latin typeface="Roboto Condensed"/>
                <a:ea typeface="Roboto Condensed"/>
                <a:cs typeface="Roboto Condensed"/>
                <a:sym typeface="Roboto Condensed"/>
              </a:rPr>
              <a:t>quality</a:t>
            </a:r>
            <a:r>
              <a:rPr b="0" lang="en-US" sz="2400" strike="noStrike">
                <a:solidFill>
                  <a:srgbClr val="C00000"/>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until</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it is </a:t>
            </a:r>
            <a:r>
              <a:rPr b="1" lang="en-US" sz="2400" strike="noStrike">
                <a:solidFill>
                  <a:srgbClr val="C00000"/>
                </a:solidFill>
                <a:latin typeface="Roboto Condensed"/>
                <a:ea typeface="Roboto Condensed"/>
                <a:cs typeface="Roboto Condensed"/>
                <a:sym typeface="Roboto Condensed"/>
              </a:rPr>
              <a:t>running</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sp>
        <p:nvSpPr>
          <p:cNvPr id="488" name="Google Shape;488;p17"/>
          <p:cNvSpPr/>
          <p:nvPr/>
        </p:nvSpPr>
        <p:spPr>
          <a:xfrm>
            <a:off x="6575400" y="2765880"/>
            <a:ext cx="5425920" cy="22856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One of the most effective software </a:t>
            </a:r>
            <a:r>
              <a:rPr b="1" lang="en-US" sz="2400" strike="noStrike">
                <a:solidFill>
                  <a:srgbClr val="212121"/>
                </a:solidFill>
                <a:latin typeface="Roboto Condensed"/>
                <a:ea typeface="Roboto Condensed"/>
                <a:cs typeface="Roboto Condensed"/>
                <a:sym typeface="Roboto Condensed"/>
              </a:rPr>
              <a:t>quality assurance mechanisms </a:t>
            </a:r>
            <a:r>
              <a:rPr b="0" lang="en-US" sz="2400" strike="noStrike">
                <a:solidFill>
                  <a:srgbClr val="212121"/>
                </a:solidFill>
                <a:latin typeface="Roboto Condensed"/>
                <a:ea typeface="Roboto Condensed"/>
                <a:cs typeface="Roboto Condensed"/>
                <a:sym typeface="Roboto Condensed"/>
              </a:rPr>
              <a:t>can be </a:t>
            </a:r>
            <a:r>
              <a:rPr b="1" lang="en-US" sz="2400" strike="noStrike">
                <a:solidFill>
                  <a:srgbClr val="212121"/>
                </a:solidFill>
                <a:latin typeface="Roboto Condensed"/>
                <a:ea typeface="Roboto Condensed"/>
                <a:cs typeface="Roboto Condensed"/>
                <a:sym typeface="Roboto Condensed"/>
              </a:rPr>
              <a:t>applied from</a:t>
            </a:r>
            <a:r>
              <a:rPr b="0" lang="en-US" sz="2400" strike="noStrike">
                <a:solidFill>
                  <a:srgbClr val="212121"/>
                </a:solidFill>
                <a:latin typeface="Roboto Condensed"/>
                <a:ea typeface="Roboto Condensed"/>
                <a:cs typeface="Roboto Condensed"/>
                <a:sym typeface="Roboto Condensed"/>
              </a:rPr>
              <a:t> the </a:t>
            </a:r>
            <a:r>
              <a:rPr b="1" lang="en-US" sz="2400" strike="noStrike">
                <a:solidFill>
                  <a:srgbClr val="212121"/>
                </a:solidFill>
                <a:latin typeface="Roboto Condensed"/>
                <a:ea typeface="Roboto Condensed"/>
                <a:cs typeface="Roboto Condensed"/>
                <a:sym typeface="Roboto Condensed"/>
              </a:rPr>
              <a:t>beginning</a:t>
            </a:r>
            <a:r>
              <a:rPr b="0" lang="en-US" sz="2400" strike="noStrike">
                <a:solidFill>
                  <a:srgbClr val="212121"/>
                </a:solidFill>
                <a:latin typeface="Roboto Condensed"/>
                <a:ea typeface="Roboto Condensed"/>
                <a:cs typeface="Roboto Condensed"/>
                <a:sym typeface="Roboto Condensed"/>
              </a:rPr>
              <a:t> of a project - </a:t>
            </a:r>
            <a:r>
              <a:rPr b="1" lang="en-US" sz="2400" strike="noStrike">
                <a:solidFill>
                  <a:srgbClr val="212121"/>
                </a:solidFill>
                <a:latin typeface="Roboto Condensed"/>
                <a:ea typeface="Roboto Condensed"/>
                <a:cs typeface="Roboto Condensed"/>
                <a:sym typeface="Roboto Condensed"/>
              </a:rPr>
              <a:t>the technical review</a:t>
            </a:r>
            <a:r>
              <a:rPr b="0" lang="en-US" sz="2400" strike="noStrike">
                <a:solidFill>
                  <a:srgbClr val="212121"/>
                </a:solidFill>
                <a:latin typeface="Roboto Condensed"/>
                <a:ea typeface="Roboto Condensed"/>
                <a:cs typeface="Roboto Condensed"/>
                <a:sym typeface="Roboto Condensed"/>
              </a:rPr>
              <a:t>. </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Software reviews are more effective “quality filter” than testing for finding software defects. </a:t>
            </a:r>
            <a:endParaRPr b="0" sz="2400" strike="noStrike">
              <a:solidFill>
                <a:schemeClr val="dk1"/>
              </a:solidFill>
              <a:latin typeface="Arial"/>
              <a:ea typeface="Arial"/>
              <a:cs typeface="Arial"/>
              <a:sym typeface="Arial"/>
            </a:endParaRPr>
          </a:p>
        </p:txBody>
      </p:sp>
      <p:sp>
        <p:nvSpPr>
          <p:cNvPr id="489" name="Google Shape;489;p17"/>
          <p:cNvSpPr/>
          <p:nvPr/>
        </p:nvSpPr>
        <p:spPr>
          <a:xfrm>
            <a:off x="109062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490" name="Google Shape;490;p17"/>
          <p:cNvCxnSpPr/>
          <p:nvPr/>
        </p:nvCxnSpPr>
        <p:spPr>
          <a:xfrm>
            <a:off x="6575040" y="2611440"/>
            <a:ext cx="432324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pic>
        <p:nvPicPr>
          <p:cNvPr id="491" name="Google Shape;491;p17"/>
          <p:cNvPicPr preferRelativeResize="0"/>
          <p:nvPr/>
        </p:nvPicPr>
        <p:blipFill rotWithShape="1">
          <a:blip r:embed="rId3">
            <a:alphaModFix/>
          </a:blip>
          <a:srcRect b="0" l="0" r="0" t="0"/>
          <a:stretch/>
        </p:blipFill>
        <p:spPr>
          <a:xfrm>
            <a:off x="5524920" y="863280"/>
            <a:ext cx="1221120" cy="1221120"/>
          </a:xfrm>
          <a:prstGeom prst="rect">
            <a:avLst/>
          </a:prstGeom>
          <a:noFill/>
          <a:ln>
            <a:noFill/>
          </a:ln>
        </p:spPr>
      </p:pic>
      <p:cxnSp>
        <p:nvCxnSpPr>
          <p:cNvPr id="492" name="Google Shape;492;p17"/>
          <p:cNvCxnSpPr/>
          <p:nvPr/>
        </p:nvCxnSpPr>
        <p:spPr>
          <a:xfrm>
            <a:off x="6160320" y="2143080"/>
            <a:ext cx="52200" cy="446004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8"/>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Practitioner's (Developer) myth – 3 &amp; 4</a:t>
            </a:r>
            <a:endParaRPr b="0" sz="3400" strike="noStrike">
              <a:solidFill>
                <a:srgbClr val="212121"/>
              </a:solidFill>
              <a:latin typeface="Roboto Condensed"/>
              <a:ea typeface="Roboto Condensed"/>
              <a:cs typeface="Roboto Condensed"/>
              <a:sym typeface="Roboto Condensed"/>
            </a:endParaRPr>
          </a:p>
        </p:txBody>
      </p:sp>
      <p:sp>
        <p:nvSpPr>
          <p:cNvPr id="498" name="Google Shape;498;p18"/>
          <p:cNvSpPr/>
          <p:nvPr/>
        </p:nvSpPr>
        <p:spPr>
          <a:xfrm>
            <a:off x="162000" y="893880"/>
            <a:ext cx="4846680" cy="1045440"/>
          </a:xfrm>
          <a:prstGeom prst="wedgeRoundRectCallout">
            <a:avLst>
              <a:gd fmla="val 67389" name="adj1"/>
              <a:gd fmla="val -13504"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Working </a:t>
            </a:r>
            <a:r>
              <a:rPr b="1" lang="en-US" sz="2400" strike="noStrike">
                <a:solidFill>
                  <a:srgbClr val="C00000"/>
                </a:solidFill>
                <a:latin typeface="Roboto Condensed"/>
                <a:ea typeface="Roboto Condensed"/>
                <a:cs typeface="Roboto Condensed"/>
                <a:sym typeface="Roboto Condensed"/>
              </a:rPr>
              <a:t>program</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is the </a:t>
            </a:r>
            <a:r>
              <a:rPr b="1" lang="en-US" sz="2400" strike="noStrike">
                <a:solidFill>
                  <a:srgbClr val="C00000"/>
                </a:solidFill>
                <a:latin typeface="Roboto Condensed"/>
                <a:ea typeface="Roboto Condensed"/>
                <a:cs typeface="Roboto Condensed"/>
                <a:sym typeface="Roboto Condensed"/>
              </a:rPr>
              <a:t>only</a:t>
            </a:r>
            <a:r>
              <a:rPr b="0" lang="en-US" sz="2400" strike="noStrike">
                <a:solidFill>
                  <a:srgbClr val="C00000"/>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deliverable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work </a:t>
            </a:r>
            <a:r>
              <a:rPr b="1" lang="en-US" sz="2400" strike="noStrike">
                <a:solidFill>
                  <a:srgbClr val="C00000"/>
                </a:solidFill>
                <a:latin typeface="Roboto Condensed"/>
                <a:ea typeface="Roboto Condensed"/>
                <a:cs typeface="Roboto Condensed"/>
                <a:sym typeface="Roboto Condensed"/>
              </a:rPr>
              <a:t>product</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sp>
        <p:nvSpPr>
          <p:cNvPr id="499" name="Google Shape;499;p18"/>
          <p:cNvSpPr txBox="1"/>
          <p:nvPr/>
        </p:nvSpPr>
        <p:spPr>
          <a:xfrm>
            <a:off x="162000" y="2765880"/>
            <a:ext cx="5773320" cy="36932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A working program </a:t>
            </a:r>
            <a:r>
              <a:rPr b="0" lang="en-US" sz="2400" strike="noStrike">
                <a:solidFill>
                  <a:srgbClr val="212121"/>
                </a:solidFill>
                <a:latin typeface="Roboto Condensed"/>
                <a:ea typeface="Roboto Condensed"/>
                <a:cs typeface="Roboto Condensed"/>
                <a:sym typeface="Roboto Condensed"/>
              </a:rPr>
              <a:t>is only one </a:t>
            </a:r>
            <a:r>
              <a:rPr b="1" lang="en-US" sz="2400" strike="noStrike">
                <a:solidFill>
                  <a:srgbClr val="212121"/>
                </a:solidFill>
                <a:latin typeface="Roboto Condensed"/>
                <a:ea typeface="Roboto Condensed"/>
                <a:cs typeface="Roboto Condensed"/>
                <a:sym typeface="Roboto Condensed"/>
              </a:rPr>
              <a:t>part of </a:t>
            </a:r>
            <a:r>
              <a:rPr b="0" lang="en-US" sz="2400" strike="noStrike">
                <a:solidFill>
                  <a:srgbClr val="212121"/>
                </a:solidFill>
                <a:latin typeface="Roboto Condensed"/>
                <a:ea typeface="Roboto Condensed"/>
                <a:cs typeface="Roboto Condensed"/>
                <a:sym typeface="Roboto Condensed"/>
              </a:rPr>
              <a:t>a </a:t>
            </a:r>
            <a:r>
              <a:rPr b="1" lang="en-US" sz="2400" strike="noStrike">
                <a:solidFill>
                  <a:srgbClr val="212121"/>
                </a:solidFill>
                <a:latin typeface="Roboto Condensed"/>
                <a:ea typeface="Roboto Condensed"/>
                <a:cs typeface="Roboto Condensed"/>
                <a:sym typeface="Roboto Condensed"/>
              </a:rPr>
              <a:t>software configuration</a:t>
            </a:r>
            <a:r>
              <a:rPr b="0" lang="en-US" sz="2400" strike="noStrike">
                <a:solidFill>
                  <a:srgbClr val="212121"/>
                </a:solidFill>
                <a:latin typeface="Roboto Condensed"/>
                <a:ea typeface="Roboto Condensed"/>
                <a:cs typeface="Roboto Condensed"/>
                <a:sym typeface="Roboto Condensed"/>
              </a:rPr>
              <a:t>.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 variety of work products (e.g., </a:t>
            </a:r>
            <a:r>
              <a:rPr b="1" lang="en-US" sz="2400" strike="noStrike">
                <a:solidFill>
                  <a:srgbClr val="212121"/>
                </a:solidFill>
                <a:latin typeface="Roboto Condensed"/>
                <a:ea typeface="Roboto Condensed"/>
                <a:cs typeface="Roboto Condensed"/>
                <a:sym typeface="Roboto Condensed"/>
              </a:rPr>
              <a:t>models, documents, plans</a:t>
            </a:r>
            <a:r>
              <a:rPr b="0" lang="en-US" sz="2400" strike="noStrike">
                <a:solidFill>
                  <a:srgbClr val="212121"/>
                </a:solidFill>
                <a:latin typeface="Roboto Condensed"/>
                <a:ea typeface="Roboto Condensed"/>
                <a:cs typeface="Roboto Condensed"/>
                <a:sym typeface="Roboto Condensed"/>
              </a:rPr>
              <a:t>) provide a foundation for successful engineering and, more important, guidance for software support. </a:t>
            </a:r>
            <a:endParaRPr/>
          </a:p>
        </p:txBody>
      </p:sp>
      <p:sp>
        <p:nvSpPr>
          <p:cNvPr id="500" name="Google Shape;500;p18"/>
          <p:cNvSpPr/>
          <p:nvPr/>
        </p:nvSpPr>
        <p:spPr>
          <a:xfrm>
            <a:off x="1620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501" name="Google Shape;501;p18"/>
          <p:cNvCxnSpPr/>
          <p:nvPr/>
        </p:nvCxnSpPr>
        <p:spPr>
          <a:xfrm>
            <a:off x="1257120" y="2611080"/>
            <a:ext cx="4678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502" name="Google Shape;502;p18"/>
          <p:cNvSpPr/>
          <p:nvPr/>
        </p:nvSpPr>
        <p:spPr>
          <a:xfrm>
            <a:off x="7039440" y="893880"/>
            <a:ext cx="4961880" cy="1045440"/>
          </a:xfrm>
          <a:prstGeom prst="wedgeRoundRectCallout">
            <a:avLst>
              <a:gd fmla="val -63135" name="adj1"/>
              <a:gd fmla="val -26728" name="adj2"/>
              <a:gd fmla="val 16667" name="adj3"/>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C00000"/>
                </a:solidFill>
                <a:latin typeface="Roboto Condensed"/>
                <a:ea typeface="Roboto Condensed"/>
                <a:cs typeface="Roboto Condensed"/>
                <a:sym typeface="Roboto Condensed"/>
              </a:rPr>
              <a:t>Software engineering</a:t>
            </a:r>
            <a:r>
              <a:rPr b="0" lang="en-US" sz="2400" strike="noStrike">
                <a:solidFill>
                  <a:srgbClr val="212121"/>
                </a:solidFill>
                <a:latin typeface="Roboto Condensed"/>
                <a:ea typeface="Roboto Condensed"/>
                <a:cs typeface="Roboto Condensed"/>
                <a:sym typeface="Roboto Condensed"/>
              </a:rPr>
              <a:t> is about </a:t>
            </a:r>
            <a:r>
              <a:rPr b="1" lang="en-US" sz="2400" strike="noStrike">
                <a:solidFill>
                  <a:srgbClr val="C00000"/>
                </a:solidFill>
                <a:latin typeface="Roboto Condensed"/>
                <a:ea typeface="Roboto Condensed"/>
                <a:cs typeface="Roboto Condensed"/>
                <a:sym typeface="Roboto Condensed"/>
              </a:rPr>
              <a:t>unnecessary</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documentation.</a:t>
            </a:r>
            <a:endParaRPr b="0" sz="2400" strike="noStrike">
              <a:solidFill>
                <a:schemeClr val="dk1"/>
              </a:solidFill>
              <a:latin typeface="Arial"/>
              <a:ea typeface="Arial"/>
              <a:cs typeface="Arial"/>
              <a:sym typeface="Arial"/>
            </a:endParaRPr>
          </a:p>
        </p:txBody>
      </p:sp>
      <p:sp>
        <p:nvSpPr>
          <p:cNvPr id="503" name="Google Shape;503;p18"/>
          <p:cNvSpPr/>
          <p:nvPr/>
        </p:nvSpPr>
        <p:spPr>
          <a:xfrm>
            <a:off x="6575400" y="2765880"/>
            <a:ext cx="5425920" cy="22856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Software engineering is not about creating documents. It is about </a:t>
            </a:r>
            <a:r>
              <a:rPr b="1" lang="en-US" sz="2400" strike="noStrike">
                <a:solidFill>
                  <a:srgbClr val="212121"/>
                </a:solidFill>
                <a:latin typeface="Roboto Condensed"/>
                <a:ea typeface="Roboto Condensed"/>
                <a:cs typeface="Roboto Condensed"/>
                <a:sym typeface="Roboto Condensed"/>
              </a:rPr>
              <a:t>creating a quality product</a:t>
            </a:r>
            <a:r>
              <a:rPr b="0" lang="en-US" sz="2400" strike="noStrike">
                <a:solidFill>
                  <a:srgbClr val="212121"/>
                </a:solidFill>
                <a:latin typeface="Roboto Condensed"/>
                <a:ea typeface="Roboto Condensed"/>
                <a:cs typeface="Roboto Condensed"/>
                <a:sym typeface="Roboto Condensed"/>
              </a:rPr>
              <a:t>. </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Better quality leads to reduced rework. And reduced rework results in faster delivery times. </a:t>
            </a:r>
            <a:endParaRPr b="0" sz="2400" strike="noStrike">
              <a:solidFill>
                <a:schemeClr val="dk1"/>
              </a:solidFill>
              <a:latin typeface="Arial"/>
              <a:ea typeface="Arial"/>
              <a:cs typeface="Arial"/>
              <a:sym typeface="Arial"/>
            </a:endParaRPr>
          </a:p>
        </p:txBody>
      </p:sp>
      <p:sp>
        <p:nvSpPr>
          <p:cNvPr id="504" name="Google Shape;504;p18"/>
          <p:cNvSpPr/>
          <p:nvPr/>
        </p:nvSpPr>
        <p:spPr>
          <a:xfrm>
            <a:off x="10906200" y="2149560"/>
            <a:ext cx="10951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Reality</a:t>
            </a:r>
            <a:endParaRPr b="0" sz="2400" strike="noStrike">
              <a:solidFill>
                <a:schemeClr val="dk1"/>
              </a:solidFill>
              <a:latin typeface="Arial"/>
              <a:ea typeface="Arial"/>
              <a:cs typeface="Arial"/>
              <a:sym typeface="Arial"/>
            </a:endParaRPr>
          </a:p>
        </p:txBody>
      </p:sp>
      <p:cxnSp>
        <p:nvCxnSpPr>
          <p:cNvPr id="505" name="Google Shape;505;p18"/>
          <p:cNvCxnSpPr/>
          <p:nvPr/>
        </p:nvCxnSpPr>
        <p:spPr>
          <a:xfrm>
            <a:off x="6575040" y="2611440"/>
            <a:ext cx="432324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cxnSp>
        <p:nvCxnSpPr>
          <p:cNvPr id="506" name="Google Shape;506;p18"/>
          <p:cNvCxnSpPr/>
          <p:nvPr/>
        </p:nvCxnSpPr>
        <p:spPr>
          <a:xfrm>
            <a:off x="6121080" y="2143080"/>
            <a:ext cx="52200" cy="4460040"/>
          </a:xfrm>
          <a:prstGeom prst="straightConnector1">
            <a:avLst/>
          </a:prstGeom>
          <a:noFill/>
          <a:ln cap="flat" cmpd="sng" w="38150">
            <a:solidFill>
              <a:srgbClr val="8C8C8C"/>
            </a:solidFill>
            <a:prstDash val="solid"/>
            <a:miter lim="8000"/>
            <a:headEnd len="sm" w="sm" type="none"/>
            <a:tailEnd len="sm" w="sm" type="none"/>
          </a:ln>
        </p:spPr>
      </p:cxnSp>
      <p:pic>
        <p:nvPicPr>
          <p:cNvPr id="507" name="Google Shape;507;p18"/>
          <p:cNvPicPr preferRelativeResize="0"/>
          <p:nvPr/>
        </p:nvPicPr>
        <p:blipFill rotWithShape="1">
          <a:blip r:embed="rId3">
            <a:alphaModFix/>
          </a:blip>
          <a:srcRect b="0" l="0" r="0" t="0"/>
          <a:stretch/>
        </p:blipFill>
        <p:spPr>
          <a:xfrm>
            <a:off x="5524920" y="863280"/>
            <a:ext cx="1221120" cy="12211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19"/>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Engineering Layered Approach</a:t>
            </a:r>
            <a:endParaRPr b="0" sz="3400" strike="noStrike">
              <a:solidFill>
                <a:srgbClr val="212121"/>
              </a:solidFill>
              <a:latin typeface="Roboto Condensed"/>
              <a:ea typeface="Roboto Condensed"/>
              <a:cs typeface="Roboto Condensed"/>
              <a:sym typeface="Roboto Condensed"/>
            </a:endParaRPr>
          </a:p>
        </p:txBody>
      </p:sp>
      <p:pic>
        <p:nvPicPr>
          <p:cNvPr id="513" name="Google Shape;513;p19"/>
          <p:cNvPicPr preferRelativeResize="0"/>
          <p:nvPr/>
        </p:nvPicPr>
        <p:blipFill rotWithShape="1">
          <a:blip r:embed="rId3">
            <a:alphaModFix/>
          </a:blip>
          <a:srcRect b="0" l="2448" r="3217" t="0"/>
          <a:stretch/>
        </p:blipFill>
        <p:spPr>
          <a:xfrm>
            <a:off x="114480" y="3448080"/>
            <a:ext cx="5866920" cy="1828440"/>
          </a:xfrm>
          <a:prstGeom prst="rect">
            <a:avLst/>
          </a:prstGeom>
          <a:noFill/>
          <a:ln>
            <a:noFill/>
          </a:ln>
        </p:spPr>
      </p:pic>
      <p:sp>
        <p:nvSpPr>
          <p:cNvPr id="514" name="Google Shape;514;p19"/>
          <p:cNvSpPr/>
          <p:nvPr/>
        </p:nvSpPr>
        <p:spPr>
          <a:xfrm>
            <a:off x="324000" y="6029280"/>
            <a:ext cx="8191080" cy="359640"/>
          </a:xfrm>
          <a:prstGeom prst="wedgeRectCallout">
            <a:avLst>
              <a:gd fmla="val -26317" name="adj1"/>
              <a:gd fmla="val -316371" name="adj2"/>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Defines continuous </a:t>
            </a:r>
            <a:r>
              <a:rPr b="1" lang="en-US" sz="2400" strike="noStrike">
                <a:solidFill>
                  <a:srgbClr val="212121"/>
                </a:solidFill>
                <a:latin typeface="Roboto Condensed"/>
                <a:ea typeface="Roboto Condensed"/>
                <a:cs typeface="Roboto Condensed"/>
                <a:sym typeface="Roboto Condensed"/>
              </a:rPr>
              <a:t>process improvement principles</a:t>
            </a:r>
            <a:endParaRPr b="0" sz="2400" strike="noStrike">
              <a:solidFill>
                <a:schemeClr val="dk1"/>
              </a:solidFill>
              <a:latin typeface="Arial"/>
              <a:ea typeface="Arial"/>
              <a:cs typeface="Arial"/>
              <a:sym typeface="Arial"/>
            </a:endParaRPr>
          </a:p>
        </p:txBody>
      </p:sp>
      <p:sp>
        <p:nvSpPr>
          <p:cNvPr id="515" name="Google Shape;515;p19"/>
          <p:cNvSpPr/>
          <p:nvPr/>
        </p:nvSpPr>
        <p:spPr>
          <a:xfrm>
            <a:off x="4286160" y="4781520"/>
            <a:ext cx="7638840" cy="990360"/>
          </a:xfrm>
          <a:prstGeom prst="wedgeRectCallout">
            <a:avLst>
              <a:gd fmla="val -62341" name="adj1"/>
              <a:gd fmla="val -68518" name="adj2"/>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It is a foundation of Software Engineering, It is the </a:t>
            </a:r>
            <a:r>
              <a:rPr b="1" lang="en-US" sz="2400" strike="noStrike">
                <a:solidFill>
                  <a:srgbClr val="212121"/>
                </a:solidFill>
                <a:latin typeface="Roboto Condensed"/>
                <a:ea typeface="Roboto Condensed"/>
                <a:cs typeface="Roboto Condensed"/>
                <a:sym typeface="Roboto Condensed"/>
              </a:rPr>
              <a:t>glue</a:t>
            </a:r>
            <a:r>
              <a:rPr b="0" lang="en-US" sz="2400" strike="noStrike">
                <a:solidFill>
                  <a:srgbClr val="212121"/>
                </a:solidFill>
                <a:latin typeface="Roboto Condensed"/>
                <a:ea typeface="Roboto Condensed"/>
                <a:cs typeface="Roboto Condensed"/>
                <a:sym typeface="Roboto Condensed"/>
              </a:rPr>
              <a:t> that holds the </a:t>
            </a:r>
            <a:r>
              <a:rPr b="1" lang="en-US" sz="2400" strike="noStrike">
                <a:solidFill>
                  <a:srgbClr val="212121"/>
                </a:solidFill>
                <a:latin typeface="Roboto Condensed"/>
                <a:ea typeface="Roboto Condensed"/>
                <a:cs typeface="Roboto Condensed"/>
                <a:sym typeface="Roboto Condensed"/>
              </a:rPr>
              <a:t>technology layers</a:t>
            </a:r>
            <a:r>
              <a:rPr b="0" lang="en-US" sz="2400" strike="noStrike">
                <a:solidFill>
                  <a:srgbClr val="212121"/>
                </a:solidFill>
                <a:latin typeface="Roboto Condensed"/>
                <a:ea typeface="Roboto Condensed"/>
                <a:cs typeface="Roboto Condensed"/>
                <a:sym typeface="Roboto Condensed"/>
              </a:rPr>
              <a:t>, It </a:t>
            </a:r>
            <a:r>
              <a:rPr b="1" lang="en-US" sz="2400" strike="noStrike">
                <a:solidFill>
                  <a:srgbClr val="212121"/>
                </a:solidFill>
                <a:latin typeface="Roboto Condensed"/>
                <a:ea typeface="Roboto Condensed"/>
                <a:cs typeface="Roboto Condensed"/>
                <a:sym typeface="Roboto Condensed"/>
              </a:rPr>
              <a:t>defines</a:t>
            </a:r>
            <a:r>
              <a:rPr b="0" lang="en-US" sz="2400" strike="noStrike">
                <a:solidFill>
                  <a:srgbClr val="212121"/>
                </a:solidFill>
                <a:latin typeface="Roboto Condensed"/>
                <a:ea typeface="Roboto Condensed"/>
                <a:cs typeface="Roboto Condensed"/>
                <a:sym typeface="Roboto Condensed"/>
              </a:rPr>
              <a:t> a </a:t>
            </a:r>
            <a:r>
              <a:rPr b="1" lang="en-US" sz="2400" strike="noStrike">
                <a:solidFill>
                  <a:srgbClr val="212121"/>
                </a:solidFill>
                <a:latin typeface="Roboto Condensed"/>
                <a:ea typeface="Roboto Condensed"/>
                <a:cs typeface="Roboto Condensed"/>
                <a:sym typeface="Roboto Condensed"/>
              </a:rPr>
              <a:t>framework</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activities</a:t>
            </a:r>
            <a:endParaRPr b="0" sz="2400" strike="noStrike">
              <a:solidFill>
                <a:schemeClr val="dk1"/>
              </a:solidFill>
              <a:latin typeface="Arial"/>
              <a:ea typeface="Arial"/>
              <a:cs typeface="Arial"/>
              <a:sym typeface="Arial"/>
            </a:endParaRPr>
          </a:p>
        </p:txBody>
      </p:sp>
      <p:sp>
        <p:nvSpPr>
          <p:cNvPr id="516" name="Google Shape;516;p19"/>
          <p:cNvSpPr/>
          <p:nvPr/>
        </p:nvSpPr>
        <p:spPr>
          <a:xfrm>
            <a:off x="4324320" y="2930760"/>
            <a:ext cx="7600680" cy="1526040"/>
          </a:xfrm>
          <a:prstGeom prst="wedgeRectCallout">
            <a:avLst>
              <a:gd fmla="val -62993" name="adj1"/>
              <a:gd fmla="val 31828" name="adj2"/>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It provides</a:t>
            </a:r>
            <a:r>
              <a:rPr b="1" lang="en-US" sz="2400" strike="noStrike">
                <a:solidFill>
                  <a:srgbClr val="212121"/>
                </a:solidFill>
                <a:latin typeface="Roboto Condensed"/>
                <a:ea typeface="Roboto Condensed"/>
                <a:cs typeface="Roboto Condensed"/>
                <a:sym typeface="Roboto Condensed"/>
              </a:rPr>
              <a:t> technical how-to’s </a:t>
            </a:r>
            <a:r>
              <a:rPr b="0" lang="en-US" sz="2400" strike="noStrike">
                <a:solidFill>
                  <a:srgbClr val="212121"/>
                </a:solidFill>
                <a:latin typeface="Roboto Condensed"/>
                <a:ea typeface="Roboto Condensed"/>
                <a:cs typeface="Roboto Condensed"/>
                <a:sym typeface="Roboto Condensed"/>
              </a:rPr>
              <a:t>for building software, it encompasses </a:t>
            </a:r>
            <a:r>
              <a:rPr b="1" lang="en-US" sz="2400" strike="noStrike">
                <a:solidFill>
                  <a:srgbClr val="212121"/>
                </a:solidFill>
                <a:latin typeface="Roboto Condensed"/>
                <a:ea typeface="Roboto Condensed"/>
                <a:cs typeface="Roboto Condensed"/>
                <a:sym typeface="Roboto Condensed"/>
              </a:rPr>
              <a:t>many tasks</a:t>
            </a:r>
            <a:r>
              <a:rPr b="0" lang="en-US" sz="2400" strike="noStrike">
                <a:solidFill>
                  <a:srgbClr val="212121"/>
                </a:solidFill>
                <a:latin typeface="Roboto Condensed"/>
                <a:ea typeface="Roboto Condensed"/>
                <a:cs typeface="Roboto Condensed"/>
                <a:sym typeface="Roboto Condensed"/>
              </a:rPr>
              <a:t> including communication, requirement analysis, design modeling, program construction, testing and support</a:t>
            </a:r>
            <a:endParaRPr b="0" sz="2400" strike="noStrike">
              <a:solidFill>
                <a:schemeClr val="dk1"/>
              </a:solidFill>
              <a:latin typeface="Arial"/>
              <a:ea typeface="Arial"/>
              <a:cs typeface="Arial"/>
              <a:sym typeface="Arial"/>
            </a:endParaRPr>
          </a:p>
        </p:txBody>
      </p:sp>
      <p:sp>
        <p:nvSpPr>
          <p:cNvPr id="517" name="Google Shape;517;p19"/>
          <p:cNvSpPr/>
          <p:nvPr/>
        </p:nvSpPr>
        <p:spPr>
          <a:xfrm>
            <a:off x="324000" y="939960"/>
            <a:ext cx="8991360" cy="1717200"/>
          </a:xfrm>
          <a:prstGeom prst="wedgeRectCallout">
            <a:avLst>
              <a:gd fmla="val -21888" name="adj1"/>
              <a:gd fmla="val 106551" name="adj2"/>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just">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Software Engineering Tools </a:t>
            </a:r>
            <a:r>
              <a:rPr b="1" lang="en-US" sz="2400" strike="noStrike">
                <a:solidFill>
                  <a:srgbClr val="212121"/>
                </a:solidFill>
                <a:latin typeface="Roboto Condensed"/>
                <a:ea typeface="Roboto Condensed"/>
                <a:cs typeface="Roboto Condensed"/>
                <a:sym typeface="Roboto Condensed"/>
              </a:rPr>
              <a:t>allows automation of activities </a:t>
            </a:r>
            <a:r>
              <a:rPr b="0" lang="en-US" sz="2400" strike="noStrike">
                <a:solidFill>
                  <a:srgbClr val="212121"/>
                </a:solidFill>
                <a:latin typeface="Roboto Condensed"/>
                <a:ea typeface="Roboto Condensed"/>
                <a:cs typeface="Roboto Condensed"/>
                <a:sym typeface="Roboto Condensed"/>
              </a:rPr>
              <a:t>which helps to perform systematic activities. A system for the support of software development, called </a:t>
            </a:r>
            <a:r>
              <a:rPr b="1" lang="en-US" sz="2400" strike="noStrike">
                <a:solidFill>
                  <a:srgbClr val="212121"/>
                </a:solidFill>
                <a:latin typeface="Roboto Condensed"/>
                <a:ea typeface="Roboto Condensed"/>
                <a:cs typeface="Roboto Condensed"/>
                <a:sym typeface="Roboto Condensed"/>
              </a:rPr>
              <a:t>computer-aided software engineering </a:t>
            </a:r>
            <a:r>
              <a:rPr b="0" lang="en-US" sz="2400" strike="noStrike">
                <a:solidFill>
                  <a:srgbClr val="212121"/>
                </a:solidFill>
                <a:latin typeface="Roboto Condensed"/>
                <a:ea typeface="Roboto Condensed"/>
                <a:cs typeface="Roboto Condensed"/>
                <a:sym typeface="Roboto Condensed"/>
              </a:rPr>
              <a:t>(CASE). </a:t>
            </a:r>
            <a:r>
              <a:rPr b="1" lang="en-US" sz="2400" strike="noStrike">
                <a:solidFill>
                  <a:srgbClr val="B84742"/>
                </a:solidFill>
                <a:latin typeface="Roboto Condensed"/>
                <a:ea typeface="Roboto Condensed"/>
                <a:cs typeface="Roboto Condensed"/>
                <a:sym typeface="Roboto Condensed"/>
              </a:rPr>
              <a:t>Examples</a:t>
            </a:r>
            <a:r>
              <a:rPr b="1" lang="en-US" sz="2400" strike="noStrike">
                <a:solidFill>
                  <a:srgbClr val="212121"/>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Testing Tools, Bug/Issue Tracking Tools etc…</a:t>
            </a:r>
            <a:endParaRPr b="0" sz="24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0"/>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Engineering Layered Approach Cont.</a:t>
            </a:r>
            <a:endParaRPr b="0" sz="3400" strike="noStrike">
              <a:solidFill>
                <a:srgbClr val="212121"/>
              </a:solidFill>
              <a:latin typeface="Roboto Condensed"/>
              <a:ea typeface="Roboto Condensed"/>
              <a:cs typeface="Roboto Condensed"/>
              <a:sym typeface="Roboto Condensed"/>
            </a:endParaRPr>
          </a:p>
        </p:txBody>
      </p:sp>
      <p:sp>
        <p:nvSpPr>
          <p:cNvPr id="523" name="Google Shape;523;p20"/>
          <p:cNvSpPr txBox="1"/>
          <p:nvPr/>
        </p:nvSpPr>
        <p:spPr>
          <a:xfrm>
            <a:off x="277560" y="1400760"/>
            <a:ext cx="11696400" cy="212976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Main principle of Software Engineering is Quality Focus.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An </a:t>
            </a:r>
            <a:r>
              <a:rPr b="1" lang="en-US" sz="2400" strike="noStrike">
                <a:solidFill>
                  <a:srgbClr val="B84742"/>
                </a:solidFill>
                <a:latin typeface="Roboto Condensed"/>
                <a:ea typeface="Roboto Condensed"/>
                <a:cs typeface="Roboto Condensed"/>
                <a:sym typeface="Roboto Condensed"/>
              </a:rPr>
              <a:t>engineering approach </a:t>
            </a:r>
            <a:r>
              <a:rPr b="0" lang="en-US" sz="2400" strike="noStrike">
                <a:solidFill>
                  <a:srgbClr val="212121"/>
                </a:solidFill>
                <a:latin typeface="Roboto Condensed"/>
                <a:ea typeface="Roboto Condensed"/>
                <a:cs typeface="Roboto Condensed"/>
                <a:sym typeface="Roboto Condensed"/>
              </a:rPr>
              <a:t>must have a </a:t>
            </a:r>
            <a:r>
              <a:rPr b="1" lang="en-US" sz="2400" strike="noStrike">
                <a:solidFill>
                  <a:srgbClr val="212121"/>
                </a:solidFill>
                <a:latin typeface="Roboto Condensed"/>
                <a:ea typeface="Roboto Condensed"/>
                <a:cs typeface="Roboto Condensed"/>
                <a:sym typeface="Roboto Condensed"/>
              </a:rPr>
              <a:t>focus on quality</a:t>
            </a:r>
            <a:r>
              <a:rPr b="0" lang="en-US" sz="2400" strike="noStrike">
                <a:solidFill>
                  <a:srgbClr val="212121"/>
                </a:solidFill>
                <a:latin typeface="Roboto Condensed"/>
                <a:ea typeface="Roboto Condensed"/>
                <a:cs typeface="Roboto Condensed"/>
                <a:sym typeface="Roboto Condensed"/>
              </a:rPr>
              <a:t>.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Total Quality Management </a:t>
            </a:r>
            <a:r>
              <a:rPr b="1" lang="en-US" sz="2400" strike="noStrike">
                <a:solidFill>
                  <a:srgbClr val="212121"/>
                </a:solidFill>
                <a:latin typeface="Roboto Condensed"/>
                <a:ea typeface="Roboto Condensed"/>
                <a:cs typeface="Roboto Condensed"/>
                <a:sym typeface="Roboto Condensed"/>
              </a:rPr>
              <a:t>(TQM)</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Six Sigma</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ISO </a:t>
            </a:r>
            <a:r>
              <a:rPr b="0" lang="en-US" sz="2400" strike="noStrike">
                <a:solidFill>
                  <a:srgbClr val="212121"/>
                </a:solidFill>
                <a:latin typeface="Roboto Condensed"/>
                <a:ea typeface="Roboto Condensed"/>
                <a:cs typeface="Roboto Condensed"/>
                <a:sym typeface="Roboto Condensed"/>
              </a:rPr>
              <a:t>9001, ISO 9000-3, CAPABILITY MATURITY MODEL </a:t>
            </a:r>
            <a:r>
              <a:rPr b="1" lang="en-US" sz="2400" strike="noStrike">
                <a:solidFill>
                  <a:srgbClr val="212121"/>
                </a:solidFill>
                <a:latin typeface="Roboto Condensed"/>
                <a:ea typeface="Roboto Condensed"/>
                <a:cs typeface="Roboto Condensed"/>
                <a:sym typeface="Roboto Condensed"/>
              </a:rPr>
              <a:t>(CMM)</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CMMI</a:t>
            </a:r>
            <a:r>
              <a:rPr b="0" lang="en-US" sz="2400" strike="noStrike">
                <a:solidFill>
                  <a:srgbClr val="212121"/>
                </a:solidFill>
                <a:latin typeface="Roboto Condensed"/>
                <a:ea typeface="Roboto Condensed"/>
                <a:cs typeface="Roboto Condensed"/>
                <a:sym typeface="Roboto Condensed"/>
              </a:rPr>
              <a:t> &amp; similar approaches encourages a continuous process improvement culture</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
        <p:nvSpPr>
          <p:cNvPr id="524" name="Google Shape;524;p20"/>
          <p:cNvSpPr/>
          <p:nvPr/>
        </p:nvSpPr>
        <p:spPr>
          <a:xfrm>
            <a:off x="295560" y="840240"/>
            <a:ext cx="22150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Quality</a:t>
            </a:r>
            <a:endParaRPr b="0" sz="2400" strike="noStrike">
              <a:solidFill>
                <a:schemeClr val="dk1"/>
              </a:solidFill>
              <a:latin typeface="Arial"/>
              <a:ea typeface="Arial"/>
              <a:cs typeface="Arial"/>
              <a:sym typeface="Arial"/>
            </a:endParaRPr>
          </a:p>
        </p:txBody>
      </p:sp>
      <p:cxnSp>
        <p:nvCxnSpPr>
          <p:cNvPr id="525" name="Google Shape;525;p20"/>
          <p:cNvCxnSpPr/>
          <p:nvPr/>
        </p:nvCxnSpPr>
        <p:spPr>
          <a:xfrm>
            <a:off x="2479320" y="1301760"/>
            <a:ext cx="699192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526" name="Google Shape;526;p20"/>
          <p:cNvSpPr/>
          <p:nvPr/>
        </p:nvSpPr>
        <p:spPr>
          <a:xfrm>
            <a:off x="8038080" y="391320"/>
            <a:ext cx="442224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Software Engineering is a layered technology</a:t>
            </a:r>
            <a:endParaRPr b="0" sz="1800" strike="noStrike">
              <a:solidFill>
                <a:schemeClr val="dk1"/>
              </a:solidFill>
              <a:latin typeface="Arial"/>
              <a:ea typeface="Arial"/>
              <a:cs typeface="Arial"/>
              <a:sym typeface="Arial"/>
            </a:endParaRPr>
          </a:p>
        </p:txBody>
      </p:sp>
      <p:sp>
        <p:nvSpPr>
          <p:cNvPr id="527" name="Google Shape;527;p20"/>
          <p:cNvSpPr/>
          <p:nvPr/>
        </p:nvSpPr>
        <p:spPr>
          <a:xfrm>
            <a:off x="307080" y="4066560"/>
            <a:ext cx="11666880" cy="14738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300"/>
              <a:buFont typeface="Noto Sans Symbols"/>
              <a:buChar char="🞂"/>
            </a:pPr>
            <a:r>
              <a:rPr b="0" lang="en-US" sz="2300" strike="noStrike">
                <a:solidFill>
                  <a:srgbClr val="000000"/>
                </a:solidFill>
                <a:latin typeface="Roboto Condensed"/>
                <a:ea typeface="Roboto Condensed"/>
                <a:cs typeface="Roboto Condensed"/>
                <a:sym typeface="Roboto Condensed"/>
              </a:rPr>
              <a:t>It is a foundation of Software Engineering, It is the glue the holds the technology layers together and enables logical and timely development of computer software.</a:t>
            </a:r>
            <a:endParaRPr b="0" sz="23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300"/>
              <a:buFont typeface="Noto Sans Symbols"/>
              <a:buChar char="🞂"/>
            </a:pPr>
            <a:r>
              <a:rPr b="0" lang="en-US" sz="2300" strike="noStrike">
                <a:solidFill>
                  <a:srgbClr val="212121"/>
                </a:solidFill>
                <a:latin typeface="Roboto Condensed"/>
                <a:ea typeface="Roboto Condensed"/>
                <a:cs typeface="Roboto Condensed"/>
                <a:sym typeface="Roboto Condensed"/>
              </a:rPr>
              <a:t>It </a:t>
            </a:r>
            <a:r>
              <a:rPr b="1" lang="en-US" sz="2300" strike="noStrike">
                <a:solidFill>
                  <a:srgbClr val="212121"/>
                </a:solidFill>
                <a:latin typeface="Roboto Condensed"/>
                <a:ea typeface="Roboto Condensed"/>
                <a:cs typeface="Roboto Condensed"/>
                <a:sym typeface="Roboto Condensed"/>
              </a:rPr>
              <a:t>defines</a:t>
            </a:r>
            <a:r>
              <a:rPr b="0" lang="en-US" sz="2300" strike="noStrike">
                <a:solidFill>
                  <a:srgbClr val="212121"/>
                </a:solidFill>
                <a:latin typeface="Roboto Condensed"/>
                <a:ea typeface="Roboto Condensed"/>
                <a:cs typeface="Roboto Condensed"/>
                <a:sym typeface="Roboto Condensed"/>
              </a:rPr>
              <a:t> a </a:t>
            </a:r>
            <a:r>
              <a:rPr b="1" lang="en-US" sz="2300" strike="noStrike">
                <a:solidFill>
                  <a:srgbClr val="212121"/>
                </a:solidFill>
                <a:latin typeface="Roboto Condensed"/>
                <a:ea typeface="Roboto Condensed"/>
                <a:cs typeface="Roboto Condensed"/>
                <a:sym typeface="Roboto Condensed"/>
              </a:rPr>
              <a:t>framework </a:t>
            </a:r>
            <a:r>
              <a:rPr b="0" lang="en-US" sz="2300" strike="noStrike">
                <a:solidFill>
                  <a:srgbClr val="212121"/>
                </a:solidFill>
                <a:latin typeface="Roboto Condensed"/>
                <a:ea typeface="Roboto Condensed"/>
                <a:cs typeface="Roboto Condensed"/>
                <a:sym typeface="Roboto Condensed"/>
              </a:rPr>
              <a:t>with activities for effective delivery of software engineering technology</a:t>
            </a:r>
            <a:endParaRPr b="0" sz="23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300"/>
              <a:buFont typeface="Noto Sans Symbols"/>
              <a:buChar char="🞂"/>
            </a:pPr>
            <a:r>
              <a:rPr b="0" lang="en-US" sz="2300" strike="noStrike">
                <a:solidFill>
                  <a:srgbClr val="212121"/>
                </a:solidFill>
                <a:latin typeface="Roboto Condensed"/>
                <a:ea typeface="Roboto Condensed"/>
                <a:cs typeface="Roboto Condensed"/>
                <a:sym typeface="Roboto Condensed"/>
              </a:rPr>
              <a:t>It establish the context in which technical methods are applied, work products (models, documents, data, reports, forms, etc.) are produced, milestones are established, quality is ensured, and change is properly managed.</a:t>
            </a:r>
            <a:endParaRPr b="0" sz="2300" strike="noStrike">
              <a:solidFill>
                <a:schemeClr val="dk1"/>
              </a:solidFill>
              <a:latin typeface="Arial"/>
              <a:ea typeface="Arial"/>
              <a:cs typeface="Arial"/>
              <a:sym typeface="Arial"/>
            </a:endParaRPr>
          </a:p>
        </p:txBody>
      </p:sp>
      <p:sp>
        <p:nvSpPr>
          <p:cNvPr id="528" name="Google Shape;528;p20"/>
          <p:cNvSpPr/>
          <p:nvPr/>
        </p:nvSpPr>
        <p:spPr>
          <a:xfrm>
            <a:off x="307080" y="3475080"/>
            <a:ext cx="220356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Process Layer</a:t>
            </a:r>
            <a:endParaRPr b="0" sz="2400" strike="noStrike">
              <a:solidFill>
                <a:schemeClr val="dk1"/>
              </a:solidFill>
              <a:latin typeface="Arial"/>
              <a:ea typeface="Arial"/>
              <a:cs typeface="Arial"/>
              <a:sym typeface="Arial"/>
            </a:endParaRPr>
          </a:p>
        </p:txBody>
      </p:sp>
      <p:cxnSp>
        <p:nvCxnSpPr>
          <p:cNvPr id="529" name="Google Shape;529;p20"/>
          <p:cNvCxnSpPr/>
          <p:nvPr/>
        </p:nvCxnSpPr>
        <p:spPr>
          <a:xfrm>
            <a:off x="2490840" y="3936600"/>
            <a:ext cx="9367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1"/>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Engineering Layered Approach Cont.</a:t>
            </a:r>
            <a:endParaRPr b="0" sz="3400" strike="noStrike">
              <a:solidFill>
                <a:srgbClr val="212121"/>
              </a:solidFill>
              <a:latin typeface="Roboto Condensed"/>
              <a:ea typeface="Roboto Condensed"/>
              <a:cs typeface="Roboto Condensed"/>
              <a:sym typeface="Roboto Condensed"/>
            </a:endParaRPr>
          </a:p>
        </p:txBody>
      </p:sp>
      <p:sp>
        <p:nvSpPr>
          <p:cNvPr id="535" name="Google Shape;535;p21"/>
          <p:cNvSpPr txBox="1"/>
          <p:nvPr/>
        </p:nvSpPr>
        <p:spPr>
          <a:xfrm>
            <a:off x="291960" y="1474920"/>
            <a:ext cx="11565720" cy="137484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provides </a:t>
            </a:r>
            <a:r>
              <a:rPr b="1" lang="en-US" sz="2400" strike="noStrike">
                <a:solidFill>
                  <a:srgbClr val="C00000"/>
                </a:solidFill>
                <a:latin typeface="Roboto Condensed"/>
                <a:ea typeface="Roboto Condensed"/>
                <a:cs typeface="Roboto Condensed"/>
                <a:sym typeface="Roboto Condensed"/>
              </a:rPr>
              <a:t>technical how-to’s </a:t>
            </a:r>
            <a:r>
              <a:rPr b="0" lang="en-US" sz="2400" strike="noStrike">
                <a:solidFill>
                  <a:srgbClr val="212121"/>
                </a:solidFill>
                <a:latin typeface="Roboto Condensed"/>
                <a:ea typeface="Roboto Condensed"/>
                <a:cs typeface="Roboto Condensed"/>
                <a:sym typeface="Roboto Condensed"/>
              </a:rPr>
              <a:t>for building software</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a:t>
            </a:r>
            <a:r>
              <a:rPr b="1" lang="en-US" sz="2400" strike="noStrike">
                <a:solidFill>
                  <a:srgbClr val="212121"/>
                </a:solidFill>
                <a:latin typeface="Roboto Condensed"/>
                <a:ea typeface="Roboto Condensed"/>
                <a:cs typeface="Roboto Condensed"/>
                <a:sym typeface="Roboto Condensed"/>
              </a:rPr>
              <a:t>encompasses many tasks </a:t>
            </a:r>
            <a:r>
              <a:rPr b="0" lang="en-US" sz="2400" strike="noStrike">
                <a:solidFill>
                  <a:srgbClr val="212121"/>
                </a:solidFill>
                <a:latin typeface="Roboto Condensed"/>
                <a:ea typeface="Roboto Condensed"/>
                <a:cs typeface="Roboto Condensed"/>
                <a:sym typeface="Roboto Condensed"/>
              </a:rPr>
              <a:t>including communication, requirement analysis, design modeling, program construction, testing and support</a:t>
            </a:r>
            <a:endParaRPr/>
          </a:p>
        </p:txBody>
      </p:sp>
      <p:sp>
        <p:nvSpPr>
          <p:cNvPr id="536" name="Google Shape;536;p21"/>
          <p:cNvSpPr/>
          <p:nvPr/>
        </p:nvSpPr>
        <p:spPr>
          <a:xfrm>
            <a:off x="291960" y="3574800"/>
            <a:ext cx="11565720" cy="270288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Software engineering tools provide automated or semi-automated support for the process and the methods</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Computer‐aided software engineering (</a:t>
            </a:r>
            <a:r>
              <a:rPr b="1" lang="en-US" sz="2400" strike="noStrike">
                <a:solidFill>
                  <a:srgbClr val="C00000"/>
                </a:solidFill>
                <a:latin typeface="Roboto Condensed"/>
                <a:ea typeface="Roboto Condensed"/>
                <a:cs typeface="Roboto Condensed"/>
                <a:sym typeface="Roboto Condensed"/>
              </a:rPr>
              <a:t>CASE</a:t>
            </a:r>
            <a:r>
              <a:rPr b="0" lang="en-US" sz="2400" strike="noStrike">
                <a:solidFill>
                  <a:srgbClr val="212121"/>
                </a:solidFill>
                <a:latin typeface="Roboto Condensed"/>
                <a:ea typeface="Roboto Condensed"/>
                <a:cs typeface="Roboto Condensed"/>
                <a:sym typeface="Roboto Condensed"/>
              </a:rPr>
              <a:t>) is the scientific application of a </a:t>
            </a:r>
            <a:r>
              <a:rPr b="1" lang="en-US" sz="2400" strike="noStrike">
                <a:solidFill>
                  <a:srgbClr val="C00000"/>
                </a:solidFill>
                <a:latin typeface="Roboto Condensed"/>
                <a:ea typeface="Roboto Condensed"/>
                <a:cs typeface="Roboto Condensed"/>
                <a:sym typeface="Roboto Condensed"/>
              </a:rPr>
              <a:t>set of tools </a:t>
            </a:r>
            <a:r>
              <a:rPr b="0" lang="en-US" sz="2400" strike="noStrike">
                <a:solidFill>
                  <a:srgbClr val="212121"/>
                </a:solidFill>
                <a:latin typeface="Roboto Condensed"/>
                <a:ea typeface="Roboto Condensed"/>
                <a:cs typeface="Roboto Condensed"/>
                <a:sym typeface="Roboto Condensed"/>
              </a:rPr>
              <a:t>and </a:t>
            </a:r>
            <a:r>
              <a:rPr b="1" lang="en-US" sz="2400" strike="noStrike">
                <a:solidFill>
                  <a:srgbClr val="C00000"/>
                </a:solidFill>
                <a:latin typeface="Roboto Condensed"/>
                <a:ea typeface="Roboto Condensed"/>
                <a:cs typeface="Roboto Condensed"/>
                <a:sym typeface="Roboto Condensed"/>
              </a:rPr>
              <a:t>methods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to a software system which is meant to </a:t>
            </a:r>
            <a:r>
              <a:rPr b="1" lang="en-US" sz="2400" strike="noStrike">
                <a:solidFill>
                  <a:srgbClr val="212121"/>
                </a:solidFill>
                <a:latin typeface="Roboto Condensed"/>
                <a:ea typeface="Roboto Condensed"/>
                <a:cs typeface="Roboto Condensed"/>
                <a:sym typeface="Roboto Condensed"/>
              </a:rPr>
              <a:t>result in high‐quality, defect‐free, and maintainable software products</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CASE tools automate many of the activities involved in various life cycle phases.</a:t>
            </a:r>
            <a:endParaRPr b="0" sz="2400" strike="noStrike">
              <a:solidFill>
                <a:schemeClr val="dk1"/>
              </a:solidFill>
              <a:latin typeface="Arial"/>
              <a:ea typeface="Arial"/>
              <a:cs typeface="Arial"/>
              <a:sym typeface="Arial"/>
            </a:endParaRPr>
          </a:p>
        </p:txBody>
      </p:sp>
      <p:sp>
        <p:nvSpPr>
          <p:cNvPr id="537" name="Google Shape;537;p21"/>
          <p:cNvSpPr/>
          <p:nvPr/>
        </p:nvSpPr>
        <p:spPr>
          <a:xfrm>
            <a:off x="295560" y="885240"/>
            <a:ext cx="22150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Method</a:t>
            </a:r>
            <a:endParaRPr b="0" sz="2400" strike="noStrike">
              <a:solidFill>
                <a:schemeClr val="dk1"/>
              </a:solidFill>
              <a:latin typeface="Arial"/>
              <a:ea typeface="Arial"/>
              <a:cs typeface="Arial"/>
              <a:sym typeface="Arial"/>
            </a:endParaRPr>
          </a:p>
        </p:txBody>
      </p:sp>
      <p:cxnSp>
        <p:nvCxnSpPr>
          <p:cNvPr id="538" name="Google Shape;538;p21"/>
          <p:cNvCxnSpPr/>
          <p:nvPr/>
        </p:nvCxnSpPr>
        <p:spPr>
          <a:xfrm>
            <a:off x="2479320" y="1346760"/>
            <a:ext cx="682812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539" name="Google Shape;539;p21"/>
          <p:cNvSpPr/>
          <p:nvPr/>
        </p:nvSpPr>
        <p:spPr>
          <a:xfrm>
            <a:off x="295560" y="2970000"/>
            <a:ext cx="22150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Tools</a:t>
            </a:r>
            <a:endParaRPr b="0" sz="2400" strike="noStrike">
              <a:solidFill>
                <a:schemeClr val="dk1"/>
              </a:solidFill>
              <a:latin typeface="Arial"/>
              <a:ea typeface="Arial"/>
              <a:cs typeface="Arial"/>
              <a:sym typeface="Arial"/>
            </a:endParaRPr>
          </a:p>
        </p:txBody>
      </p:sp>
      <p:cxnSp>
        <p:nvCxnSpPr>
          <p:cNvPr id="540" name="Google Shape;540;p21"/>
          <p:cNvCxnSpPr/>
          <p:nvPr/>
        </p:nvCxnSpPr>
        <p:spPr>
          <a:xfrm>
            <a:off x="2479320" y="3431520"/>
            <a:ext cx="937872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ebb636fcf1_0_487"/>
          <p:cNvSpPr txBox="1"/>
          <p:nvPr>
            <p:ph type="title"/>
          </p:nvPr>
        </p:nvSpPr>
        <p:spPr>
          <a:xfrm>
            <a:off x="660625" y="222267"/>
            <a:ext cx="11360700" cy="7635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b="1" lang="en-US" sz="3300">
                <a:solidFill>
                  <a:srgbClr val="212121"/>
                </a:solidFill>
                <a:highlight>
                  <a:schemeClr val="lt2"/>
                </a:highlight>
                <a:latin typeface="Lexend"/>
                <a:ea typeface="Lexend"/>
                <a:cs typeface="Lexend"/>
                <a:sym typeface="Lexend"/>
              </a:rPr>
              <a:t>Program vs Software:</a:t>
            </a:r>
            <a:r>
              <a:rPr b="1" lang="en-US" sz="3300">
                <a:solidFill>
                  <a:srgbClr val="212121"/>
                </a:solidFill>
                <a:highlight>
                  <a:srgbClr val="FFFFFF"/>
                </a:highlight>
                <a:latin typeface="Lexend"/>
                <a:ea typeface="Lexend"/>
                <a:cs typeface="Lexend"/>
                <a:sym typeface="Lexend"/>
              </a:rPr>
              <a:t> </a:t>
            </a:r>
            <a:endParaRPr b="1" sz="5300">
              <a:solidFill>
                <a:srgbClr val="212121"/>
              </a:solidFill>
              <a:latin typeface="Lexend"/>
              <a:ea typeface="Lexend"/>
              <a:cs typeface="Lexend"/>
              <a:sym typeface="Lexend"/>
            </a:endParaRPr>
          </a:p>
        </p:txBody>
      </p:sp>
      <p:sp>
        <p:nvSpPr>
          <p:cNvPr id="127" name="Google Shape;127;g2ebb636fcf1_0_487"/>
          <p:cNvSpPr txBox="1"/>
          <p:nvPr/>
        </p:nvSpPr>
        <p:spPr>
          <a:xfrm>
            <a:off x="782700" y="1751767"/>
            <a:ext cx="4870500" cy="2931900"/>
          </a:xfrm>
          <a:prstGeom prst="rect">
            <a:avLst/>
          </a:prstGeom>
          <a:noFill/>
          <a:ln>
            <a:noFill/>
          </a:ln>
        </p:spPr>
        <p:txBody>
          <a:bodyPr anchorCtr="0" anchor="t" bIns="121900" lIns="121900" spcFirstLastPara="1" rIns="121900" wrap="square" tIns="121900">
            <a:noAutofit/>
          </a:bodyPr>
          <a:lstStyle/>
          <a:p>
            <a:pPr indent="-425450" lvl="0" marL="609600" rtl="0" algn="l">
              <a:spcBef>
                <a:spcPts val="0"/>
              </a:spcBef>
              <a:spcAft>
                <a:spcPts val="0"/>
              </a:spcAft>
              <a:buClr>
                <a:srgbClr val="273239"/>
              </a:buClr>
              <a:buSzPts val="1900"/>
              <a:buFont typeface="Lexend"/>
              <a:buChar char="●"/>
            </a:pPr>
            <a:r>
              <a:rPr b="1" lang="en-US" sz="1900">
                <a:solidFill>
                  <a:srgbClr val="273239"/>
                </a:solidFill>
                <a:highlight>
                  <a:srgbClr val="FFFFFF"/>
                </a:highlight>
                <a:latin typeface="Lexend"/>
                <a:ea typeface="Lexend"/>
                <a:cs typeface="Lexend"/>
                <a:sym typeface="Lexend"/>
              </a:rPr>
              <a:t>A program is a </a:t>
            </a:r>
            <a:r>
              <a:rPr b="1" lang="en-US" sz="1900">
                <a:solidFill>
                  <a:srgbClr val="0077B3"/>
                </a:solidFill>
                <a:highlight>
                  <a:srgbClr val="FFFFFF"/>
                </a:highlight>
                <a:latin typeface="Lexend"/>
                <a:ea typeface="Lexend"/>
                <a:cs typeface="Lexend"/>
                <a:sym typeface="Lexend"/>
              </a:rPr>
              <a:t>set of instructions that are given to a computer</a:t>
            </a:r>
            <a:r>
              <a:rPr b="1" lang="en-US" sz="1900">
                <a:solidFill>
                  <a:srgbClr val="273239"/>
                </a:solidFill>
                <a:highlight>
                  <a:srgbClr val="FFFFFF"/>
                </a:highlight>
                <a:latin typeface="Lexend"/>
                <a:ea typeface="Lexend"/>
                <a:cs typeface="Lexend"/>
                <a:sym typeface="Lexend"/>
              </a:rPr>
              <a:t> in order to achieve a </a:t>
            </a:r>
            <a:r>
              <a:rPr b="1" lang="en-US" sz="1900">
                <a:solidFill>
                  <a:srgbClr val="0077B3"/>
                </a:solidFill>
                <a:highlight>
                  <a:srgbClr val="FFFFFF"/>
                </a:highlight>
                <a:latin typeface="Lexend"/>
                <a:ea typeface="Lexend"/>
                <a:cs typeface="Lexend"/>
                <a:sym typeface="Lexend"/>
              </a:rPr>
              <a:t>specific task </a:t>
            </a:r>
            <a:endParaRPr b="1" sz="1900">
              <a:solidFill>
                <a:srgbClr val="0077B3"/>
              </a:solidFill>
              <a:highlight>
                <a:srgbClr val="FFFFFF"/>
              </a:highlight>
              <a:latin typeface="Lexend"/>
              <a:ea typeface="Lexend"/>
              <a:cs typeface="Lexend"/>
              <a:sym typeface="Lexend"/>
            </a:endParaRPr>
          </a:p>
          <a:p>
            <a:pPr indent="0" lvl="0" marL="609600" rtl="0" algn="l">
              <a:spcBef>
                <a:spcPts val="0"/>
              </a:spcBef>
              <a:spcAft>
                <a:spcPts val="0"/>
              </a:spcAft>
              <a:buNone/>
            </a:pPr>
            <a:r>
              <a:t/>
            </a:r>
            <a:endParaRPr b="1" sz="1900">
              <a:solidFill>
                <a:srgbClr val="273239"/>
              </a:solidFill>
              <a:highlight>
                <a:srgbClr val="FFFFFF"/>
              </a:highlight>
              <a:latin typeface="Lexend"/>
              <a:ea typeface="Lexend"/>
              <a:cs typeface="Lexend"/>
              <a:sym typeface="Lexend"/>
            </a:endParaRPr>
          </a:p>
          <a:p>
            <a:pPr indent="-425450" lvl="0" marL="609600" rtl="0" algn="l">
              <a:spcBef>
                <a:spcPts val="0"/>
              </a:spcBef>
              <a:spcAft>
                <a:spcPts val="0"/>
              </a:spcAft>
              <a:buClr>
                <a:srgbClr val="273239"/>
              </a:buClr>
              <a:buSzPts val="1900"/>
              <a:buFont typeface="Lexend"/>
              <a:buChar char="●"/>
            </a:pPr>
            <a:r>
              <a:rPr b="1" lang="en-US" sz="1900">
                <a:solidFill>
                  <a:srgbClr val="273239"/>
                </a:solidFill>
                <a:highlight>
                  <a:srgbClr val="FFFFFF"/>
                </a:highlight>
                <a:latin typeface="Lexend"/>
                <a:ea typeface="Lexend"/>
                <a:cs typeface="Lexend"/>
                <a:sym typeface="Lexend"/>
              </a:rPr>
              <a:t>A program is </a:t>
            </a:r>
            <a:r>
              <a:rPr b="1" lang="en-US" sz="1900">
                <a:solidFill>
                  <a:srgbClr val="0077B3"/>
                </a:solidFill>
                <a:highlight>
                  <a:srgbClr val="FFFFFF"/>
                </a:highlight>
                <a:latin typeface="Lexend"/>
                <a:ea typeface="Lexend"/>
                <a:cs typeface="Lexend"/>
                <a:sym typeface="Lexend"/>
              </a:rPr>
              <a:t>one of the stages </a:t>
            </a:r>
            <a:r>
              <a:rPr b="1" lang="en-US" sz="1900">
                <a:solidFill>
                  <a:srgbClr val="273239"/>
                </a:solidFill>
                <a:highlight>
                  <a:srgbClr val="FFFFFF"/>
                </a:highlight>
                <a:latin typeface="Lexend"/>
                <a:ea typeface="Lexend"/>
                <a:cs typeface="Lexend"/>
                <a:sym typeface="Lexend"/>
              </a:rPr>
              <a:t>involved in the development of the software.</a:t>
            </a:r>
            <a:endParaRPr b="1" sz="1900">
              <a:solidFill>
                <a:srgbClr val="273239"/>
              </a:solidFill>
              <a:highlight>
                <a:srgbClr val="FFFFFF"/>
              </a:highlight>
              <a:latin typeface="Lexend"/>
              <a:ea typeface="Lexend"/>
              <a:cs typeface="Lexend"/>
              <a:sym typeface="Lexend"/>
            </a:endParaRPr>
          </a:p>
          <a:p>
            <a:pPr indent="0" lvl="0" marL="609600" rtl="0" algn="l">
              <a:spcBef>
                <a:spcPts val="0"/>
              </a:spcBef>
              <a:spcAft>
                <a:spcPts val="0"/>
              </a:spcAft>
              <a:buNone/>
            </a:pPr>
            <a:r>
              <a:t/>
            </a:r>
            <a:endParaRPr b="1" sz="1900">
              <a:solidFill>
                <a:srgbClr val="273239"/>
              </a:solidFill>
              <a:highlight>
                <a:srgbClr val="FFFFFF"/>
              </a:highlight>
              <a:latin typeface="Lexend"/>
              <a:ea typeface="Lexend"/>
              <a:cs typeface="Lexend"/>
              <a:sym typeface="Lexend"/>
            </a:endParaRPr>
          </a:p>
        </p:txBody>
      </p:sp>
      <p:sp>
        <p:nvSpPr>
          <p:cNvPr id="128" name="Google Shape;128;g2ebb636fcf1_0_487"/>
          <p:cNvSpPr txBox="1"/>
          <p:nvPr/>
        </p:nvSpPr>
        <p:spPr>
          <a:xfrm>
            <a:off x="6087733" y="1677233"/>
            <a:ext cx="5404500" cy="2931900"/>
          </a:xfrm>
          <a:prstGeom prst="rect">
            <a:avLst/>
          </a:prstGeom>
          <a:noFill/>
          <a:ln>
            <a:noFill/>
          </a:ln>
        </p:spPr>
        <p:txBody>
          <a:bodyPr anchorCtr="0" anchor="t" bIns="121900" lIns="121900" spcFirstLastPara="1" rIns="121900" wrap="square" tIns="121900">
            <a:noAutofit/>
          </a:bodyPr>
          <a:lstStyle/>
          <a:p>
            <a:pPr indent="-425450" lvl="0" marL="609600" rtl="0" algn="l">
              <a:spcBef>
                <a:spcPts val="0"/>
              </a:spcBef>
              <a:spcAft>
                <a:spcPts val="0"/>
              </a:spcAft>
              <a:buClr>
                <a:srgbClr val="273239"/>
              </a:buClr>
              <a:buSzPts val="1900"/>
              <a:buFont typeface="Lexend"/>
              <a:buChar char="●"/>
            </a:pPr>
            <a:r>
              <a:rPr b="1" lang="en-US" sz="1900">
                <a:solidFill>
                  <a:srgbClr val="273239"/>
                </a:solidFill>
                <a:highlight>
                  <a:srgbClr val="FFFFFF"/>
                </a:highlight>
                <a:latin typeface="Lexend"/>
                <a:ea typeface="Lexend"/>
                <a:cs typeface="Lexend"/>
                <a:sym typeface="Lexend"/>
              </a:rPr>
              <a:t>Software is when a program is made available for </a:t>
            </a:r>
            <a:r>
              <a:rPr b="1" lang="en-US" sz="1900">
                <a:solidFill>
                  <a:srgbClr val="0077B3"/>
                </a:solidFill>
                <a:highlight>
                  <a:srgbClr val="FFFFFF"/>
                </a:highlight>
                <a:latin typeface="Lexend"/>
                <a:ea typeface="Lexend"/>
                <a:cs typeface="Lexend"/>
                <a:sym typeface="Lexend"/>
              </a:rPr>
              <a:t>commercial business and is properly documented along with its licensing.</a:t>
            </a:r>
            <a:endParaRPr b="1" sz="1900">
              <a:solidFill>
                <a:srgbClr val="0077B3"/>
              </a:solidFill>
              <a:highlight>
                <a:srgbClr val="FFFFFF"/>
              </a:highlight>
              <a:latin typeface="Lexend"/>
              <a:ea typeface="Lexend"/>
              <a:cs typeface="Lexend"/>
              <a:sym typeface="Lexend"/>
            </a:endParaRPr>
          </a:p>
          <a:p>
            <a:pPr indent="0" lvl="0" marL="609600" rtl="0" algn="l">
              <a:spcBef>
                <a:spcPts val="0"/>
              </a:spcBef>
              <a:spcAft>
                <a:spcPts val="0"/>
              </a:spcAft>
              <a:buNone/>
            </a:pPr>
            <a:r>
              <a:t/>
            </a:r>
            <a:endParaRPr b="1" sz="1900">
              <a:solidFill>
                <a:srgbClr val="273239"/>
              </a:solidFill>
              <a:highlight>
                <a:srgbClr val="FFFFFF"/>
              </a:highlight>
              <a:latin typeface="Lexend"/>
              <a:ea typeface="Lexend"/>
              <a:cs typeface="Lexend"/>
              <a:sym typeface="Lexend"/>
            </a:endParaRPr>
          </a:p>
          <a:p>
            <a:pPr indent="-425450" lvl="0" marL="609600" rtl="0" algn="l">
              <a:spcBef>
                <a:spcPts val="0"/>
              </a:spcBef>
              <a:spcAft>
                <a:spcPts val="0"/>
              </a:spcAft>
              <a:buClr>
                <a:srgbClr val="273239"/>
              </a:buClr>
              <a:buSzPts val="1900"/>
              <a:buFont typeface="Lexend"/>
              <a:buChar char="●"/>
            </a:pPr>
            <a:r>
              <a:rPr b="1" lang="en-US" sz="1900">
                <a:solidFill>
                  <a:srgbClr val="273239"/>
                </a:solidFill>
                <a:highlight>
                  <a:srgbClr val="FFFFFF"/>
                </a:highlight>
                <a:latin typeface="Lexend"/>
                <a:ea typeface="Lexend"/>
                <a:cs typeface="Lexend"/>
                <a:sym typeface="Lexend"/>
              </a:rPr>
              <a:t>Software development usually follows </a:t>
            </a:r>
            <a:r>
              <a:rPr b="1" lang="en-US" sz="1900">
                <a:solidFill>
                  <a:srgbClr val="0077B3"/>
                </a:solidFill>
                <a:highlight>
                  <a:srgbClr val="FFFFFF"/>
                </a:highlight>
                <a:latin typeface="Lexend"/>
                <a:ea typeface="Lexend"/>
                <a:cs typeface="Lexend"/>
                <a:sym typeface="Lexend"/>
              </a:rPr>
              <a:t>a life cycle</a:t>
            </a:r>
            <a:endParaRPr b="1" sz="1900">
              <a:solidFill>
                <a:srgbClr val="0077B3"/>
              </a:solidFill>
              <a:highlight>
                <a:srgbClr val="FFFFFF"/>
              </a:highlight>
              <a:latin typeface="Lexend"/>
              <a:ea typeface="Lexend"/>
              <a:cs typeface="Lexend"/>
              <a:sym typeface="Lexend"/>
            </a:endParaRPr>
          </a:p>
          <a:p>
            <a:pPr indent="-425450" lvl="0" marL="609600" rtl="0" algn="l">
              <a:spcBef>
                <a:spcPts val="0"/>
              </a:spcBef>
              <a:spcAft>
                <a:spcPts val="0"/>
              </a:spcAft>
              <a:buClr>
                <a:srgbClr val="273239"/>
              </a:buClr>
              <a:buSzPts val="1900"/>
              <a:buFont typeface="Lexend"/>
              <a:buChar char="-"/>
            </a:pPr>
            <a:r>
              <a:rPr b="1" lang="en-US" sz="1900">
                <a:solidFill>
                  <a:srgbClr val="273239"/>
                </a:solidFill>
                <a:highlight>
                  <a:srgbClr val="FFFFFF"/>
                </a:highlight>
                <a:latin typeface="Lexend"/>
                <a:ea typeface="Lexend"/>
                <a:cs typeface="Lexend"/>
                <a:sym typeface="Lexend"/>
              </a:rPr>
              <a:t>which involves the feasibility study of the project, requirement gathering, development of a prototype, system design, coding, and testing.</a:t>
            </a:r>
            <a:endParaRPr b="1" sz="1900">
              <a:solidFill>
                <a:srgbClr val="273239"/>
              </a:solidFill>
              <a:highlight>
                <a:srgbClr val="FFFFFF"/>
              </a:highlight>
              <a:latin typeface="Lexend"/>
              <a:ea typeface="Lexend"/>
              <a:cs typeface="Lexend"/>
              <a:sym typeface="Lexend"/>
            </a:endParaRPr>
          </a:p>
        </p:txBody>
      </p:sp>
      <p:sp>
        <p:nvSpPr>
          <p:cNvPr id="129" name="Google Shape;129;g2ebb636fcf1_0_487"/>
          <p:cNvSpPr txBox="1"/>
          <p:nvPr/>
        </p:nvSpPr>
        <p:spPr>
          <a:xfrm>
            <a:off x="1490867" y="5449667"/>
            <a:ext cx="9392400" cy="763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900">
                <a:solidFill>
                  <a:srgbClr val="C00000"/>
                </a:solidFill>
                <a:highlight>
                  <a:srgbClr val="FFFFFF"/>
                </a:highlight>
                <a:latin typeface="Lexend Black"/>
                <a:ea typeface="Lexend Black"/>
                <a:cs typeface="Lexend Black"/>
                <a:sym typeface="Lexend Black"/>
              </a:rPr>
              <a:t>Software=Program+documentation+licensing.</a:t>
            </a:r>
            <a:endParaRPr sz="3100">
              <a:solidFill>
                <a:srgbClr val="C00000"/>
              </a:solidFill>
              <a:latin typeface="Lexend Black"/>
              <a:ea typeface="Lexend Black"/>
              <a:cs typeface="Lexend Black"/>
              <a:sym typeface="Lexend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2"/>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Process</a:t>
            </a:r>
            <a:endParaRPr b="0" sz="3400" strike="noStrike">
              <a:solidFill>
                <a:srgbClr val="212121"/>
              </a:solidFill>
              <a:latin typeface="Roboto Condensed"/>
              <a:ea typeface="Roboto Condensed"/>
              <a:cs typeface="Roboto Condensed"/>
              <a:sym typeface="Roboto Condensed"/>
            </a:endParaRPr>
          </a:p>
        </p:txBody>
      </p:sp>
      <p:sp>
        <p:nvSpPr>
          <p:cNvPr id="546" name="Google Shape;546;p22"/>
          <p:cNvSpPr txBox="1"/>
          <p:nvPr/>
        </p:nvSpPr>
        <p:spPr>
          <a:xfrm>
            <a:off x="131040" y="909720"/>
            <a:ext cx="11929320" cy="565452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 </a:t>
            </a:r>
            <a:r>
              <a:rPr b="1" lang="en-US" sz="2400" strike="noStrike">
                <a:solidFill>
                  <a:srgbClr val="C00000"/>
                </a:solidFill>
                <a:latin typeface="Roboto Condensed"/>
                <a:ea typeface="Roboto Condensed"/>
                <a:cs typeface="Roboto Condensed"/>
                <a:sym typeface="Roboto Condensed"/>
              </a:rPr>
              <a:t>process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is a collection of </a:t>
            </a:r>
            <a:r>
              <a:rPr b="1" lang="en-US" sz="2400" strike="noStrike">
                <a:solidFill>
                  <a:srgbClr val="212121"/>
                </a:solidFill>
                <a:latin typeface="Roboto Condensed"/>
                <a:ea typeface="Roboto Condensed"/>
                <a:cs typeface="Roboto Condensed"/>
                <a:sym typeface="Roboto Condensed"/>
              </a:rPr>
              <a:t>activities</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actions </a:t>
            </a:r>
            <a:r>
              <a:rPr b="0" lang="en-US" sz="2400" strike="noStrike">
                <a:solidFill>
                  <a:srgbClr val="212121"/>
                </a:solidFill>
                <a:latin typeface="Roboto Condensed"/>
                <a:ea typeface="Roboto Condensed"/>
                <a:cs typeface="Roboto Condensed"/>
                <a:sym typeface="Roboto Condensed"/>
              </a:rPr>
              <a:t>and </a:t>
            </a:r>
            <a:r>
              <a:rPr b="1" lang="en-US" sz="2400" strike="noStrike">
                <a:solidFill>
                  <a:srgbClr val="212121"/>
                </a:solidFill>
                <a:latin typeface="Roboto Condensed"/>
                <a:ea typeface="Roboto Condensed"/>
                <a:cs typeface="Roboto Condensed"/>
                <a:sym typeface="Roboto Condensed"/>
              </a:rPr>
              <a:t>tasks</a:t>
            </a:r>
            <a:r>
              <a:rPr b="0" lang="en-US" sz="2400" strike="noStrike">
                <a:solidFill>
                  <a:srgbClr val="212121"/>
                </a:solidFill>
                <a:latin typeface="Roboto Condensed"/>
                <a:ea typeface="Roboto Condensed"/>
                <a:cs typeface="Roboto Condensed"/>
                <a:sym typeface="Roboto Condensed"/>
              </a:rPr>
              <a:t> that are performed when some work product is to be created</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 process is not a </a:t>
            </a:r>
            <a:r>
              <a:rPr b="1" lang="en-US" sz="2400" strike="noStrike">
                <a:solidFill>
                  <a:srgbClr val="C00000"/>
                </a:solidFill>
                <a:latin typeface="Roboto Condensed"/>
                <a:ea typeface="Roboto Condensed"/>
                <a:cs typeface="Roboto Condensed"/>
                <a:sym typeface="Roboto Condensed"/>
              </a:rPr>
              <a:t>rigid prescription</a:t>
            </a:r>
            <a:r>
              <a:rPr b="0" lang="en-US" sz="2400" strike="noStrike">
                <a:solidFill>
                  <a:srgbClr val="212121"/>
                </a:solidFill>
                <a:latin typeface="Roboto Condensed"/>
                <a:ea typeface="Roboto Condensed"/>
                <a:cs typeface="Roboto Condensed"/>
                <a:sym typeface="Roboto Condensed"/>
              </a:rPr>
              <a:t> for how to build the software, rather it is </a:t>
            </a:r>
            <a:r>
              <a:rPr b="1" lang="en-US" sz="2400" strike="noStrike">
                <a:solidFill>
                  <a:srgbClr val="C00000"/>
                </a:solidFill>
                <a:latin typeface="Roboto Condensed"/>
                <a:ea typeface="Roboto Condensed"/>
                <a:cs typeface="Roboto Condensed"/>
                <a:sym typeface="Roboto Condensed"/>
              </a:rPr>
              <a:t>adaptable approach</a:t>
            </a:r>
            <a:r>
              <a:rPr b="0" lang="en-US" sz="2400" strike="noStrike">
                <a:solidFill>
                  <a:srgbClr val="212121"/>
                </a:solidFill>
                <a:latin typeface="Roboto Condensed"/>
                <a:ea typeface="Roboto Condensed"/>
                <a:cs typeface="Roboto Condensed"/>
                <a:sym typeface="Roboto Condensed"/>
              </a:rPr>
              <a:t> that enables the people doing the work to </a:t>
            </a:r>
            <a:r>
              <a:rPr b="1" lang="en-US" sz="2400" strike="noStrike">
                <a:solidFill>
                  <a:srgbClr val="C00000"/>
                </a:solidFill>
                <a:latin typeface="Roboto Condensed"/>
                <a:ea typeface="Roboto Condensed"/>
                <a:cs typeface="Roboto Condensed"/>
                <a:sym typeface="Roboto Condensed"/>
              </a:rPr>
              <a:t>pick</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and </a:t>
            </a:r>
            <a:r>
              <a:rPr b="1" lang="en-US" sz="2400" strike="noStrike">
                <a:solidFill>
                  <a:srgbClr val="C00000"/>
                </a:solidFill>
                <a:latin typeface="Roboto Condensed"/>
                <a:ea typeface="Roboto Condensed"/>
                <a:cs typeface="Roboto Condensed"/>
                <a:sym typeface="Roboto Condensed"/>
              </a:rPr>
              <a:t>choose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the </a:t>
            </a:r>
            <a:r>
              <a:rPr b="1" lang="en-US" sz="2400" strike="noStrike">
                <a:solidFill>
                  <a:srgbClr val="C00000"/>
                </a:solidFill>
                <a:latin typeface="Roboto Condensed"/>
                <a:ea typeface="Roboto Condensed"/>
                <a:cs typeface="Roboto Condensed"/>
                <a:sym typeface="Roboto Condensed"/>
              </a:rPr>
              <a:t>appropriate set of work actions </a:t>
            </a:r>
            <a:r>
              <a:rPr b="0" lang="en-US" sz="2400" strike="noStrike">
                <a:solidFill>
                  <a:srgbClr val="212121"/>
                </a:solidFill>
                <a:latin typeface="Roboto Condensed"/>
                <a:ea typeface="Roboto Condensed"/>
                <a:cs typeface="Roboto Condensed"/>
                <a:sym typeface="Roboto Condensed"/>
              </a:rPr>
              <a:t>and tasks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An </a:t>
            </a:r>
            <a:r>
              <a:rPr b="1" lang="en-US" sz="2400" strike="noStrike">
                <a:solidFill>
                  <a:srgbClr val="B84742"/>
                </a:solidFill>
                <a:latin typeface="Roboto Condensed"/>
                <a:ea typeface="Roboto Condensed"/>
                <a:cs typeface="Roboto Condensed"/>
                <a:sym typeface="Roboto Condensed"/>
              </a:rPr>
              <a:t>activity</a:t>
            </a:r>
            <a:r>
              <a:rPr b="0" lang="en-US" sz="2400" strike="noStrike">
                <a:solidFill>
                  <a:srgbClr val="212121"/>
                </a:solidFill>
                <a:latin typeface="Roboto Condensed"/>
                <a:ea typeface="Roboto Condensed"/>
                <a:cs typeface="Roboto Condensed"/>
                <a:sym typeface="Roboto Condensed"/>
              </a:rPr>
              <a:t> try to </a:t>
            </a:r>
            <a:r>
              <a:rPr b="1" lang="en-US" sz="2400" strike="noStrike">
                <a:solidFill>
                  <a:srgbClr val="B84742"/>
                </a:solidFill>
                <a:latin typeface="Roboto Condensed"/>
                <a:ea typeface="Roboto Condensed"/>
                <a:cs typeface="Roboto Condensed"/>
                <a:sym typeface="Roboto Condensed"/>
              </a:rPr>
              <a:t>achieve</a:t>
            </a:r>
            <a:r>
              <a:rPr b="0" lang="en-US" sz="2400" strike="noStrike">
                <a:solidFill>
                  <a:srgbClr val="212121"/>
                </a:solidFill>
                <a:latin typeface="Roboto Condensed"/>
                <a:ea typeface="Roboto Condensed"/>
                <a:cs typeface="Roboto Condensed"/>
                <a:sym typeface="Roboto Condensed"/>
              </a:rPr>
              <a:t> a </a:t>
            </a:r>
            <a:r>
              <a:rPr b="1" lang="en-US" sz="2400" strike="noStrike">
                <a:solidFill>
                  <a:srgbClr val="B84742"/>
                </a:solidFill>
                <a:latin typeface="Roboto Condensed"/>
                <a:ea typeface="Roboto Condensed"/>
                <a:cs typeface="Roboto Condensed"/>
                <a:sym typeface="Roboto Condensed"/>
              </a:rPr>
              <a:t>broad objective</a:t>
            </a:r>
            <a:r>
              <a:rPr b="0" lang="en-US" sz="2400" strike="noStrike">
                <a:solidFill>
                  <a:srgbClr val="212121"/>
                </a:solidFill>
                <a:latin typeface="Roboto Condensed"/>
                <a:ea typeface="Roboto Condensed"/>
                <a:cs typeface="Roboto Condensed"/>
                <a:sym typeface="Roboto Condensed"/>
              </a:rPr>
              <a:t> (e.g., communication with stakeholders) </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An </a:t>
            </a:r>
            <a:r>
              <a:rPr b="1" lang="en-US" sz="2400" strike="noStrike">
                <a:solidFill>
                  <a:srgbClr val="B84742"/>
                </a:solidFill>
                <a:latin typeface="Roboto Condensed"/>
                <a:ea typeface="Roboto Condensed"/>
                <a:cs typeface="Roboto Condensed"/>
                <a:sym typeface="Roboto Condensed"/>
              </a:rPr>
              <a:t>activity</a:t>
            </a:r>
            <a:r>
              <a:rPr b="0" lang="en-US" sz="2400" strike="noStrike">
                <a:solidFill>
                  <a:srgbClr val="212121"/>
                </a:solidFill>
                <a:latin typeface="Roboto Condensed"/>
                <a:ea typeface="Roboto Condensed"/>
                <a:cs typeface="Roboto Condensed"/>
                <a:sym typeface="Roboto Condensed"/>
              </a:rPr>
              <a:t> is </a:t>
            </a:r>
            <a:r>
              <a:rPr b="1" lang="en-US" sz="2400" strike="noStrike">
                <a:solidFill>
                  <a:srgbClr val="B84742"/>
                </a:solidFill>
                <a:latin typeface="Roboto Condensed"/>
                <a:ea typeface="Roboto Condensed"/>
                <a:cs typeface="Roboto Condensed"/>
                <a:sym typeface="Roboto Condensed"/>
              </a:rPr>
              <a:t>applied</a:t>
            </a:r>
            <a:r>
              <a:rPr b="0" lang="en-US" sz="2400" strike="noStrike">
                <a:solidFill>
                  <a:srgbClr val="212121"/>
                </a:solidFill>
                <a:latin typeface="Roboto Condensed"/>
                <a:ea typeface="Roboto Condensed"/>
                <a:cs typeface="Roboto Condensed"/>
                <a:sym typeface="Roboto Condensed"/>
              </a:rPr>
              <a:t> regardless of the </a:t>
            </a:r>
            <a:r>
              <a:rPr b="1" lang="en-US" sz="2400" strike="noStrike">
                <a:solidFill>
                  <a:srgbClr val="212121"/>
                </a:solidFill>
                <a:latin typeface="Roboto Condensed"/>
                <a:ea typeface="Roboto Condensed"/>
                <a:cs typeface="Roboto Condensed"/>
                <a:sym typeface="Roboto Condensed"/>
              </a:rPr>
              <a:t>application domain</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size of the project</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complexity of the effort</a:t>
            </a:r>
            <a:r>
              <a:rPr b="0" lang="en-US" sz="2400" strike="noStrike">
                <a:solidFill>
                  <a:srgbClr val="212121"/>
                </a:solidFill>
                <a:latin typeface="Roboto Condensed"/>
                <a:ea typeface="Roboto Condensed"/>
                <a:cs typeface="Roboto Condensed"/>
                <a:sym typeface="Roboto Condensed"/>
              </a:rPr>
              <a:t>, or </a:t>
            </a:r>
            <a:r>
              <a:rPr b="1" lang="en-US" sz="2400" strike="noStrike">
                <a:solidFill>
                  <a:srgbClr val="212121"/>
                </a:solidFill>
                <a:latin typeface="Roboto Condensed"/>
                <a:ea typeface="Roboto Condensed"/>
                <a:cs typeface="Roboto Condensed"/>
                <a:sym typeface="Roboto Condensed"/>
              </a:rPr>
              <a:t>degree of accuracy</a:t>
            </a:r>
            <a:r>
              <a:rPr b="0" lang="en-US" sz="2400" strike="noStrike">
                <a:solidFill>
                  <a:srgbClr val="212121"/>
                </a:solidFill>
                <a:latin typeface="Roboto Condensed"/>
                <a:ea typeface="Roboto Condensed"/>
                <a:cs typeface="Roboto Condensed"/>
                <a:sym typeface="Roboto Condensed"/>
              </a:rPr>
              <a:t> with which software engineering is to be applied.</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An </a:t>
            </a:r>
            <a:r>
              <a:rPr b="1" lang="en-US" sz="2400" strike="noStrike">
                <a:solidFill>
                  <a:srgbClr val="B84742"/>
                </a:solidFill>
                <a:latin typeface="Roboto Condensed"/>
                <a:ea typeface="Roboto Condensed"/>
                <a:cs typeface="Roboto Condensed"/>
                <a:sym typeface="Roboto Condensed"/>
              </a:rPr>
              <a:t>action</a:t>
            </a:r>
            <a:r>
              <a:rPr b="0" lang="en-US" sz="2400" strike="noStrike">
                <a:solidFill>
                  <a:srgbClr val="212121"/>
                </a:solidFill>
                <a:latin typeface="Roboto Condensed"/>
                <a:ea typeface="Roboto Condensed"/>
                <a:cs typeface="Roboto Condensed"/>
                <a:sym typeface="Roboto Condensed"/>
              </a:rPr>
              <a:t> (e.g., architectural design) </a:t>
            </a:r>
            <a:r>
              <a:rPr b="1" lang="en-US" sz="2400" strike="noStrike">
                <a:solidFill>
                  <a:srgbClr val="B84742"/>
                </a:solidFill>
                <a:latin typeface="Roboto Condensed"/>
                <a:ea typeface="Roboto Condensed"/>
                <a:cs typeface="Roboto Condensed"/>
                <a:sym typeface="Roboto Condensed"/>
              </a:rPr>
              <a:t>encompasses</a:t>
            </a:r>
            <a:r>
              <a:rPr b="0" lang="en-US" sz="2400" strike="noStrike">
                <a:solidFill>
                  <a:srgbClr val="212121"/>
                </a:solidFill>
                <a:latin typeface="Roboto Condensed"/>
                <a:ea typeface="Roboto Condensed"/>
                <a:cs typeface="Roboto Condensed"/>
                <a:sym typeface="Roboto Condensed"/>
              </a:rPr>
              <a:t> a </a:t>
            </a:r>
            <a:r>
              <a:rPr b="1" lang="en-US" sz="2400" strike="noStrike">
                <a:solidFill>
                  <a:srgbClr val="B84742"/>
                </a:solidFill>
                <a:latin typeface="Roboto Condensed"/>
                <a:ea typeface="Roboto Condensed"/>
                <a:cs typeface="Roboto Condensed"/>
                <a:sym typeface="Roboto Condensed"/>
              </a:rPr>
              <a:t>set of tasks</a:t>
            </a:r>
            <a:r>
              <a:rPr b="0" lang="en-US" sz="2400" strike="noStrike">
                <a:solidFill>
                  <a:srgbClr val="212121"/>
                </a:solidFill>
                <a:latin typeface="Roboto Condensed"/>
                <a:ea typeface="Roboto Condensed"/>
                <a:cs typeface="Roboto Condensed"/>
                <a:sym typeface="Roboto Condensed"/>
              </a:rPr>
              <a:t> that </a:t>
            </a:r>
            <a:r>
              <a:rPr b="1" lang="en-US" sz="2400" strike="noStrike">
                <a:solidFill>
                  <a:srgbClr val="212121"/>
                </a:solidFill>
                <a:latin typeface="Roboto Condensed"/>
                <a:ea typeface="Roboto Condensed"/>
                <a:cs typeface="Roboto Condensed"/>
                <a:sym typeface="Roboto Condensed"/>
              </a:rPr>
              <a:t>produce</a:t>
            </a:r>
            <a:r>
              <a:rPr b="0" lang="en-US" sz="2400" strike="noStrike">
                <a:solidFill>
                  <a:srgbClr val="212121"/>
                </a:solidFill>
                <a:latin typeface="Roboto Condensed"/>
                <a:ea typeface="Roboto Condensed"/>
                <a:cs typeface="Roboto Condensed"/>
                <a:sym typeface="Roboto Condensed"/>
              </a:rPr>
              <a:t> a major </a:t>
            </a:r>
            <a:r>
              <a:rPr b="1" lang="en-US" sz="2400" strike="noStrike">
                <a:solidFill>
                  <a:srgbClr val="212121"/>
                </a:solidFill>
                <a:latin typeface="Roboto Condensed"/>
                <a:ea typeface="Roboto Condensed"/>
                <a:cs typeface="Roboto Condensed"/>
                <a:sym typeface="Roboto Condensed"/>
              </a:rPr>
              <a:t>work product</a:t>
            </a:r>
            <a:r>
              <a:rPr b="0" lang="en-US" sz="2400" strike="noStrike">
                <a:solidFill>
                  <a:srgbClr val="212121"/>
                </a:solidFill>
                <a:latin typeface="Roboto Condensed"/>
                <a:ea typeface="Roboto Condensed"/>
                <a:cs typeface="Roboto Condensed"/>
                <a:sym typeface="Roboto Condensed"/>
              </a:rPr>
              <a:t> (e.g., an architectural design model).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 </a:t>
            </a:r>
            <a:r>
              <a:rPr b="1" lang="en-US" sz="2400" strike="noStrike">
                <a:solidFill>
                  <a:srgbClr val="B84742"/>
                </a:solidFill>
                <a:latin typeface="Roboto Condensed"/>
                <a:ea typeface="Roboto Condensed"/>
                <a:cs typeface="Roboto Condensed"/>
                <a:sym typeface="Roboto Condensed"/>
              </a:rPr>
              <a:t>task</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focuses</a:t>
            </a:r>
            <a:r>
              <a:rPr b="0" lang="en-US" sz="2400" strike="noStrike">
                <a:solidFill>
                  <a:srgbClr val="212121"/>
                </a:solidFill>
                <a:latin typeface="Roboto Condensed"/>
                <a:ea typeface="Roboto Condensed"/>
                <a:cs typeface="Roboto Condensed"/>
                <a:sym typeface="Roboto Condensed"/>
              </a:rPr>
              <a:t> on a </a:t>
            </a:r>
            <a:r>
              <a:rPr b="1" lang="en-US" sz="2400" strike="noStrike">
                <a:solidFill>
                  <a:srgbClr val="B84742"/>
                </a:solidFill>
                <a:latin typeface="Roboto Condensed"/>
                <a:ea typeface="Roboto Condensed"/>
                <a:cs typeface="Roboto Condensed"/>
                <a:sym typeface="Roboto Condensed"/>
              </a:rPr>
              <a:t>small, but well-defined objective</a:t>
            </a:r>
            <a:r>
              <a:rPr b="0" lang="en-US" sz="2400" strike="noStrike">
                <a:solidFill>
                  <a:srgbClr val="212121"/>
                </a:solidFill>
                <a:latin typeface="Roboto Condensed"/>
                <a:ea typeface="Roboto Condensed"/>
                <a:cs typeface="Roboto Condensed"/>
                <a:sym typeface="Roboto Condensed"/>
              </a:rPr>
              <a:t> (e.g., conducting a unit test) that </a:t>
            </a:r>
            <a:r>
              <a:rPr b="1" lang="en-US" sz="2400" strike="noStrike">
                <a:solidFill>
                  <a:srgbClr val="212121"/>
                </a:solidFill>
                <a:latin typeface="Roboto Condensed"/>
                <a:ea typeface="Roboto Condensed"/>
                <a:cs typeface="Roboto Condensed"/>
                <a:sym typeface="Roboto Condensed"/>
              </a:rPr>
              <a:t>produces</a:t>
            </a:r>
            <a:r>
              <a:rPr b="0" lang="en-US" sz="2400" strike="noStrike">
                <a:solidFill>
                  <a:srgbClr val="212121"/>
                </a:solidFill>
                <a:latin typeface="Roboto Condensed"/>
                <a:ea typeface="Roboto Condensed"/>
                <a:cs typeface="Roboto Condensed"/>
                <a:sym typeface="Roboto Condensed"/>
              </a:rPr>
              <a:t> a </a:t>
            </a:r>
            <a:r>
              <a:rPr b="1" lang="en-US" sz="2400" strike="noStrike">
                <a:solidFill>
                  <a:srgbClr val="212121"/>
                </a:solidFill>
                <a:latin typeface="Roboto Condensed"/>
                <a:ea typeface="Roboto Condensed"/>
                <a:cs typeface="Roboto Condensed"/>
                <a:sym typeface="Roboto Condensed"/>
              </a:rPr>
              <a:t>noticeable outcome</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Each of these </a:t>
            </a:r>
            <a:r>
              <a:rPr b="0" lang="en-US" sz="2400" strike="noStrike">
                <a:solidFill>
                  <a:srgbClr val="212121"/>
                </a:solidFill>
                <a:latin typeface="Roboto Condensed"/>
                <a:ea typeface="Roboto Condensed"/>
                <a:cs typeface="Roboto Condensed"/>
                <a:sym typeface="Roboto Condensed"/>
              </a:rPr>
              <a:t>activities, actions &amp; tasks </a:t>
            </a:r>
            <a:r>
              <a:rPr b="1" lang="en-US" sz="2400" strike="noStrike">
                <a:solidFill>
                  <a:srgbClr val="C00000"/>
                </a:solidFill>
                <a:latin typeface="Roboto Condensed"/>
                <a:ea typeface="Roboto Condensed"/>
                <a:cs typeface="Roboto Condensed"/>
                <a:sym typeface="Roboto Condensed"/>
              </a:rPr>
              <a:t>reside</a:t>
            </a:r>
            <a:r>
              <a:rPr b="0" lang="en-US" sz="2400" strike="noStrike">
                <a:solidFill>
                  <a:srgbClr val="C00000"/>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within</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 </a:t>
            </a:r>
            <a:r>
              <a:rPr b="1" lang="en-US" sz="2400" strike="noStrike">
                <a:solidFill>
                  <a:srgbClr val="C00000"/>
                </a:solidFill>
                <a:latin typeface="Roboto Condensed"/>
                <a:ea typeface="Roboto Condensed"/>
                <a:cs typeface="Roboto Condensed"/>
                <a:sym typeface="Roboto Condensed"/>
              </a:rPr>
              <a:t>framework</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or model</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3"/>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Process</a:t>
            </a:r>
            <a:endParaRPr b="0" sz="3400" strike="noStrike">
              <a:solidFill>
                <a:srgbClr val="212121"/>
              </a:solidFill>
              <a:latin typeface="Roboto Condensed"/>
              <a:ea typeface="Roboto Condensed"/>
              <a:cs typeface="Roboto Condensed"/>
              <a:sym typeface="Roboto Condensed"/>
            </a:endParaRPr>
          </a:p>
        </p:txBody>
      </p:sp>
      <p:sp>
        <p:nvSpPr>
          <p:cNvPr id="552" name="Google Shape;552;p23"/>
          <p:cNvSpPr txBox="1"/>
          <p:nvPr/>
        </p:nvSpPr>
        <p:spPr>
          <a:xfrm>
            <a:off x="199080" y="818280"/>
            <a:ext cx="5591880" cy="300492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Figure represents “The Software Process”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Each framework </a:t>
            </a:r>
            <a:r>
              <a:rPr b="1" lang="en-US" sz="2400" strike="noStrike">
                <a:solidFill>
                  <a:srgbClr val="C00000"/>
                </a:solidFill>
                <a:latin typeface="Roboto Condensed"/>
                <a:ea typeface="Roboto Condensed"/>
                <a:cs typeface="Roboto Condensed"/>
                <a:sym typeface="Roboto Condensed"/>
              </a:rPr>
              <a:t>activity is populated </a:t>
            </a:r>
            <a:r>
              <a:rPr b="0" lang="en-US" sz="2400" strike="noStrike">
                <a:solidFill>
                  <a:srgbClr val="212121"/>
                </a:solidFill>
                <a:latin typeface="Roboto Condensed"/>
                <a:ea typeface="Roboto Condensed"/>
                <a:cs typeface="Roboto Condensed"/>
                <a:sym typeface="Roboto Condensed"/>
              </a:rPr>
              <a:t>by </a:t>
            </a:r>
            <a:r>
              <a:rPr b="1" lang="en-US" sz="2400" strike="noStrike">
                <a:solidFill>
                  <a:srgbClr val="C00000"/>
                </a:solidFill>
                <a:latin typeface="Roboto Condensed"/>
                <a:ea typeface="Roboto Condensed"/>
                <a:cs typeface="Roboto Condensed"/>
                <a:sym typeface="Roboto Condensed"/>
              </a:rPr>
              <a:t>set of</a:t>
            </a:r>
            <a:r>
              <a:rPr b="0" lang="en-US" sz="2400" strike="noStrike">
                <a:solidFill>
                  <a:srgbClr val="212121"/>
                </a:solidFill>
                <a:latin typeface="Roboto Condensed"/>
                <a:ea typeface="Roboto Condensed"/>
                <a:cs typeface="Roboto Condensed"/>
                <a:sym typeface="Roboto Condensed"/>
              </a:rPr>
              <a:t> software engineering </a:t>
            </a:r>
            <a:r>
              <a:rPr b="1" lang="en-US" sz="2400" strike="noStrike">
                <a:solidFill>
                  <a:srgbClr val="C00000"/>
                </a:solidFill>
                <a:latin typeface="Roboto Condensed"/>
                <a:ea typeface="Roboto Condensed"/>
                <a:cs typeface="Roboto Condensed"/>
                <a:sym typeface="Roboto Condensed"/>
              </a:rPr>
              <a:t>actions</a:t>
            </a:r>
            <a:endParaRPr b="0" sz="2400" strike="noStrike">
              <a:solidFill>
                <a:srgbClr val="212121"/>
              </a:solidFill>
              <a:latin typeface="Roboto Condensed"/>
              <a:ea typeface="Roboto Condensed"/>
              <a:cs typeface="Roboto Condensed"/>
              <a:sym typeface="Roboto Condensed"/>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Each software engineering </a:t>
            </a:r>
            <a:r>
              <a:rPr b="1" lang="en-US" sz="2400" strike="noStrike">
                <a:solidFill>
                  <a:srgbClr val="C00000"/>
                </a:solidFill>
                <a:latin typeface="Roboto Condensed"/>
                <a:ea typeface="Roboto Condensed"/>
                <a:cs typeface="Roboto Condensed"/>
                <a:sym typeface="Roboto Condensed"/>
              </a:rPr>
              <a:t>action is defined by</a:t>
            </a:r>
            <a:r>
              <a:rPr b="0" lang="en-US" sz="2400" strike="noStrike">
                <a:solidFill>
                  <a:srgbClr val="212121"/>
                </a:solidFill>
                <a:latin typeface="Roboto Condensed"/>
                <a:ea typeface="Roboto Condensed"/>
                <a:cs typeface="Roboto Condensed"/>
                <a:sym typeface="Roboto Condensed"/>
              </a:rPr>
              <a:t> a </a:t>
            </a:r>
            <a:r>
              <a:rPr b="1" lang="en-US" sz="2400" strike="noStrike">
                <a:solidFill>
                  <a:srgbClr val="C00000"/>
                </a:solidFill>
                <a:latin typeface="Roboto Condensed"/>
                <a:ea typeface="Roboto Condensed"/>
                <a:cs typeface="Roboto Condensed"/>
                <a:sym typeface="Roboto Condensed"/>
              </a:rPr>
              <a:t>task</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set</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that identifies work to be completed, product to be produced, quality assurance points &amp; milestones to indicate progress</a:t>
            </a:r>
            <a:endParaRPr/>
          </a:p>
        </p:txBody>
      </p:sp>
      <p:sp>
        <p:nvSpPr>
          <p:cNvPr id="553" name="Google Shape;553;p23"/>
          <p:cNvSpPr/>
          <p:nvPr/>
        </p:nvSpPr>
        <p:spPr>
          <a:xfrm>
            <a:off x="6266880" y="57600"/>
            <a:ext cx="5761440" cy="6080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a:t>
            </a:r>
            <a:r>
              <a:rPr b="0" lang="en-US" sz="1800" strike="noStrike">
                <a:solidFill>
                  <a:srgbClr val="212121"/>
                </a:solidFill>
                <a:latin typeface="Roboto Condensed"/>
                <a:ea typeface="Roboto Condensed"/>
                <a:cs typeface="Roboto Condensed"/>
                <a:sym typeface="Roboto Condensed"/>
              </a:rPr>
              <a:t> </a:t>
            </a:r>
            <a:r>
              <a:rPr b="1" lang="en-US" sz="3400" strike="noStrike">
                <a:solidFill>
                  <a:srgbClr val="373737"/>
                </a:solidFill>
                <a:latin typeface="Roboto Condensed"/>
                <a:ea typeface="Roboto Condensed"/>
                <a:cs typeface="Roboto Condensed"/>
                <a:sym typeface="Roboto Condensed"/>
              </a:rPr>
              <a:t>Process</a:t>
            </a:r>
            <a:r>
              <a:rPr b="0" lang="en-US" sz="1800" strike="noStrike">
                <a:solidFill>
                  <a:srgbClr val="212121"/>
                </a:solidFill>
                <a:latin typeface="Roboto Condensed"/>
                <a:ea typeface="Roboto Condensed"/>
                <a:cs typeface="Roboto Condensed"/>
                <a:sym typeface="Roboto Condensed"/>
              </a:rPr>
              <a:t> </a:t>
            </a:r>
            <a:r>
              <a:rPr b="1" lang="en-US" sz="3400" strike="noStrike">
                <a:solidFill>
                  <a:srgbClr val="373737"/>
                </a:solidFill>
                <a:latin typeface="Roboto Condensed"/>
                <a:ea typeface="Roboto Condensed"/>
                <a:cs typeface="Roboto Condensed"/>
                <a:sym typeface="Roboto Condensed"/>
              </a:rPr>
              <a:t>Framework</a:t>
            </a:r>
            <a:endParaRPr b="0" sz="3400" strike="noStrike">
              <a:solidFill>
                <a:schemeClr val="dk1"/>
              </a:solidFill>
              <a:latin typeface="Arial"/>
              <a:ea typeface="Arial"/>
              <a:cs typeface="Arial"/>
              <a:sym typeface="Arial"/>
            </a:endParaRPr>
          </a:p>
        </p:txBody>
      </p:sp>
      <p:sp>
        <p:nvSpPr>
          <p:cNvPr id="554" name="Google Shape;554;p23"/>
          <p:cNvSpPr/>
          <p:nvPr/>
        </p:nvSpPr>
        <p:spPr>
          <a:xfrm>
            <a:off x="6743520" y="863280"/>
            <a:ext cx="5143320" cy="4805640"/>
          </a:xfrm>
          <a:prstGeom prst="rect">
            <a:avLst/>
          </a:prstGeom>
          <a:gradFill>
            <a:gsLst>
              <a:gs pos="0">
                <a:srgbClr val="D9A7A6"/>
              </a:gs>
              <a:gs pos="100000">
                <a:srgbClr val="D29A98"/>
              </a:gs>
            </a:gsLst>
            <a:lin ang="5400000" scaled="0"/>
          </a:gradFill>
          <a:ln cap="flat" cmpd="sng" w="9525">
            <a:solidFill>
              <a:srgbClr val="B5423D"/>
            </a:solidFill>
            <a:prstDash val="solid"/>
            <a:miter lim="8000"/>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6936480" y="1205280"/>
            <a:ext cx="4806720" cy="4372200"/>
          </a:xfrm>
          <a:prstGeom prst="rect">
            <a:avLst/>
          </a:prstGeom>
          <a:solidFill>
            <a:srgbClr val="EEEEEE"/>
          </a:solidFill>
          <a:ln cap="flat" cmpd="sng" w="19075">
            <a:solidFill>
              <a:schemeClr val="accent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6771960" y="875160"/>
            <a:ext cx="195192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Process framework</a:t>
            </a:r>
            <a:endParaRPr b="0" sz="1800" strike="noStrike">
              <a:solidFill>
                <a:schemeClr val="dk1"/>
              </a:solidFill>
              <a:latin typeface="Arial"/>
              <a:ea typeface="Arial"/>
              <a:cs typeface="Arial"/>
              <a:sym typeface="Arial"/>
            </a:endParaRPr>
          </a:p>
        </p:txBody>
      </p:sp>
      <p:sp>
        <p:nvSpPr>
          <p:cNvPr id="557" name="Google Shape;557;p23"/>
          <p:cNvSpPr/>
          <p:nvPr/>
        </p:nvSpPr>
        <p:spPr>
          <a:xfrm>
            <a:off x="6981480" y="1230120"/>
            <a:ext cx="18972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Umbrella activities</a:t>
            </a:r>
            <a:endParaRPr b="0" sz="1800" strike="noStrike">
              <a:solidFill>
                <a:schemeClr val="dk1"/>
              </a:solidFill>
              <a:latin typeface="Arial"/>
              <a:ea typeface="Arial"/>
              <a:cs typeface="Arial"/>
              <a:sym typeface="Arial"/>
            </a:endParaRPr>
          </a:p>
        </p:txBody>
      </p:sp>
      <p:sp>
        <p:nvSpPr>
          <p:cNvPr id="558" name="Google Shape;558;p23"/>
          <p:cNvSpPr/>
          <p:nvPr/>
        </p:nvSpPr>
        <p:spPr>
          <a:xfrm>
            <a:off x="7123680" y="1625400"/>
            <a:ext cx="4445280" cy="2769120"/>
          </a:xfrm>
          <a:prstGeom prst="rect">
            <a:avLst/>
          </a:prstGeom>
          <a:solidFill>
            <a:schemeClr val="lt1"/>
          </a:solidFill>
          <a:ln cap="flat" cmpd="sng" w="19075">
            <a:solidFill>
              <a:schemeClr val="accent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7271280" y="1648800"/>
            <a:ext cx="217764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framework activity #1</a:t>
            </a:r>
            <a:endParaRPr b="0" sz="1800" strike="noStrike">
              <a:solidFill>
                <a:schemeClr val="dk1"/>
              </a:solidFill>
              <a:latin typeface="Arial"/>
              <a:ea typeface="Arial"/>
              <a:cs typeface="Arial"/>
              <a:sym typeface="Arial"/>
            </a:endParaRPr>
          </a:p>
        </p:txBody>
      </p:sp>
      <p:sp>
        <p:nvSpPr>
          <p:cNvPr id="560" name="Google Shape;560;p23"/>
          <p:cNvSpPr/>
          <p:nvPr/>
        </p:nvSpPr>
        <p:spPr>
          <a:xfrm>
            <a:off x="7565040" y="1941840"/>
            <a:ext cx="317124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Software Engineering action #1.1</a:t>
            </a:r>
            <a:endParaRPr b="0" sz="1800" strike="noStrike">
              <a:solidFill>
                <a:schemeClr val="dk1"/>
              </a:solidFill>
              <a:latin typeface="Arial"/>
              <a:ea typeface="Arial"/>
              <a:cs typeface="Arial"/>
              <a:sym typeface="Arial"/>
            </a:endParaRPr>
          </a:p>
        </p:txBody>
      </p:sp>
      <p:sp>
        <p:nvSpPr>
          <p:cNvPr id="561" name="Google Shape;561;p23"/>
          <p:cNvSpPr/>
          <p:nvPr/>
        </p:nvSpPr>
        <p:spPr>
          <a:xfrm>
            <a:off x="7548120" y="3134880"/>
            <a:ext cx="316188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Software Engineering action #1.k</a:t>
            </a:r>
            <a:endParaRPr b="0" sz="1800" strike="noStrike">
              <a:solidFill>
                <a:schemeClr val="dk1"/>
              </a:solidFill>
              <a:latin typeface="Arial"/>
              <a:ea typeface="Arial"/>
              <a:cs typeface="Arial"/>
              <a:sym typeface="Arial"/>
            </a:endParaRPr>
          </a:p>
        </p:txBody>
      </p:sp>
      <p:sp>
        <p:nvSpPr>
          <p:cNvPr id="562" name="Google Shape;562;p23"/>
          <p:cNvSpPr/>
          <p:nvPr/>
        </p:nvSpPr>
        <p:spPr>
          <a:xfrm>
            <a:off x="7813800" y="2246760"/>
            <a:ext cx="10512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Task Sets</a:t>
            </a:r>
            <a:endParaRPr b="0" sz="1800" strike="noStrike">
              <a:solidFill>
                <a:schemeClr val="dk1"/>
              </a:solidFill>
              <a:latin typeface="Arial"/>
              <a:ea typeface="Arial"/>
              <a:cs typeface="Arial"/>
              <a:sym typeface="Arial"/>
            </a:endParaRPr>
          </a:p>
        </p:txBody>
      </p:sp>
      <p:sp>
        <p:nvSpPr>
          <p:cNvPr id="563" name="Google Shape;563;p23"/>
          <p:cNvSpPr/>
          <p:nvPr/>
        </p:nvSpPr>
        <p:spPr>
          <a:xfrm>
            <a:off x="7898400" y="2551680"/>
            <a:ext cx="316800" cy="63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a:t>
            </a:r>
            <a:br>
              <a:rPr lang="en-US" sz="1800">
                <a:solidFill>
                  <a:schemeClr val="dk1"/>
                </a:solidFill>
                <a:latin typeface="Arial"/>
                <a:ea typeface="Arial"/>
                <a:cs typeface="Arial"/>
                <a:sym typeface="Arial"/>
              </a:rPr>
            </a:br>
            <a:r>
              <a:rPr b="0" lang="en-US" sz="1800" strike="noStrike">
                <a:solidFill>
                  <a:srgbClr val="212121"/>
                </a:solidFill>
                <a:latin typeface="Roboto Condensed"/>
                <a:ea typeface="Roboto Condensed"/>
                <a:cs typeface="Roboto Condensed"/>
                <a:sym typeface="Roboto Condensed"/>
              </a:rPr>
              <a:t>…</a:t>
            </a:r>
            <a:endParaRPr b="0" sz="1800" strike="noStrike">
              <a:solidFill>
                <a:schemeClr val="dk1"/>
              </a:solidFill>
              <a:latin typeface="Arial"/>
              <a:ea typeface="Arial"/>
              <a:cs typeface="Arial"/>
              <a:sym typeface="Arial"/>
            </a:endParaRPr>
          </a:p>
        </p:txBody>
      </p:sp>
      <p:sp>
        <p:nvSpPr>
          <p:cNvPr id="564" name="Google Shape;564;p23"/>
          <p:cNvSpPr/>
          <p:nvPr/>
        </p:nvSpPr>
        <p:spPr>
          <a:xfrm>
            <a:off x="7795440" y="3454200"/>
            <a:ext cx="10512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Task Sets</a:t>
            </a:r>
            <a:endParaRPr b="0" sz="1800" strike="noStrike">
              <a:solidFill>
                <a:schemeClr val="dk1"/>
              </a:solidFill>
              <a:latin typeface="Arial"/>
              <a:ea typeface="Arial"/>
              <a:cs typeface="Arial"/>
              <a:sym typeface="Arial"/>
            </a:endParaRPr>
          </a:p>
        </p:txBody>
      </p:sp>
      <p:sp>
        <p:nvSpPr>
          <p:cNvPr id="565" name="Google Shape;565;p23"/>
          <p:cNvSpPr/>
          <p:nvPr/>
        </p:nvSpPr>
        <p:spPr>
          <a:xfrm>
            <a:off x="7880040" y="3759120"/>
            <a:ext cx="316800" cy="63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a:t>
            </a:r>
            <a:br>
              <a:rPr lang="en-US" sz="1800">
                <a:solidFill>
                  <a:schemeClr val="dk1"/>
                </a:solidFill>
                <a:latin typeface="Arial"/>
                <a:ea typeface="Arial"/>
                <a:cs typeface="Arial"/>
                <a:sym typeface="Arial"/>
              </a:rPr>
            </a:br>
            <a:r>
              <a:rPr b="0" lang="en-US" sz="1800" strike="noStrike">
                <a:solidFill>
                  <a:srgbClr val="212121"/>
                </a:solidFill>
                <a:latin typeface="Roboto Condensed"/>
                <a:ea typeface="Roboto Condensed"/>
                <a:cs typeface="Roboto Condensed"/>
                <a:sym typeface="Roboto Condensed"/>
              </a:rPr>
              <a:t>…</a:t>
            </a:r>
            <a:endParaRPr b="0" sz="1800" strike="noStrike">
              <a:solidFill>
                <a:schemeClr val="dk1"/>
              </a:solidFill>
              <a:latin typeface="Arial"/>
              <a:ea typeface="Arial"/>
              <a:cs typeface="Arial"/>
              <a:sym typeface="Arial"/>
            </a:endParaRPr>
          </a:p>
        </p:txBody>
      </p:sp>
      <p:sp>
        <p:nvSpPr>
          <p:cNvPr id="566" name="Google Shape;566;p23"/>
          <p:cNvSpPr/>
          <p:nvPr/>
        </p:nvSpPr>
        <p:spPr>
          <a:xfrm>
            <a:off x="9104760" y="2282400"/>
            <a:ext cx="2417040" cy="840600"/>
          </a:xfrm>
          <a:prstGeom prst="rect">
            <a:avLst/>
          </a:prstGeom>
          <a:gradFill>
            <a:gsLst>
              <a:gs pos="0">
                <a:srgbClr val="D9A7A6"/>
              </a:gs>
              <a:gs pos="100000">
                <a:srgbClr val="D29A98"/>
              </a:gs>
            </a:gsLst>
            <a:lin ang="5400000" scaled="0"/>
          </a:gradFill>
          <a:ln cap="flat" cmpd="sng" w="9525">
            <a:solidFill>
              <a:srgbClr val="B5423D"/>
            </a:solidFill>
            <a:prstDash val="solid"/>
            <a:miter lim="8000"/>
            <a:headEnd len="sm" w="sm" type="none"/>
            <a:tailEnd len="sm" w="sm" type="none"/>
          </a:ln>
          <a:effectLst>
            <a:outerShdw blurRad="40000" rotWithShape="0" dir="5400000" dist="20000">
              <a:srgbClr val="000000">
                <a:alpha val="37647"/>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600" strike="noStrike">
                <a:solidFill>
                  <a:srgbClr val="212121"/>
                </a:solidFill>
                <a:latin typeface="Roboto Condensed"/>
                <a:ea typeface="Roboto Condensed"/>
                <a:cs typeface="Roboto Condensed"/>
                <a:sym typeface="Roboto Condensed"/>
              </a:rPr>
              <a:t>Work tasks</a:t>
            </a:r>
            <a:endParaRPr b="0" sz="1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212121"/>
                </a:solidFill>
                <a:latin typeface="Roboto Condensed"/>
                <a:ea typeface="Roboto Condensed"/>
                <a:cs typeface="Roboto Condensed"/>
                <a:sym typeface="Roboto Condensed"/>
              </a:rPr>
              <a:t>Work products</a:t>
            </a:r>
            <a:endParaRPr b="0" sz="1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212121"/>
                </a:solidFill>
                <a:latin typeface="Roboto Condensed"/>
                <a:ea typeface="Roboto Condensed"/>
                <a:cs typeface="Roboto Condensed"/>
                <a:sym typeface="Roboto Condensed"/>
              </a:rPr>
              <a:t>Quality assurance points</a:t>
            </a:r>
            <a:endParaRPr b="0" sz="1600" strike="noStrike">
              <a:solidFill>
                <a:schemeClr val="dk1"/>
              </a:solidFill>
              <a:latin typeface="Arial"/>
              <a:ea typeface="Arial"/>
              <a:cs typeface="Arial"/>
              <a:sym typeface="Arial"/>
            </a:endParaRPr>
          </a:p>
        </p:txBody>
      </p:sp>
      <p:sp>
        <p:nvSpPr>
          <p:cNvPr id="567" name="Google Shape;567;p23"/>
          <p:cNvSpPr/>
          <p:nvPr/>
        </p:nvSpPr>
        <p:spPr>
          <a:xfrm>
            <a:off x="9104760" y="3491280"/>
            <a:ext cx="2417040" cy="840600"/>
          </a:xfrm>
          <a:prstGeom prst="rect">
            <a:avLst/>
          </a:prstGeom>
          <a:gradFill>
            <a:gsLst>
              <a:gs pos="0">
                <a:srgbClr val="D9A7A6"/>
              </a:gs>
              <a:gs pos="100000">
                <a:srgbClr val="D29A98"/>
              </a:gs>
            </a:gsLst>
            <a:lin ang="5400000" scaled="0"/>
          </a:gradFill>
          <a:ln cap="flat" cmpd="sng" w="9525">
            <a:solidFill>
              <a:srgbClr val="B5423D"/>
            </a:solidFill>
            <a:prstDash val="solid"/>
            <a:miter lim="8000"/>
            <a:headEnd len="sm" w="sm" type="none"/>
            <a:tailEnd len="sm" w="sm" type="none"/>
          </a:ln>
          <a:effectLst>
            <a:outerShdw blurRad="40000" rotWithShape="0" dir="5400000" dist="20000">
              <a:srgbClr val="000000">
                <a:alpha val="37647"/>
              </a:srgbClr>
            </a:outerShdw>
          </a:effectLst>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lang="en-US" sz="1600" strike="noStrike">
                <a:solidFill>
                  <a:srgbClr val="212121"/>
                </a:solidFill>
                <a:latin typeface="Roboto Condensed"/>
                <a:ea typeface="Roboto Condensed"/>
                <a:cs typeface="Roboto Condensed"/>
                <a:sym typeface="Roboto Condensed"/>
              </a:rPr>
              <a:t>Work tasks</a:t>
            </a:r>
            <a:endParaRPr b="0" sz="1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212121"/>
                </a:solidFill>
                <a:latin typeface="Roboto Condensed"/>
                <a:ea typeface="Roboto Condensed"/>
                <a:cs typeface="Roboto Condensed"/>
                <a:sym typeface="Roboto Condensed"/>
              </a:rPr>
              <a:t>Work products</a:t>
            </a:r>
            <a:endParaRPr b="0" sz="16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1600" strike="noStrike">
                <a:solidFill>
                  <a:srgbClr val="212121"/>
                </a:solidFill>
                <a:latin typeface="Roboto Condensed"/>
                <a:ea typeface="Roboto Condensed"/>
                <a:cs typeface="Roboto Condensed"/>
                <a:sym typeface="Roboto Condensed"/>
              </a:rPr>
              <a:t>Quality assurance points</a:t>
            </a:r>
            <a:endParaRPr b="0" sz="1600" strike="noStrike">
              <a:solidFill>
                <a:schemeClr val="dk1"/>
              </a:solidFill>
              <a:latin typeface="Arial"/>
              <a:ea typeface="Arial"/>
              <a:cs typeface="Arial"/>
              <a:sym typeface="Arial"/>
            </a:endParaRPr>
          </a:p>
        </p:txBody>
      </p:sp>
      <p:sp>
        <p:nvSpPr>
          <p:cNvPr id="568" name="Google Shape;568;p23"/>
          <p:cNvSpPr/>
          <p:nvPr/>
        </p:nvSpPr>
        <p:spPr>
          <a:xfrm>
            <a:off x="7123680" y="4488480"/>
            <a:ext cx="4445280" cy="893160"/>
          </a:xfrm>
          <a:prstGeom prst="rect">
            <a:avLst/>
          </a:prstGeom>
          <a:solidFill>
            <a:schemeClr val="lt1"/>
          </a:solidFill>
          <a:ln cap="flat" cmpd="sng" w="19075">
            <a:solidFill>
              <a:schemeClr val="accent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272720" y="4577040"/>
            <a:ext cx="217440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framework activity #n</a:t>
            </a:r>
            <a:endParaRPr b="0" sz="1800" strike="noStrike">
              <a:solidFill>
                <a:schemeClr val="dk1"/>
              </a:solidFill>
              <a:latin typeface="Arial"/>
              <a:ea typeface="Arial"/>
              <a:cs typeface="Arial"/>
              <a:sym typeface="Arial"/>
            </a:endParaRPr>
          </a:p>
        </p:txBody>
      </p:sp>
      <p:cxnSp>
        <p:nvCxnSpPr>
          <p:cNvPr id="570" name="Google Shape;570;p23"/>
          <p:cNvCxnSpPr/>
          <p:nvPr/>
        </p:nvCxnSpPr>
        <p:spPr>
          <a:xfrm>
            <a:off x="6095880" y="0"/>
            <a:ext cx="43560" cy="6609600"/>
          </a:xfrm>
          <a:prstGeom prst="straightConnector1">
            <a:avLst/>
          </a:prstGeom>
          <a:noFill/>
          <a:ln cap="flat" cmpd="sng" w="38150">
            <a:solidFill>
              <a:srgbClr val="8C8C8C"/>
            </a:solidFill>
            <a:prstDash val="solid"/>
            <a:miter lim="8000"/>
            <a:headEnd len="sm" w="sm" type="none"/>
            <a:tailEnd len="sm" w="sm" type="none"/>
          </a:ln>
        </p:spPr>
      </p:cxnSp>
      <p:sp>
        <p:nvSpPr>
          <p:cNvPr id="571" name="Google Shape;571;p23"/>
          <p:cNvSpPr/>
          <p:nvPr/>
        </p:nvSpPr>
        <p:spPr>
          <a:xfrm>
            <a:off x="199080" y="4032000"/>
            <a:ext cx="5591880" cy="51696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2800" strike="noStrike">
                <a:solidFill>
                  <a:srgbClr val="212121"/>
                </a:solidFill>
                <a:latin typeface="Roboto Condensed"/>
                <a:ea typeface="Roboto Condensed"/>
                <a:cs typeface="Roboto Condensed"/>
                <a:sym typeface="Roboto Condensed"/>
              </a:rPr>
              <a:t>The </a:t>
            </a:r>
            <a:r>
              <a:rPr b="1" lang="en-US" sz="2800" strike="noStrike">
                <a:solidFill>
                  <a:srgbClr val="B84742"/>
                </a:solidFill>
                <a:latin typeface="Roboto Condensed"/>
                <a:ea typeface="Roboto Condensed"/>
                <a:cs typeface="Roboto Condensed"/>
                <a:sym typeface="Roboto Condensed"/>
              </a:rPr>
              <a:t>purpose</a:t>
            </a:r>
            <a:r>
              <a:rPr b="0" lang="en-US" sz="2800" strike="noStrike">
                <a:solidFill>
                  <a:srgbClr val="B84742"/>
                </a:solidFill>
                <a:latin typeface="Roboto Condensed"/>
                <a:ea typeface="Roboto Condensed"/>
                <a:cs typeface="Roboto Condensed"/>
                <a:sym typeface="Roboto Condensed"/>
              </a:rPr>
              <a:t> </a:t>
            </a:r>
            <a:r>
              <a:rPr b="0" lang="en-US" sz="2800" strike="noStrike">
                <a:solidFill>
                  <a:srgbClr val="212121"/>
                </a:solidFill>
                <a:latin typeface="Roboto Condensed"/>
                <a:ea typeface="Roboto Condensed"/>
                <a:cs typeface="Roboto Condensed"/>
                <a:sym typeface="Roboto Condensed"/>
              </a:rPr>
              <a:t>of software process is </a:t>
            </a:r>
            <a:endParaRPr b="0" sz="2800" strike="noStrike">
              <a:solidFill>
                <a:schemeClr val="dk1"/>
              </a:solidFill>
              <a:latin typeface="Arial"/>
              <a:ea typeface="Arial"/>
              <a:cs typeface="Arial"/>
              <a:sym typeface="Arial"/>
            </a:endParaRPr>
          </a:p>
        </p:txBody>
      </p:sp>
      <p:sp>
        <p:nvSpPr>
          <p:cNvPr id="572" name="Google Shape;572;p23"/>
          <p:cNvSpPr/>
          <p:nvPr/>
        </p:nvSpPr>
        <p:spPr>
          <a:xfrm>
            <a:off x="199080" y="4668840"/>
            <a:ext cx="5591880" cy="19407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to </a:t>
            </a:r>
            <a:r>
              <a:rPr b="1" lang="en-US" sz="2400" strike="noStrike">
                <a:solidFill>
                  <a:srgbClr val="212121"/>
                </a:solidFill>
                <a:latin typeface="Roboto Condensed"/>
                <a:ea typeface="Roboto Condensed"/>
                <a:cs typeface="Roboto Condensed"/>
                <a:sym typeface="Roboto Condensed"/>
              </a:rPr>
              <a:t>deliver</a:t>
            </a:r>
            <a:r>
              <a:rPr b="0" lang="en-US" sz="2400" strike="noStrike">
                <a:solidFill>
                  <a:srgbClr val="212121"/>
                </a:solidFill>
                <a:latin typeface="Roboto Condensed"/>
                <a:ea typeface="Roboto Condensed"/>
                <a:cs typeface="Roboto Condensed"/>
                <a:sym typeface="Roboto Condensed"/>
              </a:rPr>
              <a:t> software in </a:t>
            </a:r>
            <a:r>
              <a:rPr b="1" lang="en-US" sz="2400" strike="noStrike">
                <a:solidFill>
                  <a:srgbClr val="212121"/>
                </a:solidFill>
                <a:latin typeface="Roboto Condensed"/>
                <a:ea typeface="Roboto Condensed"/>
                <a:cs typeface="Roboto Condensed"/>
                <a:sym typeface="Roboto Condensed"/>
              </a:rPr>
              <a:t>timely</a:t>
            </a:r>
            <a:r>
              <a:rPr b="0" lang="en-US" sz="2400" strike="noStrike">
                <a:solidFill>
                  <a:srgbClr val="212121"/>
                </a:solidFill>
                <a:latin typeface="Roboto Condensed"/>
                <a:ea typeface="Roboto Condensed"/>
                <a:cs typeface="Roboto Condensed"/>
                <a:sym typeface="Roboto Condensed"/>
              </a:rPr>
              <a:t> manner and</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within sufficient </a:t>
            </a:r>
            <a:r>
              <a:rPr b="1" lang="en-US" sz="2400" strike="noStrike">
                <a:solidFill>
                  <a:srgbClr val="212121"/>
                </a:solidFill>
                <a:latin typeface="Roboto Condensed"/>
                <a:ea typeface="Roboto Condensed"/>
                <a:cs typeface="Roboto Condensed"/>
                <a:sym typeface="Roboto Condensed"/>
              </a:rPr>
              <a:t>quality to satisfy </a:t>
            </a:r>
            <a:r>
              <a:rPr b="0" lang="en-US" sz="2400" strike="noStrike">
                <a:solidFill>
                  <a:srgbClr val="212121"/>
                </a:solidFill>
                <a:latin typeface="Roboto Condensed"/>
                <a:ea typeface="Roboto Condensed"/>
                <a:cs typeface="Roboto Condensed"/>
                <a:sym typeface="Roboto Condensed"/>
              </a:rPr>
              <a:t>those</a:t>
            </a:r>
            <a:endParaRPr b="0" sz="2400"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Who has given proposal for software development and</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Those who will use software</a:t>
            </a:r>
            <a:endParaRPr b="0" i="0" sz="2000" u="none" cap="none"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0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4"/>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Process Framework Activities (</a:t>
            </a:r>
            <a:r>
              <a:rPr b="1" lang="en-US" sz="3400" strike="noStrike">
                <a:solidFill>
                  <a:srgbClr val="1D6FA9"/>
                </a:solidFill>
                <a:latin typeface="Roboto Condensed"/>
                <a:ea typeface="Roboto Condensed"/>
                <a:cs typeface="Roboto Condensed"/>
                <a:sym typeface="Roboto Condensed"/>
              </a:rPr>
              <a:t>C</a:t>
            </a:r>
            <a:r>
              <a:rPr b="1" lang="en-US" sz="3400" strike="noStrike">
                <a:solidFill>
                  <a:srgbClr val="909090"/>
                </a:solidFill>
                <a:latin typeface="Roboto Condensed"/>
                <a:ea typeface="Roboto Condensed"/>
                <a:cs typeface="Roboto Condensed"/>
                <a:sym typeface="Roboto Condensed"/>
              </a:rPr>
              <a:t>P</a:t>
            </a:r>
            <a:r>
              <a:rPr b="1" lang="en-US" sz="3400" strike="noStrike">
                <a:solidFill>
                  <a:srgbClr val="00BBD3"/>
                </a:solidFill>
                <a:latin typeface="Roboto Condensed"/>
                <a:ea typeface="Roboto Condensed"/>
                <a:cs typeface="Roboto Condensed"/>
                <a:sym typeface="Roboto Condensed"/>
              </a:rPr>
              <a:t>M</a:t>
            </a:r>
            <a:r>
              <a:rPr b="1" lang="en-US" sz="3400" strike="noStrike">
                <a:solidFill>
                  <a:srgbClr val="8BC145"/>
                </a:solidFill>
                <a:latin typeface="Roboto Condensed"/>
                <a:ea typeface="Roboto Condensed"/>
                <a:cs typeface="Roboto Condensed"/>
                <a:sym typeface="Roboto Condensed"/>
              </a:rPr>
              <a:t>C</a:t>
            </a:r>
            <a:r>
              <a:rPr b="1" lang="en-US" sz="3400" strike="noStrike">
                <a:solidFill>
                  <a:srgbClr val="1D9A78"/>
                </a:solidFill>
                <a:latin typeface="Roboto Condensed"/>
                <a:ea typeface="Roboto Condensed"/>
                <a:cs typeface="Roboto Condensed"/>
                <a:sym typeface="Roboto Condensed"/>
              </a:rPr>
              <a:t>D</a:t>
            </a:r>
            <a:r>
              <a:rPr b="1" lang="en-US" sz="3400" strike="noStrike">
                <a:solidFill>
                  <a:srgbClr val="373737"/>
                </a:solidFill>
                <a:latin typeface="Roboto Condensed"/>
                <a:ea typeface="Roboto Condensed"/>
                <a:cs typeface="Roboto Condensed"/>
                <a:sym typeface="Roboto Condensed"/>
              </a:rPr>
              <a:t>)</a:t>
            </a:r>
            <a:endParaRPr b="0" sz="3400" strike="noStrike">
              <a:solidFill>
                <a:srgbClr val="212121"/>
              </a:solidFill>
              <a:latin typeface="Roboto Condensed"/>
              <a:ea typeface="Roboto Condensed"/>
              <a:cs typeface="Roboto Condensed"/>
              <a:sym typeface="Roboto Condensed"/>
            </a:endParaRPr>
          </a:p>
        </p:txBody>
      </p:sp>
      <p:sp>
        <p:nvSpPr>
          <p:cNvPr id="578" name="Google Shape;578;p24"/>
          <p:cNvSpPr/>
          <p:nvPr/>
        </p:nvSpPr>
        <p:spPr>
          <a:xfrm>
            <a:off x="228600" y="1701360"/>
            <a:ext cx="2207520" cy="154944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88349" y="1244875"/>
            <a:ext cx="2207400" cy="45600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Communication</a:t>
            </a:r>
            <a:endParaRPr b="0" sz="2400" strike="noStrike">
              <a:solidFill>
                <a:schemeClr val="dk1"/>
              </a:solidFill>
              <a:latin typeface="Arial"/>
              <a:ea typeface="Arial"/>
              <a:cs typeface="Arial"/>
              <a:sym typeface="Arial"/>
            </a:endParaRPr>
          </a:p>
        </p:txBody>
      </p:sp>
      <p:pic>
        <p:nvPicPr>
          <p:cNvPr id="580" name="Google Shape;580;p24"/>
          <p:cNvPicPr preferRelativeResize="0"/>
          <p:nvPr/>
        </p:nvPicPr>
        <p:blipFill rotWithShape="1">
          <a:blip r:embed="rId3">
            <a:alphaModFix/>
          </a:blip>
          <a:srcRect b="0" l="0" r="0" t="0"/>
          <a:stretch/>
        </p:blipFill>
        <p:spPr>
          <a:xfrm>
            <a:off x="690480" y="1819800"/>
            <a:ext cx="1244520" cy="1244520"/>
          </a:xfrm>
          <a:prstGeom prst="rect">
            <a:avLst/>
          </a:prstGeom>
          <a:noFill/>
          <a:ln>
            <a:noFill/>
          </a:ln>
        </p:spPr>
      </p:pic>
      <p:sp>
        <p:nvSpPr>
          <p:cNvPr id="581" name="Google Shape;581;p24"/>
          <p:cNvSpPr/>
          <p:nvPr/>
        </p:nvSpPr>
        <p:spPr>
          <a:xfrm>
            <a:off x="2436480" y="1244880"/>
            <a:ext cx="3316320" cy="20059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Communication with Customers / stockholders to understand project requirements for defining software features</a:t>
            </a:r>
            <a:endParaRPr b="0" sz="2400" strike="noStrike">
              <a:solidFill>
                <a:schemeClr val="dk1"/>
              </a:solidFill>
              <a:latin typeface="Arial"/>
              <a:ea typeface="Arial"/>
              <a:cs typeface="Arial"/>
              <a:sym typeface="Arial"/>
            </a:endParaRPr>
          </a:p>
        </p:txBody>
      </p:sp>
      <p:sp>
        <p:nvSpPr>
          <p:cNvPr id="582" name="Google Shape;582;p24"/>
          <p:cNvSpPr/>
          <p:nvPr/>
        </p:nvSpPr>
        <p:spPr>
          <a:xfrm>
            <a:off x="5886360" y="1717920"/>
            <a:ext cx="1828440" cy="154944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5886360" y="1256400"/>
            <a:ext cx="1828440" cy="45612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Planning</a:t>
            </a:r>
            <a:endParaRPr b="0" sz="2400" strike="noStrike">
              <a:solidFill>
                <a:schemeClr val="dk1"/>
              </a:solidFill>
              <a:latin typeface="Arial"/>
              <a:ea typeface="Arial"/>
              <a:cs typeface="Arial"/>
              <a:sym typeface="Arial"/>
            </a:endParaRPr>
          </a:p>
        </p:txBody>
      </p:sp>
      <p:pic>
        <p:nvPicPr>
          <p:cNvPr id="584" name="Google Shape;584;p24"/>
          <p:cNvPicPr preferRelativeResize="0"/>
          <p:nvPr/>
        </p:nvPicPr>
        <p:blipFill rotWithShape="1">
          <a:blip r:embed="rId4">
            <a:alphaModFix/>
          </a:blip>
          <a:srcRect b="0" l="0" r="0" t="0"/>
          <a:stretch/>
        </p:blipFill>
        <p:spPr>
          <a:xfrm flipH="1">
            <a:off x="6236640" y="1941120"/>
            <a:ext cx="1097640" cy="1097640"/>
          </a:xfrm>
          <a:prstGeom prst="rect">
            <a:avLst/>
          </a:prstGeom>
          <a:noFill/>
          <a:ln>
            <a:noFill/>
          </a:ln>
        </p:spPr>
      </p:pic>
      <p:sp>
        <p:nvSpPr>
          <p:cNvPr id="585" name="Google Shape;585;p24"/>
          <p:cNvSpPr/>
          <p:nvPr/>
        </p:nvSpPr>
        <p:spPr>
          <a:xfrm>
            <a:off x="7715160" y="1261440"/>
            <a:ext cx="4304880" cy="20059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Software Project Plan which defines workflow that is to follow.</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It describes technical task, risks, resources, product to be produced &amp; work schedule</a:t>
            </a:r>
            <a:endParaRPr b="0" sz="2400" strike="noStrike">
              <a:solidFill>
                <a:schemeClr val="dk1"/>
              </a:solidFill>
              <a:latin typeface="Arial"/>
              <a:ea typeface="Arial"/>
              <a:cs typeface="Arial"/>
              <a:sym typeface="Arial"/>
            </a:endParaRPr>
          </a:p>
        </p:txBody>
      </p:sp>
      <p:sp>
        <p:nvSpPr>
          <p:cNvPr id="586" name="Google Shape;586;p24"/>
          <p:cNvSpPr/>
          <p:nvPr/>
        </p:nvSpPr>
        <p:spPr>
          <a:xfrm>
            <a:off x="228600" y="3825720"/>
            <a:ext cx="2207520" cy="154944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228600" y="3364200"/>
            <a:ext cx="2207520" cy="45612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Modeling</a:t>
            </a:r>
            <a:endParaRPr b="0" sz="2400" strike="noStrike">
              <a:solidFill>
                <a:schemeClr val="dk1"/>
              </a:solidFill>
              <a:latin typeface="Arial"/>
              <a:ea typeface="Arial"/>
              <a:cs typeface="Arial"/>
              <a:sym typeface="Arial"/>
            </a:endParaRPr>
          </a:p>
        </p:txBody>
      </p:sp>
      <p:pic>
        <p:nvPicPr>
          <p:cNvPr id="588" name="Google Shape;588;p24"/>
          <p:cNvPicPr preferRelativeResize="0"/>
          <p:nvPr/>
        </p:nvPicPr>
        <p:blipFill rotWithShape="1">
          <a:blip r:embed="rId5">
            <a:alphaModFix/>
          </a:blip>
          <a:srcRect b="0" l="0" r="0" t="0"/>
          <a:stretch/>
        </p:blipFill>
        <p:spPr>
          <a:xfrm>
            <a:off x="811440" y="4064760"/>
            <a:ext cx="1091160" cy="1091160"/>
          </a:xfrm>
          <a:prstGeom prst="rect">
            <a:avLst/>
          </a:prstGeom>
          <a:noFill/>
          <a:ln>
            <a:noFill/>
          </a:ln>
        </p:spPr>
      </p:pic>
      <p:sp>
        <p:nvSpPr>
          <p:cNvPr id="589" name="Google Shape;589;p24"/>
          <p:cNvSpPr/>
          <p:nvPr/>
        </p:nvSpPr>
        <p:spPr>
          <a:xfrm>
            <a:off x="2436480" y="3368520"/>
            <a:ext cx="3316320" cy="20059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Creating models to understand requirements and shows design of software to achieve requirements</a:t>
            </a:r>
            <a:endParaRPr b="0" sz="2400" strike="noStrike">
              <a:solidFill>
                <a:schemeClr val="dk1"/>
              </a:solidFill>
              <a:latin typeface="Arial"/>
              <a:ea typeface="Arial"/>
              <a:cs typeface="Arial"/>
              <a:sym typeface="Arial"/>
            </a:endParaRPr>
          </a:p>
        </p:txBody>
      </p:sp>
      <p:sp>
        <p:nvSpPr>
          <p:cNvPr id="590" name="Google Shape;590;p24"/>
          <p:cNvSpPr/>
          <p:nvPr/>
        </p:nvSpPr>
        <p:spPr>
          <a:xfrm>
            <a:off x="5886360" y="3817080"/>
            <a:ext cx="1828440" cy="154836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5891040" y="3355560"/>
            <a:ext cx="1823760" cy="45612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Construction</a:t>
            </a:r>
            <a:endParaRPr b="0" sz="2400" strike="noStrike">
              <a:solidFill>
                <a:schemeClr val="dk1"/>
              </a:solidFill>
              <a:latin typeface="Arial"/>
              <a:ea typeface="Arial"/>
              <a:cs typeface="Arial"/>
              <a:sym typeface="Arial"/>
            </a:endParaRPr>
          </a:p>
        </p:txBody>
      </p:sp>
      <p:pic>
        <p:nvPicPr>
          <p:cNvPr id="592" name="Google Shape;592;p24"/>
          <p:cNvPicPr preferRelativeResize="0"/>
          <p:nvPr/>
        </p:nvPicPr>
        <p:blipFill rotWithShape="1">
          <a:blip r:embed="rId6">
            <a:alphaModFix/>
          </a:blip>
          <a:srcRect b="0" l="0" r="0" t="0"/>
          <a:stretch/>
        </p:blipFill>
        <p:spPr>
          <a:xfrm>
            <a:off x="6254640" y="3993840"/>
            <a:ext cx="1148400" cy="1148400"/>
          </a:xfrm>
          <a:prstGeom prst="rect">
            <a:avLst/>
          </a:prstGeom>
          <a:noFill/>
          <a:ln>
            <a:noFill/>
          </a:ln>
        </p:spPr>
      </p:pic>
      <p:sp>
        <p:nvSpPr>
          <p:cNvPr id="593" name="Google Shape;593;p24"/>
          <p:cNvSpPr/>
          <p:nvPr/>
        </p:nvSpPr>
        <p:spPr>
          <a:xfrm>
            <a:off x="7715160" y="3359160"/>
            <a:ext cx="4304880" cy="20059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Code Generation</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(manual or automated)</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&amp;</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Testing</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(to uncover errors in the code)</a:t>
            </a:r>
            <a:endParaRPr b="0" sz="2400" strike="noStrike">
              <a:solidFill>
                <a:schemeClr val="dk1"/>
              </a:solidFill>
              <a:latin typeface="Arial"/>
              <a:ea typeface="Arial"/>
              <a:cs typeface="Arial"/>
              <a:sym typeface="Arial"/>
            </a:endParaRPr>
          </a:p>
        </p:txBody>
      </p:sp>
      <p:sp>
        <p:nvSpPr>
          <p:cNvPr id="594" name="Google Shape;594;p24"/>
          <p:cNvSpPr/>
          <p:nvPr/>
        </p:nvSpPr>
        <p:spPr>
          <a:xfrm>
            <a:off x="2057400" y="5458680"/>
            <a:ext cx="1705320" cy="106884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5" name="Google Shape;595;p24"/>
          <p:cNvPicPr preferRelativeResize="0"/>
          <p:nvPr/>
        </p:nvPicPr>
        <p:blipFill rotWithShape="1">
          <a:blip r:embed="rId7">
            <a:alphaModFix/>
          </a:blip>
          <a:srcRect b="0" l="0" r="0" t="0"/>
          <a:stretch/>
        </p:blipFill>
        <p:spPr>
          <a:xfrm>
            <a:off x="2204640" y="5524560"/>
            <a:ext cx="1300320" cy="939600"/>
          </a:xfrm>
          <a:prstGeom prst="rect">
            <a:avLst/>
          </a:prstGeom>
          <a:noFill/>
          <a:ln>
            <a:noFill/>
          </a:ln>
        </p:spPr>
      </p:pic>
      <p:sp>
        <p:nvSpPr>
          <p:cNvPr id="596" name="Google Shape;596;p24"/>
          <p:cNvSpPr/>
          <p:nvPr/>
        </p:nvSpPr>
        <p:spPr>
          <a:xfrm>
            <a:off x="228600" y="5458680"/>
            <a:ext cx="1828440" cy="106884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Deployment</a:t>
            </a:r>
            <a:endParaRPr b="0" sz="2400" strike="noStrike">
              <a:solidFill>
                <a:schemeClr val="dk1"/>
              </a:solidFill>
              <a:latin typeface="Arial"/>
              <a:ea typeface="Arial"/>
              <a:cs typeface="Arial"/>
              <a:sym typeface="Arial"/>
            </a:endParaRPr>
          </a:p>
        </p:txBody>
      </p:sp>
      <p:sp>
        <p:nvSpPr>
          <p:cNvPr id="597" name="Google Shape;597;p24"/>
          <p:cNvSpPr/>
          <p:nvPr/>
        </p:nvSpPr>
        <p:spPr>
          <a:xfrm>
            <a:off x="3763080" y="5458680"/>
            <a:ext cx="8256960" cy="1068840"/>
          </a:xfrm>
          <a:prstGeom prst="rect">
            <a:avLst/>
          </a:prstGeom>
          <a:noFill/>
          <a:ln cap="flat" cmpd="sng" w="25400">
            <a:solidFill>
              <a:schemeClr val="accent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Deliver Software to Customer</a:t>
            </a:r>
            <a:endParaRPr b="0" sz="2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Collect feedback from customer based on evaluation</a:t>
            </a:r>
            <a:endParaRPr b="0" sz="24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Software Support</a:t>
            </a:r>
            <a:endParaRPr b="0" sz="2400" strike="noStrike">
              <a:solidFill>
                <a:schemeClr val="dk1"/>
              </a:solidFill>
              <a:latin typeface="Arial"/>
              <a:ea typeface="Arial"/>
              <a:cs typeface="Arial"/>
              <a:sym typeface="Arial"/>
            </a:endParaRPr>
          </a:p>
        </p:txBody>
      </p:sp>
      <p:sp>
        <p:nvSpPr>
          <p:cNvPr id="598" name="Google Shape;598;p24"/>
          <p:cNvSpPr/>
          <p:nvPr/>
        </p:nvSpPr>
        <p:spPr>
          <a:xfrm>
            <a:off x="174240" y="785520"/>
            <a:ext cx="11904120" cy="379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900" strike="noStrike">
                <a:solidFill>
                  <a:srgbClr val="212121"/>
                </a:solidFill>
                <a:latin typeface="Roboto Condensed"/>
                <a:ea typeface="Roboto Condensed"/>
                <a:cs typeface="Roboto Condensed"/>
                <a:sym typeface="Roboto Condensed"/>
              </a:rPr>
              <a:t>A process framework establishes the foundation for complete software engineering process, it encompasses five activities</a:t>
            </a:r>
            <a:endParaRPr b="0" sz="19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2" name="Shape 602"/>
        <p:cNvGrpSpPr/>
        <p:nvPr/>
      </p:nvGrpSpPr>
      <p:grpSpPr>
        <a:xfrm>
          <a:off x="0" y="0"/>
          <a:ext cx="0" cy="0"/>
          <a:chOff x="0" y="0"/>
          <a:chExt cx="0" cy="0"/>
        </a:xfrm>
      </p:grpSpPr>
      <p:sp>
        <p:nvSpPr>
          <p:cNvPr id="603" name="Google Shape;603;g2ebb636fcf1_1_371"/>
          <p:cNvSpPr txBox="1"/>
          <p:nvPr>
            <p:ph type="title"/>
          </p:nvPr>
        </p:nvSpPr>
        <p:spPr>
          <a:xfrm>
            <a:off x="415642" y="8"/>
            <a:ext cx="11360700" cy="7635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 </a:t>
            </a:r>
            <a:r>
              <a:rPr b="1" lang="en-US"/>
              <a:t>PROCESS FLOWS</a:t>
            </a:r>
            <a:endParaRPr b="1"/>
          </a:p>
        </p:txBody>
      </p:sp>
      <p:pic>
        <p:nvPicPr>
          <p:cNvPr id="604" name="Google Shape;604;g2ebb636fcf1_1_371"/>
          <p:cNvPicPr preferRelativeResize="0"/>
          <p:nvPr/>
        </p:nvPicPr>
        <p:blipFill>
          <a:blip r:embed="rId3">
            <a:alphaModFix/>
          </a:blip>
          <a:stretch>
            <a:fillRect/>
          </a:stretch>
        </p:blipFill>
        <p:spPr>
          <a:xfrm>
            <a:off x="319067" y="1421167"/>
            <a:ext cx="7079533" cy="2755900"/>
          </a:xfrm>
          <a:prstGeom prst="rect">
            <a:avLst/>
          </a:prstGeom>
          <a:noFill/>
          <a:ln>
            <a:noFill/>
          </a:ln>
        </p:spPr>
      </p:pic>
      <p:pic>
        <p:nvPicPr>
          <p:cNvPr id="605" name="Google Shape;605;g2ebb636fcf1_1_371"/>
          <p:cNvPicPr preferRelativeResize="0"/>
          <p:nvPr/>
        </p:nvPicPr>
        <p:blipFill rotWithShape="1">
          <a:blip r:embed="rId4">
            <a:alphaModFix/>
          </a:blip>
          <a:srcRect b="53194" l="0" r="0" t="0"/>
          <a:stretch/>
        </p:blipFill>
        <p:spPr>
          <a:xfrm>
            <a:off x="139533" y="4324867"/>
            <a:ext cx="6793799" cy="2171400"/>
          </a:xfrm>
          <a:prstGeom prst="rect">
            <a:avLst/>
          </a:prstGeom>
          <a:noFill/>
          <a:ln>
            <a:noFill/>
          </a:ln>
        </p:spPr>
      </p:pic>
      <p:pic>
        <p:nvPicPr>
          <p:cNvPr id="606" name="Google Shape;606;g2ebb636fcf1_1_371"/>
          <p:cNvPicPr preferRelativeResize="0"/>
          <p:nvPr/>
        </p:nvPicPr>
        <p:blipFill rotWithShape="1">
          <a:blip r:embed="rId4">
            <a:alphaModFix/>
          </a:blip>
          <a:srcRect b="0" l="9645" r="6037" t="45658"/>
          <a:stretch/>
        </p:blipFill>
        <p:spPr>
          <a:xfrm>
            <a:off x="7500200" y="2701300"/>
            <a:ext cx="4517934" cy="31277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25"/>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Umbrella Activities</a:t>
            </a:r>
            <a:endParaRPr b="0" sz="3400" strike="noStrike">
              <a:solidFill>
                <a:srgbClr val="212121"/>
              </a:solidFill>
              <a:latin typeface="Roboto Condensed"/>
              <a:ea typeface="Roboto Condensed"/>
              <a:cs typeface="Roboto Condensed"/>
              <a:sym typeface="Roboto Condensed"/>
            </a:endParaRPr>
          </a:p>
        </p:txBody>
      </p:sp>
      <p:sp>
        <p:nvSpPr>
          <p:cNvPr id="612" name="Google Shape;612;p25"/>
          <p:cNvSpPr txBox="1"/>
          <p:nvPr/>
        </p:nvSpPr>
        <p:spPr>
          <a:xfrm>
            <a:off x="132840" y="849960"/>
            <a:ext cx="8523360" cy="118800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Umbrella activities </a:t>
            </a:r>
            <a:r>
              <a:rPr b="0" lang="en-US" sz="2400" strike="noStrike">
                <a:solidFill>
                  <a:srgbClr val="212121"/>
                </a:solidFill>
                <a:latin typeface="Roboto Condensed"/>
                <a:ea typeface="Roboto Condensed"/>
                <a:cs typeface="Roboto Condensed"/>
                <a:sym typeface="Roboto Condensed"/>
              </a:rPr>
              <a:t>applied throughout the software project &amp; </a:t>
            </a:r>
            <a:r>
              <a:rPr b="1" lang="en-US" sz="2400" strike="noStrike">
                <a:solidFill>
                  <a:srgbClr val="212121"/>
                </a:solidFill>
                <a:latin typeface="Roboto Condensed"/>
                <a:ea typeface="Roboto Condensed"/>
                <a:cs typeface="Roboto Condensed"/>
                <a:sym typeface="Roboto Condensed"/>
              </a:rPr>
              <a:t>help a software team to manage and </a:t>
            </a:r>
            <a:r>
              <a:rPr b="1" lang="en-US" sz="2400" strike="noStrike">
                <a:solidFill>
                  <a:srgbClr val="C00000"/>
                </a:solidFill>
                <a:latin typeface="Roboto Condensed"/>
                <a:ea typeface="Roboto Condensed"/>
                <a:cs typeface="Roboto Condensed"/>
                <a:sym typeface="Roboto Condensed"/>
              </a:rPr>
              <a:t>control progress, quality, change &amp; risks</a:t>
            </a:r>
            <a:endParaRPr b="0" sz="2400" strike="noStrike">
              <a:solidFill>
                <a:srgbClr val="212121"/>
              </a:solidFill>
              <a:latin typeface="Roboto Condensed"/>
              <a:ea typeface="Roboto Condensed"/>
              <a:cs typeface="Roboto Condensed"/>
              <a:sym typeface="Roboto Condensed"/>
            </a:endParaRPr>
          </a:p>
        </p:txBody>
      </p:sp>
      <p:pic>
        <p:nvPicPr>
          <p:cNvPr id="613" name="Google Shape;613;p25"/>
          <p:cNvPicPr preferRelativeResize="0"/>
          <p:nvPr/>
        </p:nvPicPr>
        <p:blipFill rotWithShape="1">
          <a:blip r:embed="rId3">
            <a:alphaModFix/>
          </a:blip>
          <a:srcRect b="14650" l="0" r="0" t="36821"/>
          <a:stretch/>
        </p:blipFill>
        <p:spPr>
          <a:xfrm>
            <a:off x="6610680" y="2819520"/>
            <a:ext cx="5202000" cy="3809520"/>
          </a:xfrm>
          <a:prstGeom prst="rect">
            <a:avLst/>
          </a:prstGeom>
          <a:noFill/>
          <a:ln>
            <a:noFill/>
          </a:ln>
        </p:spPr>
      </p:pic>
      <p:pic>
        <p:nvPicPr>
          <p:cNvPr id="614" name="Google Shape;614;p25"/>
          <p:cNvPicPr preferRelativeResize="0"/>
          <p:nvPr/>
        </p:nvPicPr>
        <p:blipFill rotWithShape="1">
          <a:blip r:embed="rId3">
            <a:alphaModFix/>
          </a:blip>
          <a:srcRect b="66113" l="0" r="11487" t="0"/>
          <a:stretch/>
        </p:blipFill>
        <p:spPr>
          <a:xfrm>
            <a:off x="5274360" y="1208880"/>
            <a:ext cx="6933960" cy="1762560"/>
          </a:xfrm>
          <a:prstGeom prst="rect">
            <a:avLst/>
          </a:prstGeom>
          <a:noFill/>
          <a:ln>
            <a:noFill/>
          </a:ln>
        </p:spPr>
      </p:pic>
      <p:sp>
        <p:nvSpPr>
          <p:cNvPr id="615" name="Google Shape;615;p25"/>
          <p:cNvSpPr/>
          <p:nvPr/>
        </p:nvSpPr>
        <p:spPr>
          <a:xfrm>
            <a:off x="9762480" y="3559680"/>
            <a:ext cx="2245320" cy="2649960"/>
          </a:xfrm>
          <a:prstGeom prst="rect">
            <a:avLst/>
          </a:prstGeom>
          <a:noFill/>
          <a:ln cap="flat" cmpd="sng" w="9525">
            <a:solidFill>
              <a:srgbClr val="BFBFBF"/>
            </a:solidFill>
            <a:prstDash val="solid"/>
            <a:round/>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lang="en-US" sz="2800" strike="noStrike">
                <a:solidFill>
                  <a:srgbClr val="212121"/>
                </a:solidFill>
                <a:latin typeface="Roboto Condensed"/>
                <a:ea typeface="Roboto Condensed"/>
                <a:cs typeface="Roboto Condensed"/>
                <a:sym typeface="Roboto Condensed"/>
              </a:rPr>
              <a:t>It </a:t>
            </a:r>
            <a:r>
              <a:rPr b="1" lang="en-US" sz="2800" strike="noStrike">
                <a:solidFill>
                  <a:srgbClr val="B84742"/>
                </a:solidFill>
                <a:latin typeface="Roboto Condensed"/>
                <a:ea typeface="Roboto Condensed"/>
                <a:cs typeface="Roboto Condensed"/>
                <a:sym typeface="Roboto Condensed"/>
              </a:rPr>
              <a:t>establish</a:t>
            </a:r>
            <a:r>
              <a:rPr b="0" lang="en-US" sz="2800" strike="noStrike">
                <a:solidFill>
                  <a:srgbClr val="B84742"/>
                </a:solidFill>
                <a:latin typeface="Roboto Condensed"/>
                <a:ea typeface="Roboto Condensed"/>
                <a:cs typeface="Roboto Condensed"/>
                <a:sym typeface="Roboto Condensed"/>
              </a:rPr>
              <a:t> a </a:t>
            </a:r>
            <a:r>
              <a:rPr b="1" lang="en-US" sz="2800" strike="noStrike">
                <a:solidFill>
                  <a:srgbClr val="B84742"/>
                </a:solidFill>
                <a:latin typeface="Roboto Condensed"/>
                <a:ea typeface="Roboto Condensed"/>
                <a:cs typeface="Roboto Condensed"/>
                <a:sym typeface="Roboto Condensed"/>
              </a:rPr>
              <a:t>skeleton</a:t>
            </a:r>
            <a:r>
              <a:rPr b="0" lang="en-US" sz="2800" strike="noStrike">
                <a:solidFill>
                  <a:srgbClr val="B84742"/>
                </a:solidFill>
                <a:latin typeface="Roboto Condensed"/>
                <a:ea typeface="Roboto Condensed"/>
                <a:cs typeface="Roboto Condensed"/>
                <a:sym typeface="Roboto Condensed"/>
              </a:rPr>
              <a:t> </a:t>
            </a:r>
            <a:r>
              <a:rPr b="1" lang="en-US" sz="2800" strike="noStrike">
                <a:solidFill>
                  <a:srgbClr val="B84742"/>
                </a:solidFill>
                <a:latin typeface="Roboto Condensed"/>
                <a:ea typeface="Roboto Condensed"/>
                <a:cs typeface="Roboto Condensed"/>
                <a:sym typeface="Roboto Condensed"/>
              </a:rPr>
              <a:t>architecture</a:t>
            </a:r>
            <a:r>
              <a:rPr b="0" lang="en-US" sz="2800" strike="noStrike">
                <a:solidFill>
                  <a:srgbClr val="212121"/>
                </a:solidFill>
                <a:latin typeface="Roboto Condensed"/>
                <a:ea typeface="Roboto Condensed"/>
                <a:cs typeface="Roboto Condensed"/>
                <a:sym typeface="Roboto Condensed"/>
              </a:rPr>
              <a:t> for </a:t>
            </a:r>
            <a:r>
              <a:rPr b="1" lang="en-US" sz="2800" strike="noStrike">
                <a:solidFill>
                  <a:srgbClr val="B84742"/>
                </a:solidFill>
                <a:latin typeface="Roboto Condensed"/>
                <a:ea typeface="Roboto Condensed"/>
                <a:cs typeface="Roboto Condensed"/>
                <a:sym typeface="Roboto Condensed"/>
              </a:rPr>
              <a:t>software engineering work</a:t>
            </a:r>
            <a:r>
              <a:rPr b="0" lang="en-US" sz="2800" strike="noStrike">
                <a:solidFill>
                  <a:srgbClr val="212121"/>
                </a:solidFill>
                <a:latin typeface="Roboto Condensed"/>
                <a:ea typeface="Roboto Condensed"/>
                <a:cs typeface="Roboto Condensed"/>
                <a:sym typeface="Roboto Condensed"/>
              </a:rPr>
              <a:t>.</a:t>
            </a:r>
            <a:endParaRPr b="0" sz="2800" strike="noStrike">
              <a:solidFill>
                <a:schemeClr val="dk1"/>
              </a:solidFill>
              <a:latin typeface="Arial"/>
              <a:ea typeface="Arial"/>
              <a:cs typeface="Arial"/>
              <a:sym typeface="Arial"/>
            </a:endParaRPr>
          </a:p>
        </p:txBody>
      </p:sp>
      <p:sp>
        <p:nvSpPr>
          <p:cNvPr id="616" name="Google Shape;616;p25"/>
          <p:cNvSpPr/>
          <p:nvPr/>
        </p:nvSpPr>
        <p:spPr>
          <a:xfrm>
            <a:off x="105840" y="1998360"/>
            <a:ext cx="5127840" cy="123588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220"/>
              <a:buFont typeface="Noto Sans Symbols"/>
              <a:buChar char="🞂"/>
            </a:pPr>
            <a:r>
              <a:rPr b="0" lang="en-US" sz="2220" strike="noStrike">
                <a:solidFill>
                  <a:srgbClr val="212121"/>
                </a:solidFill>
                <a:latin typeface="Roboto Condensed"/>
                <a:ea typeface="Roboto Condensed"/>
                <a:cs typeface="Roboto Condensed"/>
                <a:sym typeface="Roboto Condensed"/>
              </a:rPr>
              <a:t>Umbrella activities are those which keep running in the background throughout the software development</a:t>
            </a:r>
            <a:endParaRPr b="0" sz="2220" strike="noStrike">
              <a:solidFill>
                <a:schemeClr val="dk1"/>
              </a:solidFill>
              <a:latin typeface="Arial"/>
              <a:ea typeface="Arial"/>
              <a:cs typeface="Arial"/>
              <a:sym typeface="Arial"/>
            </a:endParaRPr>
          </a:p>
        </p:txBody>
      </p:sp>
      <p:sp>
        <p:nvSpPr>
          <p:cNvPr id="617" name="Google Shape;617;p25"/>
          <p:cNvSpPr/>
          <p:nvPr/>
        </p:nvSpPr>
        <p:spPr>
          <a:xfrm>
            <a:off x="648360" y="3417120"/>
            <a:ext cx="2916000" cy="87588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Software project Tracking &amp; Control</a:t>
            </a:r>
            <a:endParaRPr b="0" sz="2400" strike="noStrike">
              <a:solidFill>
                <a:schemeClr val="dk1"/>
              </a:solidFill>
              <a:latin typeface="Arial"/>
              <a:ea typeface="Arial"/>
              <a:cs typeface="Arial"/>
              <a:sym typeface="Arial"/>
            </a:endParaRPr>
          </a:p>
        </p:txBody>
      </p:sp>
      <p:sp>
        <p:nvSpPr>
          <p:cNvPr id="618" name="Google Shape;618;p25"/>
          <p:cNvSpPr/>
          <p:nvPr/>
        </p:nvSpPr>
        <p:spPr>
          <a:xfrm>
            <a:off x="3658680" y="3417120"/>
            <a:ext cx="2444400" cy="83772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Risk Management</a:t>
            </a:r>
            <a:endParaRPr b="0" sz="2400" strike="noStrike">
              <a:solidFill>
                <a:schemeClr val="dk1"/>
              </a:solidFill>
              <a:latin typeface="Arial"/>
              <a:ea typeface="Arial"/>
              <a:cs typeface="Arial"/>
              <a:sym typeface="Arial"/>
            </a:endParaRPr>
          </a:p>
        </p:txBody>
      </p:sp>
      <p:sp>
        <p:nvSpPr>
          <p:cNvPr id="619" name="Google Shape;619;p25"/>
          <p:cNvSpPr/>
          <p:nvPr/>
        </p:nvSpPr>
        <p:spPr>
          <a:xfrm>
            <a:off x="3657960" y="4373640"/>
            <a:ext cx="2444400" cy="63072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Measurement</a:t>
            </a:r>
            <a:endParaRPr b="0" sz="2400" strike="noStrike">
              <a:solidFill>
                <a:schemeClr val="dk1"/>
              </a:solidFill>
              <a:latin typeface="Arial"/>
              <a:ea typeface="Arial"/>
              <a:cs typeface="Arial"/>
              <a:sym typeface="Arial"/>
            </a:endParaRPr>
          </a:p>
        </p:txBody>
      </p:sp>
      <p:sp>
        <p:nvSpPr>
          <p:cNvPr id="620" name="Google Shape;620;p25"/>
          <p:cNvSpPr/>
          <p:nvPr/>
        </p:nvSpPr>
        <p:spPr>
          <a:xfrm>
            <a:off x="648360" y="4373640"/>
            <a:ext cx="2901600" cy="63072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Technical Reviews</a:t>
            </a:r>
            <a:endParaRPr b="0" sz="2400" strike="noStrike">
              <a:solidFill>
                <a:schemeClr val="dk1"/>
              </a:solidFill>
              <a:latin typeface="Arial"/>
              <a:ea typeface="Arial"/>
              <a:cs typeface="Arial"/>
              <a:sym typeface="Arial"/>
            </a:endParaRPr>
          </a:p>
        </p:txBody>
      </p:sp>
      <p:sp>
        <p:nvSpPr>
          <p:cNvPr id="621" name="Google Shape;621;p25"/>
          <p:cNvSpPr/>
          <p:nvPr/>
        </p:nvSpPr>
        <p:spPr>
          <a:xfrm>
            <a:off x="648360" y="5081400"/>
            <a:ext cx="5434920" cy="62316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Software Configuration Management</a:t>
            </a:r>
            <a:endParaRPr b="0" sz="2400" strike="noStrike">
              <a:solidFill>
                <a:schemeClr val="dk1"/>
              </a:solidFill>
              <a:latin typeface="Arial"/>
              <a:ea typeface="Arial"/>
              <a:cs typeface="Arial"/>
              <a:sym typeface="Arial"/>
            </a:endParaRPr>
          </a:p>
        </p:txBody>
      </p:sp>
      <p:sp>
        <p:nvSpPr>
          <p:cNvPr id="622" name="Google Shape;622;p25"/>
          <p:cNvSpPr/>
          <p:nvPr/>
        </p:nvSpPr>
        <p:spPr>
          <a:xfrm>
            <a:off x="6217920" y="3417120"/>
            <a:ext cx="2444400" cy="87588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Software quality assurance</a:t>
            </a:r>
            <a:endParaRPr b="0" sz="2400" strike="noStrike">
              <a:solidFill>
                <a:schemeClr val="dk1"/>
              </a:solidFill>
              <a:latin typeface="Arial"/>
              <a:ea typeface="Arial"/>
              <a:cs typeface="Arial"/>
              <a:sym typeface="Arial"/>
            </a:endParaRPr>
          </a:p>
        </p:txBody>
      </p:sp>
      <p:sp>
        <p:nvSpPr>
          <p:cNvPr id="623" name="Google Shape;623;p25"/>
          <p:cNvSpPr/>
          <p:nvPr/>
        </p:nvSpPr>
        <p:spPr>
          <a:xfrm>
            <a:off x="6211800" y="4373640"/>
            <a:ext cx="2444400" cy="133092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Reusability Management</a:t>
            </a:r>
            <a:endParaRPr b="0" sz="2400" strike="noStrike">
              <a:solidFill>
                <a:schemeClr val="dk1"/>
              </a:solidFill>
              <a:latin typeface="Arial"/>
              <a:ea typeface="Arial"/>
              <a:cs typeface="Arial"/>
              <a:sym typeface="Arial"/>
            </a:endParaRPr>
          </a:p>
        </p:txBody>
      </p:sp>
      <p:sp>
        <p:nvSpPr>
          <p:cNvPr id="624" name="Google Shape;624;p25"/>
          <p:cNvSpPr/>
          <p:nvPr/>
        </p:nvSpPr>
        <p:spPr>
          <a:xfrm>
            <a:off x="636480" y="5777640"/>
            <a:ext cx="8019360" cy="623160"/>
          </a:xfrm>
          <a:prstGeom prst="rect">
            <a:avLst/>
          </a:prstGeom>
          <a:solidFill>
            <a:schemeClr val="lt1"/>
          </a:solidFill>
          <a:ln cap="flat" cmpd="sng" w="25400">
            <a:solidFill>
              <a:srgbClr val="A5A5A5"/>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Work product preparation and production</a:t>
            </a:r>
            <a:endParaRPr b="0" sz="24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6"/>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Umbrella Activities Cont.</a:t>
            </a:r>
            <a:endParaRPr b="0" sz="3400" strike="noStrike">
              <a:solidFill>
                <a:srgbClr val="212121"/>
              </a:solidFill>
              <a:latin typeface="Roboto Condensed"/>
              <a:ea typeface="Roboto Condensed"/>
              <a:cs typeface="Roboto Condensed"/>
              <a:sym typeface="Roboto Condensed"/>
            </a:endParaRPr>
          </a:p>
        </p:txBody>
      </p:sp>
      <p:sp>
        <p:nvSpPr>
          <p:cNvPr id="630" name="Google Shape;630;p26"/>
          <p:cNvSpPr txBox="1"/>
          <p:nvPr/>
        </p:nvSpPr>
        <p:spPr>
          <a:xfrm>
            <a:off x="190440" y="990720"/>
            <a:ext cx="11588760" cy="5333760"/>
          </a:xfrm>
          <a:prstGeom prst="rect">
            <a:avLst/>
          </a:prstGeom>
          <a:noFill/>
          <a:ln>
            <a:noFill/>
          </a:ln>
        </p:spPr>
        <p:txBody>
          <a:bodyPr anchorCtr="0" anchor="t" bIns="45700" lIns="91425" spcFirstLastPara="1" rIns="91425" wrap="square" tIns="45700">
            <a:normAutofit lnSpcReduction="10000"/>
          </a:bodyPr>
          <a:lstStyle/>
          <a:p>
            <a:pPr indent="-264599" lvl="0" marL="264960" marR="0" rtl="0" algn="just">
              <a:lnSpc>
                <a:spcPct val="10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Software project tracking and control:</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allows the software team to </a:t>
            </a:r>
            <a:r>
              <a:rPr b="1" lang="en-US" sz="2400" strike="noStrike">
                <a:solidFill>
                  <a:srgbClr val="212121"/>
                </a:solidFill>
                <a:latin typeface="Roboto Condensed"/>
                <a:ea typeface="Roboto Condensed"/>
                <a:cs typeface="Roboto Condensed"/>
                <a:sym typeface="Roboto Condensed"/>
              </a:rPr>
              <a:t>assess progress against the project plan </a:t>
            </a:r>
            <a:r>
              <a:rPr b="0" lang="en-US" sz="2400" strike="noStrike">
                <a:solidFill>
                  <a:srgbClr val="212121"/>
                </a:solidFill>
                <a:latin typeface="Roboto Condensed"/>
                <a:ea typeface="Roboto Condensed"/>
                <a:cs typeface="Roboto Condensed"/>
                <a:sym typeface="Roboto Condensed"/>
              </a:rPr>
              <a:t>and take any necessary action to maintain the schedule.</a:t>
            </a:r>
            <a:endParaRPr/>
          </a:p>
          <a:p>
            <a:pPr indent="-264599" lvl="0" marL="264960" marR="0" rtl="0" algn="just">
              <a:lnSpc>
                <a:spcPct val="10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Risk management:</a:t>
            </a:r>
            <a:r>
              <a:rPr b="0" lang="en-US" sz="2400" strike="noStrike">
                <a:solidFill>
                  <a:srgbClr val="212121"/>
                </a:solidFill>
                <a:latin typeface="Roboto Condensed"/>
                <a:ea typeface="Roboto Condensed"/>
                <a:cs typeface="Roboto Condensed"/>
                <a:sym typeface="Roboto Condensed"/>
              </a:rPr>
              <a:t> assesses (</a:t>
            </a:r>
            <a:r>
              <a:rPr b="1" lang="en-US" sz="2400" strike="noStrike">
                <a:solidFill>
                  <a:srgbClr val="212121"/>
                </a:solidFill>
                <a:latin typeface="Roboto Condensed"/>
                <a:ea typeface="Roboto Condensed"/>
                <a:cs typeface="Roboto Condensed"/>
                <a:sym typeface="Roboto Condensed"/>
              </a:rPr>
              <a:t>evaluates</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risks</a:t>
            </a:r>
            <a:r>
              <a:rPr b="0" lang="en-US" sz="2400" strike="noStrike">
                <a:solidFill>
                  <a:srgbClr val="212121"/>
                </a:solidFill>
                <a:latin typeface="Roboto Condensed"/>
                <a:ea typeface="Roboto Condensed"/>
                <a:cs typeface="Roboto Condensed"/>
                <a:sym typeface="Roboto Condensed"/>
              </a:rPr>
              <a:t> that may affect the outcome of the project or the quality of the product.</a:t>
            </a:r>
            <a:endParaRPr/>
          </a:p>
          <a:p>
            <a:pPr indent="-264599" lvl="0" marL="264960" marR="0" rtl="0" algn="just">
              <a:lnSpc>
                <a:spcPct val="10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Software quality assurance:</a:t>
            </a:r>
            <a:r>
              <a:rPr b="1" lang="en-US" sz="2400" strike="noStrike">
                <a:solidFill>
                  <a:srgbClr val="212121"/>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defines and conducts the activities required to </a:t>
            </a:r>
            <a:r>
              <a:rPr b="1" lang="en-US" sz="2400" strike="noStrike">
                <a:solidFill>
                  <a:srgbClr val="212121"/>
                </a:solidFill>
                <a:latin typeface="Roboto Condensed"/>
                <a:ea typeface="Roboto Condensed"/>
                <a:cs typeface="Roboto Condensed"/>
                <a:sym typeface="Roboto Condensed"/>
              </a:rPr>
              <a:t>ensure software quality</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10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Technical reviews:</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212121"/>
                </a:solidFill>
                <a:latin typeface="Roboto Condensed"/>
                <a:ea typeface="Roboto Condensed"/>
                <a:cs typeface="Roboto Condensed"/>
                <a:sym typeface="Roboto Condensed"/>
              </a:rPr>
              <a:t>assesses</a:t>
            </a:r>
            <a:r>
              <a:rPr b="0" lang="en-US" sz="2400" strike="noStrike">
                <a:solidFill>
                  <a:srgbClr val="212121"/>
                </a:solidFill>
                <a:latin typeface="Roboto Condensed"/>
                <a:ea typeface="Roboto Condensed"/>
                <a:cs typeface="Roboto Condensed"/>
                <a:sym typeface="Roboto Condensed"/>
              </a:rPr>
              <a:t> software engineering </a:t>
            </a:r>
            <a:r>
              <a:rPr b="1" lang="en-US" sz="2400" strike="noStrike">
                <a:solidFill>
                  <a:srgbClr val="212121"/>
                </a:solidFill>
                <a:latin typeface="Roboto Condensed"/>
                <a:ea typeface="Roboto Condensed"/>
                <a:cs typeface="Roboto Condensed"/>
                <a:sym typeface="Roboto Condensed"/>
              </a:rPr>
              <a:t>work</a:t>
            </a:r>
            <a:r>
              <a:rPr b="0" lang="en-US" sz="2400" strike="noStrike">
                <a:solidFill>
                  <a:srgbClr val="212121"/>
                </a:solidFill>
                <a:latin typeface="Roboto Condensed"/>
                <a:ea typeface="Roboto Condensed"/>
                <a:cs typeface="Roboto Condensed"/>
                <a:sym typeface="Roboto Condensed"/>
              </a:rPr>
              <a:t> products in an effort </a:t>
            </a:r>
            <a:r>
              <a:rPr b="1" lang="en-US" sz="2400" strike="noStrike">
                <a:solidFill>
                  <a:srgbClr val="212121"/>
                </a:solidFill>
                <a:latin typeface="Roboto Condensed"/>
                <a:ea typeface="Roboto Condensed"/>
                <a:cs typeface="Roboto Condensed"/>
                <a:sym typeface="Roboto Condensed"/>
              </a:rPr>
              <a:t>to uncover </a:t>
            </a:r>
            <a:r>
              <a:rPr b="0" lang="en-US" sz="2400" strike="noStrike">
                <a:solidFill>
                  <a:srgbClr val="212121"/>
                </a:solidFill>
                <a:latin typeface="Roboto Condensed"/>
                <a:ea typeface="Roboto Condensed"/>
                <a:cs typeface="Roboto Condensed"/>
                <a:sym typeface="Roboto Condensed"/>
              </a:rPr>
              <a:t>and remove </a:t>
            </a:r>
            <a:r>
              <a:rPr b="1" lang="en-US" sz="2400" strike="noStrike">
                <a:solidFill>
                  <a:srgbClr val="212121"/>
                </a:solidFill>
                <a:latin typeface="Roboto Condensed"/>
                <a:ea typeface="Roboto Condensed"/>
                <a:cs typeface="Roboto Condensed"/>
                <a:sym typeface="Roboto Condensed"/>
              </a:rPr>
              <a:t>errors</a:t>
            </a:r>
            <a:r>
              <a:rPr b="0" lang="en-US" sz="2400" strike="noStrike">
                <a:solidFill>
                  <a:srgbClr val="212121"/>
                </a:solidFill>
                <a:latin typeface="Roboto Condensed"/>
                <a:ea typeface="Roboto Condensed"/>
                <a:cs typeface="Roboto Condensed"/>
                <a:sym typeface="Roboto Condensed"/>
              </a:rPr>
              <a:t> before they are propagated to the next activity.</a:t>
            </a:r>
            <a:endParaRPr/>
          </a:p>
          <a:p>
            <a:pPr indent="-264599" lvl="0" marL="264960" marR="0" rtl="0" algn="just">
              <a:lnSpc>
                <a:spcPct val="10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Measurement:</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defines and collects process, project and product measures that assist the team in delivering software that meets stakeholders’ needs.</a:t>
            </a:r>
            <a:endParaRPr/>
          </a:p>
          <a:p>
            <a:pPr indent="-264599" lvl="0" marL="264960" marR="0" rtl="0" algn="just">
              <a:lnSpc>
                <a:spcPct val="10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Software configuration management:</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it manages the effects of change throughout the software process.</a:t>
            </a:r>
            <a:endParaRPr/>
          </a:p>
          <a:p>
            <a:pPr indent="0" lvl="0" marL="0" marR="0" rtl="0" algn="just">
              <a:lnSpc>
                <a:spcPct val="10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a:p>
            <a:pPr indent="0" lvl="0" marL="0" marR="0" rtl="0" algn="just">
              <a:lnSpc>
                <a:spcPct val="10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7"/>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Umbrella Activities Cont.</a:t>
            </a:r>
            <a:endParaRPr b="0" sz="3400" strike="noStrike">
              <a:solidFill>
                <a:srgbClr val="212121"/>
              </a:solidFill>
              <a:latin typeface="Roboto Condensed"/>
              <a:ea typeface="Roboto Condensed"/>
              <a:cs typeface="Roboto Condensed"/>
              <a:sym typeface="Roboto Condensed"/>
            </a:endParaRPr>
          </a:p>
        </p:txBody>
      </p:sp>
      <p:sp>
        <p:nvSpPr>
          <p:cNvPr id="636" name="Google Shape;636;p27"/>
          <p:cNvSpPr txBox="1"/>
          <p:nvPr/>
        </p:nvSpPr>
        <p:spPr>
          <a:xfrm>
            <a:off x="190440" y="990720"/>
            <a:ext cx="11696400" cy="53337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Reusability management:</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it defines criteria for work product reuse (including software components) and establishes </a:t>
            </a:r>
            <a:r>
              <a:rPr b="1" lang="en-US" sz="2400" strike="noStrike">
                <a:solidFill>
                  <a:srgbClr val="212121"/>
                </a:solidFill>
                <a:latin typeface="Roboto Condensed"/>
                <a:ea typeface="Roboto Condensed"/>
                <a:cs typeface="Roboto Condensed"/>
                <a:sym typeface="Roboto Condensed"/>
              </a:rPr>
              <a:t>mechanisms to achieve reusable components</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Work product preparation and production:</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it encompasses (includes) the activities required to create work products such as </a:t>
            </a:r>
            <a:r>
              <a:rPr b="1" lang="en-US" sz="2400" strike="noStrike">
                <a:solidFill>
                  <a:srgbClr val="212121"/>
                </a:solidFill>
                <a:latin typeface="Roboto Condensed"/>
                <a:ea typeface="Roboto Condensed"/>
                <a:cs typeface="Roboto Condensed"/>
                <a:sym typeface="Roboto Condensed"/>
              </a:rPr>
              <a:t>models, documents, logs, forms and lists</a:t>
            </a:r>
            <a:r>
              <a:rPr b="0" lang="en-US" sz="2400" strike="noStrike">
                <a:solidFill>
                  <a:srgbClr val="212121"/>
                </a:solidFill>
                <a:latin typeface="Roboto Condensed"/>
                <a:ea typeface="Roboto Condensed"/>
                <a:cs typeface="Roboto Condensed"/>
                <a:sym typeface="Roboto Condensed"/>
              </a:rPr>
              <a:t>.</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0" name="Shape 640"/>
        <p:cNvGrpSpPr/>
        <p:nvPr/>
      </p:nvGrpSpPr>
      <p:grpSpPr>
        <a:xfrm>
          <a:off x="0" y="0"/>
          <a:ext cx="0" cy="0"/>
          <a:chOff x="0" y="0"/>
          <a:chExt cx="0" cy="0"/>
        </a:xfrm>
      </p:grpSpPr>
      <p:sp>
        <p:nvSpPr>
          <p:cNvPr id="641" name="Google Shape;641;g2ebb636fcf1_1_0"/>
          <p:cNvSpPr txBox="1"/>
          <p:nvPr>
            <p:ph type="title"/>
          </p:nvPr>
        </p:nvSpPr>
        <p:spPr>
          <a:xfrm>
            <a:off x="0" y="-8"/>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1300"/>
              <a:buNone/>
            </a:pPr>
            <a:r>
              <a:rPr b="1" lang="en-US" sz="3900"/>
              <a:t>7. Principles of Software Engineering </a:t>
            </a:r>
            <a:endParaRPr b="1" sz="3900"/>
          </a:p>
        </p:txBody>
      </p:sp>
      <p:sp>
        <p:nvSpPr>
          <p:cNvPr id="642" name="Google Shape;642;g2ebb636fcf1_1_0"/>
          <p:cNvSpPr txBox="1"/>
          <p:nvPr/>
        </p:nvSpPr>
        <p:spPr>
          <a:xfrm>
            <a:off x="780100" y="915150"/>
            <a:ext cx="10580700" cy="5027700"/>
          </a:xfrm>
          <a:prstGeom prst="rect">
            <a:avLst/>
          </a:prstGeom>
          <a:noFill/>
          <a:ln>
            <a:noFill/>
          </a:ln>
        </p:spPr>
        <p:txBody>
          <a:bodyPr anchorCtr="0" anchor="t" bIns="121900" lIns="121900" spcFirstLastPara="1" rIns="121900" wrap="square" tIns="121900">
            <a:noAutofit/>
          </a:bodyPr>
          <a:lstStyle/>
          <a:p>
            <a:pPr indent="-450850" lvl="0" marL="609600" rtl="0" algn="l">
              <a:lnSpc>
                <a:spcPct val="100000"/>
              </a:lnSpc>
              <a:spcBef>
                <a:spcPts val="0"/>
              </a:spcBef>
              <a:spcAft>
                <a:spcPts val="0"/>
              </a:spcAft>
              <a:buClr>
                <a:schemeClr val="dk1"/>
              </a:buClr>
              <a:buSzPts val="2300"/>
              <a:buChar char="●"/>
            </a:pPr>
            <a:r>
              <a:rPr b="1" lang="en-US" sz="2300">
                <a:solidFill>
                  <a:schemeClr val="dk1"/>
                </a:solidFill>
              </a:rPr>
              <a:t>A software system exists for one reason: to provide value to its users.</a:t>
            </a:r>
            <a:endParaRPr b="1" sz="2300">
              <a:solidFill>
                <a:schemeClr val="dk1"/>
              </a:solidFill>
            </a:endParaRPr>
          </a:p>
          <a:p>
            <a:pPr indent="-450850" lvl="0" marL="609600" rtl="0" algn="l">
              <a:lnSpc>
                <a:spcPct val="115000"/>
              </a:lnSpc>
              <a:spcBef>
                <a:spcPts val="0"/>
              </a:spcBef>
              <a:spcAft>
                <a:spcPts val="0"/>
              </a:spcAft>
              <a:buClr>
                <a:schemeClr val="dk1"/>
              </a:buClr>
              <a:buSzPts val="2300"/>
              <a:buChar char="●"/>
            </a:pPr>
            <a:r>
              <a:rPr b="1" lang="en-US" sz="2300">
                <a:solidFill>
                  <a:schemeClr val="dk1"/>
                </a:solidFill>
              </a:rPr>
              <a:t>All design should be as simple as possible, but no simpler.</a:t>
            </a:r>
            <a:endParaRPr b="1" sz="2300">
              <a:solidFill>
                <a:schemeClr val="dk1"/>
              </a:solidFill>
            </a:endParaRPr>
          </a:p>
          <a:p>
            <a:pPr indent="-450850" lvl="0" marL="609600" rtl="0" algn="l">
              <a:lnSpc>
                <a:spcPct val="115000"/>
              </a:lnSpc>
              <a:spcBef>
                <a:spcPts val="0"/>
              </a:spcBef>
              <a:spcAft>
                <a:spcPts val="0"/>
              </a:spcAft>
              <a:buClr>
                <a:schemeClr val="dk1"/>
              </a:buClr>
              <a:buSzPts val="2300"/>
              <a:buChar char="●"/>
            </a:pPr>
            <a:r>
              <a:rPr b="1" lang="en-US" sz="2300">
                <a:solidFill>
                  <a:schemeClr val="dk1"/>
                </a:solidFill>
              </a:rPr>
              <a:t>A clear vision is essential to the success of a software project.</a:t>
            </a:r>
            <a:endParaRPr b="1" sz="2300">
              <a:solidFill>
                <a:schemeClr val="dk1"/>
              </a:solidFill>
            </a:endParaRPr>
          </a:p>
          <a:p>
            <a:pPr indent="-450850" lvl="0" marL="609600" rtl="0" algn="l">
              <a:lnSpc>
                <a:spcPct val="115000"/>
              </a:lnSpc>
              <a:spcBef>
                <a:spcPts val="0"/>
              </a:spcBef>
              <a:spcAft>
                <a:spcPts val="0"/>
              </a:spcAft>
              <a:buClr>
                <a:schemeClr val="dk1"/>
              </a:buClr>
              <a:buSzPts val="2300"/>
              <a:buChar char="●"/>
            </a:pPr>
            <a:r>
              <a:rPr b="1" lang="en-US" sz="2300">
                <a:solidFill>
                  <a:schemeClr val="dk1"/>
                </a:solidFill>
              </a:rPr>
              <a:t>Always specify, design, and implement knowing someone else will have to understand what you are doing.</a:t>
            </a:r>
            <a:endParaRPr b="1" sz="2300">
              <a:solidFill>
                <a:schemeClr val="dk1"/>
              </a:solidFill>
            </a:endParaRPr>
          </a:p>
          <a:p>
            <a:pPr indent="-450850" lvl="0" marL="609600" rtl="0" algn="l">
              <a:lnSpc>
                <a:spcPct val="115000"/>
              </a:lnSpc>
              <a:spcBef>
                <a:spcPts val="0"/>
              </a:spcBef>
              <a:spcAft>
                <a:spcPts val="0"/>
              </a:spcAft>
              <a:buClr>
                <a:schemeClr val="dk1"/>
              </a:buClr>
              <a:buSzPts val="2300"/>
              <a:buChar char="●"/>
            </a:pPr>
            <a:r>
              <a:rPr b="1" lang="en-US" sz="2300">
                <a:solidFill>
                  <a:schemeClr val="dk1"/>
                </a:solidFill>
              </a:rPr>
              <a:t>Never design yourself into a corner- Be Open to the Future.</a:t>
            </a:r>
            <a:endParaRPr b="1" sz="2300">
              <a:solidFill>
                <a:schemeClr val="dk1"/>
              </a:solidFill>
            </a:endParaRPr>
          </a:p>
          <a:p>
            <a:pPr indent="-450850" lvl="0" marL="609600" rtl="0" algn="l">
              <a:lnSpc>
                <a:spcPct val="100000"/>
              </a:lnSpc>
              <a:spcBef>
                <a:spcPts val="0"/>
              </a:spcBef>
              <a:spcAft>
                <a:spcPts val="0"/>
              </a:spcAft>
              <a:buClr>
                <a:schemeClr val="dk1"/>
              </a:buClr>
              <a:buSzPts val="2300"/>
              <a:buChar char="●"/>
            </a:pPr>
            <a:r>
              <a:rPr b="1" lang="en-US" sz="2300">
                <a:solidFill>
                  <a:schemeClr val="dk1"/>
                </a:solidFill>
              </a:rPr>
              <a:t>Planning ahead for reuse reduces the cost and increases the value of both the reusable components and the systems into which they are incorporated.</a:t>
            </a:r>
            <a:endParaRPr b="1" sz="2300">
              <a:solidFill>
                <a:schemeClr val="dk1"/>
              </a:solidFill>
            </a:endParaRPr>
          </a:p>
          <a:p>
            <a:pPr indent="-450850" lvl="0" marL="609600" rtl="0" algn="l">
              <a:lnSpc>
                <a:spcPct val="115000"/>
              </a:lnSpc>
              <a:spcBef>
                <a:spcPts val="0"/>
              </a:spcBef>
              <a:spcAft>
                <a:spcPts val="0"/>
              </a:spcAft>
              <a:buClr>
                <a:schemeClr val="dk1"/>
              </a:buClr>
              <a:buSzPts val="2300"/>
              <a:buChar char="●"/>
            </a:pPr>
            <a:r>
              <a:rPr b="1" lang="en-US" sz="2300">
                <a:solidFill>
                  <a:schemeClr val="dk1"/>
                </a:solidFill>
              </a:rPr>
              <a:t>Placing clear, complete thought before action almost always produces better results.</a:t>
            </a:r>
            <a:endParaRPr b="1" sz="23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8"/>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Process Models</a:t>
            </a:r>
            <a:endParaRPr b="0" sz="3400" strike="noStrike">
              <a:solidFill>
                <a:srgbClr val="212121"/>
              </a:solidFill>
              <a:latin typeface="Roboto Condensed"/>
              <a:ea typeface="Roboto Condensed"/>
              <a:cs typeface="Roboto Condensed"/>
              <a:sym typeface="Roboto Condensed"/>
            </a:endParaRPr>
          </a:p>
        </p:txBody>
      </p:sp>
      <p:sp>
        <p:nvSpPr>
          <p:cNvPr id="648" name="Google Shape;648;p28"/>
          <p:cNvSpPr txBox="1"/>
          <p:nvPr/>
        </p:nvSpPr>
        <p:spPr>
          <a:xfrm>
            <a:off x="147240" y="874080"/>
            <a:ext cx="6481080" cy="53337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Also known as </a:t>
            </a:r>
            <a:r>
              <a:rPr b="1" lang="en-US" sz="2400" strike="noStrike">
                <a:solidFill>
                  <a:srgbClr val="C00000"/>
                </a:solidFill>
                <a:latin typeface="Roboto Condensed"/>
                <a:ea typeface="Roboto Condensed"/>
                <a:cs typeface="Roboto Condensed"/>
                <a:sym typeface="Roboto Condensed"/>
              </a:rPr>
              <a:t>Software development life cycle (SDLC) </a:t>
            </a:r>
            <a:r>
              <a:rPr b="0" lang="en-US" sz="2400" strike="noStrike">
                <a:solidFill>
                  <a:srgbClr val="212121"/>
                </a:solidFill>
                <a:latin typeface="Roboto Condensed"/>
                <a:ea typeface="Roboto Condensed"/>
                <a:cs typeface="Roboto Condensed"/>
                <a:sym typeface="Roboto Condensed"/>
              </a:rPr>
              <a:t>or Application development life cycle Models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Process models </a:t>
            </a:r>
            <a:r>
              <a:rPr b="1" lang="en-US" sz="2400" strike="noStrike">
                <a:solidFill>
                  <a:srgbClr val="C00000"/>
                </a:solidFill>
                <a:latin typeface="Roboto Condensed"/>
                <a:ea typeface="Roboto Condensed"/>
                <a:cs typeface="Roboto Condensed"/>
                <a:sym typeface="Roboto Condensed"/>
              </a:rPr>
              <a:t>prescribe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 distinct set of </a:t>
            </a:r>
            <a:r>
              <a:rPr b="1" lang="en-US" sz="2400" strike="noStrike">
                <a:solidFill>
                  <a:srgbClr val="C00000"/>
                </a:solidFill>
                <a:latin typeface="Roboto Condensed"/>
                <a:ea typeface="Roboto Condensed"/>
                <a:cs typeface="Roboto Condensed"/>
                <a:sym typeface="Roboto Condensed"/>
              </a:rPr>
              <a:t>activities, actions, tasks and milestones (deliverables)</a:t>
            </a:r>
            <a:r>
              <a:rPr b="0" lang="en-US" sz="2400" strike="noStrike">
                <a:solidFill>
                  <a:srgbClr val="212121"/>
                </a:solidFill>
                <a:latin typeface="Roboto Condensed"/>
                <a:ea typeface="Roboto Condensed"/>
                <a:cs typeface="Roboto Condensed"/>
                <a:sym typeface="Roboto Condensed"/>
              </a:rPr>
              <a:t> required to engineer high quality software.</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Process </a:t>
            </a:r>
            <a:r>
              <a:rPr b="1" lang="en-US" sz="2400" strike="noStrike">
                <a:solidFill>
                  <a:srgbClr val="C00000"/>
                </a:solidFill>
                <a:latin typeface="Roboto Condensed"/>
                <a:ea typeface="Roboto Condensed"/>
                <a:cs typeface="Roboto Condensed"/>
                <a:sym typeface="Roboto Condensed"/>
              </a:rPr>
              <a:t>models are not perfect </a:t>
            </a:r>
            <a:r>
              <a:rPr b="0" lang="en-US" sz="2400" strike="noStrike">
                <a:solidFill>
                  <a:srgbClr val="212121"/>
                </a:solidFill>
                <a:latin typeface="Roboto Condensed"/>
                <a:ea typeface="Roboto Condensed"/>
                <a:cs typeface="Roboto Condensed"/>
                <a:sym typeface="Roboto Condensed"/>
              </a:rPr>
              <a:t>but </a:t>
            </a:r>
            <a:r>
              <a:rPr b="1" lang="en-US" sz="2400" strike="noStrike">
                <a:solidFill>
                  <a:srgbClr val="C00000"/>
                </a:solidFill>
                <a:latin typeface="Roboto Condensed"/>
                <a:ea typeface="Roboto Condensed"/>
                <a:cs typeface="Roboto Condensed"/>
                <a:sym typeface="Roboto Condensed"/>
              </a:rPr>
              <a:t>provide roadmap</a:t>
            </a:r>
            <a:r>
              <a:rPr b="0" lang="en-US" sz="2400" strike="noStrike">
                <a:solidFill>
                  <a:srgbClr val="212121"/>
                </a:solidFill>
                <a:latin typeface="Roboto Condensed"/>
                <a:ea typeface="Roboto Condensed"/>
                <a:cs typeface="Roboto Condensed"/>
                <a:sym typeface="Roboto Condensed"/>
              </a:rPr>
              <a:t> for software engineering work.</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Software models provide stability, control and organization to a process that if not managed can easily get out of control.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Software process models are adapted (adjusted) to meet the needs of software engineers and managers for a specific project.</a:t>
            </a:r>
            <a:endParaRPr/>
          </a:p>
        </p:txBody>
      </p:sp>
      <p:sp>
        <p:nvSpPr>
          <p:cNvPr id="649" name="Google Shape;649;p28"/>
          <p:cNvSpPr/>
          <p:nvPr/>
        </p:nvSpPr>
        <p:spPr>
          <a:xfrm>
            <a:off x="7619400" y="1495080"/>
            <a:ext cx="3935520" cy="3935520"/>
          </a:xfrm>
          <a:prstGeom prst="ellipse">
            <a:avLst/>
          </a:prstGeom>
          <a:noFill/>
          <a:ln cap="flat" cmpd="sng" w="190425">
            <a:solidFill>
              <a:srgbClr val="D8D8D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a:off x="8758440" y="992520"/>
            <a:ext cx="1469160" cy="1469160"/>
          </a:xfrm>
          <a:prstGeom prst="ellipse">
            <a:avLst/>
          </a:prstGeom>
          <a:solidFill>
            <a:schemeClr val="accent6"/>
          </a:solidFill>
          <a:ln cap="flat" cmpd="sng" w="25400">
            <a:solidFill>
              <a:srgbClr val="8633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a:off x="8746560" y="1528920"/>
            <a:ext cx="1539000" cy="349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700" strike="noStrike">
                <a:solidFill>
                  <a:srgbClr val="FFFFFF"/>
                </a:solidFill>
                <a:latin typeface="Roboto Condensed"/>
                <a:ea typeface="Roboto Condensed"/>
                <a:cs typeface="Roboto Condensed"/>
                <a:sym typeface="Roboto Condensed"/>
              </a:rPr>
              <a:t>Communication</a:t>
            </a:r>
            <a:endParaRPr b="0" sz="1700" strike="noStrike">
              <a:solidFill>
                <a:schemeClr val="dk1"/>
              </a:solidFill>
              <a:latin typeface="Arial"/>
              <a:ea typeface="Arial"/>
              <a:cs typeface="Arial"/>
              <a:sym typeface="Arial"/>
            </a:endParaRPr>
          </a:p>
        </p:txBody>
      </p:sp>
      <p:sp>
        <p:nvSpPr>
          <p:cNvPr id="652" name="Google Shape;652;p28"/>
          <p:cNvSpPr/>
          <p:nvPr/>
        </p:nvSpPr>
        <p:spPr>
          <a:xfrm>
            <a:off x="10622880" y="2166480"/>
            <a:ext cx="1469160" cy="1469160"/>
          </a:xfrm>
          <a:prstGeom prst="ellipse">
            <a:avLst/>
          </a:prstGeom>
          <a:solidFill>
            <a:schemeClr val="accent6"/>
          </a:solidFill>
          <a:ln cap="flat" cmpd="sng" w="25400">
            <a:solidFill>
              <a:srgbClr val="8633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8"/>
          <p:cNvSpPr/>
          <p:nvPr/>
        </p:nvSpPr>
        <p:spPr>
          <a:xfrm>
            <a:off x="10864800" y="2702880"/>
            <a:ext cx="98748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1800" strike="noStrike">
                <a:solidFill>
                  <a:srgbClr val="FFFFFF"/>
                </a:solidFill>
                <a:latin typeface="Roboto Condensed"/>
                <a:ea typeface="Roboto Condensed"/>
                <a:cs typeface="Roboto Condensed"/>
                <a:sym typeface="Roboto Condensed"/>
              </a:rPr>
              <a:t>Planning</a:t>
            </a:r>
            <a:endParaRPr b="0" sz="1800" strike="noStrike">
              <a:solidFill>
                <a:schemeClr val="dk1"/>
              </a:solidFill>
              <a:latin typeface="Arial"/>
              <a:ea typeface="Arial"/>
              <a:cs typeface="Arial"/>
              <a:sym typeface="Arial"/>
            </a:endParaRPr>
          </a:p>
        </p:txBody>
      </p:sp>
      <p:sp>
        <p:nvSpPr>
          <p:cNvPr id="654" name="Google Shape;654;p28"/>
          <p:cNvSpPr/>
          <p:nvPr/>
        </p:nvSpPr>
        <p:spPr>
          <a:xfrm>
            <a:off x="9982440" y="4326480"/>
            <a:ext cx="1469160" cy="1469160"/>
          </a:xfrm>
          <a:prstGeom prst="ellipse">
            <a:avLst/>
          </a:prstGeom>
          <a:solidFill>
            <a:schemeClr val="accent6"/>
          </a:solidFill>
          <a:ln cap="flat" cmpd="sng" w="25400">
            <a:solidFill>
              <a:srgbClr val="8633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8"/>
          <p:cNvSpPr/>
          <p:nvPr/>
        </p:nvSpPr>
        <p:spPr>
          <a:xfrm>
            <a:off x="10168920" y="4915800"/>
            <a:ext cx="10346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800" strike="noStrike">
                <a:solidFill>
                  <a:srgbClr val="FFFFFF"/>
                </a:solidFill>
                <a:latin typeface="Roboto Condensed"/>
                <a:ea typeface="Roboto Condensed"/>
                <a:cs typeface="Roboto Condensed"/>
                <a:sym typeface="Roboto Condensed"/>
              </a:rPr>
              <a:t>Modeling</a:t>
            </a:r>
            <a:endParaRPr b="0" sz="1800" strike="noStrike">
              <a:solidFill>
                <a:schemeClr val="dk1"/>
              </a:solidFill>
              <a:latin typeface="Arial"/>
              <a:ea typeface="Arial"/>
              <a:cs typeface="Arial"/>
              <a:sym typeface="Arial"/>
            </a:endParaRPr>
          </a:p>
        </p:txBody>
      </p:sp>
      <p:sp>
        <p:nvSpPr>
          <p:cNvPr id="656" name="Google Shape;656;p28"/>
          <p:cNvSpPr/>
          <p:nvPr/>
        </p:nvSpPr>
        <p:spPr>
          <a:xfrm>
            <a:off x="7565400" y="4307040"/>
            <a:ext cx="1469160" cy="1469160"/>
          </a:xfrm>
          <a:prstGeom prst="ellipse">
            <a:avLst/>
          </a:prstGeom>
          <a:solidFill>
            <a:schemeClr val="accent6"/>
          </a:solidFill>
          <a:ln cap="flat" cmpd="sng" w="25400">
            <a:solidFill>
              <a:srgbClr val="8633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8"/>
          <p:cNvSpPr/>
          <p:nvPr/>
        </p:nvSpPr>
        <p:spPr>
          <a:xfrm>
            <a:off x="7609320" y="4843440"/>
            <a:ext cx="13608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800" strike="noStrike">
                <a:solidFill>
                  <a:srgbClr val="FFFFFF"/>
                </a:solidFill>
                <a:latin typeface="Roboto Condensed"/>
                <a:ea typeface="Roboto Condensed"/>
                <a:cs typeface="Roboto Condensed"/>
                <a:sym typeface="Roboto Condensed"/>
              </a:rPr>
              <a:t>Construction</a:t>
            </a:r>
            <a:endParaRPr b="0" sz="1800" strike="noStrike">
              <a:solidFill>
                <a:schemeClr val="dk1"/>
              </a:solidFill>
              <a:latin typeface="Arial"/>
              <a:ea typeface="Arial"/>
              <a:cs typeface="Arial"/>
              <a:sym typeface="Arial"/>
            </a:endParaRPr>
          </a:p>
        </p:txBody>
      </p:sp>
      <p:sp>
        <p:nvSpPr>
          <p:cNvPr id="658" name="Google Shape;658;p28"/>
          <p:cNvSpPr/>
          <p:nvPr/>
        </p:nvSpPr>
        <p:spPr>
          <a:xfrm>
            <a:off x="6944040" y="2166480"/>
            <a:ext cx="1469160" cy="1469160"/>
          </a:xfrm>
          <a:prstGeom prst="ellipse">
            <a:avLst/>
          </a:prstGeom>
          <a:solidFill>
            <a:schemeClr val="accent6"/>
          </a:solidFill>
          <a:ln cap="flat" cmpd="sng" w="25400">
            <a:solidFill>
              <a:srgbClr val="86333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8"/>
          <p:cNvSpPr/>
          <p:nvPr/>
        </p:nvSpPr>
        <p:spPr>
          <a:xfrm>
            <a:off x="7007040" y="2702880"/>
            <a:ext cx="12661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1800" strike="noStrike">
                <a:solidFill>
                  <a:srgbClr val="FFFFFF"/>
                </a:solidFill>
                <a:latin typeface="Roboto Condensed"/>
                <a:ea typeface="Roboto Condensed"/>
                <a:cs typeface="Roboto Condensed"/>
                <a:sym typeface="Roboto Condensed"/>
              </a:rPr>
              <a:t>Deployment</a:t>
            </a:r>
            <a:endParaRPr b="0" sz="1800" strike="noStrike">
              <a:solidFill>
                <a:schemeClr val="dk1"/>
              </a:solidFill>
              <a:latin typeface="Arial"/>
              <a:ea typeface="Arial"/>
              <a:cs typeface="Arial"/>
              <a:sym typeface="Arial"/>
            </a:endParaRPr>
          </a:p>
        </p:txBody>
      </p:sp>
      <p:sp>
        <p:nvSpPr>
          <p:cNvPr id="660" name="Google Shape;660;p28"/>
          <p:cNvSpPr/>
          <p:nvPr/>
        </p:nvSpPr>
        <p:spPr>
          <a:xfrm>
            <a:off x="8721088" y="2551563"/>
            <a:ext cx="1593900" cy="6990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4000" strike="noStrike">
                <a:solidFill>
                  <a:srgbClr val="212121"/>
                </a:solidFill>
                <a:latin typeface="Roboto Condensed"/>
                <a:ea typeface="Roboto Condensed"/>
                <a:cs typeface="Roboto Condensed"/>
                <a:sym typeface="Roboto Condensed"/>
              </a:rPr>
              <a:t>SDLC</a:t>
            </a:r>
            <a:endParaRPr b="0" sz="4000" strike="noStrike">
              <a:solidFill>
                <a:schemeClr val="dk1"/>
              </a:solidFill>
              <a:latin typeface="Arial"/>
              <a:ea typeface="Arial"/>
              <a:cs typeface="Arial"/>
              <a:sym typeface="Arial"/>
            </a:endParaRPr>
          </a:p>
        </p:txBody>
      </p:sp>
      <p:sp>
        <p:nvSpPr>
          <p:cNvPr id="661" name="Google Shape;661;p28"/>
          <p:cNvSpPr/>
          <p:nvPr/>
        </p:nvSpPr>
        <p:spPr>
          <a:xfrm>
            <a:off x="8674925" y="3180250"/>
            <a:ext cx="1947900" cy="155280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Sof</a:t>
            </a:r>
            <a:r>
              <a:rPr b="0" lang="en-US" sz="2400" strike="noStrike">
                <a:solidFill>
                  <a:srgbClr val="212121"/>
                </a:solidFill>
                <a:latin typeface="Roboto Condensed"/>
                <a:ea typeface="Roboto Condensed"/>
                <a:cs typeface="Roboto Condensed"/>
                <a:sym typeface="Roboto Condensed"/>
              </a:rPr>
              <a:t>twa</a:t>
            </a:r>
            <a:r>
              <a:rPr b="0" lang="en-US" sz="2400" strike="noStrike">
                <a:solidFill>
                  <a:srgbClr val="212121"/>
                </a:solidFill>
                <a:latin typeface="Roboto Condensed"/>
                <a:ea typeface="Roboto Condensed"/>
                <a:cs typeface="Roboto Condensed"/>
                <a:sym typeface="Roboto Condensed"/>
              </a:rPr>
              <a:t>re</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Development</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Life</a:t>
            </a:r>
            <a:endParaRPr b="0" sz="24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Cycle</a:t>
            </a:r>
            <a:endParaRPr b="0" sz="2400" strike="noStrike">
              <a:solidFill>
                <a:schemeClr val="dk1"/>
              </a:solidFill>
              <a:latin typeface="Arial"/>
              <a:ea typeface="Arial"/>
              <a:cs typeface="Arial"/>
              <a:sym typeface="Arial"/>
            </a:endParaRPr>
          </a:p>
        </p:txBody>
      </p:sp>
      <p:cxnSp>
        <p:nvCxnSpPr>
          <p:cNvPr id="662" name="Google Shape;662;p28"/>
          <p:cNvCxnSpPr/>
          <p:nvPr/>
        </p:nvCxnSpPr>
        <p:spPr>
          <a:xfrm>
            <a:off x="8954280" y="3172320"/>
            <a:ext cx="1593900" cy="36300"/>
          </a:xfrm>
          <a:prstGeom prst="straightConnector1">
            <a:avLst/>
          </a:prstGeom>
          <a:noFill/>
          <a:ln cap="flat" cmpd="sng" w="38100">
            <a:solidFill>
              <a:schemeClr val="dk1"/>
            </a:solidFill>
            <a:prstDash val="solid"/>
            <a:miter lim="8000"/>
            <a:headEnd len="sm" w="sm" type="none"/>
            <a:tailEnd len="sm" w="sm" type="none"/>
          </a:ln>
          <a:effectLst>
            <a:outerShdw blurRad="40000" rotWithShape="0" dir="5400000" dist="23000">
              <a:srgbClr val="000000">
                <a:alpha val="34901"/>
              </a:srgbClr>
            </a:outerShdw>
          </a:effectLst>
        </p:spPr>
      </p:cxnSp>
      <p:sp>
        <p:nvSpPr>
          <p:cNvPr id="663" name="Google Shape;663;p28"/>
          <p:cNvSpPr/>
          <p:nvPr/>
        </p:nvSpPr>
        <p:spPr>
          <a:xfrm>
            <a:off x="6430680" y="173157"/>
            <a:ext cx="5661300" cy="364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The </a:t>
            </a:r>
            <a:r>
              <a:rPr b="1" lang="en-US" sz="1800" strike="noStrike">
                <a:solidFill>
                  <a:srgbClr val="212121"/>
                </a:solidFill>
                <a:latin typeface="Roboto Condensed"/>
                <a:ea typeface="Roboto Condensed"/>
                <a:cs typeface="Roboto Condensed"/>
                <a:sym typeface="Roboto Condensed"/>
              </a:rPr>
              <a:t>process model </a:t>
            </a:r>
            <a:r>
              <a:rPr b="0" lang="en-US" sz="1800" strike="noStrike">
                <a:solidFill>
                  <a:srgbClr val="212121"/>
                </a:solidFill>
                <a:latin typeface="Roboto Condensed"/>
                <a:ea typeface="Roboto Condensed"/>
                <a:cs typeface="Roboto Condensed"/>
                <a:sym typeface="Roboto Condensed"/>
              </a:rPr>
              <a:t>is the abstract representation of process.</a:t>
            </a:r>
            <a:endParaRPr b="0" sz="1800" strike="noStrike">
              <a:solidFill>
                <a:schemeClr val="dk1"/>
              </a:solidFill>
              <a:latin typeface="Arial"/>
              <a:ea typeface="Arial"/>
              <a:cs typeface="Arial"/>
              <a:sym typeface="Arial"/>
            </a:endParaRPr>
          </a:p>
        </p:txBody>
      </p:sp>
      <p:sp>
        <p:nvSpPr>
          <p:cNvPr id="664" name="Google Shape;664;p28"/>
          <p:cNvSpPr/>
          <p:nvPr/>
        </p:nvSpPr>
        <p:spPr>
          <a:xfrm>
            <a:off x="10929960" y="986400"/>
            <a:ext cx="1288440" cy="82188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SDLC Phases</a:t>
            </a:r>
            <a:endParaRPr b="0" sz="2400" strike="noStrike">
              <a:solidFill>
                <a:schemeClr val="dk1"/>
              </a:solidFill>
              <a:latin typeface="Arial"/>
              <a:ea typeface="Arial"/>
              <a:cs typeface="Arial"/>
              <a:sym typeface="Arial"/>
            </a:endParaRPr>
          </a:p>
        </p:txBody>
      </p:sp>
      <p:cxnSp>
        <p:nvCxnSpPr>
          <p:cNvPr id="665" name="Google Shape;665;p28"/>
          <p:cNvCxnSpPr/>
          <p:nvPr/>
        </p:nvCxnSpPr>
        <p:spPr>
          <a:xfrm>
            <a:off x="6773760" y="711000"/>
            <a:ext cx="68760" cy="589284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9" name="Shape 669"/>
        <p:cNvGrpSpPr/>
        <p:nvPr/>
      </p:nvGrpSpPr>
      <p:grpSpPr>
        <a:xfrm>
          <a:off x="0" y="0"/>
          <a:ext cx="0" cy="0"/>
          <a:chOff x="0" y="0"/>
          <a:chExt cx="0" cy="0"/>
        </a:xfrm>
      </p:grpSpPr>
      <p:sp>
        <p:nvSpPr>
          <p:cNvPr id="670" name="Google Shape;670;g2ebb636fcf1_1_319"/>
          <p:cNvSpPr txBox="1"/>
          <p:nvPr>
            <p:ph type="title"/>
          </p:nvPr>
        </p:nvSpPr>
        <p:spPr>
          <a:xfrm>
            <a:off x="0" y="0"/>
            <a:ext cx="12192000" cy="725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b="1" lang="en-US"/>
              <a:t>S</a:t>
            </a:r>
            <a:r>
              <a:rPr lang="en-US"/>
              <a:t>oftware Development Life Cycles</a:t>
            </a:r>
            <a:endParaRPr b="1"/>
          </a:p>
        </p:txBody>
      </p:sp>
      <p:pic>
        <p:nvPicPr>
          <p:cNvPr id="671" name="Google Shape;671;g2ebb636fcf1_1_319"/>
          <p:cNvPicPr preferRelativeResize="0"/>
          <p:nvPr/>
        </p:nvPicPr>
        <p:blipFill>
          <a:blip r:embed="rId3">
            <a:alphaModFix/>
          </a:blip>
          <a:stretch>
            <a:fillRect/>
          </a:stretch>
        </p:blipFill>
        <p:spPr>
          <a:xfrm>
            <a:off x="6615133" y="1637300"/>
            <a:ext cx="5011135" cy="4513134"/>
          </a:xfrm>
          <a:prstGeom prst="rect">
            <a:avLst/>
          </a:prstGeom>
          <a:noFill/>
          <a:ln>
            <a:noFill/>
          </a:ln>
        </p:spPr>
      </p:pic>
      <p:sp>
        <p:nvSpPr>
          <p:cNvPr id="672" name="Google Shape;672;g2ebb636fcf1_1_319"/>
          <p:cNvSpPr txBox="1"/>
          <p:nvPr/>
        </p:nvSpPr>
        <p:spPr>
          <a:xfrm>
            <a:off x="415600" y="1217933"/>
            <a:ext cx="5523300" cy="18624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n-US" sz="2100">
                <a:solidFill>
                  <a:schemeClr val="dk1"/>
                </a:solidFill>
              </a:rPr>
              <a:t>A generic process framework for software engineering defines five framework activities</a:t>
            </a:r>
            <a:endParaRPr b="1" sz="2100">
              <a:solidFill>
                <a:schemeClr val="dk1"/>
              </a:solidFill>
            </a:endParaRPr>
          </a:p>
          <a:p>
            <a:pPr indent="0" lvl="0" marL="0" rtl="0" algn="ctr">
              <a:spcBef>
                <a:spcPts val="0"/>
              </a:spcBef>
              <a:spcAft>
                <a:spcPts val="0"/>
              </a:spcAft>
              <a:buNone/>
            </a:pPr>
            <a:r>
              <a:rPr b="1" lang="en-US" sz="2100">
                <a:solidFill>
                  <a:srgbClr val="0077B3"/>
                </a:solidFill>
              </a:rPr>
              <a:t>communication, planning, modeling, construction, and deployment.</a:t>
            </a:r>
            <a:endParaRPr b="1" sz="2100">
              <a:solidFill>
                <a:srgbClr val="0077B3"/>
              </a:solidFill>
            </a:endParaRPr>
          </a:p>
        </p:txBody>
      </p:sp>
      <p:sp>
        <p:nvSpPr>
          <p:cNvPr id="673" name="Google Shape;673;g2ebb636fcf1_1_319"/>
          <p:cNvSpPr txBox="1"/>
          <p:nvPr/>
        </p:nvSpPr>
        <p:spPr>
          <a:xfrm>
            <a:off x="415600" y="3429000"/>
            <a:ext cx="5222100" cy="3150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b="1" lang="en-US" sz="2100"/>
              <a:t>There are many different software processes but all must include four activities that are fundamental to software engineering:</a:t>
            </a:r>
            <a:endParaRPr b="1" sz="2100"/>
          </a:p>
          <a:p>
            <a:pPr indent="0" lvl="0" marL="0" rtl="0" algn="ctr">
              <a:spcBef>
                <a:spcPts val="0"/>
              </a:spcBef>
              <a:spcAft>
                <a:spcPts val="0"/>
              </a:spcAft>
              <a:buNone/>
            </a:pPr>
            <a:r>
              <a:rPr b="1" lang="en-US" sz="2100"/>
              <a:t> </a:t>
            </a:r>
            <a:r>
              <a:rPr b="1" lang="en-US" sz="2100">
                <a:solidFill>
                  <a:srgbClr val="0077B3"/>
                </a:solidFill>
              </a:rPr>
              <a:t>1. Software specification</a:t>
            </a:r>
            <a:endParaRPr b="1" sz="2100">
              <a:solidFill>
                <a:srgbClr val="0077B3"/>
              </a:solidFill>
            </a:endParaRPr>
          </a:p>
          <a:p>
            <a:pPr indent="0" lvl="0" marL="0" rtl="0" algn="ctr">
              <a:spcBef>
                <a:spcPts val="0"/>
              </a:spcBef>
              <a:spcAft>
                <a:spcPts val="0"/>
              </a:spcAft>
              <a:buNone/>
            </a:pPr>
            <a:r>
              <a:rPr b="1" lang="en-US" sz="2100">
                <a:solidFill>
                  <a:srgbClr val="0077B3"/>
                </a:solidFill>
              </a:rPr>
              <a:t> 2. Software design and     implementation </a:t>
            </a:r>
            <a:endParaRPr b="1" sz="2100">
              <a:solidFill>
                <a:srgbClr val="0077B3"/>
              </a:solidFill>
            </a:endParaRPr>
          </a:p>
          <a:p>
            <a:pPr indent="0" lvl="0" marL="0" rtl="0" algn="ctr">
              <a:spcBef>
                <a:spcPts val="0"/>
              </a:spcBef>
              <a:spcAft>
                <a:spcPts val="0"/>
              </a:spcAft>
              <a:buNone/>
            </a:pPr>
            <a:r>
              <a:rPr b="1" lang="en-US" sz="2100">
                <a:solidFill>
                  <a:srgbClr val="0077B3"/>
                </a:solidFill>
              </a:rPr>
              <a:t>3. Software validation </a:t>
            </a:r>
            <a:endParaRPr b="1" sz="2100">
              <a:solidFill>
                <a:srgbClr val="0077B3"/>
              </a:solidFill>
            </a:endParaRPr>
          </a:p>
          <a:p>
            <a:pPr indent="0" lvl="0" marL="0" rtl="0" algn="ctr">
              <a:spcBef>
                <a:spcPts val="0"/>
              </a:spcBef>
              <a:spcAft>
                <a:spcPts val="0"/>
              </a:spcAft>
              <a:buNone/>
            </a:pPr>
            <a:r>
              <a:rPr b="1" lang="en-US" sz="2100">
                <a:solidFill>
                  <a:srgbClr val="0077B3"/>
                </a:solidFill>
              </a:rPr>
              <a:t>4. Software evolution </a:t>
            </a:r>
            <a:endParaRPr b="1" sz="2100">
              <a:solidFill>
                <a:srgbClr val="0077B3"/>
              </a:solidFill>
            </a:endParaRPr>
          </a:p>
          <a:p>
            <a:pPr indent="0" lvl="0" marL="0" rtl="0" algn="ctr">
              <a:spcBef>
                <a:spcPts val="0"/>
              </a:spcBef>
              <a:spcAft>
                <a:spcPts val="0"/>
              </a:spcAft>
              <a:buNone/>
            </a:pPr>
            <a:r>
              <a:t/>
            </a:r>
            <a:endParaRPr b="1"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g2ebb636fcf1_0_814"/>
          <p:cNvSpPr txBox="1"/>
          <p:nvPr>
            <p:ph type="title"/>
          </p:nvPr>
        </p:nvSpPr>
        <p:spPr>
          <a:xfrm>
            <a:off x="90000" y="0"/>
            <a:ext cx="12102000" cy="725700"/>
          </a:xfrm>
          <a:prstGeom prst="rect">
            <a:avLst/>
          </a:prstGeom>
          <a:solidFill>
            <a:schemeClr val="lt2"/>
          </a:solidFill>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300"/>
              <a:buFont typeface="Arial"/>
              <a:buNone/>
            </a:pPr>
            <a:r>
              <a:rPr lang="en-US" sz="3100">
                <a:solidFill>
                  <a:srgbClr val="C00000"/>
                </a:solidFill>
                <a:highlight>
                  <a:schemeClr val="lt2"/>
                </a:highlight>
              </a:rPr>
              <a:t>Dual Role of Software</a:t>
            </a:r>
            <a:r>
              <a:rPr lang="en-US" sz="3100">
                <a:solidFill>
                  <a:srgbClr val="273239"/>
                </a:solidFill>
                <a:highlight>
                  <a:schemeClr val="lt2"/>
                </a:highlight>
              </a:rPr>
              <a:t>: </a:t>
            </a:r>
            <a:r>
              <a:rPr lang="en-US" sz="2800">
                <a:solidFill>
                  <a:srgbClr val="273239"/>
                </a:solidFill>
                <a:highlight>
                  <a:schemeClr val="lt2"/>
                </a:highlight>
              </a:rPr>
              <a:t> It is both a product and a vehicle for delivering a product</a:t>
            </a:r>
            <a:endParaRPr sz="2800">
              <a:solidFill>
                <a:srgbClr val="273239"/>
              </a:solidFill>
              <a:highlight>
                <a:schemeClr val="lt2"/>
              </a:highlight>
            </a:endParaRPr>
          </a:p>
          <a:p>
            <a:pPr indent="0" lvl="0" marL="0" rtl="0" algn="l">
              <a:spcBef>
                <a:spcPts val="0"/>
              </a:spcBef>
              <a:spcAft>
                <a:spcPts val="0"/>
              </a:spcAft>
              <a:buClr>
                <a:schemeClr val="dk1"/>
              </a:buClr>
              <a:buSzPts val="1300"/>
              <a:buFont typeface="Arial"/>
              <a:buNone/>
            </a:pPr>
            <a:r>
              <a:t/>
            </a:r>
            <a:endParaRPr sz="3100">
              <a:solidFill>
                <a:srgbClr val="273239"/>
              </a:solidFill>
              <a:highlight>
                <a:schemeClr val="lt2"/>
              </a:highlight>
            </a:endParaRPr>
          </a:p>
          <a:p>
            <a:pPr indent="0" lvl="0" marL="0" rtl="0" algn="l">
              <a:spcBef>
                <a:spcPts val="0"/>
              </a:spcBef>
              <a:spcAft>
                <a:spcPts val="0"/>
              </a:spcAft>
              <a:buSzPts val="1300"/>
              <a:buNone/>
            </a:pPr>
            <a:r>
              <a:t/>
            </a:r>
            <a:endParaRPr sz="3100">
              <a:solidFill>
                <a:srgbClr val="273239"/>
              </a:solidFill>
              <a:highlight>
                <a:schemeClr val="lt2"/>
              </a:highlight>
            </a:endParaRPr>
          </a:p>
        </p:txBody>
      </p:sp>
      <p:sp>
        <p:nvSpPr>
          <p:cNvPr id="135" name="Google Shape;135;g2ebb636fcf1_0_814"/>
          <p:cNvSpPr txBox="1"/>
          <p:nvPr>
            <p:ph idx="1" type="body"/>
          </p:nvPr>
        </p:nvSpPr>
        <p:spPr>
          <a:xfrm>
            <a:off x="415600" y="949674"/>
            <a:ext cx="11360700" cy="5142300"/>
          </a:xfrm>
          <a:prstGeom prst="rect">
            <a:avLst/>
          </a:prstGeom>
        </p:spPr>
        <p:txBody>
          <a:bodyPr anchorCtr="0" anchor="t" bIns="121900" lIns="121900" spcFirstLastPara="1" rIns="121900" wrap="square" tIns="121900">
            <a:noAutofit/>
          </a:bodyPr>
          <a:lstStyle/>
          <a:p>
            <a:pPr indent="0" lvl="0" marL="0" rtl="0" algn="l">
              <a:lnSpc>
                <a:spcPct val="80000"/>
              </a:lnSpc>
              <a:spcBef>
                <a:spcPts val="1300"/>
              </a:spcBef>
              <a:spcAft>
                <a:spcPts val="0"/>
              </a:spcAft>
              <a:buClr>
                <a:schemeClr val="dk1"/>
              </a:buClr>
              <a:buSzPts val="700"/>
              <a:buFont typeface="Arial"/>
              <a:buNone/>
            </a:pPr>
            <a:r>
              <a:rPr b="1" lang="en-US" sz="2800">
                <a:solidFill>
                  <a:schemeClr val="dk1"/>
                </a:solidFill>
              </a:rPr>
              <a:t>Software is a </a:t>
            </a:r>
            <a:r>
              <a:rPr b="1" lang="en-US" sz="2800">
                <a:solidFill>
                  <a:srgbClr val="0077B3"/>
                </a:solidFill>
              </a:rPr>
              <a:t>product</a:t>
            </a:r>
            <a:endParaRPr b="1" sz="2800">
              <a:solidFill>
                <a:srgbClr val="0077B3"/>
              </a:solidFill>
            </a:endParaRPr>
          </a:p>
          <a:p>
            <a:pPr indent="-482600" lvl="0" marL="609600" rtl="0" algn="l">
              <a:lnSpc>
                <a:spcPct val="80000"/>
              </a:lnSpc>
              <a:spcBef>
                <a:spcPts val="1300"/>
              </a:spcBef>
              <a:spcAft>
                <a:spcPts val="0"/>
              </a:spcAft>
              <a:buClr>
                <a:schemeClr val="dk1"/>
              </a:buClr>
              <a:buSzPts val="2800"/>
              <a:buChar char="●"/>
            </a:pPr>
            <a:r>
              <a:rPr b="1" lang="en-US" sz="2800">
                <a:solidFill>
                  <a:schemeClr val="dk1"/>
                </a:solidFill>
              </a:rPr>
              <a:t>Delivers computing potential</a:t>
            </a:r>
            <a:endParaRPr b="1" sz="2800">
              <a:solidFill>
                <a:schemeClr val="dk1"/>
              </a:solidFill>
            </a:endParaRPr>
          </a:p>
          <a:p>
            <a:pPr indent="-482600" lvl="0" marL="609600" rtl="0" algn="l">
              <a:lnSpc>
                <a:spcPct val="80000"/>
              </a:lnSpc>
              <a:spcBef>
                <a:spcPts val="1300"/>
              </a:spcBef>
              <a:spcAft>
                <a:spcPts val="0"/>
              </a:spcAft>
              <a:buClr>
                <a:schemeClr val="dk1"/>
              </a:buClr>
              <a:buSzPts val="2800"/>
              <a:buChar char="●"/>
            </a:pPr>
            <a:r>
              <a:rPr b="1" lang="en-US" sz="2800">
                <a:solidFill>
                  <a:schemeClr val="dk1"/>
                </a:solidFill>
              </a:rPr>
              <a:t>Produces, manages, acquires, modifies, displays, or transmits information</a:t>
            </a:r>
            <a:endParaRPr b="1" sz="2800">
              <a:solidFill>
                <a:schemeClr val="dk1"/>
              </a:solidFill>
            </a:endParaRPr>
          </a:p>
          <a:p>
            <a:pPr indent="-482600" lvl="0" marL="609600" rtl="0" algn="l">
              <a:lnSpc>
                <a:spcPct val="80000"/>
              </a:lnSpc>
              <a:spcBef>
                <a:spcPts val="1300"/>
              </a:spcBef>
              <a:spcAft>
                <a:spcPts val="0"/>
              </a:spcAft>
              <a:buClr>
                <a:schemeClr val="dk1"/>
              </a:buClr>
              <a:buSzPts val="2800"/>
              <a:buChar char="●"/>
            </a:pPr>
            <a:r>
              <a:rPr b="1" lang="en-US" sz="2800">
                <a:solidFill>
                  <a:schemeClr val="dk1"/>
                </a:solidFill>
              </a:rPr>
              <a:t>Modern software is developed by teams of software specialists</a:t>
            </a:r>
            <a:endParaRPr b="1" sz="2800">
              <a:solidFill>
                <a:schemeClr val="dk1"/>
              </a:solidFill>
            </a:endParaRPr>
          </a:p>
          <a:p>
            <a:pPr indent="0" lvl="0" marL="0" rtl="0" algn="l">
              <a:lnSpc>
                <a:spcPct val="80000"/>
              </a:lnSpc>
              <a:spcBef>
                <a:spcPts val="1300"/>
              </a:spcBef>
              <a:spcAft>
                <a:spcPts val="0"/>
              </a:spcAft>
              <a:buClr>
                <a:schemeClr val="dk1"/>
              </a:buClr>
              <a:buSzPts val="700"/>
              <a:buFont typeface="Arial"/>
              <a:buNone/>
            </a:pPr>
            <a:r>
              <a:rPr b="1" lang="en-US" sz="2800">
                <a:solidFill>
                  <a:schemeClr val="dk1"/>
                </a:solidFill>
              </a:rPr>
              <a:t>Software is a </a:t>
            </a:r>
            <a:r>
              <a:rPr b="1" lang="en-US" sz="2800">
                <a:solidFill>
                  <a:srgbClr val="0077B3"/>
                </a:solidFill>
              </a:rPr>
              <a:t>vehicle for delivering a product</a:t>
            </a:r>
            <a:endParaRPr b="1" sz="2800">
              <a:solidFill>
                <a:srgbClr val="0077B3"/>
              </a:solidFill>
            </a:endParaRPr>
          </a:p>
          <a:p>
            <a:pPr indent="-482600" lvl="0" marL="609600" rtl="0" algn="l">
              <a:lnSpc>
                <a:spcPct val="80000"/>
              </a:lnSpc>
              <a:spcBef>
                <a:spcPts val="1300"/>
              </a:spcBef>
              <a:spcAft>
                <a:spcPts val="0"/>
              </a:spcAft>
              <a:buClr>
                <a:schemeClr val="dk1"/>
              </a:buClr>
              <a:buSzPts val="2800"/>
              <a:buChar char="●"/>
            </a:pPr>
            <a:r>
              <a:rPr b="1" lang="en-US" sz="2800">
                <a:solidFill>
                  <a:schemeClr val="dk1"/>
                </a:solidFill>
              </a:rPr>
              <a:t>Supports or directly provides system functionality</a:t>
            </a:r>
            <a:endParaRPr b="1" sz="2800">
              <a:solidFill>
                <a:schemeClr val="dk1"/>
              </a:solidFill>
            </a:endParaRPr>
          </a:p>
          <a:p>
            <a:pPr indent="-482600" lvl="0" marL="609600" rtl="0" algn="l">
              <a:lnSpc>
                <a:spcPct val="80000"/>
              </a:lnSpc>
              <a:spcBef>
                <a:spcPts val="1300"/>
              </a:spcBef>
              <a:spcAft>
                <a:spcPts val="0"/>
              </a:spcAft>
              <a:buClr>
                <a:schemeClr val="dk1"/>
              </a:buClr>
              <a:buSzPts val="2800"/>
              <a:buChar char="●"/>
            </a:pPr>
            <a:r>
              <a:rPr b="1" lang="en-US" sz="2800">
                <a:solidFill>
                  <a:schemeClr val="dk1"/>
                </a:solidFill>
              </a:rPr>
              <a:t>Controls other programs (e.g., an operating system)</a:t>
            </a:r>
            <a:endParaRPr b="1" sz="2800">
              <a:solidFill>
                <a:schemeClr val="dk1"/>
              </a:solidFill>
            </a:endParaRPr>
          </a:p>
          <a:p>
            <a:pPr indent="-482600" lvl="0" marL="609600" rtl="0" algn="l">
              <a:lnSpc>
                <a:spcPct val="80000"/>
              </a:lnSpc>
              <a:spcBef>
                <a:spcPts val="1300"/>
              </a:spcBef>
              <a:spcAft>
                <a:spcPts val="0"/>
              </a:spcAft>
              <a:buClr>
                <a:schemeClr val="dk1"/>
              </a:buClr>
              <a:buSzPts val="2800"/>
              <a:buChar char="●"/>
            </a:pPr>
            <a:r>
              <a:rPr b="1" lang="en-US" sz="2800">
                <a:solidFill>
                  <a:schemeClr val="dk1"/>
                </a:solidFill>
              </a:rPr>
              <a:t>Effects communications (e.g., networking software)</a:t>
            </a:r>
            <a:endParaRPr b="1" sz="2800">
              <a:solidFill>
                <a:schemeClr val="dk1"/>
              </a:solidFill>
            </a:endParaRPr>
          </a:p>
          <a:p>
            <a:pPr indent="-482600" lvl="0" marL="609600" rtl="0" algn="l">
              <a:lnSpc>
                <a:spcPct val="80000"/>
              </a:lnSpc>
              <a:spcBef>
                <a:spcPts val="1300"/>
              </a:spcBef>
              <a:spcAft>
                <a:spcPts val="0"/>
              </a:spcAft>
              <a:buClr>
                <a:schemeClr val="dk1"/>
              </a:buClr>
              <a:buSzPts val="2800"/>
              <a:buChar char="●"/>
            </a:pPr>
            <a:r>
              <a:rPr b="1" lang="en-US" sz="2800">
                <a:solidFill>
                  <a:schemeClr val="dk1"/>
                </a:solidFill>
              </a:rPr>
              <a:t>Helps build other software (e.g., software tools)</a:t>
            </a:r>
            <a:endParaRPr b="1" sz="2800">
              <a:solidFill>
                <a:schemeClr val="dk1"/>
              </a:solidFill>
            </a:endParaRPr>
          </a:p>
          <a:p>
            <a:pPr indent="0" lvl="0" marL="0" rtl="0" algn="l">
              <a:lnSpc>
                <a:spcPct val="80000"/>
              </a:lnSpc>
              <a:spcBef>
                <a:spcPts val="1300"/>
              </a:spcBef>
              <a:spcAft>
                <a:spcPts val="1600"/>
              </a:spcAft>
              <a:buSzPts val="700"/>
              <a:buNone/>
            </a:pPr>
            <a:r>
              <a:t/>
            </a:r>
            <a:endParaRPr b="1" sz="1500">
              <a:solidFill>
                <a:srgbClr val="273239"/>
              </a:solidFill>
              <a:highlight>
                <a:srgbClr val="FFFFFF"/>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29"/>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Different Process Models/ Prescriptive process models</a:t>
            </a:r>
            <a:endParaRPr b="0" sz="3400" strike="noStrike">
              <a:solidFill>
                <a:srgbClr val="212121"/>
              </a:solidFill>
              <a:latin typeface="Roboto Condensed"/>
              <a:ea typeface="Roboto Condensed"/>
              <a:cs typeface="Roboto Condensed"/>
              <a:sym typeface="Roboto Condensed"/>
            </a:endParaRPr>
          </a:p>
        </p:txBody>
      </p:sp>
      <p:sp>
        <p:nvSpPr>
          <p:cNvPr id="679" name="Google Shape;679;p29"/>
          <p:cNvSpPr txBox="1"/>
          <p:nvPr/>
        </p:nvSpPr>
        <p:spPr>
          <a:xfrm>
            <a:off x="6227280" y="1463040"/>
            <a:ext cx="5597640" cy="293148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Waterfall Model (Linear Sequential Model)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Incremental Process Model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Prototyping Model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The Spiral Model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Rapid Application Development Model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Agile Model</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
        <p:nvSpPr>
          <p:cNvPr id="680" name="Google Shape;680;p29"/>
          <p:cNvSpPr/>
          <p:nvPr/>
        </p:nvSpPr>
        <p:spPr>
          <a:xfrm>
            <a:off x="234360" y="809280"/>
            <a:ext cx="5340240" cy="293148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Process model is selected based on different parameters</a:t>
            </a:r>
            <a:endParaRPr b="0" sz="2400"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Type of the project &amp; people</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Complexity of the project</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Size of team</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Expertise of people in team</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Working environment of team</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Software delivery deadline</a:t>
            </a:r>
            <a:endParaRPr b="0" i="0" sz="2000" u="none" cap="none" strike="noStrike">
              <a:solidFill>
                <a:schemeClr val="dk1"/>
              </a:solidFill>
              <a:latin typeface="Arial"/>
              <a:ea typeface="Arial"/>
              <a:cs typeface="Arial"/>
              <a:sym typeface="Arial"/>
            </a:endParaRPr>
          </a:p>
          <a:p>
            <a:pPr indent="0" lvl="0" marL="0" marR="0" rtl="0" algn="just">
              <a:lnSpc>
                <a:spcPct val="90000"/>
              </a:lnSpc>
              <a:spcBef>
                <a:spcPts val="499"/>
              </a:spcBef>
              <a:spcAft>
                <a:spcPts val="0"/>
              </a:spcAft>
              <a:buNone/>
            </a:pPr>
            <a:r>
              <a:t/>
            </a:r>
            <a:endParaRPr b="0" sz="2000" strike="noStrike">
              <a:solidFill>
                <a:schemeClr val="dk1"/>
              </a:solidFill>
              <a:latin typeface="Arial"/>
              <a:ea typeface="Arial"/>
              <a:cs typeface="Arial"/>
              <a:sym typeface="Arial"/>
            </a:endParaRPr>
          </a:p>
        </p:txBody>
      </p:sp>
      <p:sp>
        <p:nvSpPr>
          <p:cNvPr id="681" name="Google Shape;681;p29"/>
          <p:cNvSpPr/>
          <p:nvPr/>
        </p:nvSpPr>
        <p:spPr>
          <a:xfrm>
            <a:off x="6227280" y="881640"/>
            <a:ext cx="21790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Process Models</a:t>
            </a:r>
            <a:endParaRPr b="0" sz="2400" strike="noStrike">
              <a:solidFill>
                <a:schemeClr val="dk1"/>
              </a:solidFill>
              <a:latin typeface="Arial"/>
              <a:ea typeface="Arial"/>
              <a:cs typeface="Arial"/>
              <a:sym typeface="Arial"/>
            </a:endParaRPr>
          </a:p>
        </p:txBody>
      </p:sp>
      <p:cxnSp>
        <p:nvCxnSpPr>
          <p:cNvPr id="682" name="Google Shape;682;p29"/>
          <p:cNvCxnSpPr/>
          <p:nvPr/>
        </p:nvCxnSpPr>
        <p:spPr>
          <a:xfrm>
            <a:off x="7322400" y="1343160"/>
            <a:ext cx="4678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cxnSp>
        <p:nvCxnSpPr>
          <p:cNvPr id="683" name="Google Shape;683;p29"/>
          <p:cNvCxnSpPr/>
          <p:nvPr/>
        </p:nvCxnSpPr>
        <p:spPr>
          <a:xfrm>
            <a:off x="5731920" y="711000"/>
            <a:ext cx="68760" cy="5892840"/>
          </a:xfrm>
          <a:prstGeom prst="straightConnector1">
            <a:avLst/>
          </a:prstGeom>
          <a:noFill/>
          <a:ln cap="flat" cmpd="sng" w="38150">
            <a:solidFill>
              <a:srgbClr val="8C8C8C"/>
            </a:solidFill>
            <a:prstDash val="solid"/>
            <a:miter lim="8000"/>
            <a:headEnd len="sm" w="sm" type="none"/>
            <a:tailEnd len="sm" w="sm" type="none"/>
          </a:ln>
        </p:spPr>
      </p:cxnSp>
      <p:pic>
        <p:nvPicPr>
          <p:cNvPr id="684" name="Google Shape;684;p29"/>
          <p:cNvPicPr preferRelativeResize="0"/>
          <p:nvPr/>
        </p:nvPicPr>
        <p:blipFill rotWithShape="1">
          <a:blip r:embed="rId3">
            <a:alphaModFix/>
          </a:blip>
          <a:srcRect b="0" l="26052" r="28535" t="0"/>
          <a:stretch/>
        </p:blipFill>
        <p:spPr>
          <a:xfrm>
            <a:off x="1426320" y="3839400"/>
            <a:ext cx="2740680" cy="2719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0"/>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The Waterfall Model</a:t>
            </a:r>
            <a:endParaRPr b="0" sz="3400" strike="noStrike">
              <a:solidFill>
                <a:srgbClr val="212121"/>
              </a:solidFill>
              <a:latin typeface="Roboto Condensed"/>
              <a:ea typeface="Roboto Condensed"/>
              <a:cs typeface="Roboto Condensed"/>
              <a:sym typeface="Roboto Condensed"/>
            </a:endParaRPr>
          </a:p>
        </p:txBody>
      </p:sp>
      <p:sp>
        <p:nvSpPr>
          <p:cNvPr id="690" name="Google Shape;690;p30"/>
          <p:cNvSpPr/>
          <p:nvPr/>
        </p:nvSpPr>
        <p:spPr>
          <a:xfrm>
            <a:off x="6214320" y="1501920"/>
            <a:ext cx="5773320" cy="45828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Simple to implement</a:t>
            </a:r>
            <a:r>
              <a:rPr b="0" lang="en-US" sz="2400" strike="noStrike">
                <a:solidFill>
                  <a:srgbClr val="212121"/>
                </a:solidFill>
                <a:latin typeface="Roboto Condensed"/>
                <a:ea typeface="Roboto Condensed"/>
                <a:cs typeface="Roboto Condensed"/>
                <a:sym typeface="Roboto Condensed"/>
              </a:rPr>
              <a:t> and manage</a:t>
            </a:r>
            <a:endParaRPr b="0" sz="2400" strike="noStrike">
              <a:solidFill>
                <a:schemeClr val="dk1"/>
              </a:solidFill>
              <a:latin typeface="Arial"/>
              <a:ea typeface="Arial"/>
              <a:cs typeface="Arial"/>
              <a:sym typeface="Arial"/>
            </a:endParaRPr>
          </a:p>
        </p:txBody>
      </p:sp>
      <p:sp>
        <p:nvSpPr>
          <p:cNvPr id="691" name="Google Shape;691;p30"/>
          <p:cNvSpPr/>
          <p:nvPr/>
        </p:nvSpPr>
        <p:spPr>
          <a:xfrm>
            <a:off x="139680" y="1501920"/>
            <a:ext cx="5651280" cy="391140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Requirements</a:t>
            </a:r>
            <a:r>
              <a:rPr b="0" lang="en-US" sz="2400" strike="noStrike">
                <a:solidFill>
                  <a:srgbClr val="212121"/>
                </a:solidFill>
                <a:latin typeface="Roboto Condensed"/>
                <a:ea typeface="Roboto Condensed"/>
                <a:cs typeface="Roboto Condensed"/>
                <a:sym typeface="Roboto Condensed"/>
              </a:rPr>
              <a:t> are very well </a:t>
            </a:r>
            <a:r>
              <a:rPr b="1" lang="en-US" sz="2400" strike="noStrike">
                <a:solidFill>
                  <a:srgbClr val="B84742"/>
                </a:solidFill>
                <a:latin typeface="Roboto Condensed"/>
                <a:ea typeface="Roboto Condensed"/>
                <a:cs typeface="Roboto Condensed"/>
                <a:sym typeface="Roboto Condensed"/>
              </a:rPr>
              <a:t>known</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B84742"/>
                </a:solidFill>
                <a:latin typeface="Roboto Condensed"/>
                <a:ea typeface="Roboto Condensed"/>
                <a:cs typeface="Roboto Condensed"/>
                <a:sym typeface="Roboto Condensed"/>
              </a:rPr>
              <a:t>clear</a:t>
            </a:r>
            <a:r>
              <a:rPr b="0" lang="en-US" sz="2400" strike="noStrike">
                <a:solidFill>
                  <a:srgbClr val="212121"/>
                </a:solidFill>
                <a:latin typeface="Roboto Condensed"/>
                <a:ea typeface="Roboto Condensed"/>
                <a:cs typeface="Roboto Condensed"/>
                <a:sym typeface="Roboto Condensed"/>
              </a:rPr>
              <a:t> and </a:t>
            </a:r>
            <a:r>
              <a:rPr b="1" lang="en-US" sz="2400" strike="noStrike">
                <a:solidFill>
                  <a:srgbClr val="B84742"/>
                </a:solidFill>
                <a:latin typeface="Roboto Condensed"/>
                <a:ea typeface="Roboto Condensed"/>
                <a:cs typeface="Roboto Condensed"/>
                <a:sym typeface="Roboto Condensed"/>
              </a:rPr>
              <a:t>fixed</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Product </a:t>
            </a:r>
            <a:r>
              <a:rPr b="1" lang="en-US" sz="2400" strike="noStrike">
                <a:solidFill>
                  <a:srgbClr val="B84742"/>
                </a:solidFill>
                <a:latin typeface="Roboto Condensed"/>
                <a:ea typeface="Roboto Condensed"/>
                <a:cs typeface="Roboto Condensed"/>
                <a:sym typeface="Roboto Condensed"/>
              </a:rPr>
              <a:t>definition</a:t>
            </a:r>
            <a:r>
              <a:rPr b="0" lang="en-US" sz="2400" strike="noStrike">
                <a:solidFill>
                  <a:srgbClr val="212121"/>
                </a:solidFill>
                <a:latin typeface="Roboto Condensed"/>
                <a:ea typeface="Roboto Condensed"/>
                <a:cs typeface="Roboto Condensed"/>
                <a:sym typeface="Roboto Condensed"/>
              </a:rPr>
              <a:t> is </a:t>
            </a:r>
            <a:r>
              <a:rPr b="1" lang="en-US" sz="2400" strike="noStrike">
                <a:solidFill>
                  <a:srgbClr val="B84742"/>
                </a:solidFill>
                <a:latin typeface="Roboto Condensed"/>
                <a:ea typeface="Roboto Condensed"/>
                <a:cs typeface="Roboto Condensed"/>
                <a:sym typeface="Roboto Condensed"/>
              </a:rPr>
              <a:t>stable</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Technology</a:t>
            </a:r>
            <a:r>
              <a:rPr b="0" lang="en-US" sz="2400" strike="noStrike">
                <a:solidFill>
                  <a:srgbClr val="212121"/>
                </a:solidFill>
                <a:latin typeface="Roboto Condensed"/>
                <a:ea typeface="Roboto Condensed"/>
                <a:cs typeface="Roboto Condensed"/>
                <a:sym typeface="Roboto Condensed"/>
              </a:rPr>
              <a:t> is </a:t>
            </a:r>
            <a:r>
              <a:rPr b="1" lang="en-US" sz="2400" strike="noStrike">
                <a:solidFill>
                  <a:srgbClr val="B84742"/>
                </a:solidFill>
                <a:latin typeface="Roboto Condensed"/>
                <a:ea typeface="Roboto Condensed"/>
                <a:cs typeface="Roboto Condensed"/>
                <a:sym typeface="Roboto Condensed"/>
              </a:rPr>
              <a:t>understood</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There are </a:t>
            </a:r>
            <a:r>
              <a:rPr b="1" lang="en-US" sz="2400" strike="noStrike">
                <a:solidFill>
                  <a:srgbClr val="B84742"/>
                </a:solidFill>
                <a:latin typeface="Roboto Condensed"/>
                <a:ea typeface="Roboto Condensed"/>
                <a:cs typeface="Roboto Condensed"/>
                <a:sym typeface="Roboto Condensed"/>
              </a:rPr>
              <a:t>no ambiguous</a:t>
            </a:r>
            <a:r>
              <a:rPr b="0" lang="en-US" sz="2400" strike="noStrike">
                <a:solidFill>
                  <a:srgbClr val="212121"/>
                </a:solidFill>
                <a:latin typeface="Roboto Condensed"/>
                <a:ea typeface="Roboto Condensed"/>
                <a:cs typeface="Roboto Condensed"/>
                <a:sym typeface="Roboto Condensed"/>
              </a:rPr>
              <a:t> (unclear) </a:t>
            </a:r>
            <a:r>
              <a:rPr b="1" lang="en-US" sz="2400" strike="noStrike">
                <a:solidFill>
                  <a:srgbClr val="B84742"/>
                </a:solidFill>
                <a:latin typeface="Roboto Condensed"/>
                <a:ea typeface="Roboto Condensed"/>
                <a:cs typeface="Roboto Condensed"/>
                <a:sym typeface="Roboto Condensed"/>
              </a:rPr>
              <a:t>requirements</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Ample (</a:t>
            </a:r>
            <a:r>
              <a:rPr b="1" lang="en-US" sz="2400" strike="noStrike">
                <a:solidFill>
                  <a:srgbClr val="B84742"/>
                </a:solidFill>
                <a:latin typeface="Roboto Condensed"/>
                <a:ea typeface="Roboto Condensed"/>
                <a:cs typeface="Roboto Condensed"/>
                <a:sym typeface="Roboto Condensed"/>
              </a:rPr>
              <a:t>sufficient</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B84742"/>
                </a:solidFill>
                <a:latin typeface="Roboto Condensed"/>
                <a:ea typeface="Roboto Condensed"/>
                <a:cs typeface="Roboto Condensed"/>
                <a:sym typeface="Roboto Condensed"/>
              </a:rPr>
              <a:t>resources</a:t>
            </a:r>
            <a:r>
              <a:rPr b="0" lang="en-US" sz="2400" strike="noStrike">
                <a:solidFill>
                  <a:srgbClr val="212121"/>
                </a:solidFill>
                <a:latin typeface="Roboto Condensed"/>
                <a:ea typeface="Roboto Condensed"/>
                <a:cs typeface="Roboto Condensed"/>
                <a:sym typeface="Roboto Condensed"/>
              </a:rPr>
              <a:t> with required </a:t>
            </a:r>
            <a:r>
              <a:rPr b="1" lang="en-US" sz="2400" strike="noStrike">
                <a:solidFill>
                  <a:srgbClr val="B84742"/>
                </a:solidFill>
                <a:latin typeface="Roboto Condensed"/>
                <a:ea typeface="Roboto Condensed"/>
                <a:cs typeface="Roboto Condensed"/>
                <a:sym typeface="Roboto Condensed"/>
              </a:rPr>
              <a:t>expertise</a:t>
            </a:r>
            <a:r>
              <a:rPr b="0" lang="en-US" sz="2400" strike="noStrike">
                <a:solidFill>
                  <a:srgbClr val="212121"/>
                </a:solidFill>
                <a:latin typeface="Roboto Condensed"/>
                <a:ea typeface="Roboto Condensed"/>
                <a:cs typeface="Roboto Condensed"/>
                <a:sym typeface="Roboto Condensed"/>
              </a:rPr>
              <a:t> are </a:t>
            </a:r>
            <a:r>
              <a:rPr b="1" lang="en-US" sz="2400" strike="noStrike">
                <a:solidFill>
                  <a:srgbClr val="B84742"/>
                </a:solidFill>
                <a:latin typeface="Roboto Condensed"/>
                <a:ea typeface="Roboto Condensed"/>
                <a:cs typeface="Roboto Condensed"/>
                <a:sym typeface="Roboto Condensed"/>
              </a:rPr>
              <a:t>available</a:t>
            </a:r>
            <a:r>
              <a:rPr b="0" lang="en-US" sz="2400" strike="noStrike">
                <a:solidFill>
                  <a:srgbClr val="212121"/>
                </a:solidFill>
                <a:latin typeface="Roboto Condensed"/>
                <a:ea typeface="Roboto Condensed"/>
                <a:cs typeface="Roboto Condensed"/>
                <a:sym typeface="Roboto Condensed"/>
              </a:rPr>
              <a:t> freely</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The </a:t>
            </a:r>
            <a:r>
              <a:rPr b="1" lang="en-US" sz="2400" strike="noStrike">
                <a:solidFill>
                  <a:srgbClr val="B84742"/>
                </a:solidFill>
                <a:latin typeface="Roboto Condensed"/>
                <a:ea typeface="Roboto Condensed"/>
                <a:cs typeface="Roboto Condensed"/>
                <a:sym typeface="Roboto Condensed"/>
              </a:rPr>
              <a:t>project</a:t>
            </a:r>
            <a:r>
              <a:rPr b="0" lang="en-US" sz="2400" strike="noStrike">
                <a:solidFill>
                  <a:srgbClr val="212121"/>
                </a:solidFill>
                <a:latin typeface="Roboto Condensed"/>
                <a:ea typeface="Roboto Condensed"/>
                <a:cs typeface="Roboto Condensed"/>
                <a:sym typeface="Roboto Condensed"/>
              </a:rPr>
              <a:t> is </a:t>
            </a:r>
            <a:r>
              <a:rPr b="1" lang="en-US" sz="2400" strike="noStrike">
                <a:solidFill>
                  <a:srgbClr val="B84742"/>
                </a:solidFill>
                <a:latin typeface="Roboto Condensed"/>
                <a:ea typeface="Roboto Condensed"/>
                <a:cs typeface="Roboto Condensed"/>
                <a:sym typeface="Roboto Condensed"/>
              </a:rPr>
              <a:t>short</a:t>
            </a:r>
            <a:endParaRPr b="0" sz="2400" strike="noStrike">
              <a:solidFill>
                <a:schemeClr val="dk1"/>
              </a:solidFill>
              <a:latin typeface="Arial"/>
              <a:ea typeface="Arial"/>
              <a:cs typeface="Arial"/>
              <a:sym typeface="Arial"/>
            </a:endParaRPr>
          </a:p>
        </p:txBody>
      </p:sp>
      <p:sp>
        <p:nvSpPr>
          <p:cNvPr id="692" name="Google Shape;692;p30"/>
          <p:cNvSpPr/>
          <p:nvPr/>
        </p:nvSpPr>
        <p:spPr>
          <a:xfrm>
            <a:off x="143640" y="937440"/>
            <a:ext cx="20095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When to use ?</a:t>
            </a:r>
            <a:endParaRPr b="0" sz="2400" strike="noStrike">
              <a:solidFill>
                <a:schemeClr val="dk1"/>
              </a:solidFill>
              <a:latin typeface="Arial"/>
              <a:ea typeface="Arial"/>
              <a:cs typeface="Arial"/>
              <a:sym typeface="Arial"/>
            </a:endParaRPr>
          </a:p>
        </p:txBody>
      </p:sp>
      <p:cxnSp>
        <p:nvCxnSpPr>
          <p:cNvPr id="693" name="Google Shape;693;p30"/>
          <p:cNvCxnSpPr/>
          <p:nvPr/>
        </p:nvCxnSpPr>
        <p:spPr>
          <a:xfrm>
            <a:off x="1238760" y="1398960"/>
            <a:ext cx="467856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694" name="Google Shape;694;p30"/>
          <p:cNvSpPr/>
          <p:nvPr/>
        </p:nvSpPr>
        <p:spPr>
          <a:xfrm>
            <a:off x="6214320" y="899640"/>
            <a:ext cx="20095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Advantages</a:t>
            </a:r>
            <a:endParaRPr b="0" sz="2400" strike="noStrike">
              <a:solidFill>
                <a:schemeClr val="dk1"/>
              </a:solidFill>
              <a:latin typeface="Arial"/>
              <a:ea typeface="Arial"/>
              <a:cs typeface="Arial"/>
              <a:sym typeface="Arial"/>
            </a:endParaRPr>
          </a:p>
        </p:txBody>
      </p:sp>
      <p:cxnSp>
        <p:nvCxnSpPr>
          <p:cNvPr id="695" name="Google Shape;695;p30"/>
          <p:cNvCxnSpPr/>
          <p:nvPr/>
        </p:nvCxnSpPr>
        <p:spPr>
          <a:xfrm>
            <a:off x="7309440" y="1360800"/>
            <a:ext cx="467856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696" name="Google Shape;696;p30"/>
          <p:cNvSpPr/>
          <p:nvPr/>
        </p:nvSpPr>
        <p:spPr>
          <a:xfrm>
            <a:off x="6214320" y="2138760"/>
            <a:ext cx="20095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Drawbacks</a:t>
            </a:r>
            <a:endParaRPr b="0" sz="2400" strike="noStrike">
              <a:solidFill>
                <a:schemeClr val="dk1"/>
              </a:solidFill>
              <a:latin typeface="Arial"/>
              <a:ea typeface="Arial"/>
              <a:cs typeface="Arial"/>
              <a:sym typeface="Arial"/>
            </a:endParaRPr>
          </a:p>
        </p:txBody>
      </p:sp>
      <p:cxnSp>
        <p:nvCxnSpPr>
          <p:cNvPr id="697" name="Google Shape;697;p30"/>
          <p:cNvCxnSpPr/>
          <p:nvPr/>
        </p:nvCxnSpPr>
        <p:spPr>
          <a:xfrm>
            <a:off x="7309440" y="2600280"/>
            <a:ext cx="467856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698" name="Google Shape;698;p30"/>
          <p:cNvSpPr/>
          <p:nvPr/>
        </p:nvSpPr>
        <p:spPr>
          <a:xfrm>
            <a:off x="6214320" y="2710800"/>
            <a:ext cx="5773320" cy="381672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Unable to accommodate changes</a:t>
            </a:r>
            <a:r>
              <a:rPr b="1"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at </a:t>
            </a:r>
            <a:r>
              <a:rPr b="1" lang="en-US" sz="2400" strike="noStrike">
                <a:solidFill>
                  <a:srgbClr val="212121"/>
                </a:solidFill>
                <a:latin typeface="Roboto Condensed"/>
                <a:ea typeface="Roboto Condensed"/>
                <a:cs typeface="Roboto Condensed"/>
                <a:sym typeface="Roboto Condensed"/>
              </a:rPr>
              <a:t>later stages</a:t>
            </a:r>
            <a:r>
              <a:rPr b="0" lang="en-US" sz="2400" strike="noStrike">
                <a:solidFill>
                  <a:srgbClr val="212121"/>
                </a:solidFill>
                <a:latin typeface="Roboto Condensed"/>
                <a:ea typeface="Roboto Condensed"/>
                <a:cs typeface="Roboto Condensed"/>
                <a:sym typeface="Roboto Condensed"/>
              </a:rPr>
              <a:t>, that is required in most of the cases.</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Working version</a:t>
            </a:r>
            <a:r>
              <a:rPr b="1"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is </a:t>
            </a:r>
            <a:r>
              <a:rPr b="1" lang="en-US" sz="2400" strike="noStrike">
                <a:solidFill>
                  <a:srgbClr val="B84742"/>
                </a:solidFill>
                <a:latin typeface="Roboto Condensed"/>
                <a:ea typeface="Roboto Condensed"/>
                <a:cs typeface="Roboto Condensed"/>
                <a:sym typeface="Roboto Condensed"/>
              </a:rPr>
              <a:t>not available</a:t>
            </a:r>
            <a:r>
              <a:rPr b="0" lang="en-US" sz="2400" strike="noStrike">
                <a:solidFill>
                  <a:srgbClr val="212121"/>
                </a:solidFill>
                <a:latin typeface="Roboto Condensed"/>
                <a:ea typeface="Roboto Condensed"/>
                <a:cs typeface="Roboto Condensed"/>
                <a:sym typeface="Roboto Condensed"/>
              </a:rPr>
              <a:t> during development. Which can lead the development with major mistakes.</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Deadlock can occur</a:t>
            </a:r>
            <a:r>
              <a:rPr b="1"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due to delay in any step.</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Not suitable</a:t>
            </a:r>
            <a:r>
              <a:rPr b="0" lang="en-US" sz="2400" strike="noStrike">
                <a:solidFill>
                  <a:srgbClr val="212121"/>
                </a:solidFill>
                <a:latin typeface="Roboto Condensed"/>
                <a:ea typeface="Roboto Condensed"/>
                <a:cs typeface="Roboto Condensed"/>
                <a:sym typeface="Roboto Condensed"/>
              </a:rPr>
              <a:t> for </a:t>
            </a:r>
            <a:r>
              <a:rPr b="1" lang="en-US" sz="2400" strike="noStrike">
                <a:solidFill>
                  <a:srgbClr val="B84742"/>
                </a:solidFill>
                <a:latin typeface="Roboto Condensed"/>
                <a:ea typeface="Roboto Condensed"/>
                <a:cs typeface="Roboto Condensed"/>
                <a:sym typeface="Roboto Condensed"/>
              </a:rPr>
              <a:t>large projects</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cxnSp>
        <p:nvCxnSpPr>
          <p:cNvPr id="699" name="Google Shape;699;p30"/>
          <p:cNvCxnSpPr/>
          <p:nvPr/>
        </p:nvCxnSpPr>
        <p:spPr>
          <a:xfrm>
            <a:off x="6012000" y="711000"/>
            <a:ext cx="68760" cy="589284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500"/>
                                        <p:tgtEl>
                                          <p:spTgt spid="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500"/>
                                        <p:tgtEl>
                                          <p:spTgt spid="699"/>
                                        </p:tgtEl>
                                      </p:cBhvr>
                                    </p:animEffect>
                                  </p:childTnLst>
                                </p:cTn>
                              </p:par>
                              <p:par>
                                <p:cTn fill="hold" nodeType="with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500"/>
                                        <p:tgtEl>
                                          <p:spTgt spid="6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1"/>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The Waterfall Model</a:t>
            </a:r>
            <a:endParaRPr b="0" sz="3400" strike="noStrike">
              <a:solidFill>
                <a:srgbClr val="212121"/>
              </a:solidFill>
              <a:latin typeface="Roboto Condensed"/>
              <a:ea typeface="Roboto Condensed"/>
              <a:cs typeface="Roboto Condensed"/>
              <a:sym typeface="Roboto Condensed"/>
            </a:endParaRPr>
          </a:p>
        </p:txBody>
      </p:sp>
      <p:grpSp>
        <p:nvGrpSpPr>
          <p:cNvPr id="705" name="Google Shape;705;p31"/>
          <p:cNvGrpSpPr/>
          <p:nvPr/>
        </p:nvGrpSpPr>
        <p:grpSpPr>
          <a:xfrm>
            <a:off x="210769" y="1003748"/>
            <a:ext cx="11761580" cy="4156783"/>
            <a:chOff x="5929" y="77108"/>
            <a:chExt cx="11761580" cy="4156783"/>
          </a:xfrm>
        </p:grpSpPr>
        <p:sp>
          <p:nvSpPr>
            <p:cNvPr id="706" name="Google Shape;706;p31"/>
            <p:cNvSpPr/>
            <p:nvPr/>
          </p:nvSpPr>
          <p:spPr>
            <a:xfrm rot="10800000">
              <a:off x="9668764" y="2368421"/>
              <a:ext cx="2098745" cy="1258759"/>
            </a:xfrm>
            <a:prstGeom prst="corner">
              <a:avLst>
                <a:gd fmla="val 16120" name="adj1"/>
                <a:gd fmla="val 16110" name="adj2"/>
              </a:avLst>
            </a:prstGeom>
            <a:gradFill>
              <a:gsLst>
                <a:gs pos="0">
                  <a:srgbClr val="C87800"/>
                </a:gs>
                <a:gs pos="80000">
                  <a:srgbClr val="FF9D00"/>
                </a:gs>
                <a:gs pos="100000">
                  <a:srgbClr val="FFA000"/>
                </a:gs>
              </a:gsLst>
              <a:lin ang="16200000" scaled="0"/>
            </a:gradFill>
            <a:ln cap="flat" cmpd="sng" w="9525">
              <a:solidFill>
                <a:schemeClr val="accent5"/>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9664567" y="2576346"/>
              <a:ext cx="1893068" cy="16575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txBox="1"/>
            <p:nvPr/>
          </p:nvSpPr>
          <p:spPr>
            <a:xfrm>
              <a:off x="9664567" y="2576346"/>
              <a:ext cx="1893068" cy="165754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US" sz="2400">
                  <a:solidFill>
                    <a:schemeClr val="dk1"/>
                  </a:solidFill>
                  <a:latin typeface="Arial"/>
                  <a:ea typeface="Arial"/>
                  <a:cs typeface="Arial"/>
                  <a:sym typeface="Arial"/>
                </a:rPr>
                <a:t>Deployment</a:t>
              </a:r>
              <a:endParaRPr/>
            </a:p>
            <a:p>
              <a:pPr indent="-228600" lvl="1" marL="22860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Delivery</a:t>
              </a:r>
              <a:endParaRPr/>
            </a:p>
            <a:p>
              <a:pPr indent="-228600" lvl="1" marL="228600" marR="0" rtl="0" algn="l">
                <a:lnSpc>
                  <a:spcPct val="90000"/>
                </a:lnSpc>
                <a:spcBef>
                  <a:spcPts val="315"/>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Support</a:t>
              </a:r>
              <a:endParaRPr/>
            </a:p>
            <a:p>
              <a:pPr indent="-228600" lvl="1" marL="228600" marR="0" rtl="0" algn="l">
                <a:lnSpc>
                  <a:spcPct val="90000"/>
                </a:lnSpc>
                <a:spcBef>
                  <a:spcPts val="315"/>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Feedback</a:t>
              </a:r>
              <a:endParaRPr/>
            </a:p>
          </p:txBody>
        </p:sp>
        <p:sp>
          <p:nvSpPr>
            <p:cNvPr id="709" name="Google Shape;709;p31"/>
            <p:cNvSpPr/>
            <p:nvPr/>
          </p:nvSpPr>
          <p:spPr>
            <a:xfrm rot="5400000">
              <a:off x="9664567" y="1796324"/>
              <a:ext cx="356786" cy="356786"/>
            </a:xfrm>
            <a:prstGeom prst="triangle">
              <a:avLst>
                <a:gd fmla="val 100000" name="adj"/>
              </a:avLst>
            </a:prstGeom>
            <a:gradFill>
              <a:gsLst>
                <a:gs pos="0">
                  <a:srgbClr val="C16700"/>
                </a:gs>
                <a:gs pos="80000">
                  <a:srgbClr val="FE8800"/>
                </a:gs>
                <a:gs pos="100000">
                  <a:srgbClr val="FF8900"/>
                </a:gs>
              </a:gsLst>
              <a:lin ang="16200000" scaled="0"/>
            </a:gradFill>
            <a:ln cap="flat" cmpd="sng" w="9525">
              <a:solidFill>
                <a:srgbClr val="E98B1D"/>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rot="10800000">
              <a:off x="7349650" y="1795593"/>
              <a:ext cx="2098745" cy="1258759"/>
            </a:xfrm>
            <a:prstGeom prst="corner">
              <a:avLst>
                <a:gd fmla="val 16120" name="adj1"/>
                <a:gd fmla="val 16110" name="adj2"/>
              </a:avLst>
            </a:prstGeom>
            <a:gradFill>
              <a:gsLst>
                <a:gs pos="0">
                  <a:srgbClr val="BC5802"/>
                </a:gs>
                <a:gs pos="80000">
                  <a:srgbClr val="F77502"/>
                </a:gs>
                <a:gs pos="100000">
                  <a:srgbClr val="FC7400"/>
                </a:gs>
              </a:gsLst>
              <a:lin ang="16200000" scaled="0"/>
            </a:gradFill>
            <a:ln cap="flat" cmpd="sng" w="9525">
              <a:solidFill>
                <a:srgbClr val="E37B21"/>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7345453" y="2003517"/>
              <a:ext cx="1893068" cy="16575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txBox="1"/>
            <p:nvPr/>
          </p:nvSpPr>
          <p:spPr>
            <a:xfrm>
              <a:off x="7345453" y="2003517"/>
              <a:ext cx="1893068" cy="165754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US" sz="2400">
                  <a:solidFill>
                    <a:schemeClr val="dk1"/>
                  </a:solidFill>
                  <a:latin typeface="Arial"/>
                  <a:ea typeface="Arial"/>
                  <a:cs typeface="Arial"/>
                  <a:sym typeface="Arial"/>
                </a:rPr>
                <a:t>Construction</a:t>
              </a:r>
              <a:endParaRPr/>
            </a:p>
            <a:p>
              <a:pPr indent="-228600" lvl="1" marL="22860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Coding</a:t>
              </a:r>
              <a:endParaRPr/>
            </a:p>
            <a:p>
              <a:pPr indent="-228600" lvl="1" marL="228600" marR="0" rtl="0" algn="l">
                <a:lnSpc>
                  <a:spcPct val="90000"/>
                </a:lnSpc>
                <a:spcBef>
                  <a:spcPts val="315"/>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Testing</a:t>
              </a:r>
              <a:endParaRPr/>
            </a:p>
          </p:txBody>
        </p:sp>
        <p:sp>
          <p:nvSpPr>
            <p:cNvPr id="713" name="Google Shape;713;p31"/>
            <p:cNvSpPr/>
            <p:nvPr/>
          </p:nvSpPr>
          <p:spPr>
            <a:xfrm rot="5400000">
              <a:off x="7345453" y="1223496"/>
              <a:ext cx="356786" cy="356786"/>
            </a:xfrm>
            <a:prstGeom prst="triangle">
              <a:avLst>
                <a:gd fmla="val 100000" name="adj"/>
              </a:avLst>
            </a:prstGeom>
            <a:gradFill>
              <a:gsLst>
                <a:gs pos="0">
                  <a:srgbClr val="B64B06"/>
                </a:gs>
                <a:gs pos="80000">
                  <a:srgbClr val="EF6408"/>
                </a:gs>
                <a:gs pos="100000">
                  <a:srgbClr val="F56303"/>
                </a:gs>
              </a:gsLst>
              <a:lin ang="16200000" scaled="0"/>
            </a:gradFill>
            <a:ln cap="flat" cmpd="sng" w="9525">
              <a:solidFill>
                <a:srgbClr val="DD6E25"/>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rot="10800000">
              <a:off x="5030537" y="1222764"/>
              <a:ext cx="2098745" cy="1258759"/>
            </a:xfrm>
            <a:prstGeom prst="corner">
              <a:avLst>
                <a:gd fmla="val 16120" name="adj1"/>
                <a:gd fmla="val 16110" name="adj2"/>
              </a:avLst>
            </a:prstGeom>
            <a:gradFill>
              <a:gsLst>
                <a:gs pos="0">
                  <a:srgbClr val="AE410C"/>
                </a:gs>
                <a:gs pos="80000">
                  <a:srgbClr val="E65510"/>
                </a:gs>
                <a:gs pos="100000">
                  <a:srgbClr val="EC540B"/>
                </a:gs>
              </a:gsLst>
              <a:lin ang="16200000" scaled="0"/>
            </a:gradFill>
            <a:ln cap="flat" cmpd="sng" w="9525">
              <a:solidFill>
                <a:srgbClr val="D5622B"/>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5026339" y="1430689"/>
              <a:ext cx="1893068" cy="16575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txBox="1"/>
            <p:nvPr/>
          </p:nvSpPr>
          <p:spPr>
            <a:xfrm>
              <a:off x="5026339" y="1430689"/>
              <a:ext cx="1893068" cy="165754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US" sz="2400">
                  <a:solidFill>
                    <a:schemeClr val="dk1"/>
                  </a:solidFill>
                  <a:latin typeface="Arial"/>
                  <a:ea typeface="Arial"/>
                  <a:cs typeface="Arial"/>
                  <a:sym typeface="Arial"/>
                </a:rPr>
                <a:t>Modeling</a:t>
              </a:r>
              <a:endParaRPr/>
            </a:p>
            <a:p>
              <a:pPr indent="-228600" lvl="1" marL="22860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Analysis</a:t>
              </a:r>
              <a:endParaRPr/>
            </a:p>
            <a:p>
              <a:pPr indent="-228600" lvl="1" marL="228600" marR="0" rtl="0" algn="l">
                <a:lnSpc>
                  <a:spcPct val="90000"/>
                </a:lnSpc>
                <a:spcBef>
                  <a:spcPts val="315"/>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Design</a:t>
              </a:r>
              <a:endParaRPr/>
            </a:p>
          </p:txBody>
        </p:sp>
        <p:sp>
          <p:nvSpPr>
            <p:cNvPr id="717" name="Google Shape;717;p31"/>
            <p:cNvSpPr/>
            <p:nvPr/>
          </p:nvSpPr>
          <p:spPr>
            <a:xfrm rot="5400000">
              <a:off x="5026339" y="650667"/>
              <a:ext cx="356786" cy="356786"/>
            </a:xfrm>
            <a:prstGeom prst="triangle">
              <a:avLst>
                <a:gd fmla="val 100000" name="adj"/>
              </a:avLst>
            </a:prstGeom>
            <a:gradFill>
              <a:gsLst>
                <a:gs pos="0">
                  <a:srgbClr val="A93710"/>
                </a:gs>
                <a:gs pos="80000">
                  <a:srgbClr val="DF4915"/>
                </a:gs>
                <a:gs pos="100000">
                  <a:srgbClr val="E44711"/>
                </a:gs>
              </a:gsLst>
              <a:lin ang="16200000" scaled="0"/>
            </a:gradFill>
            <a:ln cap="flat" cmpd="sng" w="9525">
              <a:solidFill>
                <a:srgbClr val="CF582F"/>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rot="10800000">
              <a:off x="2711423" y="649936"/>
              <a:ext cx="2098745" cy="1258759"/>
            </a:xfrm>
            <a:prstGeom prst="corner">
              <a:avLst>
                <a:gd fmla="val 16120" name="adj1"/>
                <a:gd fmla="val 16110" name="adj2"/>
              </a:avLst>
            </a:prstGeom>
            <a:gradFill>
              <a:gsLst>
                <a:gs pos="0">
                  <a:srgbClr val="A22F16"/>
                </a:gs>
                <a:gs pos="80000">
                  <a:srgbClr val="D53F1D"/>
                </a:gs>
                <a:gs pos="100000">
                  <a:srgbClr val="D93D1A"/>
                </a:gs>
              </a:gsLst>
              <a:lin ang="16200000" scaled="0"/>
            </a:gradFill>
            <a:ln cap="flat" cmpd="sng" w="9525">
              <a:solidFill>
                <a:srgbClr val="C75035"/>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2768296" y="857861"/>
              <a:ext cx="1770927" cy="16575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txBox="1"/>
            <p:nvPr/>
          </p:nvSpPr>
          <p:spPr>
            <a:xfrm>
              <a:off x="2768296" y="857861"/>
              <a:ext cx="1770927" cy="165754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US" sz="2400">
                  <a:solidFill>
                    <a:schemeClr val="dk1"/>
                  </a:solidFill>
                  <a:latin typeface="Arial"/>
                  <a:ea typeface="Arial"/>
                  <a:cs typeface="Arial"/>
                  <a:sym typeface="Arial"/>
                </a:rPr>
                <a:t>Planning</a:t>
              </a:r>
              <a:endParaRPr/>
            </a:p>
            <a:p>
              <a:pPr indent="-228600" lvl="1" marL="22860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Estimating</a:t>
              </a:r>
              <a:endParaRPr/>
            </a:p>
            <a:p>
              <a:pPr indent="-228600" lvl="1" marL="228600" marR="0" rtl="0" algn="l">
                <a:lnSpc>
                  <a:spcPct val="90000"/>
                </a:lnSpc>
                <a:spcBef>
                  <a:spcPts val="315"/>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Scheduling</a:t>
              </a:r>
              <a:endParaRPr/>
            </a:p>
            <a:p>
              <a:pPr indent="-228600" lvl="1" marL="228600" marR="0" rtl="0" algn="l">
                <a:lnSpc>
                  <a:spcPct val="90000"/>
                </a:lnSpc>
                <a:spcBef>
                  <a:spcPts val="315"/>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Tracking</a:t>
              </a:r>
              <a:endParaRPr/>
            </a:p>
          </p:txBody>
        </p:sp>
        <p:sp>
          <p:nvSpPr>
            <p:cNvPr id="721" name="Google Shape;721;p31"/>
            <p:cNvSpPr/>
            <p:nvPr/>
          </p:nvSpPr>
          <p:spPr>
            <a:xfrm rot="5400000">
              <a:off x="2707225" y="77839"/>
              <a:ext cx="356786" cy="356786"/>
            </a:xfrm>
            <a:prstGeom prst="triangle">
              <a:avLst>
                <a:gd fmla="val 100000" name="adj"/>
              </a:avLst>
            </a:prstGeom>
            <a:gradFill>
              <a:gsLst>
                <a:gs pos="0">
                  <a:srgbClr val="992A1D"/>
                </a:gs>
                <a:gs pos="80000">
                  <a:srgbClr val="C93827"/>
                </a:gs>
                <a:gs pos="100000">
                  <a:srgbClr val="CE3523"/>
                </a:gs>
              </a:gsLst>
              <a:lin ang="16200000" scaled="0"/>
            </a:gradFill>
            <a:ln cap="flat" cmpd="sng" w="9525">
              <a:solidFill>
                <a:srgbClr val="BE4A3C"/>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rot="10800000">
              <a:off x="115107" y="77108"/>
              <a:ext cx="2375947" cy="1258759"/>
            </a:xfrm>
            <a:prstGeom prst="corner">
              <a:avLst>
                <a:gd fmla="val 16120" name="adj1"/>
                <a:gd fmla="val 16110" name="adj2"/>
              </a:avLst>
            </a:prstGeom>
            <a:gradFill>
              <a:gsLst>
                <a:gs pos="0">
                  <a:srgbClr val="922823"/>
                </a:gs>
                <a:gs pos="80000">
                  <a:srgbClr val="C0342E"/>
                </a:gs>
                <a:gs pos="100000">
                  <a:srgbClr val="C3332C"/>
                </a:gs>
              </a:gsLst>
              <a:lin ang="16200000" scaled="0"/>
            </a:gradFill>
            <a:ln cap="flat" cmpd="sng" w="9525">
              <a:solidFill>
                <a:srgbClr val="B64742"/>
              </a:solidFill>
              <a:prstDash val="solid"/>
              <a:miter lim="8000"/>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5929" y="285032"/>
              <a:ext cx="2380230" cy="16575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txBox="1"/>
            <p:nvPr/>
          </p:nvSpPr>
          <p:spPr>
            <a:xfrm>
              <a:off x="5929" y="285032"/>
              <a:ext cx="2380230" cy="1657545"/>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None/>
              </a:pPr>
              <a:r>
                <a:rPr lang="en-US" sz="2400">
                  <a:solidFill>
                    <a:schemeClr val="dk1"/>
                  </a:solidFill>
                  <a:latin typeface="Arial"/>
                  <a:ea typeface="Arial"/>
                  <a:cs typeface="Arial"/>
                  <a:sym typeface="Arial"/>
                </a:rPr>
                <a:t>Communication</a:t>
              </a:r>
              <a:endParaRPr/>
            </a:p>
            <a:p>
              <a:pPr indent="-228600" lvl="1" marL="228600" marR="0" rtl="0" algn="l">
                <a:lnSpc>
                  <a:spcPct val="90000"/>
                </a:lnSpc>
                <a:spcBef>
                  <a:spcPts val="840"/>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Project initiation</a:t>
              </a:r>
              <a:endParaRPr/>
            </a:p>
            <a:p>
              <a:pPr indent="-228600" lvl="1" marL="228600" marR="0" rtl="0" algn="l">
                <a:lnSpc>
                  <a:spcPct val="90000"/>
                </a:lnSpc>
                <a:spcBef>
                  <a:spcPts val="315"/>
                </a:spcBef>
                <a:spcAft>
                  <a:spcPts val="0"/>
                </a:spcAft>
                <a:buClr>
                  <a:schemeClr val="dk1"/>
                </a:buClr>
                <a:buSzPts val="2100"/>
                <a:buFont typeface="Arial"/>
                <a:buChar char="•"/>
              </a:pPr>
              <a:r>
                <a:rPr b="0" i="0" lang="en-US" sz="2100" u="none" cap="none" strike="noStrike">
                  <a:solidFill>
                    <a:schemeClr val="dk1"/>
                  </a:solidFill>
                  <a:latin typeface="Arial"/>
                  <a:ea typeface="Arial"/>
                  <a:cs typeface="Arial"/>
                  <a:sym typeface="Arial"/>
                </a:rPr>
                <a:t>Requirements gathering</a:t>
              </a:r>
              <a:endParaRPr/>
            </a:p>
          </p:txBody>
        </p:sp>
      </p:grpSp>
      <p:sp>
        <p:nvSpPr>
          <p:cNvPr id="725" name="Google Shape;725;p31"/>
          <p:cNvSpPr/>
          <p:nvPr/>
        </p:nvSpPr>
        <p:spPr>
          <a:xfrm>
            <a:off x="7467480" y="273240"/>
            <a:ext cx="4723920" cy="395280"/>
          </a:xfrm>
          <a:prstGeom prst="rect">
            <a:avLst/>
          </a:prstGeom>
          <a:noFill/>
          <a:ln>
            <a:noFill/>
          </a:ln>
          <a:effectLst>
            <a:outerShdw blurRad="57150" rotWithShape="0" algn="ctr" dir="5400000" dist="19080">
              <a:srgbClr val="000000">
                <a:alpha val="62745"/>
              </a:srgbClr>
            </a:outerShdw>
          </a:effectLst>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000" strike="noStrike">
                <a:solidFill>
                  <a:srgbClr val="B84742"/>
                </a:solidFill>
                <a:latin typeface="Roboto Condensed"/>
                <a:ea typeface="Roboto Condensed"/>
                <a:cs typeface="Roboto Condensed"/>
                <a:sym typeface="Roboto Condensed"/>
              </a:rPr>
              <a:t>Classic life cycle</a:t>
            </a:r>
            <a:r>
              <a:rPr b="1" lang="en-US" sz="2000" strike="noStrike">
                <a:solidFill>
                  <a:srgbClr val="00BBD3"/>
                </a:solidFill>
                <a:latin typeface="Roboto Condensed"/>
                <a:ea typeface="Roboto Condensed"/>
                <a:cs typeface="Roboto Condensed"/>
                <a:sym typeface="Roboto Condensed"/>
              </a:rPr>
              <a:t> </a:t>
            </a:r>
            <a:r>
              <a:rPr b="0" lang="en-US" sz="2000" strike="noStrike">
                <a:solidFill>
                  <a:srgbClr val="212121"/>
                </a:solidFill>
                <a:latin typeface="Roboto Condensed"/>
                <a:ea typeface="Roboto Condensed"/>
                <a:cs typeface="Roboto Condensed"/>
                <a:sym typeface="Roboto Condensed"/>
              </a:rPr>
              <a:t>or </a:t>
            </a:r>
            <a:r>
              <a:rPr b="1" lang="en-US" sz="2000" strike="noStrike">
                <a:solidFill>
                  <a:srgbClr val="B84742"/>
                </a:solidFill>
                <a:latin typeface="Roboto Condensed"/>
                <a:ea typeface="Roboto Condensed"/>
                <a:cs typeface="Roboto Condensed"/>
                <a:sym typeface="Roboto Condensed"/>
              </a:rPr>
              <a:t>linear sequential model</a:t>
            </a:r>
            <a:endParaRPr b="0" sz="2000" strike="noStrike">
              <a:solidFill>
                <a:schemeClr val="dk1"/>
              </a:solidFill>
              <a:latin typeface="Arial"/>
              <a:ea typeface="Arial"/>
              <a:cs typeface="Arial"/>
              <a:sym typeface="Arial"/>
            </a:endParaRPr>
          </a:p>
        </p:txBody>
      </p:sp>
      <p:sp>
        <p:nvSpPr>
          <p:cNvPr id="726" name="Google Shape;726;p31"/>
          <p:cNvSpPr/>
          <p:nvPr/>
        </p:nvSpPr>
        <p:spPr>
          <a:xfrm>
            <a:off x="204840" y="5446800"/>
            <a:ext cx="11773440" cy="9435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lang="en-US" sz="2800" strike="noStrike">
                <a:solidFill>
                  <a:srgbClr val="212121"/>
                </a:solidFill>
                <a:latin typeface="Roboto Condensed"/>
                <a:ea typeface="Roboto Condensed"/>
                <a:cs typeface="Roboto Condensed"/>
                <a:sym typeface="Roboto Condensed"/>
              </a:rPr>
              <a:t>When </a:t>
            </a:r>
            <a:r>
              <a:rPr b="1" lang="en-US" sz="2800" strike="noStrike">
                <a:solidFill>
                  <a:srgbClr val="B84742"/>
                </a:solidFill>
                <a:latin typeface="Roboto Condensed"/>
                <a:ea typeface="Roboto Condensed"/>
                <a:cs typeface="Roboto Condensed"/>
                <a:sym typeface="Roboto Condensed"/>
              </a:rPr>
              <a:t>requirements</a:t>
            </a:r>
            <a:r>
              <a:rPr b="0" lang="en-US" sz="2800" strike="noStrike">
                <a:solidFill>
                  <a:srgbClr val="00BBD3"/>
                </a:solidFill>
                <a:latin typeface="Roboto Condensed"/>
                <a:ea typeface="Roboto Condensed"/>
                <a:cs typeface="Roboto Condensed"/>
                <a:sym typeface="Roboto Condensed"/>
              </a:rPr>
              <a:t> </a:t>
            </a:r>
            <a:r>
              <a:rPr b="0" lang="en-US" sz="2800" strike="noStrike">
                <a:solidFill>
                  <a:srgbClr val="212121"/>
                </a:solidFill>
                <a:latin typeface="Roboto Condensed"/>
                <a:ea typeface="Roboto Condensed"/>
                <a:cs typeface="Roboto Condensed"/>
                <a:sym typeface="Roboto Condensed"/>
              </a:rPr>
              <a:t>for a problems are </a:t>
            </a:r>
            <a:r>
              <a:rPr b="1" lang="en-US" sz="2800" strike="noStrike">
                <a:solidFill>
                  <a:srgbClr val="B84742"/>
                </a:solidFill>
                <a:latin typeface="Roboto Condensed"/>
                <a:ea typeface="Roboto Condensed"/>
                <a:cs typeface="Roboto Condensed"/>
                <a:sym typeface="Roboto Condensed"/>
              </a:rPr>
              <a:t>well understood</a:t>
            </a:r>
            <a:r>
              <a:rPr b="1" lang="en-US" sz="2800" strike="noStrike">
                <a:solidFill>
                  <a:srgbClr val="00BBD3"/>
                </a:solidFill>
                <a:latin typeface="Roboto Condensed"/>
                <a:ea typeface="Roboto Condensed"/>
                <a:cs typeface="Roboto Condensed"/>
                <a:sym typeface="Roboto Condensed"/>
              </a:rPr>
              <a:t> </a:t>
            </a:r>
            <a:r>
              <a:rPr b="0" lang="en-US" sz="2800" strike="noStrike">
                <a:solidFill>
                  <a:srgbClr val="212121"/>
                </a:solidFill>
                <a:latin typeface="Roboto Condensed"/>
                <a:ea typeface="Roboto Condensed"/>
                <a:cs typeface="Roboto Condensed"/>
                <a:sym typeface="Roboto Condensed"/>
              </a:rPr>
              <a:t>then this model is used in which </a:t>
            </a:r>
            <a:r>
              <a:rPr b="1" lang="en-US" sz="2800" strike="noStrike">
                <a:solidFill>
                  <a:srgbClr val="B84742"/>
                </a:solidFill>
                <a:latin typeface="Roboto Condensed"/>
                <a:ea typeface="Roboto Condensed"/>
                <a:cs typeface="Roboto Condensed"/>
                <a:sym typeface="Roboto Condensed"/>
              </a:rPr>
              <a:t>workflow</a:t>
            </a:r>
            <a:r>
              <a:rPr b="1" lang="en-US" sz="2800" strike="noStrike">
                <a:solidFill>
                  <a:srgbClr val="00BBD3"/>
                </a:solidFill>
                <a:latin typeface="Roboto Condensed"/>
                <a:ea typeface="Roboto Condensed"/>
                <a:cs typeface="Roboto Condensed"/>
                <a:sym typeface="Roboto Condensed"/>
              </a:rPr>
              <a:t> </a:t>
            </a:r>
            <a:r>
              <a:rPr b="0" lang="en-US" sz="2800" strike="noStrike">
                <a:solidFill>
                  <a:srgbClr val="212121"/>
                </a:solidFill>
                <a:latin typeface="Roboto Condensed"/>
                <a:ea typeface="Roboto Condensed"/>
                <a:cs typeface="Roboto Condensed"/>
                <a:sym typeface="Roboto Condensed"/>
              </a:rPr>
              <a:t>from communication to deployment is </a:t>
            </a:r>
            <a:r>
              <a:rPr b="1" lang="en-US" sz="2800" strike="noStrike">
                <a:solidFill>
                  <a:srgbClr val="B84742"/>
                </a:solidFill>
                <a:latin typeface="Roboto Condensed"/>
                <a:ea typeface="Roboto Condensed"/>
                <a:cs typeface="Roboto Condensed"/>
                <a:sym typeface="Roboto Condensed"/>
              </a:rPr>
              <a:t>linear</a:t>
            </a:r>
            <a:endParaRPr b="0" sz="2800" strike="noStrike">
              <a:solidFill>
                <a:schemeClr val="dk1"/>
              </a:solidFill>
              <a:latin typeface="Arial"/>
              <a:ea typeface="Arial"/>
              <a:cs typeface="Arial"/>
              <a:sym typeface="Arial"/>
            </a:endParaRPr>
          </a:p>
        </p:txBody>
      </p:sp>
      <p:cxnSp>
        <p:nvCxnSpPr>
          <p:cNvPr id="727" name="Google Shape;727;p31"/>
          <p:cNvCxnSpPr/>
          <p:nvPr/>
        </p:nvCxnSpPr>
        <p:spPr>
          <a:xfrm>
            <a:off x="204480" y="5339520"/>
            <a:ext cx="11774160" cy="0"/>
          </a:xfrm>
          <a:prstGeom prst="straightConnector1">
            <a:avLst/>
          </a:prstGeom>
          <a:noFill/>
          <a:ln cap="flat" cmpd="sng" w="28425">
            <a:solidFill>
              <a:schemeClr val="accent1"/>
            </a:solidFill>
            <a:prstDash val="solid"/>
            <a:miter lim="8000"/>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1" name="Shape 731"/>
        <p:cNvGrpSpPr/>
        <p:nvPr/>
      </p:nvGrpSpPr>
      <p:grpSpPr>
        <a:xfrm>
          <a:off x="0" y="0"/>
          <a:ext cx="0" cy="0"/>
          <a:chOff x="0" y="0"/>
          <a:chExt cx="0" cy="0"/>
        </a:xfrm>
      </p:grpSpPr>
      <p:sp>
        <p:nvSpPr>
          <p:cNvPr id="732" name="Google Shape;732;g2ebb636fcf1_1_615"/>
          <p:cNvSpPr txBox="1"/>
          <p:nvPr>
            <p:ph type="title"/>
          </p:nvPr>
        </p:nvSpPr>
        <p:spPr>
          <a:xfrm>
            <a:off x="0" y="0"/>
            <a:ext cx="12192000" cy="70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300"/>
              <a:buNone/>
            </a:pPr>
            <a:r>
              <a:rPr lang="en-US" sz="3900"/>
              <a:t>V- Process Model</a:t>
            </a:r>
            <a:endParaRPr sz="3900"/>
          </a:p>
        </p:txBody>
      </p:sp>
      <p:pic>
        <p:nvPicPr>
          <p:cNvPr id="733" name="Google Shape;733;g2ebb636fcf1_1_615"/>
          <p:cNvPicPr preferRelativeResize="0"/>
          <p:nvPr/>
        </p:nvPicPr>
        <p:blipFill rotWithShape="1">
          <a:blip r:embed="rId3">
            <a:alphaModFix/>
          </a:blip>
          <a:srcRect b="6164" l="0" r="5882" t="0"/>
          <a:stretch/>
        </p:blipFill>
        <p:spPr>
          <a:xfrm>
            <a:off x="203200" y="950567"/>
            <a:ext cx="4461467" cy="4671767"/>
          </a:xfrm>
          <a:prstGeom prst="rect">
            <a:avLst/>
          </a:prstGeom>
          <a:noFill/>
          <a:ln>
            <a:noFill/>
          </a:ln>
        </p:spPr>
      </p:pic>
      <p:sp>
        <p:nvSpPr>
          <p:cNvPr id="734" name="Google Shape;734;g2ebb636fcf1_1_615"/>
          <p:cNvSpPr txBox="1"/>
          <p:nvPr/>
        </p:nvSpPr>
        <p:spPr>
          <a:xfrm>
            <a:off x="4664667" y="1053733"/>
            <a:ext cx="7159200" cy="50973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b="1" lang="en-US" sz="2400">
                <a:solidFill>
                  <a:srgbClr val="282929"/>
                </a:solidFill>
                <a:highlight>
                  <a:srgbClr val="FFFFFF"/>
                </a:highlight>
                <a:latin typeface="Lexend"/>
                <a:ea typeface="Lexend"/>
                <a:cs typeface="Lexend"/>
                <a:sym typeface="Lexend"/>
              </a:rPr>
              <a:t>The V-model, or </a:t>
            </a:r>
            <a:r>
              <a:rPr b="1" lang="en-US" sz="2400">
                <a:solidFill>
                  <a:srgbClr val="0077B3"/>
                </a:solidFill>
                <a:highlight>
                  <a:srgbClr val="FFFFFF"/>
                </a:highlight>
                <a:latin typeface="Lexend"/>
                <a:ea typeface="Lexend"/>
                <a:cs typeface="Lexend"/>
                <a:sym typeface="Lexend"/>
              </a:rPr>
              <a:t>Validation and Verification model</a:t>
            </a:r>
            <a:r>
              <a:rPr b="1" lang="en-US" sz="2400">
                <a:solidFill>
                  <a:srgbClr val="282929"/>
                </a:solidFill>
                <a:highlight>
                  <a:srgbClr val="FFFFFF"/>
                </a:highlight>
                <a:latin typeface="Lexend"/>
                <a:ea typeface="Lexend"/>
                <a:cs typeface="Lexend"/>
                <a:sym typeface="Lexend"/>
              </a:rPr>
              <a:t>, expands on the Waterfall model with the addition of </a:t>
            </a:r>
            <a:r>
              <a:rPr b="1" lang="en-US" sz="2400">
                <a:solidFill>
                  <a:srgbClr val="0077B3"/>
                </a:solidFill>
                <a:highlight>
                  <a:srgbClr val="FFFFFF"/>
                </a:highlight>
                <a:latin typeface="Lexend"/>
                <a:ea typeface="Lexend"/>
                <a:cs typeface="Lexend"/>
                <a:sym typeface="Lexend"/>
              </a:rPr>
              <a:t>early test planning.</a:t>
            </a:r>
            <a:endParaRPr b="1" sz="2400">
              <a:solidFill>
                <a:srgbClr val="0077B3"/>
              </a:solidFill>
              <a:highlight>
                <a:srgbClr val="FFFFFF"/>
              </a:highlight>
              <a:latin typeface="Lexend"/>
              <a:ea typeface="Lexend"/>
              <a:cs typeface="Lexend"/>
              <a:sym typeface="Lexend"/>
            </a:endParaRPr>
          </a:p>
          <a:p>
            <a:pPr indent="0" lvl="0" marL="0" rtl="0" algn="l">
              <a:lnSpc>
                <a:spcPct val="100000"/>
              </a:lnSpc>
              <a:spcBef>
                <a:spcPts val="0"/>
              </a:spcBef>
              <a:spcAft>
                <a:spcPts val="0"/>
              </a:spcAft>
              <a:buNone/>
            </a:pPr>
            <a:r>
              <a:t/>
            </a:r>
            <a:endParaRPr b="1" sz="2400">
              <a:solidFill>
                <a:srgbClr val="0077B3"/>
              </a:solidFill>
              <a:highlight>
                <a:srgbClr val="FFFFFF"/>
              </a:highlight>
              <a:latin typeface="Lexend"/>
              <a:ea typeface="Lexend"/>
              <a:cs typeface="Lexend"/>
              <a:sym typeface="Lexend"/>
            </a:endParaRPr>
          </a:p>
          <a:p>
            <a:pPr indent="0" lvl="0" marL="0" rtl="0" algn="l">
              <a:lnSpc>
                <a:spcPct val="100000"/>
              </a:lnSpc>
              <a:spcBef>
                <a:spcPts val="0"/>
              </a:spcBef>
              <a:spcAft>
                <a:spcPts val="0"/>
              </a:spcAft>
              <a:buNone/>
            </a:pPr>
            <a:r>
              <a:rPr b="1" lang="en-US" sz="2400">
                <a:solidFill>
                  <a:srgbClr val="333333"/>
                </a:solidFill>
                <a:highlight>
                  <a:srgbClr val="FFFFFF"/>
                </a:highlight>
                <a:latin typeface="Lexend"/>
                <a:ea typeface="Lexend"/>
                <a:cs typeface="Lexend"/>
                <a:sym typeface="Lexend"/>
              </a:rPr>
              <a:t>It follows a </a:t>
            </a:r>
            <a:r>
              <a:rPr b="1" lang="en-US" sz="2400">
                <a:solidFill>
                  <a:srgbClr val="0077B3"/>
                </a:solidFill>
                <a:highlight>
                  <a:srgbClr val="FFFFFF"/>
                </a:highlight>
                <a:latin typeface="Lexend"/>
                <a:ea typeface="Lexend"/>
                <a:cs typeface="Lexend"/>
                <a:sym typeface="Lexend"/>
              </a:rPr>
              <a:t>sequential design process </a:t>
            </a:r>
            <a:r>
              <a:rPr b="1" lang="en-US" sz="2400">
                <a:solidFill>
                  <a:srgbClr val="333333"/>
                </a:solidFill>
                <a:highlight>
                  <a:srgbClr val="FFFFFF"/>
                </a:highlight>
                <a:latin typeface="Lexend"/>
                <a:ea typeface="Lexend"/>
                <a:cs typeface="Lexend"/>
                <a:sym typeface="Lexend"/>
              </a:rPr>
              <a:t>same as the waterfall model. </a:t>
            </a:r>
            <a:endParaRPr b="1" sz="2400">
              <a:solidFill>
                <a:srgbClr val="333333"/>
              </a:solidFill>
              <a:highlight>
                <a:srgbClr val="FFFFFF"/>
              </a:highlight>
              <a:latin typeface="Lexend"/>
              <a:ea typeface="Lexend"/>
              <a:cs typeface="Lexend"/>
              <a:sym typeface="Lexend"/>
            </a:endParaRPr>
          </a:p>
          <a:p>
            <a:pPr indent="0" lvl="0" marL="0" rtl="0" algn="l">
              <a:lnSpc>
                <a:spcPct val="100000"/>
              </a:lnSpc>
              <a:spcBef>
                <a:spcPts val="0"/>
              </a:spcBef>
              <a:spcAft>
                <a:spcPts val="0"/>
              </a:spcAft>
              <a:buNone/>
            </a:pPr>
            <a:r>
              <a:t/>
            </a:r>
            <a:endParaRPr b="1" sz="2400">
              <a:solidFill>
                <a:srgbClr val="333333"/>
              </a:solidFill>
              <a:highlight>
                <a:srgbClr val="FFFFFF"/>
              </a:highlight>
              <a:latin typeface="Lexend"/>
              <a:ea typeface="Lexend"/>
              <a:cs typeface="Lexend"/>
              <a:sym typeface="Lexend"/>
            </a:endParaRPr>
          </a:p>
          <a:p>
            <a:pPr indent="0" lvl="0" marL="0" rtl="0" algn="l">
              <a:lnSpc>
                <a:spcPct val="100000"/>
              </a:lnSpc>
              <a:spcBef>
                <a:spcPts val="0"/>
              </a:spcBef>
              <a:spcAft>
                <a:spcPts val="0"/>
              </a:spcAft>
              <a:buNone/>
            </a:pPr>
            <a:r>
              <a:rPr b="1" lang="en-US" sz="2400">
                <a:solidFill>
                  <a:srgbClr val="333333"/>
                </a:solidFill>
                <a:highlight>
                  <a:srgbClr val="FFFFFF"/>
                </a:highlight>
                <a:latin typeface="Lexend"/>
                <a:ea typeface="Lexend"/>
                <a:cs typeface="Lexend"/>
                <a:sym typeface="Lexend"/>
              </a:rPr>
              <a:t>Testing of the device is </a:t>
            </a:r>
            <a:r>
              <a:rPr b="1" lang="en-US" sz="2400">
                <a:solidFill>
                  <a:srgbClr val="0077B3"/>
                </a:solidFill>
                <a:highlight>
                  <a:srgbClr val="FFFFFF"/>
                </a:highlight>
                <a:latin typeface="Lexend"/>
                <a:ea typeface="Lexend"/>
                <a:cs typeface="Lexend"/>
                <a:sym typeface="Lexend"/>
              </a:rPr>
              <a:t>planned in parallel</a:t>
            </a:r>
            <a:r>
              <a:rPr b="1" lang="en-US" sz="2400">
                <a:solidFill>
                  <a:srgbClr val="333333"/>
                </a:solidFill>
                <a:highlight>
                  <a:srgbClr val="FFFFFF"/>
                </a:highlight>
                <a:latin typeface="Lexend"/>
                <a:ea typeface="Lexend"/>
                <a:cs typeface="Lexend"/>
                <a:sym typeface="Lexend"/>
              </a:rPr>
              <a:t> with a corresponding stage of development.</a:t>
            </a:r>
            <a:endParaRPr b="1" sz="2400">
              <a:solidFill>
                <a:srgbClr val="333333"/>
              </a:solidFill>
              <a:highlight>
                <a:srgbClr val="FFFFFF"/>
              </a:highlight>
              <a:latin typeface="Lexend"/>
              <a:ea typeface="Lexend"/>
              <a:cs typeface="Lexend"/>
              <a:sym typeface="Lexend"/>
            </a:endParaRPr>
          </a:p>
          <a:p>
            <a:pPr indent="0" lvl="0" marL="0" rtl="0" algn="l">
              <a:lnSpc>
                <a:spcPct val="100000"/>
              </a:lnSpc>
              <a:spcBef>
                <a:spcPts val="0"/>
              </a:spcBef>
              <a:spcAft>
                <a:spcPts val="0"/>
              </a:spcAft>
              <a:buNone/>
            </a:pPr>
            <a:r>
              <a:t/>
            </a:r>
            <a:endParaRPr b="1" sz="2400">
              <a:solidFill>
                <a:srgbClr val="333333"/>
              </a:solidFill>
              <a:highlight>
                <a:srgbClr val="FFFFFF"/>
              </a:highlight>
              <a:latin typeface="Lexend"/>
              <a:ea typeface="Lexend"/>
              <a:cs typeface="Lexend"/>
              <a:sym typeface="Lexend"/>
            </a:endParaRPr>
          </a:p>
          <a:p>
            <a:pPr indent="0" lvl="0" marL="0" marR="38100" rtl="0" algn="l">
              <a:lnSpc>
                <a:spcPct val="100000"/>
              </a:lnSpc>
              <a:spcBef>
                <a:spcPts val="2000"/>
              </a:spcBef>
              <a:spcAft>
                <a:spcPts val="0"/>
              </a:spcAft>
              <a:buNone/>
            </a:pPr>
            <a:r>
              <a:rPr b="1" lang="en-US" sz="2400">
                <a:solidFill>
                  <a:schemeClr val="dk1"/>
                </a:solidFill>
                <a:highlight>
                  <a:srgbClr val="FFFFFF"/>
                </a:highlight>
                <a:latin typeface="Lexend"/>
                <a:ea typeface="Lexend"/>
                <a:cs typeface="Lexend"/>
                <a:sym typeface="Lexend"/>
              </a:rPr>
              <a:t>The V-shaped model should be used for </a:t>
            </a:r>
            <a:r>
              <a:rPr b="1" lang="en-US" sz="2400">
                <a:solidFill>
                  <a:srgbClr val="0077B3"/>
                </a:solidFill>
                <a:highlight>
                  <a:srgbClr val="FFFFFF"/>
                </a:highlight>
                <a:latin typeface="Lexend"/>
                <a:ea typeface="Lexend"/>
                <a:cs typeface="Lexend"/>
                <a:sym typeface="Lexend"/>
              </a:rPr>
              <a:t>small to medium-sized projects </a:t>
            </a:r>
            <a:r>
              <a:rPr b="1" lang="en-US" sz="2400">
                <a:solidFill>
                  <a:schemeClr val="dk1"/>
                </a:solidFill>
                <a:highlight>
                  <a:srgbClr val="FFFFFF"/>
                </a:highlight>
                <a:latin typeface="Lexend"/>
                <a:ea typeface="Lexend"/>
                <a:cs typeface="Lexend"/>
                <a:sym typeface="Lexend"/>
              </a:rPr>
              <a:t>where requirements are clearly defined and fixed.</a:t>
            </a:r>
            <a:endParaRPr b="1" sz="2400">
              <a:solidFill>
                <a:schemeClr val="dk1"/>
              </a:solidFill>
              <a:highlight>
                <a:srgbClr val="FFFFFF"/>
              </a:highlight>
              <a:latin typeface="Lexend"/>
              <a:ea typeface="Lexend"/>
              <a:cs typeface="Lexend"/>
              <a:sym typeface="Lexend"/>
            </a:endParaRPr>
          </a:p>
          <a:p>
            <a:pPr indent="0" lvl="0" marL="0" rtl="0" algn="l">
              <a:lnSpc>
                <a:spcPct val="100000"/>
              </a:lnSpc>
              <a:spcBef>
                <a:spcPts val="1600"/>
              </a:spcBef>
              <a:spcAft>
                <a:spcPts val="0"/>
              </a:spcAft>
              <a:buNone/>
            </a:pPr>
            <a:r>
              <a:t/>
            </a:r>
            <a:endParaRPr b="1" sz="2400">
              <a:solidFill>
                <a:srgbClr val="333333"/>
              </a:solidFill>
              <a:highlight>
                <a:srgbClr val="FFFFFF"/>
              </a:highlight>
              <a:latin typeface="Lexend"/>
              <a:ea typeface="Lexend"/>
              <a:cs typeface="Lexend"/>
              <a:sym typeface="Lexen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8" name="Shape 738"/>
        <p:cNvGrpSpPr/>
        <p:nvPr/>
      </p:nvGrpSpPr>
      <p:grpSpPr>
        <a:xfrm>
          <a:off x="0" y="0"/>
          <a:ext cx="0" cy="0"/>
          <a:chOff x="0" y="0"/>
          <a:chExt cx="0" cy="0"/>
        </a:xfrm>
      </p:grpSpPr>
      <p:sp>
        <p:nvSpPr>
          <p:cNvPr id="739" name="Google Shape;739;g2ebb636fcf1_1_558"/>
          <p:cNvSpPr txBox="1"/>
          <p:nvPr>
            <p:ph type="title"/>
          </p:nvPr>
        </p:nvSpPr>
        <p:spPr>
          <a:xfrm>
            <a:off x="415600" y="971075"/>
            <a:ext cx="3417000" cy="763500"/>
          </a:xfrm>
          <a:prstGeom prst="rect">
            <a:avLst/>
          </a:prstGeom>
          <a:solidFill>
            <a:srgbClr val="C00000"/>
          </a:solidFill>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solidFill>
                  <a:schemeClr val="lt1"/>
                </a:solidFill>
              </a:rPr>
              <a:t>Advantages</a:t>
            </a:r>
            <a:endParaRPr>
              <a:solidFill>
                <a:schemeClr val="lt1"/>
              </a:solidFill>
            </a:endParaRPr>
          </a:p>
        </p:txBody>
      </p:sp>
      <p:sp>
        <p:nvSpPr>
          <p:cNvPr id="740" name="Google Shape;740;g2ebb636fcf1_1_558"/>
          <p:cNvSpPr txBox="1"/>
          <p:nvPr>
            <p:ph idx="4294967295" type="body"/>
          </p:nvPr>
        </p:nvSpPr>
        <p:spPr>
          <a:xfrm>
            <a:off x="415600" y="1858733"/>
            <a:ext cx="5333100" cy="4995300"/>
          </a:xfrm>
          <a:prstGeom prst="rect">
            <a:avLst/>
          </a:prstGeom>
        </p:spPr>
        <p:txBody>
          <a:bodyPr anchorCtr="0" anchor="t" bIns="121900" lIns="121900" spcFirstLastPara="1" rIns="121900" wrap="square" tIns="121900">
            <a:noAutofit/>
          </a:bodyPr>
          <a:lstStyle/>
          <a:p>
            <a:pPr indent="-450850" lvl="0" marL="609600" rtl="0" algn="l">
              <a:spcBef>
                <a:spcPts val="0"/>
              </a:spcBef>
              <a:spcAft>
                <a:spcPts val="0"/>
              </a:spcAft>
              <a:buSzPts val="2300"/>
              <a:buChar char="●"/>
            </a:pPr>
            <a:r>
              <a:rPr b="1" lang="en-US" sz="2300">
                <a:solidFill>
                  <a:srgbClr val="282929"/>
                </a:solidFill>
                <a:highlight>
                  <a:srgbClr val="FFFFFF"/>
                </a:highlight>
              </a:rPr>
              <a:t>Each development stage has a </a:t>
            </a:r>
            <a:r>
              <a:rPr b="1" lang="en-US" sz="2300">
                <a:solidFill>
                  <a:srgbClr val="0077B3"/>
                </a:solidFill>
                <a:highlight>
                  <a:srgbClr val="FFFFFF"/>
                </a:highlight>
              </a:rPr>
              <a:t>corresponding testing activity.</a:t>
            </a:r>
            <a:r>
              <a:rPr b="1" lang="en-US" sz="2300">
                <a:solidFill>
                  <a:srgbClr val="282929"/>
                </a:solidFill>
                <a:highlight>
                  <a:srgbClr val="FFFFFF"/>
                </a:highlight>
              </a:rPr>
              <a:t> </a:t>
            </a:r>
            <a:endParaRPr b="1" sz="2300">
              <a:solidFill>
                <a:srgbClr val="282929"/>
              </a:solidFill>
              <a:highlight>
                <a:srgbClr val="FFFFFF"/>
              </a:highlight>
            </a:endParaRPr>
          </a:p>
          <a:p>
            <a:pPr indent="-450850" lvl="0" marL="609600" rtl="0" algn="l">
              <a:spcBef>
                <a:spcPts val="2700"/>
              </a:spcBef>
              <a:spcAft>
                <a:spcPts val="0"/>
              </a:spcAft>
              <a:buSzPts val="2300"/>
              <a:buChar char="●"/>
            </a:pPr>
            <a:r>
              <a:rPr b="1" lang="en-US" sz="2300">
                <a:solidFill>
                  <a:srgbClr val="282929"/>
                </a:solidFill>
                <a:highlight>
                  <a:srgbClr val="FFFFFF"/>
                </a:highlight>
              </a:rPr>
              <a:t>This allows the team to detect errors in requirement specifications, code, and architecture </a:t>
            </a:r>
            <a:r>
              <a:rPr b="1" lang="en-US" sz="2300">
                <a:solidFill>
                  <a:srgbClr val="0077B3"/>
                </a:solidFill>
                <a:highlight>
                  <a:srgbClr val="FFFFFF"/>
                </a:highlight>
              </a:rPr>
              <a:t>early in the development </a:t>
            </a:r>
            <a:r>
              <a:rPr b="1" lang="en-US" sz="2300">
                <a:solidFill>
                  <a:srgbClr val="282929"/>
                </a:solidFill>
                <a:highlight>
                  <a:srgbClr val="FFFFFF"/>
                </a:highlight>
              </a:rPr>
              <a:t>of the project. </a:t>
            </a:r>
            <a:endParaRPr b="1" sz="2300">
              <a:solidFill>
                <a:srgbClr val="282929"/>
              </a:solidFill>
              <a:highlight>
                <a:srgbClr val="FFFFFF"/>
              </a:highlight>
            </a:endParaRPr>
          </a:p>
          <a:p>
            <a:pPr indent="-450850" lvl="0" marL="609600" rtl="0" algn="l">
              <a:spcBef>
                <a:spcPts val="2700"/>
              </a:spcBef>
              <a:spcAft>
                <a:spcPts val="2700"/>
              </a:spcAft>
              <a:buSzPts val="2300"/>
              <a:buChar char="●"/>
            </a:pPr>
            <a:r>
              <a:rPr b="1" lang="en-US" sz="2300">
                <a:solidFill>
                  <a:srgbClr val="282929"/>
                </a:solidFill>
                <a:highlight>
                  <a:srgbClr val="FFFFFF"/>
                </a:highlight>
              </a:rPr>
              <a:t>The addition of early test planning gives the V-Model a </a:t>
            </a:r>
            <a:r>
              <a:rPr b="1" lang="en-US" sz="2300">
                <a:solidFill>
                  <a:srgbClr val="0077B3"/>
                </a:solidFill>
                <a:highlight>
                  <a:srgbClr val="FFFFFF"/>
                </a:highlight>
              </a:rPr>
              <a:t>greater chance of success than that of the Waterfall </a:t>
            </a:r>
            <a:r>
              <a:rPr b="1" lang="en-US" sz="2300">
                <a:solidFill>
                  <a:srgbClr val="282929"/>
                </a:solidFill>
                <a:highlight>
                  <a:srgbClr val="FFFFFF"/>
                </a:highlight>
              </a:rPr>
              <a:t>model.</a:t>
            </a:r>
            <a:endParaRPr b="1" sz="2300">
              <a:solidFill>
                <a:srgbClr val="282929"/>
              </a:solidFill>
              <a:highlight>
                <a:srgbClr val="FFFFFF"/>
              </a:highlight>
            </a:endParaRPr>
          </a:p>
        </p:txBody>
      </p:sp>
      <p:sp>
        <p:nvSpPr>
          <p:cNvPr id="741" name="Google Shape;741;g2ebb636fcf1_1_558"/>
          <p:cNvSpPr txBox="1"/>
          <p:nvPr>
            <p:ph idx="4294967295" type="body"/>
          </p:nvPr>
        </p:nvSpPr>
        <p:spPr>
          <a:xfrm>
            <a:off x="6443200" y="1858667"/>
            <a:ext cx="5333100" cy="4995300"/>
          </a:xfrm>
          <a:prstGeom prst="rect">
            <a:avLst/>
          </a:prstGeom>
        </p:spPr>
        <p:txBody>
          <a:bodyPr anchorCtr="0" anchor="t" bIns="121900" lIns="121900" spcFirstLastPara="1" rIns="121900" wrap="square" tIns="121900">
            <a:noAutofit/>
          </a:bodyPr>
          <a:lstStyle/>
          <a:p>
            <a:pPr indent="-495300" lvl="0" marL="609600" rtl="0" algn="l">
              <a:lnSpc>
                <a:spcPct val="95000"/>
              </a:lnSpc>
              <a:spcBef>
                <a:spcPts val="2700"/>
              </a:spcBef>
              <a:spcAft>
                <a:spcPts val="0"/>
              </a:spcAft>
              <a:buSzPts val="3000"/>
              <a:buChar char="●"/>
            </a:pPr>
            <a:r>
              <a:rPr b="1" lang="en-US" sz="3000">
                <a:solidFill>
                  <a:srgbClr val="282929"/>
                </a:solidFill>
                <a:highlight>
                  <a:srgbClr val="FFFFFF"/>
                </a:highlight>
              </a:rPr>
              <a:t> </a:t>
            </a:r>
            <a:r>
              <a:rPr b="1" lang="en-US" sz="3000">
                <a:solidFill>
                  <a:srgbClr val="0077B3"/>
                </a:solidFill>
                <a:highlight>
                  <a:srgbClr val="FFFFFF"/>
                </a:highlight>
              </a:rPr>
              <a:t>Inflexible.</a:t>
            </a:r>
            <a:endParaRPr b="1" sz="3000">
              <a:solidFill>
                <a:srgbClr val="0077B3"/>
              </a:solidFill>
              <a:highlight>
                <a:srgbClr val="FFFFFF"/>
              </a:highlight>
            </a:endParaRPr>
          </a:p>
          <a:p>
            <a:pPr indent="-495300" lvl="0" marL="609600" rtl="0" algn="l">
              <a:lnSpc>
                <a:spcPct val="95000"/>
              </a:lnSpc>
              <a:spcBef>
                <a:spcPts val="2700"/>
              </a:spcBef>
              <a:spcAft>
                <a:spcPts val="0"/>
              </a:spcAft>
              <a:buSzPts val="3000"/>
              <a:buChar char="●"/>
            </a:pPr>
            <a:r>
              <a:rPr b="1" lang="en-US" sz="3000">
                <a:solidFill>
                  <a:srgbClr val="282929"/>
                </a:solidFill>
                <a:highlight>
                  <a:srgbClr val="FFFFFF"/>
                </a:highlight>
              </a:rPr>
              <a:t>A team can only s</a:t>
            </a:r>
            <a:r>
              <a:rPr b="1" lang="en-US" sz="3000">
                <a:solidFill>
                  <a:srgbClr val="0077B3"/>
                </a:solidFill>
                <a:highlight>
                  <a:srgbClr val="FFFFFF"/>
                </a:highlight>
              </a:rPr>
              <a:t>tart the next stage when the current stage is complete.</a:t>
            </a:r>
            <a:endParaRPr b="1" sz="3000">
              <a:solidFill>
                <a:srgbClr val="0077B3"/>
              </a:solidFill>
              <a:highlight>
                <a:srgbClr val="FFFFFF"/>
              </a:highlight>
            </a:endParaRPr>
          </a:p>
          <a:p>
            <a:pPr indent="-495300" lvl="0" marL="609600" rtl="0" algn="l">
              <a:lnSpc>
                <a:spcPct val="95000"/>
              </a:lnSpc>
              <a:spcBef>
                <a:spcPts val="2700"/>
              </a:spcBef>
              <a:spcAft>
                <a:spcPts val="0"/>
              </a:spcAft>
              <a:buSzPts val="3000"/>
              <a:buChar char="●"/>
            </a:pPr>
            <a:r>
              <a:rPr b="1" lang="en-US" sz="3000">
                <a:solidFill>
                  <a:srgbClr val="282929"/>
                </a:solidFill>
                <a:highlight>
                  <a:srgbClr val="FFFFFF"/>
                </a:highlight>
              </a:rPr>
              <a:t>Adjustments are </a:t>
            </a:r>
            <a:r>
              <a:rPr b="1" lang="en-US" sz="3000">
                <a:solidFill>
                  <a:srgbClr val="0077B3"/>
                </a:solidFill>
                <a:highlight>
                  <a:srgbClr val="FFFFFF"/>
                </a:highlight>
              </a:rPr>
              <a:t>difficult, expensive, and time-intensive.</a:t>
            </a:r>
            <a:endParaRPr b="1" sz="3000">
              <a:solidFill>
                <a:srgbClr val="0077B3"/>
              </a:solidFill>
              <a:highlight>
                <a:srgbClr val="FFFFFF"/>
              </a:highlight>
            </a:endParaRPr>
          </a:p>
        </p:txBody>
      </p:sp>
      <p:sp>
        <p:nvSpPr>
          <p:cNvPr id="742" name="Google Shape;742;g2ebb636fcf1_1_558"/>
          <p:cNvSpPr txBox="1"/>
          <p:nvPr>
            <p:ph type="title"/>
          </p:nvPr>
        </p:nvSpPr>
        <p:spPr>
          <a:xfrm>
            <a:off x="6405400" y="971075"/>
            <a:ext cx="3023400" cy="763500"/>
          </a:xfrm>
          <a:prstGeom prst="rect">
            <a:avLst/>
          </a:prstGeom>
          <a:solidFill>
            <a:srgbClr val="C00000"/>
          </a:solidFill>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solidFill>
                  <a:schemeClr val="lt1"/>
                </a:solidFill>
              </a:rPr>
              <a:t>D</a:t>
            </a:r>
            <a:r>
              <a:rPr lang="en-US">
                <a:solidFill>
                  <a:schemeClr val="lt1"/>
                </a:solidFill>
              </a:rPr>
              <a:t>isadvantages</a:t>
            </a:r>
            <a:endParaRPr>
              <a:solidFill>
                <a:schemeClr val="lt1"/>
              </a:solidFill>
            </a:endParaRPr>
          </a:p>
        </p:txBody>
      </p:sp>
      <p:sp>
        <p:nvSpPr>
          <p:cNvPr id="743" name="Google Shape;743;g2ebb636fcf1_1_558"/>
          <p:cNvSpPr txBox="1"/>
          <p:nvPr>
            <p:ph type="title"/>
          </p:nvPr>
        </p:nvSpPr>
        <p:spPr>
          <a:xfrm>
            <a:off x="0" y="0"/>
            <a:ext cx="12192000" cy="70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300"/>
              <a:buNone/>
            </a:pPr>
            <a:r>
              <a:rPr lang="en-US" sz="3900"/>
              <a:t>V- Process Model</a:t>
            </a:r>
            <a:endParaRPr sz="39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2"/>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Incremental Process Model</a:t>
            </a:r>
            <a:endParaRPr b="0" sz="3400" strike="noStrike">
              <a:solidFill>
                <a:srgbClr val="212121"/>
              </a:solidFill>
              <a:latin typeface="Roboto Condensed"/>
              <a:ea typeface="Roboto Condensed"/>
              <a:cs typeface="Roboto Condensed"/>
              <a:sym typeface="Roboto Condensed"/>
            </a:endParaRPr>
          </a:p>
        </p:txBody>
      </p:sp>
      <p:sp>
        <p:nvSpPr>
          <p:cNvPr id="749" name="Google Shape;749;p32"/>
          <p:cNvSpPr txBox="1"/>
          <p:nvPr/>
        </p:nvSpPr>
        <p:spPr>
          <a:xfrm>
            <a:off x="131040" y="863280"/>
            <a:ext cx="12060360" cy="573912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There are many situations in which </a:t>
            </a:r>
            <a:r>
              <a:rPr b="1" lang="en-US" sz="2400" strike="noStrike">
                <a:solidFill>
                  <a:srgbClr val="B84742"/>
                </a:solidFill>
                <a:latin typeface="Roboto Condensed"/>
                <a:ea typeface="Roboto Condensed"/>
                <a:cs typeface="Roboto Condensed"/>
                <a:sym typeface="Roboto Condensed"/>
              </a:rPr>
              <a:t>initial software requirements</a:t>
            </a:r>
            <a:r>
              <a:rPr b="0" lang="en-US" sz="2400" strike="noStrike">
                <a:solidFill>
                  <a:srgbClr val="212121"/>
                </a:solidFill>
                <a:latin typeface="Roboto Condensed"/>
                <a:ea typeface="Roboto Condensed"/>
                <a:cs typeface="Roboto Condensed"/>
                <a:sym typeface="Roboto Condensed"/>
              </a:rPr>
              <a:t> are reasonably </a:t>
            </a:r>
            <a:r>
              <a:rPr b="1" lang="en-US" sz="2400" strike="noStrike">
                <a:solidFill>
                  <a:srgbClr val="B84742"/>
                </a:solidFill>
                <a:latin typeface="Roboto Condensed"/>
                <a:ea typeface="Roboto Condensed"/>
                <a:cs typeface="Roboto Condensed"/>
                <a:sym typeface="Roboto Condensed"/>
              </a:rPr>
              <a:t>well defined</a:t>
            </a:r>
            <a:r>
              <a:rPr b="0" lang="en-US" sz="2400" strike="noStrike">
                <a:solidFill>
                  <a:srgbClr val="212121"/>
                </a:solidFill>
                <a:latin typeface="Roboto Condensed"/>
                <a:ea typeface="Roboto Condensed"/>
                <a:cs typeface="Roboto Condensed"/>
                <a:sym typeface="Roboto Condensed"/>
              </a:rPr>
              <a:t>, but the </a:t>
            </a:r>
            <a:r>
              <a:rPr b="1" lang="en-US" sz="2400" strike="noStrike">
                <a:solidFill>
                  <a:srgbClr val="B84742"/>
                </a:solidFill>
                <a:latin typeface="Roboto Condensed"/>
                <a:ea typeface="Roboto Condensed"/>
                <a:cs typeface="Roboto Condensed"/>
                <a:sym typeface="Roboto Condensed"/>
              </a:rPr>
              <a:t>overall scope of the development</a:t>
            </a:r>
            <a:r>
              <a:rPr b="0" lang="en-US" sz="2400" strike="noStrike">
                <a:solidFill>
                  <a:srgbClr val="212121"/>
                </a:solidFill>
                <a:latin typeface="Roboto Condensed"/>
                <a:ea typeface="Roboto Condensed"/>
                <a:cs typeface="Roboto Condensed"/>
                <a:sym typeface="Roboto Condensed"/>
              </a:rPr>
              <a:t> effort prevent a purely linear process. </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 addition, there may be a </a:t>
            </a:r>
            <a:r>
              <a:rPr b="1" lang="en-US" sz="2400" strike="noStrike">
                <a:solidFill>
                  <a:srgbClr val="B84742"/>
                </a:solidFill>
                <a:latin typeface="Roboto Condensed"/>
                <a:ea typeface="Roboto Condensed"/>
                <a:cs typeface="Roboto Condensed"/>
                <a:sym typeface="Roboto Condensed"/>
              </a:rPr>
              <a:t>compelling need</a:t>
            </a:r>
            <a:r>
              <a:rPr b="0" lang="en-US" sz="2400" strike="noStrike">
                <a:solidFill>
                  <a:srgbClr val="212121"/>
                </a:solidFill>
                <a:latin typeface="Roboto Condensed"/>
                <a:ea typeface="Roboto Condensed"/>
                <a:cs typeface="Roboto Condensed"/>
                <a:sym typeface="Roboto Condensed"/>
              </a:rPr>
              <a:t> to provide a </a:t>
            </a:r>
            <a:r>
              <a:rPr b="1" lang="en-US" sz="2400" strike="noStrike">
                <a:solidFill>
                  <a:srgbClr val="B84742"/>
                </a:solidFill>
                <a:latin typeface="Roboto Condensed"/>
                <a:ea typeface="Roboto Condensed"/>
                <a:cs typeface="Roboto Condensed"/>
                <a:sym typeface="Roboto Condensed"/>
              </a:rPr>
              <a:t>limited set of software functionality</a:t>
            </a:r>
            <a:r>
              <a:rPr b="0" lang="en-US" sz="2400" strike="noStrike">
                <a:solidFill>
                  <a:srgbClr val="212121"/>
                </a:solidFill>
                <a:latin typeface="Roboto Condensed"/>
                <a:ea typeface="Roboto Condensed"/>
                <a:cs typeface="Roboto Condensed"/>
                <a:sym typeface="Roboto Condensed"/>
              </a:rPr>
              <a:t> to users </a:t>
            </a:r>
            <a:r>
              <a:rPr b="1" lang="en-US" sz="2400" strike="noStrike">
                <a:solidFill>
                  <a:srgbClr val="B84742"/>
                </a:solidFill>
                <a:latin typeface="Roboto Condensed"/>
                <a:ea typeface="Roboto Condensed"/>
                <a:cs typeface="Roboto Condensed"/>
                <a:sym typeface="Roboto Condensed"/>
              </a:rPr>
              <a:t>quickly</a:t>
            </a:r>
            <a:r>
              <a:rPr b="0" lang="en-US" sz="2400" strike="noStrike">
                <a:solidFill>
                  <a:srgbClr val="212121"/>
                </a:solidFill>
                <a:latin typeface="Roboto Condensed"/>
                <a:ea typeface="Roboto Condensed"/>
                <a:cs typeface="Roboto Condensed"/>
                <a:sym typeface="Roboto Condensed"/>
              </a:rPr>
              <a:t> and then</a:t>
            </a:r>
            <a:r>
              <a:rPr b="1" lang="en-US" sz="2400" strike="noStrike">
                <a:solidFill>
                  <a:srgbClr val="B84742"/>
                </a:solidFill>
                <a:latin typeface="Roboto Condensed"/>
                <a:ea typeface="Roboto Condensed"/>
                <a:cs typeface="Roboto Condensed"/>
                <a:sym typeface="Roboto Condensed"/>
              </a:rPr>
              <a:t> refine and expand on that functionality </a:t>
            </a:r>
            <a:r>
              <a:rPr b="0" lang="en-US" sz="2400" strike="noStrike">
                <a:solidFill>
                  <a:srgbClr val="212121"/>
                </a:solidFill>
                <a:latin typeface="Roboto Condensed"/>
                <a:ea typeface="Roboto Condensed"/>
                <a:cs typeface="Roboto Condensed"/>
                <a:sym typeface="Roboto Condensed"/>
              </a:rPr>
              <a:t>in later software releases. </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 such cases, there is a need of a process model that is designed to produce the software in increments.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33"/>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Incremental Process Model</a:t>
            </a:r>
            <a:endParaRPr b="0" sz="3400" strike="noStrike">
              <a:solidFill>
                <a:srgbClr val="212121"/>
              </a:solidFill>
              <a:latin typeface="Roboto Condensed"/>
              <a:ea typeface="Roboto Condensed"/>
              <a:cs typeface="Roboto Condensed"/>
              <a:sym typeface="Roboto Condensed"/>
            </a:endParaRPr>
          </a:p>
        </p:txBody>
      </p:sp>
      <p:pic>
        <p:nvPicPr>
          <p:cNvPr id="755" name="Google Shape;755;p33"/>
          <p:cNvPicPr preferRelativeResize="0"/>
          <p:nvPr/>
        </p:nvPicPr>
        <p:blipFill rotWithShape="1">
          <a:blip r:embed="rId3">
            <a:alphaModFix/>
          </a:blip>
          <a:srcRect b="0" l="0" r="0" t="0"/>
          <a:stretch/>
        </p:blipFill>
        <p:spPr>
          <a:xfrm>
            <a:off x="9220445" y="1695240"/>
            <a:ext cx="2666520" cy="1826640"/>
          </a:xfrm>
          <a:prstGeom prst="rect">
            <a:avLst/>
          </a:prstGeom>
          <a:noFill/>
          <a:ln>
            <a:noFill/>
          </a:ln>
        </p:spPr>
      </p:pic>
      <p:pic>
        <p:nvPicPr>
          <p:cNvPr id="756" name="Google Shape;756;p33"/>
          <p:cNvPicPr preferRelativeResize="0"/>
          <p:nvPr/>
        </p:nvPicPr>
        <p:blipFill rotWithShape="1">
          <a:blip r:embed="rId4">
            <a:alphaModFix/>
          </a:blip>
          <a:srcRect b="0" l="0" r="0" t="0"/>
          <a:stretch/>
        </p:blipFill>
        <p:spPr>
          <a:xfrm>
            <a:off x="1260720" y="2842200"/>
            <a:ext cx="4310280" cy="1066320"/>
          </a:xfrm>
          <a:prstGeom prst="rect">
            <a:avLst/>
          </a:prstGeom>
          <a:noFill/>
          <a:ln>
            <a:noFill/>
          </a:ln>
        </p:spPr>
      </p:pic>
      <p:pic>
        <p:nvPicPr>
          <p:cNvPr id="757" name="Google Shape;757;p33"/>
          <p:cNvPicPr preferRelativeResize="0"/>
          <p:nvPr/>
        </p:nvPicPr>
        <p:blipFill rotWithShape="1">
          <a:blip r:embed="rId5">
            <a:alphaModFix/>
          </a:blip>
          <a:srcRect b="0" l="0" r="0" t="0"/>
          <a:stretch/>
        </p:blipFill>
        <p:spPr>
          <a:xfrm>
            <a:off x="2297880" y="2070000"/>
            <a:ext cx="4402080" cy="1077120"/>
          </a:xfrm>
          <a:prstGeom prst="rect">
            <a:avLst/>
          </a:prstGeom>
          <a:noFill/>
          <a:ln>
            <a:noFill/>
          </a:ln>
        </p:spPr>
      </p:pic>
      <p:pic>
        <p:nvPicPr>
          <p:cNvPr id="758" name="Google Shape;758;p33"/>
          <p:cNvPicPr preferRelativeResize="0"/>
          <p:nvPr/>
        </p:nvPicPr>
        <p:blipFill rotWithShape="1">
          <a:blip r:embed="rId6">
            <a:alphaModFix/>
          </a:blip>
          <a:srcRect b="0" l="0" r="0" t="0"/>
          <a:stretch/>
        </p:blipFill>
        <p:spPr>
          <a:xfrm>
            <a:off x="4233600" y="757800"/>
            <a:ext cx="4228920" cy="1695240"/>
          </a:xfrm>
          <a:prstGeom prst="rect">
            <a:avLst/>
          </a:prstGeom>
          <a:noFill/>
          <a:ln>
            <a:noFill/>
          </a:ln>
        </p:spPr>
      </p:pic>
      <p:sp>
        <p:nvSpPr>
          <p:cNvPr id="759" name="Google Shape;759;p33"/>
          <p:cNvSpPr/>
          <p:nvPr/>
        </p:nvSpPr>
        <p:spPr>
          <a:xfrm>
            <a:off x="6310623" y="3251825"/>
            <a:ext cx="2170200" cy="364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Project Calendar Time</a:t>
            </a:r>
            <a:endParaRPr b="0" sz="1800" strike="noStrike">
              <a:solidFill>
                <a:schemeClr val="dk1"/>
              </a:solidFill>
              <a:latin typeface="Arial"/>
              <a:ea typeface="Arial"/>
              <a:cs typeface="Arial"/>
              <a:sym typeface="Arial"/>
            </a:endParaRPr>
          </a:p>
        </p:txBody>
      </p:sp>
      <p:sp>
        <p:nvSpPr>
          <p:cNvPr id="760" name="Google Shape;760;p33"/>
          <p:cNvSpPr/>
          <p:nvPr/>
        </p:nvSpPr>
        <p:spPr>
          <a:xfrm>
            <a:off x="571675" y="846000"/>
            <a:ext cx="1557000" cy="1066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Software Functionality &amp; Features</a:t>
            </a:r>
            <a:endParaRPr b="0" sz="1800" strike="noStrike">
              <a:solidFill>
                <a:schemeClr val="dk1"/>
              </a:solidFill>
              <a:latin typeface="Arial"/>
              <a:ea typeface="Arial"/>
              <a:cs typeface="Arial"/>
              <a:sym typeface="Arial"/>
            </a:endParaRPr>
          </a:p>
        </p:txBody>
      </p:sp>
      <p:sp>
        <p:nvSpPr>
          <p:cNvPr id="761" name="Google Shape;761;p33"/>
          <p:cNvSpPr/>
          <p:nvPr/>
        </p:nvSpPr>
        <p:spPr>
          <a:xfrm flipH="1" rot="10800000">
            <a:off x="565200" y="846000"/>
            <a:ext cx="360" cy="3026520"/>
          </a:xfrm>
          <a:custGeom>
            <a:rect b="b" l="l" r="r" t="t"/>
            <a:pathLst>
              <a:path extrusionOk="0" h="21600" w="21600">
                <a:moveTo>
                  <a:pt x="0" y="0"/>
                </a:moveTo>
                <a:lnTo>
                  <a:pt x="21600" y="21600"/>
                </a:lnTo>
              </a:path>
            </a:pathLst>
          </a:custGeom>
          <a:noFill/>
          <a:ln cap="flat" cmpd="sng" w="38100">
            <a:solidFill>
              <a:schemeClr val="accent6"/>
            </a:solidFill>
            <a:prstDash val="solid"/>
            <a:miter lim="8000"/>
            <a:headEnd len="sm" w="sm" type="none"/>
            <a:tailEnd len="med" w="med" type="triangle"/>
          </a:ln>
          <a:effectLst>
            <a:outerShdw blurRad="40000" rotWithShape="0" dir="5400000" dist="23000">
              <a:srgbClr val="000000">
                <a:alpha val="34901"/>
              </a:srgbClr>
            </a:outerShdw>
          </a:effectLst>
        </p:spPr>
      </p:sp>
      <p:sp>
        <p:nvSpPr>
          <p:cNvPr id="762" name="Google Shape;762;p33"/>
          <p:cNvSpPr/>
          <p:nvPr/>
        </p:nvSpPr>
        <p:spPr>
          <a:xfrm>
            <a:off x="571680" y="3873600"/>
            <a:ext cx="8152920" cy="360"/>
          </a:xfrm>
          <a:custGeom>
            <a:rect b="b" l="l" r="r" t="t"/>
            <a:pathLst>
              <a:path extrusionOk="0" h="21600" w="21600">
                <a:moveTo>
                  <a:pt x="0" y="0"/>
                </a:moveTo>
                <a:lnTo>
                  <a:pt x="21600" y="21600"/>
                </a:lnTo>
              </a:path>
            </a:pathLst>
          </a:custGeom>
          <a:noFill/>
          <a:ln cap="flat" cmpd="sng" w="38100">
            <a:solidFill>
              <a:schemeClr val="accent6"/>
            </a:solidFill>
            <a:prstDash val="solid"/>
            <a:miter lim="8000"/>
            <a:headEnd len="sm" w="sm" type="none"/>
            <a:tailEnd len="med" w="med" type="triangle"/>
          </a:ln>
          <a:effectLst>
            <a:outerShdw blurRad="40000" rotWithShape="0" dir="5400000" dist="23000">
              <a:srgbClr val="000000">
                <a:alpha val="34901"/>
              </a:srgbClr>
            </a:outerShdw>
          </a:effectLst>
        </p:spPr>
      </p:sp>
      <p:sp>
        <p:nvSpPr>
          <p:cNvPr id="763" name="Google Shape;763;p33"/>
          <p:cNvSpPr txBox="1"/>
          <p:nvPr/>
        </p:nvSpPr>
        <p:spPr>
          <a:xfrm>
            <a:off x="404640" y="4321800"/>
            <a:ext cx="11482200" cy="197892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The incremental model </a:t>
            </a:r>
            <a:r>
              <a:rPr b="1" lang="en-US" sz="2400" strike="noStrike">
                <a:solidFill>
                  <a:srgbClr val="B84742"/>
                </a:solidFill>
                <a:latin typeface="Roboto Condensed"/>
                <a:ea typeface="Roboto Condensed"/>
                <a:cs typeface="Roboto Condensed"/>
                <a:sym typeface="Roboto Condensed"/>
              </a:rPr>
              <a:t>combines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elements of</a:t>
            </a:r>
            <a:r>
              <a:rPr b="1" lang="en-US" sz="2400" strike="noStrike">
                <a:solidFill>
                  <a:srgbClr val="00BBD3"/>
                </a:solidFill>
                <a:latin typeface="Roboto Condensed"/>
                <a:ea typeface="Roboto Condensed"/>
                <a:cs typeface="Roboto Condensed"/>
                <a:sym typeface="Roboto Condensed"/>
              </a:rPr>
              <a:t> </a:t>
            </a:r>
            <a:r>
              <a:rPr b="1" lang="en-US" sz="2400" strike="noStrike">
                <a:solidFill>
                  <a:srgbClr val="B84742"/>
                </a:solidFill>
                <a:latin typeface="Roboto Condensed"/>
                <a:ea typeface="Roboto Condensed"/>
                <a:cs typeface="Roboto Condensed"/>
                <a:sym typeface="Roboto Condensed"/>
              </a:rPr>
              <a:t>linear</a:t>
            </a:r>
            <a:r>
              <a:rPr b="0" lang="en-US" sz="2400" strike="noStrike">
                <a:solidFill>
                  <a:srgbClr val="212121"/>
                </a:solidFill>
                <a:latin typeface="Roboto Condensed"/>
                <a:ea typeface="Roboto Condensed"/>
                <a:cs typeface="Roboto Condensed"/>
                <a:sym typeface="Roboto Condensed"/>
              </a:rPr>
              <a:t> and </a:t>
            </a:r>
            <a:r>
              <a:rPr b="1" lang="en-US" sz="2400" strike="noStrike">
                <a:solidFill>
                  <a:srgbClr val="B84742"/>
                </a:solidFill>
                <a:latin typeface="Roboto Condensed"/>
                <a:ea typeface="Roboto Condensed"/>
                <a:cs typeface="Roboto Condensed"/>
                <a:sym typeface="Roboto Condensed"/>
              </a:rPr>
              <a:t>parallel</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process flows.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This model applies linear sequence in an iterative manner.</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Initially </a:t>
            </a:r>
            <a:r>
              <a:rPr b="1" lang="en-US" sz="2400" strike="noStrike">
                <a:solidFill>
                  <a:srgbClr val="B84742"/>
                </a:solidFill>
                <a:latin typeface="Roboto Condensed"/>
                <a:ea typeface="Roboto Condensed"/>
                <a:cs typeface="Roboto Condensed"/>
                <a:sym typeface="Roboto Condensed"/>
              </a:rPr>
              <a:t>core working product</a:t>
            </a:r>
            <a:r>
              <a:rPr b="1"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is </a:t>
            </a:r>
            <a:r>
              <a:rPr b="1" lang="en-US" sz="2400" strike="noStrike">
                <a:solidFill>
                  <a:srgbClr val="B84742"/>
                </a:solidFill>
                <a:latin typeface="Roboto Condensed"/>
                <a:ea typeface="Roboto Condensed"/>
                <a:cs typeface="Roboto Condensed"/>
                <a:sym typeface="Roboto Condensed"/>
              </a:rPr>
              <a:t>delivered</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Each</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linear </a:t>
            </a:r>
            <a:r>
              <a:rPr b="1" lang="en-US" sz="2400" strike="noStrike">
                <a:solidFill>
                  <a:srgbClr val="B84742"/>
                </a:solidFill>
                <a:latin typeface="Roboto Condensed"/>
                <a:ea typeface="Roboto Condensed"/>
                <a:cs typeface="Roboto Condensed"/>
                <a:sym typeface="Roboto Condensed"/>
              </a:rPr>
              <a:t>sequence</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produces deliverable </a:t>
            </a:r>
            <a:r>
              <a:rPr b="1" lang="en-US" sz="2400" strike="noStrike">
                <a:solidFill>
                  <a:srgbClr val="B84742"/>
                </a:solidFill>
                <a:latin typeface="Roboto Condensed"/>
                <a:ea typeface="Roboto Condensed"/>
                <a:cs typeface="Roboto Condensed"/>
                <a:sym typeface="Roboto Condensed"/>
              </a:rPr>
              <a:t>“increments”</a:t>
            </a:r>
            <a:r>
              <a:rPr b="1"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of the software.</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34"/>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Incremental Process Model</a:t>
            </a:r>
            <a:endParaRPr b="0" sz="3400" strike="noStrike">
              <a:solidFill>
                <a:srgbClr val="212121"/>
              </a:solidFill>
              <a:latin typeface="Roboto Condensed"/>
              <a:ea typeface="Roboto Condensed"/>
              <a:cs typeface="Roboto Condensed"/>
              <a:sym typeface="Roboto Condensed"/>
            </a:endParaRPr>
          </a:p>
        </p:txBody>
      </p:sp>
      <p:sp>
        <p:nvSpPr>
          <p:cNvPr id="769" name="Google Shape;769;p34"/>
          <p:cNvSpPr/>
          <p:nvPr/>
        </p:nvSpPr>
        <p:spPr>
          <a:xfrm>
            <a:off x="190440" y="4137840"/>
            <a:ext cx="20095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When to use ?</a:t>
            </a:r>
            <a:endParaRPr b="0" sz="2400" strike="noStrike">
              <a:solidFill>
                <a:schemeClr val="dk1"/>
              </a:solidFill>
              <a:latin typeface="Arial"/>
              <a:ea typeface="Arial"/>
              <a:cs typeface="Arial"/>
              <a:sym typeface="Arial"/>
            </a:endParaRPr>
          </a:p>
        </p:txBody>
      </p:sp>
      <p:cxnSp>
        <p:nvCxnSpPr>
          <p:cNvPr id="770" name="Google Shape;770;p34"/>
          <p:cNvCxnSpPr/>
          <p:nvPr/>
        </p:nvCxnSpPr>
        <p:spPr>
          <a:xfrm>
            <a:off x="1285560" y="4589280"/>
            <a:ext cx="533088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771" name="Google Shape;771;p34"/>
          <p:cNvSpPr/>
          <p:nvPr/>
        </p:nvSpPr>
        <p:spPr>
          <a:xfrm>
            <a:off x="190440" y="4831920"/>
            <a:ext cx="6426000" cy="15177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When the </a:t>
            </a:r>
            <a:r>
              <a:rPr b="1" lang="en-US" sz="2400" strike="noStrike">
                <a:solidFill>
                  <a:srgbClr val="B84742"/>
                </a:solidFill>
                <a:latin typeface="Roboto Condensed"/>
                <a:ea typeface="Roboto Condensed"/>
                <a:cs typeface="Roboto Condensed"/>
                <a:sym typeface="Roboto Condensed"/>
              </a:rPr>
              <a:t>requirements</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of the </a:t>
            </a:r>
            <a:r>
              <a:rPr b="1" lang="en-US" sz="2400" strike="noStrike">
                <a:solidFill>
                  <a:srgbClr val="B84742"/>
                </a:solidFill>
                <a:latin typeface="Roboto Condensed"/>
                <a:ea typeface="Roboto Condensed"/>
                <a:cs typeface="Roboto Condensed"/>
                <a:sym typeface="Roboto Condensed"/>
              </a:rPr>
              <a:t>complete</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system are clearly </a:t>
            </a:r>
            <a:r>
              <a:rPr b="1" lang="en-US" sz="2400" strike="noStrike">
                <a:solidFill>
                  <a:srgbClr val="B84742"/>
                </a:solidFill>
                <a:latin typeface="Roboto Condensed"/>
                <a:ea typeface="Roboto Condensed"/>
                <a:cs typeface="Roboto Condensed"/>
                <a:sym typeface="Roboto Condensed"/>
              </a:rPr>
              <a:t>defined</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and understood but </a:t>
            </a:r>
            <a:r>
              <a:rPr b="1" lang="en-US" sz="2400" strike="noStrike">
                <a:solidFill>
                  <a:srgbClr val="B84742"/>
                </a:solidFill>
                <a:latin typeface="Roboto Condensed"/>
                <a:ea typeface="Roboto Condensed"/>
                <a:cs typeface="Roboto Condensed"/>
                <a:sym typeface="Roboto Condensed"/>
              </a:rPr>
              <a:t>staffing is unavailable</a:t>
            </a:r>
            <a:r>
              <a:rPr b="1"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for a </a:t>
            </a:r>
            <a:r>
              <a:rPr b="1" lang="en-US" sz="2400" strike="noStrike">
                <a:solidFill>
                  <a:srgbClr val="B84742"/>
                </a:solidFill>
                <a:latin typeface="Roboto Condensed"/>
                <a:ea typeface="Roboto Condensed"/>
                <a:cs typeface="Roboto Condensed"/>
                <a:sym typeface="Roboto Condensed"/>
              </a:rPr>
              <a:t>complete implementation</a:t>
            </a:r>
            <a:r>
              <a:rPr b="0" lang="en-US" sz="2400" strike="noStrike">
                <a:solidFill>
                  <a:srgbClr val="212121"/>
                </a:solidFill>
                <a:latin typeface="Roboto Condensed"/>
                <a:ea typeface="Roboto Condensed"/>
                <a:cs typeface="Roboto Condensed"/>
                <a:sym typeface="Roboto Condensed"/>
              </a:rPr>
              <a:t> by the business deadline.</a:t>
            </a:r>
            <a:endParaRPr b="0" sz="2400" strike="noStrike">
              <a:solidFill>
                <a:schemeClr val="dk1"/>
              </a:solidFill>
              <a:latin typeface="Arial"/>
              <a:ea typeface="Arial"/>
              <a:cs typeface="Arial"/>
              <a:sym typeface="Arial"/>
            </a:endParaRPr>
          </a:p>
        </p:txBody>
      </p:sp>
      <p:sp>
        <p:nvSpPr>
          <p:cNvPr id="772" name="Google Shape;772;p34"/>
          <p:cNvSpPr/>
          <p:nvPr/>
        </p:nvSpPr>
        <p:spPr>
          <a:xfrm>
            <a:off x="9956880" y="1954080"/>
            <a:ext cx="20095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Advantages</a:t>
            </a:r>
            <a:endParaRPr b="0" sz="2400" strike="noStrike">
              <a:solidFill>
                <a:schemeClr val="dk1"/>
              </a:solidFill>
              <a:latin typeface="Arial"/>
              <a:ea typeface="Arial"/>
              <a:cs typeface="Arial"/>
              <a:sym typeface="Arial"/>
            </a:endParaRPr>
          </a:p>
        </p:txBody>
      </p:sp>
      <p:cxnSp>
        <p:nvCxnSpPr>
          <p:cNvPr id="773" name="Google Shape;773;p34"/>
          <p:cNvCxnSpPr/>
          <p:nvPr/>
        </p:nvCxnSpPr>
        <p:spPr>
          <a:xfrm>
            <a:off x="7200720" y="2415600"/>
            <a:ext cx="477036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774" name="Google Shape;774;p34"/>
          <p:cNvSpPr/>
          <p:nvPr/>
        </p:nvSpPr>
        <p:spPr>
          <a:xfrm>
            <a:off x="7086600" y="2482920"/>
            <a:ext cx="4978080" cy="399348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Generates </a:t>
            </a:r>
            <a:r>
              <a:rPr b="1" lang="en-US" sz="2400" strike="noStrike">
                <a:solidFill>
                  <a:srgbClr val="B84742"/>
                </a:solidFill>
                <a:latin typeface="Roboto Condensed"/>
                <a:ea typeface="Roboto Condensed"/>
                <a:cs typeface="Roboto Condensed"/>
                <a:sym typeface="Roboto Condensed"/>
              </a:rPr>
              <a:t>working software quickly</a:t>
            </a:r>
            <a:r>
              <a:rPr b="1"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and early during the software life cycle.</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is </a:t>
            </a:r>
            <a:r>
              <a:rPr b="1" lang="en-US" sz="2400" strike="noStrike">
                <a:solidFill>
                  <a:srgbClr val="B84742"/>
                </a:solidFill>
                <a:latin typeface="Roboto Condensed"/>
                <a:ea typeface="Roboto Condensed"/>
                <a:cs typeface="Roboto Condensed"/>
                <a:sym typeface="Roboto Condensed"/>
              </a:rPr>
              <a:t>easier to test </a:t>
            </a:r>
            <a:r>
              <a:rPr b="0" lang="en-US" sz="2400" strike="noStrike">
                <a:solidFill>
                  <a:srgbClr val="212121"/>
                </a:solidFill>
                <a:latin typeface="Roboto Condensed"/>
                <a:ea typeface="Roboto Condensed"/>
                <a:cs typeface="Roboto Condensed"/>
                <a:sym typeface="Roboto Condensed"/>
              </a:rPr>
              <a:t>and debug during a smaller iteration.</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Customer</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can </a:t>
            </a:r>
            <a:r>
              <a:rPr b="1" lang="en-US" sz="2400" strike="noStrike">
                <a:solidFill>
                  <a:srgbClr val="B84742"/>
                </a:solidFill>
                <a:latin typeface="Roboto Condensed"/>
                <a:ea typeface="Roboto Condensed"/>
                <a:cs typeface="Roboto Condensed"/>
                <a:sym typeface="Roboto Condensed"/>
              </a:rPr>
              <a:t>respond</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to each built.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Lowers</a:t>
            </a:r>
            <a:r>
              <a:rPr b="0" lang="en-US" sz="2400" strike="noStrike">
                <a:solidFill>
                  <a:srgbClr val="B84742"/>
                </a:solidFill>
                <a:latin typeface="Roboto Condensed"/>
                <a:ea typeface="Roboto Condensed"/>
                <a:cs typeface="Roboto Condensed"/>
                <a:sym typeface="Roboto Condensed"/>
              </a:rPr>
              <a:t> </a:t>
            </a:r>
            <a:r>
              <a:rPr b="1" lang="en-US" sz="2400" strike="noStrike">
                <a:solidFill>
                  <a:srgbClr val="B84742"/>
                </a:solidFill>
                <a:latin typeface="Roboto Condensed"/>
                <a:ea typeface="Roboto Condensed"/>
                <a:cs typeface="Roboto Condensed"/>
                <a:sym typeface="Roboto Condensed"/>
              </a:rPr>
              <a:t>initial</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delivery </a:t>
            </a:r>
            <a:r>
              <a:rPr b="1" lang="en-US" sz="2400" strike="noStrike">
                <a:solidFill>
                  <a:srgbClr val="B84742"/>
                </a:solidFill>
                <a:latin typeface="Roboto Condensed"/>
                <a:ea typeface="Roboto Condensed"/>
                <a:cs typeface="Roboto Condensed"/>
                <a:sym typeface="Roboto Condensed"/>
              </a:rPr>
              <a:t>cost</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B84742"/>
                </a:solidFill>
                <a:latin typeface="Roboto Condensed"/>
                <a:ea typeface="Roboto Condensed"/>
                <a:cs typeface="Roboto Condensed"/>
                <a:sym typeface="Roboto Condensed"/>
              </a:rPr>
              <a:t>Easier</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to </a:t>
            </a:r>
            <a:r>
              <a:rPr b="1" lang="en-US" sz="2400" strike="noStrike">
                <a:solidFill>
                  <a:srgbClr val="B84742"/>
                </a:solidFill>
                <a:latin typeface="Roboto Condensed"/>
                <a:ea typeface="Roboto Condensed"/>
                <a:cs typeface="Roboto Condensed"/>
                <a:sym typeface="Roboto Condensed"/>
              </a:rPr>
              <a:t>manage</a:t>
            </a:r>
            <a:r>
              <a:rPr b="0" lang="en-US" sz="2400" strike="noStrike">
                <a:solidFill>
                  <a:srgbClr val="B84742"/>
                </a:solidFill>
                <a:latin typeface="Roboto Condensed"/>
                <a:ea typeface="Roboto Condensed"/>
                <a:cs typeface="Roboto Condensed"/>
                <a:sym typeface="Roboto Condensed"/>
              </a:rPr>
              <a:t> </a:t>
            </a:r>
            <a:r>
              <a:rPr b="1" lang="en-US" sz="2400" strike="noStrike">
                <a:solidFill>
                  <a:srgbClr val="B84742"/>
                </a:solidFill>
                <a:latin typeface="Roboto Condensed"/>
                <a:ea typeface="Roboto Condensed"/>
                <a:cs typeface="Roboto Condensed"/>
                <a:sym typeface="Roboto Condensed"/>
              </a:rPr>
              <a:t>risk</a:t>
            </a:r>
            <a:r>
              <a:rPr b="0" lang="en-US" sz="2400" strike="noStrike">
                <a:solidFill>
                  <a:srgbClr val="00BBD3"/>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because risky pieces are identified and handled during iteration.</a:t>
            </a:r>
            <a:endParaRPr b="0" sz="2400" strike="noStrike">
              <a:solidFill>
                <a:schemeClr val="dk1"/>
              </a:solidFill>
              <a:latin typeface="Arial"/>
              <a:ea typeface="Arial"/>
              <a:cs typeface="Arial"/>
              <a:sym typeface="Arial"/>
            </a:endParaRPr>
          </a:p>
        </p:txBody>
      </p:sp>
      <p:sp>
        <p:nvSpPr>
          <p:cNvPr id="775" name="Google Shape;775;p34"/>
          <p:cNvSpPr/>
          <p:nvPr/>
        </p:nvSpPr>
        <p:spPr>
          <a:xfrm>
            <a:off x="190440" y="819360"/>
            <a:ext cx="9308880" cy="456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e.g., </a:t>
            </a:r>
            <a:r>
              <a:rPr b="1" lang="en-US" sz="2400" strike="noStrike">
                <a:solidFill>
                  <a:srgbClr val="212121"/>
                </a:solidFill>
                <a:latin typeface="Roboto Condensed"/>
                <a:ea typeface="Roboto Condensed"/>
                <a:cs typeface="Roboto Condensed"/>
                <a:sym typeface="Roboto Condensed"/>
              </a:rPr>
              <a:t>word-processing software</a:t>
            </a:r>
            <a:r>
              <a:rPr b="0" lang="en-US" sz="2400" strike="noStrike">
                <a:solidFill>
                  <a:srgbClr val="212121"/>
                </a:solidFill>
                <a:latin typeface="Roboto Condensed"/>
                <a:ea typeface="Roboto Condensed"/>
                <a:cs typeface="Roboto Condensed"/>
                <a:sym typeface="Roboto Condensed"/>
              </a:rPr>
              <a:t> developed </a:t>
            </a:r>
            <a:r>
              <a:rPr b="1" lang="en-US" sz="2400" strike="noStrike">
                <a:solidFill>
                  <a:srgbClr val="212121"/>
                </a:solidFill>
                <a:latin typeface="Roboto Condensed"/>
                <a:ea typeface="Roboto Condensed"/>
                <a:cs typeface="Roboto Condensed"/>
                <a:sym typeface="Roboto Condensed"/>
              </a:rPr>
              <a:t>using</a:t>
            </a:r>
            <a:r>
              <a:rPr b="0" lang="en-US" sz="2400" strike="noStrike">
                <a:solidFill>
                  <a:srgbClr val="212121"/>
                </a:solidFill>
                <a:latin typeface="Roboto Condensed"/>
                <a:ea typeface="Roboto Condensed"/>
                <a:cs typeface="Roboto Condensed"/>
                <a:sym typeface="Roboto Condensed"/>
              </a:rPr>
              <a:t> the </a:t>
            </a:r>
            <a:r>
              <a:rPr b="1" lang="en-US" sz="2400" strike="noStrike">
                <a:solidFill>
                  <a:srgbClr val="212121"/>
                </a:solidFill>
                <a:latin typeface="Roboto Condensed"/>
                <a:ea typeface="Roboto Condensed"/>
                <a:cs typeface="Roboto Condensed"/>
                <a:sym typeface="Roboto Condensed"/>
              </a:rPr>
              <a:t>incremental model</a:t>
            </a:r>
            <a:endParaRPr b="0" sz="2400" strike="noStrike">
              <a:solidFill>
                <a:schemeClr val="dk1"/>
              </a:solidFill>
              <a:latin typeface="Arial"/>
              <a:ea typeface="Arial"/>
              <a:cs typeface="Arial"/>
              <a:sym typeface="Arial"/>
            </a:endParaRPr>
          </a:p>
        </p:txBody>
      </p:sp>
      <p:sp>
        <p:nvSpPr>
          <p:cNvPr id="776" name="Google Shape;776;p34"/>
          <p:cNvSpPr/>
          <p:nvPr/>
        </p:nvSpPr>
        <p:spPr>
          <a:xfrm>
            <a:off x="190440" y="1355400"/>
            <a:ext cx="6717960" cy="262332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300"/>
              <a:buFont typeface="Noto Sans Symbols"/>
              <a:buChar char="🞂"/>
            </a:pPr>
            <a:r>
              <a:rPr b="0" lang="en-US" sz="2300" strike="noStrike">
                <a:solidFill>
                  <a:srgbClr val="212121"/>
                </a:solidFill>
                <a:latin typeface="Roboto Condensed"/>
                <a:ea typeface="Roboto Condensed"/>
                <a:cs typeface="Roboto Condensed"/>
                <a:sym typeface="Roboto Condensed"/>
              </a:rPr>
              <a:t>It might deliver basic file management, editing and document production functions in the first increment</a:t>
            </a:r>
            <a:endParaRPr b="0" sz="23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300"/>
              <a:buFont typeface="Noto Sans Symbols"/>
              <a:buChar char="🞂"/>
            </a:pPr>
            <a:r>
              <a:rPr b="0" lang="en-US" sz="2300" strike="noStrike">
                <a:solidFill>
                  <a:srgbClr val="212121"/>
                </a:solidFill>
                <a:latin typeface="Roboto Condensed"/>
                <a:ea typeface="Roboto Condensed"/>
                <a:cs typeface="Roboto Condensed"/>
                <a:sym typeface="Roboto Condensed"/>
              </a:rPr>
              <a:t>more sophisticated editing in the second increment; </a:t>
            </a:r>
            <a:endParaRPr b="0" sz="23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300"/>
              <a:buFont typeface="Noto Sans Symbols"/>
              <a:buChar char="🞂"/>
            </a:pPr>
            <a:r>
              <a:rPr b="0" lang="en-US" sz="2300" strike="noStrike">
                <a:solidFill>
                  <a:srgbClr val="212121"/>
                </a:solidFill>
                <a:latin typeface="Roboto Condensed"/>
                <a:ea typeface="Roboto Condensed"/>
                <a:cs typeface="Roboto Condensed"/>
                <a:sym typeface="Roboto Condensed"/>
              </a:rPr>
              <a:t>spelling and grammar checking in the third increment; and </a:t>
            </a:r>
            <a:endParaRPr b="0" sz="23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300"/>
              <a:buFont typeface="Noto Sans Symbols"/>
              <a:buChar char="🞂"/>
            </a:pPr>
            <a:r>
              <a:rPr b="0" lang="en-US" sz="2300" strike="noStrike">
                <a:solidFill>
                  <a:srgbClr val="212121"/>
                </a:solidFill>
                <a:latin typeface="Roboto Condensed"/>
                <a:ea typeface="Roboto Condensed"/>
                <a:cs typeface="Roboto Condensed"/>
                <a:sym typeface="Roboto Condensed"/>
              </a:rPr>
              <a:t>advanced page layout capability in the fourth increment.</a:t>
            </a:r>
            <a:endParaRPr b="0" sz="2300" strike="noStrike">
              <a:solidFill>
                <a:schemeClr val="dk1"/>
              </a:solidFill>
              <a:latin typeface="Arial"/>
              <a:ea typeface="Arial"/>
              <a:cs typeface="Arial"/>
              <a:sym typeface="Arial"/>
            </a:endParaRPr>
          </a:p>
        </p:txBody>
      </p:sp>
      <p:cxnSp>
        <p:nvCxnSpPr>
          <p:cNvPr id="777" name="Google Shape;777;p34"/>
          <p:cNvCxnSpPr/>
          <p:nvPr/>
        </p:nvCxnSpPr>
        <p:spPr>
          <a:xfrm>
            <a:off x="6959160" y="1355040"/>
            <a:ext cx="61200" cy="524880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500"/>
                                        <p:tgtEl>
                                          <p:spTgt spid="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500"/>
                                        <p:tgtEl>
                                          <p:spTgt spid="7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6"/>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Prototyping model</a:t>
            </a:r>
            <a:endParaRPr b="0" sz="3400" strike="noStrike">
              <a:solidFill>
                <a:srgbClr val="212121"/>
              </a:solidFill>
              <a:latin typeface="Roboto Condensed"/>
              <a:ea typeface="Roboto Condensed"/>
              <a:cs typeface="Roboto Condensed"/>
              <a:sym typeface="Roboto Condensed"/>
            </a:endParaRPr>
          </a:p>
        </p:txBody>
      </p:sp>
      <p:sp>
        <p:nvSpPr>
          <p:cNvPr id="783" name="Google Shape;783;p36"/>
          <p:cNvSpPr txBox="1"/>
          <p:nvPr/>
        </p:nvSpPr>
        <p:spPr>
          <a:xfrm>
            <a:off x="311040" y="1465200"/>
            <a:ext cx="11535480" cy="139860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Customers have </a:t>
            </a:r>
            <a:r>
              <a:rPr b="0" lang="en-US" sz="2400" strike="noStrike">
                <a:solidFill>
                  <a:srgbClr val="212121"/>
                </a:solidFill>
                <a:latin typeface="Roboto Condensed"/>
                <a:ea typeface="Roboto Condensed"/>
                <a:cs typeface="Roboto Condensed"/>
                <a:sym typeface="Roboto Condensed"/>
              </a:rPr>
              <a:t>general </a:t>
            </a:r>
            <a:r>
              <a:rPr b="1" lang="en-US" sz="2400" strike="noStrike">
                <a:solidFill>
                  <a:srgbClr val="C00000"/>
                </a:solidFill>
                <a:latin typeface="Roboto Condensed"/>
                <a:ea typeface="Roboto Condensed"/>
                <a:cs typeface="Roboto Condensed"/>
                <a:sym typeface="Roboto Condensed"/>
              </a:rPr>
              <a:t>objectives of software</a:t>
            </a:r>
            <a:r>
              <a:rPr b="0" lang="en-US" sz="2400" strike="noStrike">
                <a:solidFill>
                  <a:srgbClr val="212121"/>
                </a:solidFill>
                <a:latin typeface="Roboto Condensed"/>
                <a:ea typeface="Roboto Condensed"/>
                <a:cs typeface="Roboto Condensed"/>
                <a:sym typeface="Roboto Condensed"/>
              </a:rPr>
              <a:t> but </a:t>
            </a:r>
            <a:r>
              <a:rPr b="1" lang="en-US" sz="2400" strike="noStrike">
                <a:solidFill>
                  <a:srgbClr val="C00000"/>
                </a:solidFill>
                <a:latin typeface="Roboto Condensed"/>
                <a:ea typeface="Roboto Condensed"/>
                <a:cs typeface="Roboto Condensed"/>
                <a:sym typeface="Roboto Condensed"/>
              </a:rPr>
              <a:t>do not have detailed requirements</a:t>
            </a:r>
            <a:r>
              <a:rPr b="0" lang="en-US" sz="2400" strike="noStrike">
                <a:solidFill>
                  <a:srgbClr val="212121"/>
                </a:solidFill>
                <a:latin typeface="Roboto Condensed"/>
                <a:ea typeface="Roboto Condensed"/>
                <a:cs typeface="Roboto Condensed"/>
                <a:sym typeface="Roboto Condensed"/>
              </a:rPr>
              <a:t> for functions &amp; features.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Developers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are </a:t>
            </a:r>
            <a:r>
              <a:rPr b="1" lang="en-US" sz="2400" strike="noStrike">
                <a:solidFill>
                  <a:srgbClr val="C00000"/>
                </a:solidFill>
                <a:latin typeface="Roboto Condensed"/>
                <a:ea typeface="Roboto Condensed"/>
                <a:cs typeface="Roboto Condensed"/>
                <a:sym typeface="Roboto Condensed"/>
              </a:rPr>
              <a:t>not sure </a:t>
            </a:r>
            <a:r>
              <a:rPr b="0" lang="en-US" sz="2400" strike="noStrike">
                <a:solidFill>
                  <a:srgbClr val="212121"/>
                </a:solidFill>
                <a:latin typeface="Roboto Condensed"/>
                <a:ea typeface="Roboto Condensed"/>
                <a:cs typeface="Roboto Condensed"/>
                <a:sym typeface="Roboto Condensed"/>
              </a:rPr>
              <a:t>about </a:t>
            </a:r>
            <a:r>
              <a:rPr b="1" lang="en-US" sz="2400" strike="noStrike">
                <a:solidFill>
                  <a:srgbClr val="212121"/>
                </a:solidFill>
                <a:latin typeface="Roboto Condensed"/>
                <a:ea typeface="Roboto Condensed"/>
                <a:cs typeface="Roboto Condensed"/>
                <a:sym typeface="Roboto Condensed"/>
              </a:rPr>
              <a:t>efficiency of an algorithm </a:t>
            </a:r>
            <a:r>
              <a:rPr b="0" lang="en-US" sz="2400" strike="noStrike">
                <a:solidFill>
                  <a:srgbClr val="212121"/>
                </a:solidFill>
                <a:latin typeface="Roboto Condensed"/>
                <a:ea typeface="Roboto Condensed"/>
                <a:cs typeface="Roboto Condensed"/>
                <a:sym typeface="Roboto Condensed"/>
              </a:rPr>
              <a:t>&amp; </a:t>
            </a:r>
            <a:r>
              <a:rPr b="1" lang="en-US" sz="2400" strike="noStrike">
                <a:solidFill>
                  <a:srgbClr val="212121"/>
                </a:solidFill>
                <a:latin typeface="Roboto Condensed"/>
                <a:ea typeface="Roboto Condensed"/>
                <a:cs typeface="Roboto Condensed"/>
                <a:sym typeface="Roboto Condensed"/>
              </a:rPr>
              <a:t>technical feasibilities</a:t>
            </a:r>
            <a:r>
              <a:rPr b="0" lang="en-US" sz="2400" strike="noStrike">
                <a:solidFill>
                  <a:srgbClr val="212121"/>
                </a:solidFill>
                <a:latin typeface="Roboto Condensed"/>
                <a:ea typeface="Roboto Condensed"/>
                <a:cs typeface="Roboto Condensed"/>
                <a:sym typeface="Roboto Condensed"/>
              </a:rPr>
              <a:t>.</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
        <p:nvSpPr>
          <p:cNvPr id="784" name="Google Shape;784;p36"/>
          <p:cNvSpPr/>
          <p:nvPr/>
        </p:nvSpPr>
        <p:spPr>
          <a:xfrm>
            <a:off x="292680" y="3221280"/>
            <a:ext cx="11553840" cy="301068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serves as a </a:t>
            </a:r>
            <a:r>
              <a:rPr b="1" lang="en-US" sz="2400" strike="noStrike">
                <a:solidFill>
                  <a:srgbClr val="212121"/>
                </a:solidFill>
                <a:latin typeface="Roboto Condensed"/>
                <a:ea typeface="Roboto Condensed"/>
                <a:cs typeface="Roboto Condensed"/>
                <a:sym typeface="Roboto Condensed"/>
              </a:rPr>
              <a:t>mechanism</a:t>
            </a:r>
            <a:r>
              <a:rPr b="0" lang="en-US" sz="2400" strike="noStrike">
                <a:solidFill>
                  <a:srgbClr val="212121"/>
                </a:solidFill>
                <a:latin typeface="Roboto Condensed"/>
                <a:ea typeface="Roboto Condensed"/>
                <a:cs typeface="Roboto Condensed"/>
                <a:sym typeface="Roboto Condensed"/>
              </a:rPr>
              <a:t> for </a:t>
            </a:r>
            <a:r>
              <a:rPr b="1" lang="en-US" sz="2400" strike="noStrike">
                <a:solidFill>
                  <a:srgbClr val="C00000"/>
                </a:solidFill>
                <a:latin typeface="Roboto Condensed"/>
                <a:ea typeface="Roboto Condensed"/>
                <a:cs typeface="Roboto Condensed"/>
                <a:sym typeface="Roboto Condensed"/>
              </a:rPr>
              <a:t>identifying</a:t>
            </a:r>
            <a:r>
              <a:rPr b="0" lang="en-US" sz="2400" strike="noStrike">
                <a:solidFill>
                  <a:srgbClr val="C00000"/>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software requirements</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Prototype can be served as “</a:t>
            </a:r>
            <a:r>
              <a:rPr b="1" lang="en-US" sz="2400" strike="noStrike">
                <a:solidFill>
                  <a:srgbClr val="C00000"/>
                </a:solidFill>
                <a:latin typeface="Roboto Condensed"/>
                <a:ea typeface="Roboto Condensed"/>
                <a:cs typeface="Roboto Condensed"/>
                <a:sym typeface="Roboto Condensed"/>
              </a:rPr>
              <a:t>the first system</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1" marL="264960" marR="0" rtl="0" algn="just">
              <a:lnSpc>
                <a:spcPct val="90000"/>
              </a:lnSpc>
              <a:spcBef>
                <a:spcPts val="1001"/>
              </a:spcBef>
              <a:spcAft>
                <a:spcPts val="0"/>
              </a:spcAft>
              <a:buClr>
                <a:srgbClr val="B84742"/>
              </a:buClr>
              <a:buSzPts val="2400"/>
              <a:buFont typeface="Noto Sans Symbols"/>
              <a:buChar char="🞂"/>
            </a:pPr>
            <a:r>
              <a:rPr b="1" i="0" lang="en-US" sz="2400" u="none" cap="none" strike="noStrike">
                <a:solidFill>
                  <a:srgbClr val="C00000"/>
                </a:solidFill>
                <a:latin typeface="Roboto Condensed"/>
                <a:ea typeface="Roboto Condensed"/>
                <a:cs typeface="Roboto Condensed"/>
                <a:sym typeface="Roboto Condensed"/>
              </a:rPr>
              <a:t>“quick and dirty” </a:t>
            </a:r>
            <a:r>
              <a:rPr b="0" i="0" lang="en-US" sz="2400" u="none" cap="none" strike="noStrike">
                <a:solidFill>
                  <a:srgbClr val="212121"/>
                </a:solidFill>
                <a:latin typeface="Roboto Condensed"/>
                <a:ea typeface="Roboto Condensed"/>
                <a:cs typeface="Roboto Condensed"/>
                <a:sym typeface="Roboto Condensed"/>
              </a:rPr>
              <a:t>– quality not important, scripting etc. can be used</a:t>
            </a:r>
            <a:endParaRPr b="0" i="0" sz="2400" u="none" cap="none" strike="noStrike">
              <a:solidFill>
                <a:schemeClr val="dk1"/>
              </a:solidFill>
              <a:latin typeface="Arial"/>
              <a:ea typeface="Arial"/>
              <a:cs typeface="Arial"/>
              <a:sym typeface="Arial"/>
            </a:endParaRPr>
          </a:p>
          <a:p>
            <a:pPr indent="-264599" lvl="1" marL="264960" marR="0" rtl="0" algn="just">
              <a:lnSpc>
                <a:spcPct val="90000"/>
              </a:lnSpc>
              <a:spcBef>
                <a:spcPts val="1001"/>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Things like exception handling, recovery, standards are </a:t>
            </a:r>
            <a:r>
              <a:rPr b="1" i="0" lang="en-US" sz="2400" u="none" cap="none" strike="noStrike">
                <a:solidFill>
                  <a:srgbClr val="C00000"/>
                </a:solidFill>
                <a:latin typeface="Roboto Condensed"/>
                <a:ea typeface="Roboto Condensed"/>
                <a:cs typeface="Roboto Condensed"/>
                <a:sym typeface="Roboto Condensed"/>
              </a:rPr>
              <a:t>omitted</a:t>
            </a:r>
            <a:endParaRPr b="0" i="0" sz="2400" u="none" cap="none"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Both stakeholders and software engineers like prototyping model</a:t>
            </a:r>
            <a:endParaRPr b="0" sz="2400"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Users get feel for the actual system</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Developers get to build something immediately</a:t>
            </a:r>
            <a:endParaRPr b="0" i="0" sz="2000" u="none" cap="none"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0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000" strike="noStrike">
              <a:solidFill>
                <a:schemeClr val="dk1"/>
              </a:solidFill>
              <a:latin typeface="Arial"/>
              <a:ea typeface="Arial"/>
              <a:cs typeface="Arial"/>
              <a:sym typeface="Arial"/>
            </a:endParaRPr>
          </a:p>
        </p:txBody>
      </p:sp>
      <p:sp>
        <p:nvSpPr>
          <p:cNvPr id="785" name="Google Shape;785;p36"/>
          <p:cNvSpPr/>
          <p:nvPr/>
        </p:nvSpPr>
        <p:spPr>
          <a:xfrm>
            <a:off x="292680" y="849600"/>
            <a:ext cx="200952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When to use ?</a:t>
            </a:r>
            <a:endParaRPr b="0" sz="2400" strike="noStrike">
              <a:solidFill>
                <a:schemeClr val="dk1"/>
              </a:solidFill>
              <a:latin typeface="Arial"/>
              <a:ea typeface="Arial"/>
              <a:cs typeface="Arial"/>
              <a:sym typeface="Arial"/>
            </a:endParaRPr>
          </a:p>
        </p:txBody>
      </p:sp>
      <p:cxnSp>
        <p:nvCxnSpPr>
          <p:cNvPr id="786" name="Google Shape;786;p36"/>
          <p:cNvCxnSpPr/>
          <p:nvPr/>
        </p:nvCxnSpPr>
        <p:spPr>
          <a:xfrm>
            <a:off x="1387800" y="1311120"/>
            <a:ext cx="1045872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cxnSp>
        <p:nvCxnSpPr>
          <p:cNvPr id="787" name="Google Shape;787;p36"/>
          <p:cNvCxnSpPr/>
          <p:nvPr/>
        </p:nvCxnSpPr>
        <p:spPr>
          <a:xfrm>
            <a:off x="363600" y="2920680"/>
            <a:ext cx="11482920" cy="0"/>
          </a:xfrm>
          <a:prstGeom prst="straightConnector1">
            <a:avLst/>
          </a:prstGeom>
          <a:noFill/>
          <a:ln cap="flat" cmpd="sng" w="25400">
            <a:solidFill>
              <a:schemeClr val="accent1"/>
            </a:solidFill>
            <a:prstDash val="solid"/>
            <a:miter lim="8000"/>
            <a:headEnd len="sm" w="sm" type="none"/>
            <a:tailEnd len="sm" w="sm" type="none"/>
          </a:ln>
          <a:effectLst>
            <a:outerShdw blurRad="40000" rotWithShape="0" dir="5400000" dist="20000">
              <a:srgbClr val="000000">
                <a:alpha val="37647"/>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500"/>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37"/>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Prototyping model cont.</a:t>
            </a:r>
            <a:endParaRPr b="0" sz="3400" strike="noStrike">
              <a:solidFill>
                <a:srgbClr val="212121"/>
              </a:solidFill>
              <a:latin typeface="Roboto Condensed"/>
              <a:ea typeface="Roboto Condensed"/>
              <a:cs typeface="Roboto Condensed"/>
              <a:sym typeface="Roboto Condensed"/>
            </a:endParaRPr>
          </a:p>
        </p:txBody>
      </p:sp>
      <p:sp>
        <p:nvSpPr>
          <p:cNvPr id="793" name="Google Shape;793;p37"/>
          <p:cNvSpPr/>
          <p:nvPr/>
        </p:nvSpPr>
        <p:spPr>
          <a:xfrm>
            <a:off x="292680" y="849600"/>
            <a:ext cx="240984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It works as follow</a:t>
            </a:r>
            <a:endParaRPr b="0" sz="2400" strike="noStrike">
              <a:solidFill>
                <a:schemeClr val="dk1"/>
              </a:solidFill>
              <a:latin typeface="Arial"/>
              <a:ea typeface="Arial"/>
              <a:cs typeface="Arial"/>
              <a:sym typeface="Arial"/>
            </a:endParaRPr>
          </a:p>
        </p:txBody>
      </p:sp>
      <p:cxnSp>
        <p:nvCxnSpPr>
          <p:cNvPr id="794" name="Google Shape;794;p37"/>
          <p:cNvCxnSpPr/>
          <p:nvPr/>
        </p:nvCxnSpPr>
        <p:spPr>
          <a:xfrm>
            <a:off x="1387800" y="1311120"/>
            <a:ext cx="104454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795" name="Google Shape;795;p37"/>
          <p:cNvSpPr/>
          <p:nvPr/>
        </p:nvSpPr>
        <p:spPr>
          <a:xfrm>
            <a:off x="3693240" y="2158200"/>
            <a:ext cx="2308680" cy="510840"/>
          </a:xfrm>
          <a:custGeom>
            <a:rect b="b" l="l" r="r" t="t"/>
            <a:pathLst>
              <a:path extrusionOk="0" h="511097" w="2308946">
                <a:moveTo>
                  <a:pt x="0" y="0"/>
                </a:moveTo>
                <a:lnTo>
                  <a:pt x="2308946" y="0"/>
                </a:lnTo>
                <a:lnTo>
                  <a:pt x="2308946" y="511097"/>
                </a:lnTo>
                <a:lnTo>
                  <a:pt x="0" y="511097"/>
                </a:lnTo>
                <a:lnTo>
                  <a:pt x="0" y="0"/>
                </a:lnTo>
                <a:close/>
              </a:path>
            </a:pathLst>
          </a:custGeom>
          <a:solidFill>
            <a:schemeClr val="lt1"/>
          </a:solidFill>
          <a:ln cap="flat" cmpd="sng" w="25400">
            <a:solidFill>
              <a:schemeClr val="accent6"/>
            </a:solidFill>
            <a:prstDash val="solid"/>
            <a:miter lim="8000"/>
            <a:headEnd len="sm" w="sm" type="none"/>
            <a:tailEnd len="sm" w="sm" type="none"/>
          </a:ln>
        </p:spPr>
        <p:txBody>
          <a:bodyPr anchorCtr="0" anchor="ctr" bIns="30600" lIns="30600" spcFirstLastPara="1" rIns="30600" wrap="square" tIns="30600">
            <a:noAutofit/>
          </a:bodyPr>
          <a:lstStyle/>
          <a:p>
            <a:pPr indent="0" lvl="0" marL="0" marR="0" rtl="0" algn="ctr">
              <a:lnSpc>
                <a:spcPct val="9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Communication</a:t>
            </a:r>
            <a:endParaRPr b="0" sz="2400" strike="noStrike">
              <a:solidFill>
                <a:schemeClr val="dk1"/>
              </a:solidFill>
              <a:latin typeface="Arial"/>
              <a:ea typeface="Arial"/>
              <a:cs typeface="Arial"/>
              <a:sym typeface="Arial"/>
            </a:endParaRPr>
          </a:p>
        </p:txBody>
      </p:sp>
      <p:sp>
        <p:nvSpPr>
          <p:cNvPr id="796" name="Google Shape;796;p37"/>
          <p:cNvSpPr/>
          <p:nvPr/>
        </p:nvSpPr>
        <p:spPr>
          <a:xfrm>
            <a:off x="840240" y="1386000"/>
            <a:ext cx="4786920" cy="4786920"/>
          </a:xfrm>
          <a:custGeom>
            <a:rect b="b" l="l" r="r" t="t"/>
            <a:pathLst>
              <a:path extrusionOk="0" h="120000" w="120000">
                <a:moveTo>
                  <a:pt x="107601" y="30808"/>
                </a:moveTo>
                <a:cubicBezTo>
                  <a:pt x="114975" y="42833"/>
                  <a:pt x="117525" y="57202"/>
                  <a:pt x="114739" y="71029"/>
                </a:cubicBezTo>
                <a:lnTo>
                  <a:pt x="118711" y="72220"/>
                </a:lnTo>
                <a:lnTo>
                  <a:pt x="110501" y="75130"/>
                </a:lnTo>
                <a:lnTo>
                  <a:pt x="104761" y="68040"/>
                </a:lnTo>
                <a:lnTo>
                  <a:pt x="108731" y="69230"/>
                </a:lnTo>
                <a:lnTo>
                  <a:pt x="108731" y="69230"/>
                </a:lnTo>
                <a:cubicBezTo>
                  <a:pt x="111026" y="57116"/>
                  <a:pt x="108726" y="44581"/>
                  <a:pt x="102280" y="34071"/>
                </a:cubicBezTo>
                <a:close/>
              </a:path>
            </a:pathLst>
          </a:custGeom>
          <a:solidFill>
            <a:schemeClr val="accent1"/>
          </a:solidFill>
          <a:ln cap="flat" cmpd="sng" w="254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4349880" y="4389480"/>
            <a:ext cx="1691640" cy="490320"/>
          </a:xfrm>
          <a:custGeom>
            <a:rect b="b" l="l" r="r" t="t"/>
            <a:pathLst>
              <a:path extrusionOk="0" h="490627" w="1692003">
                <a:moveTo>
                  <a:pt x="0" y="0"/>
                </a:moveTo>
                <a:lnTo>
                  <a:pt x="1692003" y="0"/>
                </a:lnTo>
                <a:lnTo>
                  <a:pt x="1692003" y="490627"/>
                </a:lnTo>
                <a:lnTo>
                  <a:pt x="0" y="490627"/>
                </a:lnTo>
                <a:lnTo>
                  <a:pt x="0" y="0"/>
                </a:lnTo>
                <a:close/>
              </a:path>
            </a:pathLst>
          </a:custGeom>
          <a:solidFill>
            <a:schemeClr val="lt1"/>
          </a:solidFill>
          <a:ln cap="flat" cmpd="sng" w="25400">
            <a:solidFill>
              <a:schemeClr val="accent6"/>
            </a:solidFill>
            <a:prstDash val="solid"/>
            <a:miter lim="8000"/>
            <a:headEnd len="sm" w="sm" type="none"/>
            <a:tailEnd len="sm" w="sm" type="none"/>
          </a:ln>
        </p:spPr>
        <p:txBody>
          <a:bodyPr anchorCtr="0" anchor="ctr" bIns="30600" lIns="30600" spcFirstLastPara="1" rIns="30600" wrap="square" tIns="30600">
            <a:noAutofit/>
          </a:bodyPr>
          <a:lstStyle/>
          <a:p>
            <a:pPr indent="0" lvl="0" marL="0" marR="0" rtl="0" algn="ctr">
              <a:lnSpc>
                <a:spcPct val="9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Quick Plan</a:t>
            </a:r>
            <a:endParaRPr b="0" sz="2400" strike="noStrike">
              <a:solidFill>
                <a:schemeClr val="dk1"/>
              </a:solidFill>
              <a:latin typeface="Arial"/>
              <a:ea typeface="Arial"/>
              <a:cs typeface="Arial"/>
              <a:sym typeface="Arial"/>
            </a:endParaRPr>
          </a:p>
        </p:txBody>
      </p:sp>
      <p:sp>
        <p:nvSpPr>
          <p:cNvPr id="798" name="Google Shape;798;p37"/>
          <p:cNvSpPr/>
          <p:nvPr/>
        </p:nvSpPr>
        <p:spPr>
          <a:xfrm>
            <a:off x="843840" y="1447200"/>
            <a:ext cx="4786920" cy="4786920"/>
          </a:xfrm>
          <a:custGeom>
            <a:rect b="b" l="l" r="r" t="t"/>
            <a:pathLst>
              <a:path extrusionOk="0" h="120000" w="120000">
                <a:moveTo>
                  <a:pt x="108699" y="87321"/>
                </a:moveTo>
                <a:cubicBezTo>
                  <a:pt x="104560" y="94699"/>
                  <a:pt x="98798" y="101040"/>
                  <a:pt x="91850" y="105865"/>
                </a:cubicBezTo>
                <a:lnTo>
                  <a:pt x="93891" y="109474"/>
                </a:lnTo>
                <a:lnTo>
                  <a:pt x="85953" y="105888"/>
                </a:lnTo>
                <a:lnTo>
                  <a:pt x="86722" y="96798"/>
                </a:lnTo>
                <a:lnTo>
                  <a:pt x="88763" y="100406"/>
                </a:lnTo>
                <a:cubicBezTo>
                  <a:pt x="94725" y="96162"/>
                  <a:pt x="99675" y="90650"/>
                  <a:pt x="103256" y="84267"/>
                </a:cubicBezTo>
                <a:close/>
              </a:path>
            </a:pathLst>
          </a:custGeom>
          <a:solidFill>
            <a:schemeClr val="accent1"/>
          </a:solidFill>
          <a:ln cap="flat" cmpd="sng" w="254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2069280" y="5642280"/>
            <a:ext cx="2213280" cy="724680"/>
          </a:xfrm>
          <a:custGeom>
            <a:rect b="b" l="l" r="r" t="t"/>
            <a:pathLst>
              <a:path extrusionOk="0" h="725100" w="2213814">
                <a:moveTo>
                  <a:pt x="0" y="0"/>
                </a:moveTo>
                <a:lnTo>
                  <a:pt x="2213814" y="0"/>
                </a:lnTo>
                <a:lnTo>
                  <a:pt x="2213814" y="725100"/>
                </a:lnTo>
                <a:lnTo>
                  <a:pt x="0" y="725100"/>
                </a:lnTo>
                <a:lnTo>
                  <a:pt x="0" y="0"/>
                </a:lnTo>
                <a:close/>
              </a:path>
            </a:pathLst>
          </a:custGeom>
          <a:solidFill>
            <a:schemeClr val="lt1"/>
          </a:solidFill>
          <a:ln cap="flat" cmpd="sng" w="25400">
            <a:solidFill>
              <a:schemeClr val="accent6"/>
            </a:solidFill>
            <a:prstDash val="solid"/>
            <a:miter lim="8000"/>
            <a:headEnd len="sm" w="sm" type="none"/>
            <a:tailEnd len="sm" w="sm" type="none"/>
          </a:ln>
        </p:spPr>
        <p:txBody>
          <a:bodyPr anchorCtr="0" anchor="ctr" bIns="30600" lIns="30600" spcFirstLastPara="1" rIns="30600" wrap="square" tIns="30600">
            <a:noAutofit/>
          </a:bodyPr>
          <a:lstStyle/>
          <a:p>
            <a:pPr indent="0" lvl="0" marL="0" marR="0" rtl="0" algn="ctr">
              <a:lnSpc>
                <a:spcPct val="9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Modeling Quick Design</a:t>
            </a:r>
            <a:endParaRPr b="0" sz="2400" strike="noStrike">
              <a:solidFill>
                <a:schemeClr val="dk1"/>
              </a:solidFill>
              <a:latin typeface="Arial"/>
              <a:ea typeface="Arial"/>
              <a:cs typeface="Arial"/>
              <a:sym typeface="Arial"/>
            </a:endParaRPr>
          </a:p>
        </p:txBody>
      </p:sp>
      <p:sp>
        <p:nvSpPr>
          <p:cNvPr id="800" name="Google Shape;800;p37"/>
          <p:cNvSpPr/>
          <p:nvPr/>
        </p:nvSpPr>
        <p:spPr>
          <a:xfrm>
            <a:off x="725400" y="1449720"/>
            <a:ext cx="4786920" cy="4786920"/>
          </a:xfrm>
          <a:custGeom>
            <a:rect b="b" l="l" r="r" t="t"/>
            <a:pathLst>
              <a:path extrusionOk="0" h="120000" w="120000">
                <a:moveTo>
                  <a:pt x="32399" y="108540"/>
                </a:moveTo>
                <a:lnTo>
                  <a:pt x="32399" y="108540"/>
                </a:lnTo>
                <a:cubicBezTo>
                  <a:pt x="25291" y="104499"/>
                  <a:pt x="19158" y="98946"/>
                  <a:pt x="14432" y="92274"/>
                </a:cubicBezTo>
                <a:lnTo>
                  <a:pt x="10842" y="94349"/>
                </a:lnTo>
                <a:lnTo>
                  <a:pt x="14355" y="86377"/>
                </a:lnTo>
                <a:lnTo>
                  <a:pt x="23451" y="87062"/>
                </a:lnTo>
                <a:lnTo>
                  <a:pt x="19862" y="89136"/>
                </a:lnTo>
                <a:lnTo>
                  <a:pt x="19862" y="89136"/>
                </a:lnTo>
                <a:cubicBezTo>
                  <a:pt x="24014" y="94855"/>
                  <a:pt x="29340" y="99622"/>
                  <a:pt x="35484" y="103115"/>
                </a:cubicBezTo>
                <a:close/>
              </a:path>
            </a:pathLst>
          </a:custGeom>
          <a:solidFill>
            <a:schemeClr val="accent1"/>
          </a:solidFill>
          <a:ln cap="flat" cmpd="sng" w="254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125280" y="4118040"/>
            <a:ext cx="1989000" cy="787680"/>
          </a:xfrm>
          <a:custGeom>
            <a:rect b="b" l="l" r="r" t="t"/>
            <a:pathLst>
              <a:path extrusionOk="0" h="787926" w="1989365">
                <a:moveTo>
                  <a:pt x="0" y="0"/>
                </a:moveTo>
                <a:lnTo>
                  <a:pt x="1989365" y="0"/>
                </a:lnTo>
                <a:lnTo>
                  <a:pt x="1989365" y="787926"/>
                </a:lnTo>
                <a:lnTo>
                  <a:pt x="0" y="787926"/>
                </a:lnTo>
                <a:lnTo>
                  <a:pt x="0" y="0"/>
                </a:lnTo>
                <a:close/>
              </a:path>
            </a:pathLst>
          </a:custGeom>
          <a:solidFill>
            <a:schemeClr val="lt1"/>
          </a:solidFill>
          <a:ln cap="flat" cmpd="sng" w="25400">
            <a:solidFill>
              <a:schemeClr val="accent6"/>
            </a:solidFill>
            <a:prstDash val="solid"/>
            <a:miter lim="8000"/>
            <a:headEnd len="sm" w="sm" type="none"/>
            <a:tailEnd len="sm" w="sm" type="none"/>
          </a:ln>
        </p:spPr>
        <p:txBody>
          <a:bodyPr anchorCtr="0" anchor="ctr" bIns="30600" lIns="30600" spcFirstLastPara="1" rIns="30600" wrap="square" tIns="30600">
            <a:noAutofit/>
          </a:bodyPr>
          <a:lstStyle/>
          <a:p>
            <a:pPr indent="0" lvl="0" marL="0" marR="0" rtl="0" algn="ctr">
              <a:lnSpc>
                <a:spcPct val="9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Construction of Prototype</a:t>
            </a:r>
            <a:endParaRPr b="0" sz="2400" strike="noStrike">
              <a:solidFill>
                <a:schemeClr val="dk1"/>
              </a:solidFill>
              <a:latin typeface="Arial"/>
              <a:ea typeface="Arial"/>
              <a:cs typeface="Arial"/>
              <a:sym typeface="Arial"/>
            </a:endParaRPr>
          </a:p>
        </p:txBody>
      </p:sp>
      <p:sp>
        <p:nvSpPr>
          <p:cNvPr id="802" name="Google Shape;802;p37"/>
          <p:cNvSpPr/>
          <p:nvPr/>
        </p:nvSpPr>
        <p:spPr>
          <a:xfrm>
            <a:off x="750240" y="1413360"/>
            <a:ext cx="4786920" cy="4786920"/>
          </a:xfrm>
          <a:custGeom>
            <a:rect b="b" l="l" r="r" t="t"/>
            <a:pathLst>
              <a:path extrusionOk="0" h="120000" w="120000">
                <a:moveTo>
                  <a:pt x="4763" y="68175"/>
                </a:moveTo>
                <a:cubicBezTo>
                  <a:pt x="3359" y="58692"/>
                  <a:pt x="4421" y="49007"/>
                  <a:pt x="7845" y="40053"/>
                </a:cubicBezTo>
                <a:lnTo>
                  <a:pt x="4125" y="38221"/>
                </a:lnTo>
                <a:lnTo>
                  <a:pt x="12704" y="36712"/>
                </a:lnTo>
                <a:lnTo>
                  <a:pt x="17190" y="44655"/>
                </a:lnTo>
                <a:lnTo>
                  <a:pt x="13471" y="42823"/>
                </a:lnTo>
                <a:lnTo>
                  <a:pt x="13471" y="42823"/>
                </a:lnTo>
                <a:cubicBezTo>
                  <a:pt x="10590" y="50628"/>
                  <a:pt x="9719" y="59032"/>
                  <a:pt x="10937" y="67262"/>
                </a:cubicBezTo>
                <a:close/>
              </a:path>
            </a:pathLst>
          </a:custGeom>
          <a:solidFill>
            <a:schemeClr val="accent1"/>
          </a:solidFill>
          <a:ln cap="flat" cmpd="sng" w="254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358200" y="2060280"/>
            <a:ext cx="2317320" cy="808200"/>
          </a:xfrm>
          <a:custGeom>
            <a:rect b="b" l="l" r="r" t="t"/>
            <a:pathLst>
              <a:path extrusionOk="0" h="808408" w="2317591">
                <a:moveTo>
                  <a:pt x="0" y="0"/>
                </a:moveTo>
                <a:lnTo>
                  <a:pt x="2317591" y="0"/>
                </a:lnTo>
                <a:lnTo>
                  <a:pt x="2317591" y="808408"/>
                </a:lnTo>
                <a:lnTo>
                  <a:pt x="0" y="808408"/>
                </a:lnTo>
                <a:lnTo>
                  <a:pt x="0" y="0"/>
                </a:lnTo>
                <a:close/>
              </a:path>
            </a:pathLst>
          </a:custGeom>
          <a:solidFill>
            <a:schemeClr val="lt1"/>
          </a:solidFill>
          <a:ln cap="flat" cmpd="sng" w="25400">
            <a:solidFill>
              <a:schemeClr val="accent6"/>
            </a:solidFill>
            <a:prstDash val="solid"/>
            <a:miter lim="8000"/>
            <a:headEnd len="sm" w="sm" type="none"/>
            <a:tailEnd len="sm" w="sm" type="none"/>
          </a:ln>
        </p:spPr>
        <p:txBody>
          <a:bodyPr anchorCtr="0" anchor="ctr" bIns="30600" lIns="30600" spcFirstLastPara="1" rIns="30600" wrap="square" tIns="30600">
            <a:noAutofit/>
          </a:bodyPr>
          <a:lstStyle/>
          <a:p>
            <a:pPr indent="0" lvl="0" marL="0" marR="0" rtl="0" algn="ctr">
              <a:lnSpc>
                <a:spcPct val="9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Deployment &amp; Feedback</a:t>
            </a:r>
            <a:endParaRPr b="0" sz="2400" strike="noStrike">
              <a:solidFill>
                <a:schemeClr val="dk1"/>
              </a:solidFill>
              <a:latin typeface="Arial"/>
              <a:ea typeface="Arial"/>
              <a:cs typeface="Arial"/>
              <a:sym typeface="Arial"/>
            </a:endParaRPr>
          </a:p>
        </p:txBody>
      </p:sp>
      <p:sp>
        <p:nvSpPr>
          <p:cNvPr id="804" name="Google Shape;804;p37"/>
          <p:cNvSpPr/>
          <p:nvPr/>
        </p:nvSpPr>
        <p:spPr>
          <a:xfrm>
            <a:off x="823320" y="1395000"/>
            <a:ext cx="4786920" cy="4786920"/>
          </a:xfrm>
          <a:custGeom>
            <a:rect b="b" l="l" r="r" t="t"/>
            <a:pathLst>
              <a:path extrusionOk="0" h="120000" w="120000">
                <a:moveTo>
                  <a:pt x="27542" y="14564"/>
                </a:moveTo>
                <a:lnTo>
                  <a:pt x="27542" y="14564"/>
                </a:lnTo>
                <a:cubicBezTo>
                  <a:pt x="46678" y="893"/>
                  <a:pt x="72328" y="678"/>
                  <a:pt x="91691" y="14025"/>
                </a:cubicBezTo>
                <a:lnTo>
                  <a:pt x="94349" y="10843"/>
                </a:lnTo>
                <a:lnTo>
                  <a:pt x="93792" y="19536"/>
                </a:lnTo>
                <a:lnTo>
                  <a:pt x="85014" y="22021"/>
                </a:lnTo>
                <a:lnTo>
                  <a:pt x="87671" y="18839"/>
                </a:lnTo>
                <a:lnTo>
                  <a:pt x="87671" y="18839"/>
                </a:lnTo>
                <a:cubicBezTo>
                  <a:pt x="70511" y="7303"/>
                  <a:pt x="47995" y="7623"/>
                  <a:pt x="31170" y="19642"/>
                </a:cubicBezTo>
                <a:close/>
              </a:path>
            </a:pathLst>
          </a:custGeom>
          <a:solidFill>
            <a:schemeClr val="accent1"/>
          </a:solidFill>
          <a:ln cap="flat" cmpd="sng" w="254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txBox="1"/>
          <p:nvPr/>
        </p:nvSpPr>
        <p:spPr>
          <a:xfrm>
            <a:off x="6360480" y="1393920"/>
            <a:ext cx="5486040" cy="81396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Communicate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with stockholders &amp; </a:t>
            </a:r>
            <a:r>
              <a:rPr b="1" lang="en-US" sz="2400" strike="noStrike">
                <a:solidFill>
                  <a:srgbClr val="C00000"/>
                </a:solidFill>
                <a:latin typeface="Roboto Condensed"/>
                <a:ea typeface="Roboto Condensed"/>
                <a:cs typeface="Roboto Condensed"/>
                <a:sym typeface="Roboto Condensed"/>
              </a:rPr>
              <a:t>define objective </a:t>
            </a:r>
            <a:r>
              <a:rPr b="0" lang="en-US" sz="2400" strike="noStrike">
                <a:solidFill>
                  <a:srgbClr val="212121"/>
                </a:solidFill>
                <a:latin typeface="Roboto Condensed"/>
                <a:ea typeface="Roboto Condensed"/>
                <a:cs typeface="Roboto Condensed"/>
                <a:sym typeface="Roboto Condensed"/>
              </a:rPr>
              <a:t>of Software</a:t>
            </a:r>
            <a:endParaRPr/>
          </a:p>
        </p:txBody>
      </p:sp>
      <p:sp>
        <p:nvSpPr>
          <p:cNvPr id="806" name="Google Shape;806;p37"/>
          <p:cNvSpPr/>
          <p:nvPr/>
        </p:nvSpPr>
        <p:spPr>
          <a:xfrm>
            <a:off x="6360480" y="5353200"/>
            <a:ext cx="5647320" cy="82008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Iteration occurs and </a:t>
            </a:r>
            <a:r>
              <a:rPr b="1" lang="en-US" sz="2400" strike="noStrike">
                <a:solidFill>
                  <a:srgbClr val="C00000"/>
                </a:solidFill>
                <a:latin typeface="Roboto Condensed"/>
                <a:ea typeface="Roboto Condensed"/>
                <a:cs typeface="Roboto Condensed"/>
                <a:sym typeface="Roboto Condensed"/>
              </a:rPr>
              <a:t>prototype</a:t>
            </a:r>
            <a:r>
              <a:rPr b="0" lang="en-US" sz="2400" strike="noStrike">
                <a:solidFill>
                  <a:srgbClr val="212121"/>
                </a:solidFill>
                <a:latin typeface="Roboto Condensed"/>
                <a:ea typeface="Roboto Condensed"/>
                <a:cs typeface="Roboto Condensed"/>
                <a:sym typeface="Roboto Condensed"/>
              </a:rPr>
              <a:t> is </a:t>
            </a:r>
            <a:r>
              <a:rPr b="1" lang="en-US" sz="2400" strike="noStrike">
                <a:solidFill>
                  <a:srgbClr val="C00000"/>
                </a:solidFill>
                <a:latin typeface="Roboto Condensed"/>
                <a:ea typeface="Roboto Condensed"/>
                <a:cs typeface="Roboto Condensed"/>
                <a:sym typeface="Roboto Condensed"/>
              </a:rPr>
              <a:t>tuned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based on </a:t>
            </a:r>
            <a:r>
              <a:rPr b="1" lang="en-US" sz="2400" strike="noStrike">
                <a:solidFill>
                  <a:srgbClr val="C00000"/>
                </a:solidFill>
                <a:latin typeface="Roboto Condensed"/>
                <a:ea typeface="Roboto Condensed"/>
                <a:cs typeface="Roboto Condensed"/>
                <a:sym typeface="Roboto Condensed"/>
              </a:rPr>
              <a:t>feedback</a:t>
            </a:r>
            <a:endParaRPr b="0" sz="24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400" strike="noStrike">
              <a:solidFill>
                <a:schemeClr val="dk1"/>
              </a:solidFill>
              <a:latin typeface="Arial"/>
              <a:ea typeface="Arial"/>
              <a:cs typeface="Arial"/>
              <a:sym typeface="Arial"/>
            </a:endParaRPr>
          </a:p>
        </p:txBody>
      </p:sp>
      <p:sp>
        <p:nvSpPr>
          <p:cNvPr id="807" name="Google Shape;807;p37"/>
          <p:cNvSpPr/>
          <p:nvPr/>
        </p:nvSpPr>
        <p:spPr>
          <a:xfrm>
            <a:off x="6360480" y="2329200"/>
            <a:ext cx="5647320" cy="46296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80000"/>
              </a:lnSpc>
              <a:spcBef>
                <a:spcPts val="0"/>
              </a:spcBef>
              <a:spcAft>
                <a:spcPts val="0"/>
              </a:spcAft>
              <a:buClr>
                <a:srgbClr val="B84742"/>
              </a:buClr>
              <a:buSzPts val="2040"/>
              <a:buFont typeface="Noto Sans Symbols"/>
              <a:buChar char="🞂"/>
            </a:pPr>
            <a:r>
              <a:rPr b="1" lang="en-US" sz="2040" strike="noStrike">
                <a:solidFill>
                  <a:srgbClr val="C00000"/>
                </a:solidFill>
                <a:latin typeface="Roboto Condensed"/>
                <a:ea typeface="Roboto Condensed"/>
                <a:cs typeface="Roboto Condensed"/>
                <a:sym typeface="Roboto Condensed"/>
              </a:rPr>
              <a:t>Identify requirements </a:t>
            </a:r>
            <a:r>
              <a:rPr b="0" lang="en-US" sz="2040" strike="noStrike">
                <a:solidFill>
                  <a:srgbClr val="212121"/>
                </a:solidFill>
                <a:latin typeface="Roboto Condensed"/>
                <a:ea typeface="Roboto Condensed"/>
                <a:cs typeface="Roboto Condensed"/>
                <a:sym typeface="Roboto Condensed"/>
              </a:rPr>
              <a:t>&amp; design </a:t>
            </a:r>
            <a:r>
              <a:rPr b="1" lang="en-US" sz="2040" strike="noStrike">
                <a:solidFill>
                  <a:srgbClr val="C00000"/>
                </a:solidFill>
                <a:latin typeface="Roboto Condensed"/>
                <a:ea typeface="Roboto Condensed"/>
                <a:cs typeface="Roboto Condensed"/>
                <a:sym typeface="Roboto Condensed"/>
              </a:rPr>
              <a:t>quick plan</a:t>
            </a:r>
            <a:endParaRPr b="0" sz="2040" strike="noStrike">
              <a:solidFill>
                <a:schemeClr val="dk1"/>
              </a:solidFill>
              <a:latin typeface="Arial"/>
              <a:ea typeface="Arial"/>
              <a:cs typeface="Arial"/>
              <a:sym typeface="Arial"/>
            </a:endParaRPr>
          </a:p>
        </p:txBody>
      </p:sp>
      <p:sp>
        <p:nvSpPr>
          <p:cNvPr id="808" name="Google Shape;808;p37"/>
          <p:cNvSpPr/>
          <p:nvPr/>
        </p:nvSpPr>
        <p:spPr>
          <a:xfrm>
            <a:off x="6360480" y="2913120"/>
            <a:ext cx="5647320" cy="83556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Model</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 quick </a:t>
            </a:r>
            <a:r>
              <a:rPr b="1" lang="en-US" sz="2400" strike="noStrike">
                <a:solidFill>
                  <a:srgbClr val="C00000"/>
                </a:solidFill>
                <a:latin typeface="Roboto Condensed"/>
                <a:ea typeface="Roboto Condensed"/>
                <a:cs typeface="Roboto Condensed"/>
                <a:sym typeface="Roboto Condensed"/>
              </a:rPr>
              <a:t>design</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(focuses on visible part of software)</a:t>
            </a:r>
            <a:endParaRPr b="0" sz="24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4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400" strike="noStrike">
              <a:solidFill>
                <a:schemeClr val="dk1"/>
              </a:solidFill>
              <a:latin typeface="Arial"/>
              <a:ea typeface="Arial"/>
              <a:cs typeface="Arial"/>
              <a:sym typeface="Arial"/>
            </a:endParaRPr>
          </a:p>
        </p:txBody>
      </p:sp>
      <p:sp>
        <p:nvSpPr>
          <p:cNvPr id="809" name="Google Shape;809;p37"/>
          <p:cNvSpPr/>
          <p:nvPr/>
        </p:nvSpPr>
        <p:spPr>
          <a:xfrm>
            <a:off x="6360480" y="3869640"/>
            <a:ext cx="5647320" cy="47772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Construct Prototype</a:t>
            </a:r>
            <a:r>
              <a:rPr b="0" lang="en-US" sz="2400" strike="noStrike">
                <a:solidFill>
                  <a:srgbClr val="212121"/>
                </a:solidFill>
                <a:latin typeface="Roboto Condensed"/>
                <a:ea typeface="Roboto Condensed"/>
                <a:cs typeface="Roboto Condensed"/>
                <a:sym typeface="Roboto Condensed"/>
              </a:rPr>
              <a:t> &amp; deploy</a:t>
            </a:r>
            <a:endParaRPr b="0" sz="24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4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400" strike="noStrike">
              <a:solidFill>
                <a:schemeClr val="dk1"/>
              </a:solidFill>
              <a:latin typeface="Arial"/>
              <a:ea typeface="Arial"/>
              <a:cs typeface="Arial"/>
              <a:sym typeface="Arial"/>
            </a:endParaRPr>
          </a:p>
        </p:txBody>
      </p:sp>
      <p:sp>
        <p:nvSpPr>
          <p:cNvPr id="810" name="Google Shape;810;p37"/>
          <p:cNvSpPr/>
          <p:nvPr/>
        </p:nvSpPr>
        <p:spPr>
          <a:xfrm>
            <a:off x="6360480" y="4468320"/>
            <a:ext cx="5647320" cy="76356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Stakeholders </a:t>
            </a:r>
            <a:r>
              <a:rPr b="1" lang="en-US" sz="2400" strike="noStrike">
                <a:solidFill>
                  <a:srgbClr val="C00000"/>
                </a:solidFill>
                <a:latin typeface="Roboto Condensed"/>
                <a:ea typeface="Roboto Condensed"/>
                <a:cs typeface="Roboto Condensed"/>
                <a:sym typeface="Roboto Condensed"/>
              </a:rPr>
              <a:t>evaluate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this </a:t>
            </a:r>
            <a:r>
              <a:rPr b="1" lang="en-US" sz="2400" strike="noStrike">
                <a:solidFill>
                  <a:srgbClr val="C00000"/>
                </a:solidFill>
                <a:latin typeface="Roboto Condensed"/>
                <a:ea typeface="Roboto Condensed"/>
                <a:cs typeface="Roboto Condensed"/>
                <a:sym typeface="Roboto Condensed"/>
              </a:rPr>
              <a:t>prototype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and provides </a:t>
            </a:r>
            <a:r>
              <a:rPr b="1" lang="en-US" sz="2400" strike="noStrike">
                <a:solidFill>
                  <a:srgbClr val="C00000"/>
                </a:solidFill>
                <a:latin typeface="Roboto Condensed"/>
                <a:ea typeface="Roboto Condensed"/>
                <a:cs typeface="Roboto Condensed"/>
                <a:sym typeface="Roboto Condensed"/>
              </a:rPr>
              <a:t>feedback</a:t>
            </a:r>
            <a:endParaRPr b="0" sz="24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400" strike="noStrike">
              <a:solidFill>
                <a:schemeClr val="dk1"/>
              </a:solidFill>
              <a:latin typeface="Arial"/>
              <a:ea typeface="Arial"/>
              <a:cs typeface="Arial"/>
              <a:sym typeface="Arial"/>
            </a:endParaRPr>
          </a:p>
        </p:txBody>
      </p:sp>
      <p:cxnSp>
        <p:nvCxnSpPr>
          <p:cNvPr id="811" name="Google Shape;811;p37"/>
          <p:cNvCxnSpPr/>
          <p:nvPr/>
        </p:nvCxnSpPr>
        <p:spPr>
          <a:xfrm>
            <a:off x="6163920" y="1337760"/>
            <a:ext cx="61200" cy="524880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94"/>
                                        </p:tgtEl>
                                        <p:attrNameLst>
                                          <p:attrName>style.visibility</p:attrName>
                                        </p:attrNameLst>
                                      </p:cBhvr>
                                      <p:to>
                                        <p:strVal val="visible"/>
                                      </p:to>
                                    </p:set>
                                    <p:animEffect filter="fade" transition="in">
                                      <p:cBhvr>
                                        <p:cTn dur="500"/>
                                        <p:tgtEl>
                                          <p:spTgt spid="794"/>
                                        </p:tgtEl>
                                      </p:cBhvr>
                                    </p:animEffect>
                                  </p:childTnLst>
                                </p:cTn>
                              </p:par>
                              <p:par>
                                <p:cTn fill="hold" nodeType="with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500"/>
                                        <p:tgtEl>
                                          <p:spTgt spid="8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500"/>
                                        <p:tgtEl>
                                          <p:spTgt spid="795"/>
                                        </p:tgtEl>
                                      </p:cBhvr>
                                    </p:animEffect>
                                  </p:childTnLst>
                                </p:cTn>
                              </p:par>
                              <p:par>
                                <p:cTn fill="hold" nodeType="withEffect" presetClass="entr" presetID="1" presetSubtype="0">
                                  <p:stCondLst>
                                    <p:cond delay="0"/>
                                  </p:stCondLst>
                                  <p:childTnLst>
                                    <p:set>
                                      <p:cBhvr>
                                        <p:cTn dur="1" fill="hold">
                                          <p:stCondLst>
                                            <p:cond delay="0"/>
                                          </p:stCondLst>
                                        </p:cTn>
                                        <p:tgtEl>
                                          <p:spTgt spid="8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500"/>
                                        <p:tgtEl>
                                          <p:spTgt spid="7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500"/>
                                        <p:tgtEl>
                                          <p:spTgt spid="797"/>
                                        </p:tgtEl>
                                      </p:cBhvr>
                                    </p:animEffec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500"/>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500"/>
                                        <p:tgtEl>
                                          <p:spTgt spid="799"/>
                                        </p:tgtEl>
                                      </p:cBhvr>
                                    </p:animEffect>
                                  </p:childTnLst>
                                </p:cTn>
                              </p:par>
                              <p:par>
                                <p:cTn fill="hold" nodeType="with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500"/>
                                        <p:tgtEl>
                                          <p:spTgt spid="8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500"/>
                                        <p:tgtEl>
                                          <p:spTgt spid="801"/>
                                        </p:tgtEl>
                                      </p:cBhvr>
                                    </p:animEffec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500"/>
                                        <p:tgtEl>
                                          <p:spTgt spid="8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500"/>
                                        <p:tgtEl>
                                          <p:spTgt spid="803"/>
                                        </p:tgtEl>
                                      </p:cBhvr>
                                    </p:animEffect>
                                  </p:childTnLst>
                                </p:cTn>
                              </p:par>
                              <p:par>
                                <p:cTn fill="hold" nodeType="with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500"/>
                                        <p:tgtEl>
                                          <p:spTgt spid="804"/>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ebb636fcf1_0_87"/>
          <p:cNvSpPr txBox="1"/>
          <p:nvPr/>
        </p:nvSpPr>
        <p:spPr>
          <a:xfrm>
            <a:off x="0" y="0"/>
            <a:ext cx="12191700" cy="711000"/>
          </a:xfrm>
          <a:prstGeom prst="rect">
            <a:avLst/>
          </a:prstGeom>
          <a:solidFill>
            <a:srgbClr val="C0C0C0">
              <a:alpha val="49800"/>
            </a:srgbClr>
          </a:solidFill>
          <a:ln>
            <a:noFill/>
          </a:ln>
        </p:spPr>
        <p:txBody>
          <a:bodyPr anchorCtr="0" anchor="ctr" bIns="108000" lIns="216000" spcFirstLastPara="1" rIns="216000" wrap="square" tIns="108000">
            <a:normAutofit/>
          </a:bodyPr>
          <a:lstStyle/>
          <a:p>
            <a:pPr indent="0" lvl="0" marL="0" marR="0" rtl="0" algn="l">
              <a:lnSpc>
                <a:spcPct val="90000"/>
              </a:lnSpc>
              <a:spcBef>
                <a:spcPts val="0"/>
              </a:spcBef>
              <a:spcAft>
                <a:spcPts val="0"/>
              </a:spcAft>
              <a:buNone/>
            </a:pPr>
            <a:r>
              <a:rPr b="1" i="0" lang="en-US" sz="3600" u="none" cap="none" strike="noStrike">
                <a:solidFill>
                  <a:srgbClr val="373737"/>
                </a:solidFill>
                <a:latin typeface="Roboto Condensed"/>
                <a:ea typeface="Roboto Condensed"/>
                <a:cs typeface="Roboto Condensed"/>
                <a:sym typeface="Roboto Condensed"/>
              </a:rPr>
              <a:t>Software is dead…..!</a:t>
            </a:r>
            <a:endParaRPr b="0" i="0" sz="3600" u="none" cap="none" strike="noStrike">
              <a:solidFill>
                <a:srgbClr val="212121"/>
              </a:solidFill>
              <a:latin typeface="Roboto Condensed"/>
              <a:ea typeface="Roboto Condensed"/>
              <a:cs typeface="Roboto Condensed"/>
              <a:sym typeface="Roboto Condensed"/>
            </a:endParaRPr>
          </a:p>
        </p:txBody>
      </p:sp>
      <p:sp>
        <p:nvSpPr>
          <p:cNvPr id="141" name="Google Shape;141;g2ebb636fcf1_0_87"/>
          <p:cNvSpPr txBox="1"/>
          <p:nvPr/>
        </p:nvSpPr>
        <p:spPr>
          <a:xfrm>
            <a:off x="190440" y="990720"/>
            <a:ext cx="7646700" cy="5333700"/>
          </a:xfrm>
          <a:prstGeom prst="rect">
            <a:avLst/>
          </a:prstGeom>
          <a:noFill/>
          <a:ln>
            <a:noFill/>
          </a:ln>
        </p:spPr>
        <p:txBody>
          <a:bodyPr anchorCtr="0" anchor="t" bIns="45700" lIns="91425" spcFirstLastPara="1" rIns="91425" wrap="square" tIns="45700">
            <a:noAutofit/>
          </a:bodyPr>
          <a:lstStyle/>
          <a:p>
            <a:pPr indent="-264600" lvl="0" marL="264960" marR="0" rtl="0" algn="just">
              <a:lnSpc>
                <a:spcPct val="90000"/>
              </a:lnSpc>
              <a:spcBef>
                <a:spcPts val="0"/>
              </a:spcBef>
              <a:spcAft>
                <a:spcPts val="0"/>
              </a:spcAft>
              <a:buClr>
                <a:srgbClr val="B84742"/>
              </a:buClr>
              <a:buSzPts val="2800"/>
              <a:buFont typeface="Noto Sans Symbols"/>
              <a:buChar char="🞂"/>
            </a:pPr>
            <a:r>
              <a:rPr b="0" i="0" lang="en-US" sz="2800" u="none" cap="none" strike="noStrike">
                <a:solidFill>
                  <a:srgbClr val="212121"/>
                </a:solidFill>
                <a:latin typeface="Roboto Condensed"/>
                <a:ea typeface="Roboto Condensed"/>
                <a:cs typeface="Roboto Condensed"/>
                <a:sym typeface="Roboto Condensed"/>
              </a:rPr>
              <a:t>The </a:t>
            </a:r>
            <a:r>
              <a:rPr b="1" i="0" lang="en-US" sz="2800" u="none" cap="none" strike="noStrike">
                <a:solidFill>
                  <a:srgbClr val="B84742"/>
                </a:solidFill>
                <a:latin typeface="Roboto Condensed"/>
                <a:ea typeface="Roboto Condensed"/>
                <a:cs typeface="Roboto Condensed"/>
                <a:sym typeface="Roboto Condensed"/>
              </a:rPr>
              <a:t>old School view of Software</a:t>
            </a:r>
            <a:endParaRPr b="0" i="0" sz="2800" u="none" cap="none" strike="noStrike">
              <a:solidFill>
                <a:srgbClr val="212121"/>
              </a:solidFill>
              <a:latin typeface="Roboto Condensed"/>
              <a:ea typeface="Roboto Condensed"/>
              <a:cs typeface="Roboto Condensed"/>
              <a:sym typeface="Roboto Condensed"/>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You buy it</a:t>
            </a:r>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You own it &amp;</a:t>
            </a:r>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It’s your job to manage it </a:t>
            </a:r>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That is coming to an end</a:t>
            </a:r>
            <a:endParaRPr/>
          </a:p>
          <a:p>
            <a:pPr indent="0" lvl="0" marL="361800" marR="0" rtl="0" algn="just">
              <a:lnSpc>
                <a:spcPct val="90000"/>
              </a:lnSpc>
              <a:spcBef>
                <a:spcPts val="499"/>
              </a:spcBef>
              <a:spcAft>
                <a:spcPts val="0"/>
              </a:spcAft>
              <a:buNone/>
            </a:pPr>
            <a:r>
              <a:t/>
            </a:r>
            <a:endParaRPr b="0" i="0" sz="2400" u="none" cap="none" strike="noStrike">
              <a:solidFill>
                <a:srgbClr val="212121"/>
              </a:solidFill>
              <a:latin typeface="Roboto Condensed"/>
              <a:ea typeface="Roboto Condensed"/>
              <a:cs typeface="Roboto Condensed"/>
              <a:sym typeface="Roboto Condensed"/>
            </a:endParaRPr>
          </a:p>
          <a:p>
            <a:pPr indent="-264600" lvl="0" marL="264960" marR="0" rtl="0" algn="just">
              <a:lnSpc>
                <a:spcPct val="90000"/>
              </a:lnSpc>
              <a:spcBef>
                <a:spcPts val="1001"/>
              </a:spcBef>
              <a:spcAft>
                <a:spcPts val="0"/>
              </a:spcAft>
              <a:buClr>
                <a:srgbClr val="B84742"/>
              </a:buClr>
              <a:buSzPts val="2800"/>
              <a:buFont typeface="Noto Sans Symbols"/>
              <a:buChar char="🞂"/>
            </a:pPr>
            <a:r>
              <a:rPr b="0" i="0" lang="en-US" sz="2800" u="none" cap="none" strike="noStrike">
                <a:solidFill>
                  <a:srgbClr val="212121"/>
                </a:solidFill>
                <a:latin typeface="Roboto Condensed"/>
                <a:ea typeface="Roboto Condensed"/>
                <a:cs typeface="Roboto Condensed"/>
                <a:sym typeface="Roboto Condensed"/>
              </a:rPr>
              <a:t>Because of </a:t>
            </a:r>
            <a:r>
              <a:rPr b="1" i="0" lang="en-US" sz="2800" u="none" cap="none" strike="noStrike">
                <a:solidFill>
                  <a:srgbClr val="B84742"/>
                </a:solidFill>
                <a:latin typeface="Roboto Condensed"/>
                <a:ea typeface="Roboto Condensed"/>
                <a:cs typeface="Roboto Condensed"/>
                <a:sym typeface="Roboto Condensed"/>
              </a:rPr>
              <a:t>web 2.0 </a:t>
            </a:r>
            <a:r>
              <a:rPr b="0" i="0" lang="en-US" sz="2800" u="none" cap="none" strike="noStrike">
                <a:solidFill>
                  <a:srgbClr val="212121"/>
                </a:solidFill>
                <a:latin typeface="Roboto Condensed"/>
                <a:ea typeface="Roboto Condensed"/>
                <a:cs typeface="Roboto Condensed"/>
                <a:sym typeface="Roboto Condensed"/>
              </a:rPr>
              <a:t>&amp; extensive </a:t>
            </a:r>
            <a:r>
              <a:rPr b="1" i="0" lang="en-US" sz="2800" u="none" cap="none" strike="noStrike">
                <a:solidFill>
                  <a:srgbClr val="B84742"/>
                </a:solidFill>
                <a:latin typeface="Roboto Condensed"/>
                <a:ea typeface="Roboto Condensed"/>
                <a:cs typeface="Roboto Condensed"/>
                <a:sym typeface="Roboto Condensed"/>
              </a:rPr>
              <a:t>computing power</a:t>
            </a:r>
            <a:r>
              <a:rPr b="0" i="0" lang="en-US" sz="2800" u="none" cap="none" strike="noStrike">
                <a:solidFill>
                  <a:srgbClr val="212121"/>
                </a:solidFill>
                <a:latin typeface="Roboto Condensed"/>
                <a:ea typeface="Roboto Condensed"/>
                <a:cs typeface="Roboto Condensed"/>
                <a:sym typeface="Roboto Condensed"/>
              </a:rPr>
              <a:t>, there is a different generation of software</a:t>
            </a:r>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It is delivered via Internet</a:t>
            </a:r>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It looks exactly like it’s residing on each user’s computing device</a:t>
            </a:r>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Actually it reside on far away server</a:t>
            </a:r>
            <a:endParaRPr/>
          </a:p>
          <a:p>
            <a:pPr indent="0" lvl="0" marL="0" marR="0" rtl="0" algn="l">
              <a:spcBef>
                <a:spcPts val="0"/>
              </a:spcBef>
              <a:spcAft>
                <a:spcPts val="0"/>
              </a:spcAft>
              <a:buNone/>
            </a:pPr>
            <a:r>
              <a:t/>
            </a:r>
            <a:endParaRPr b="0" sz="2400" strike="noStrike">
              <a:solidFill>
                <a:srgbClr val="212121"/>
              </a:solidFill>
              <a:latin typeface="Roboto Condensed"/>
              <a:ea typeface="Roboto Condensed"/>
              <a:cs typeface="Roboto Condensed"/>
              <a:sym typeface="Roboto Condensed"/>
            </a:endParaRPr>
          </a:p>
          <a:p>
            <a:pPr indent="0" lvl="0" marL="0" marR="0" rtl="0" algn="l">
              <a:spcBef>
                <a:spcPts val="0"/>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pic>
        <p:nvPicPr>
          <p:cNvPr id="142" name="Google Shape;142;g2ebb636fcf1_0_87"/>
          <p:cNvPicPr preferRelativeResize="0"/>
          <p:nvPr/>
        </p:nvPicPr>
        <p:blipFill rotWithShape="1">
          <a:blip r:embed="rId3">
            <a:alphaModFix/>
          </a:blip>
          <a:srcRect b="0" l="9209" r="7899" t="0"/>
          <a:stretch/>
        </p:blipFill>
        <p:spPr>
          <a:xfrm>
            <a:off x="8407440" y="1117440"/>
            <a:ext cx="3200040" cy="1929960"/>
          </a:xfrm>
          <a:prstGeom prst="rect">
            <a:avLst/>
          </a:prstGeom>
          <a:noFill/>
          <a:ln>
            <a:noFill/>
          </a:ln>
        </p:spPr>
      </p:pic>
      <p:pic>
        <p:nvPicPr>
          <p:cNvPr id="143" name="Google Shape;143;g2ebb636fcf1_0_87"/>
          <p:cNvPicPr preferRelativeResize="0"/>
          <p:nvPr/>
        </p:nvPicPr>
        <p:blipFill rotWithShape="1">
          <a:blip r:embed="rId4">
            <a:alphaModFix/>
          </a:blip>
          <a:srcRect b="0" l="0" r="0" t="0"/>
          <a:stretch/>
        </p:blipFill>
        <p:spPr>
          <a:xfrm>
            <a:off x="8412840" y="5340600"/>
            <a:ext cx="3118320" cy="1059840"/>
          </a:xfrm>
          <a:prstGeom prst="rect">
            <a:avLst/>
          </a:prstGeom>
          <a:noFill/>
          <a:ln>
            <a:noFill/>
          </a:ln>
        </p:spPr>
      </p:pic>
      <p:pic>
        <p:nvPicPr>
          <p:cNvPr id="144" name="Google Shape;144;g2ebb636fcf1_0_87"/>
          <p:cNvPicPr preferRelativeResize="0"/>
          <p:nvPr/>
        </p:nvPicPr>
        <p:blipFill rotWithShape="1">
          <a:blip r:embed="rId5">
            <a:alphaModFix/>
          </a:blip>
          <a:srcRect b="0" l="0" r="0" t="0"/>
          <a:stretch/>
        </p:blipFill>
        <p:spPr>
          <a:xfrm>
            <a:off x="8693280" y="3271680"/>
            <a:ext cx="2628720" cy="1833120"/>
          </a:xfrm>
          <a:prstGeom prst="rect">
            <a:avLst/>
          </a:prstGeom>
          <a:noFill/>
          <a:ln>
            <a:noFill/>
          </a:ln>
        </p:spPr>
      </p:pic>
      <p:cxnSp>
        <p:nvCxnSpPr>
          <p:cNvPr id="145" name="Google Shape;145;g2ebb636fcf1_0_87"/>
          <p:cNvCxnSpPr/>
          <p:nvPr/>
        </p:nvCxnSpPr>
        <p:spPr>
          <a:xfrm>
            <a:off x="364320" y="3200400"/>
            <a:ext cx="11435700" cy="0"/>
          </a:xfrm>
          <a:prstGeom prst="straightConnector1">
            <a:avLst/>
          </a:prstGeom>
          <a:noFill/>
          <a:ln cap="flat" cmpd="sng" w="28425">
            <a:solidFill>
              <a:schemeClr val="accent1"/>
            </a:solidFill>
            <a:prstDash val="solid"/>
            <a:miter lim="8000"/>
            <a:headEnd len="sm" w="sm" type="none"/>
            <a:tailEnd len="sm" w="sm" type="none"/>
          </a:ln>
          <a:effectLst>
            <a:outerShdw blurRad="40000" rotWithShape="0" dir="5400000" dist="23000">
              <a:srgbClr val="000000">
                <a:alpha val="34900"/>
              </a:srgbClr>
            </a:outerShdw>
          </a:effectLst>
        </p:spPr>
      </p:cxnSp>
      <p:cxnSp>
        <p:nvCxnSpPr>
          <p:cNvPr id="146" name="Google Shape;146;g2ebb636fcf1_0_87"/>
          <p:cNvCxnSpPr/>
          <p:nvPr/>
        </p:nvCxnSpPr>
        <p:spPr>
          <a:xfrm>
            <a:off x="8453160" y="5130720"/>
            <a:ext cx="3086400" cy="0"/>
          </a:xfrm>
          <a:prstGeom prst="straightConnector1">
            <a:avLst/>
          </a:prstGeom>
          <a:noFill/>
          <a:ln cap="flat" cmpd="sng" w="28425">
            <a:solidFill>
              <a:schemeClr val="accent1"/>
            </a:solidFill>
            <a:prstDash val="solid"/>
            <a:miter lim="8000"/>
            <a:headEnd len="sm" w="sm" type="none"/>
            <a:tailEnd len="sm" w="sm" type="none"/>
          </a:ln>
          <a:effectLst>
            <a:outerShdw blurRad="40000" rotWithShape="0" dir="5400000" dist="23000">
              <a:srgbClr val="000000">
                <a:alpha val="3490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8"/>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Prototyping model cont.</a:t>
            </a:r>
            <a:endParaRPr b="0" sz="3400" strike="noStrike">
              <a:solidFill>
                <a:srgbClr val="212121"/>
              </a:solidFill>
              <a:latin typeface="Roboto Condensed"/>
              <a:ea typeface="Roboto Condensed"/>
              <a:cs typeface="Roboto Condensed"/>
              <a:sym typeface="Roboto Condensed"/>
            </a:endParaRPr>
          </a:p>
        </p:txBody>
      </p:sp>
      <p:sp>
        <p:nvSpPr>
          <p:cNvPr id="817" name="Google Shape;817;p38"/>
          <p:cNvSpPr/>
          <p:nvPr/>
        </p:nvSpPr>
        <p:spPr>
          <a:xfrm>
            <a:off x="292680" y="849600"/>
            <a:ext cx="240984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Problem Areas</a:t>
            </a:r>
            <a:endParaRPr b="0" sz="2400" strike="noStrike">
              <a:solidFill>
                <a:schemeClr val="dk1"/>
              </a:solidFill>
              <a:latin typeface="Arial"/>
              <a:ea typeface="Arial"/>
              <a:cs typeface="Arial"/>
              <a:sym typeface="Arial"/>
            </a:endParaRPr>
          </a:p>
        </p:txBody>
      </p:sp>
      <p:cxnSp>
        <p:nvCxnSpPr>
          <p:cNvPr id="818" name="Google Shape;818;p38"/>
          <p:cNvCxnSpPr/>
          <p:nvPr/>
        </p:nvCxnSpPr>
        <p:spPr>
          <a:xfrm>
            <a:off x="1387800" y="1311120"/>
            <a:ext cx="104454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19" name="Google Shape;819;p38"/>
          <p:cNvSpPr txBox="1"/>
          <p:nvPr/>
        </p:nvSpPr>
        <p:spPr>
          <a:xfrm>
            <a:off x="292680" y="1378440"/>
            <a:ext cx="11540160" cy="2703240"/>
          </a:xfrm>
          <a:prstGeom prst="rect">
            <a:avLst/>
          </a:prstGeom>
          <a:noFill/>
          <a:ln>
            <a:noFill/>
          </a:ln>
        </p:spPr>
        <p:txBody>
          <a:bodyPr anchorCtr="0" anchor="t" bIns="45700" lIns="91425" spcFirstLastPara="1" rIns="91425" wrap="square" tIns="45700">
            <a:normAutofit fontScale="92500"/>
          </a:bodyPr>
          <a:lstStyle/>
          <a:p>
            <a:pPr indent="-264599" lvl="0" marL="264960" marR="0" rtl="0" algn="just">
              <a:lnSpc>
                <a:spcPct val="90000"/>
              </a:lnSpc>
              <a:spcBef>
                <a:spcPts val="0"/>
              </a:spcBef>
              <a:spcAft>
                <a:spcPts val="0"/>
              </a:spcAft>
              <a:buClr>
                <a:srgbClr val="B84742"/>
              </a:buClr>
              <a:buSzPct val="100000"/>
              <a:buFont typeface="Noto Sans Symbols"/>
              <a:buChar char="🞂"/>
            </a:pPr>
            <a:r>
              <a:rPr b="0" lang="en-US" sz="2400" strike="noStrike">
                <a:solidFill>
                  <a:srgbClr val="212121"/>
                </a:solidFill>
                <a:latin typeface="Roboto Condensed"/>
                <a:ea typeface="Roboto Condensed"/>
                <a:cs typeface="Roboto Condensed"/>
                <a:sym typeface="Roboto Condensed"/>
              </a:rPr>
              <a:t>Potential hit on </a:t>
            </a:r>
            <a:r>
              <a:rPr b="1" lang="en-US" sz="2400" strike="noStrike">
                <a:solidFill>
                  <a:srgbClr val="C00000"/>
                </a:solidFill>
                <a:latin typeface="Roboto Condensed"/>
                <a:ea typeface="Roboto Condensed"/>
                <a:cs typeface="Roboto Condensed"/>
                <a:sym typeface="Roboto Condensed"/>
              </a:rPr>
              <a:t>cost </a:t>
            </a:r>
            <a:r>
              <a:rPr b="0" lang="en-US" sz="2400" strike="noStrike">
                <a:solidFill>
                  <a:srgbClr val="212121"/>
                </a:solidFill>
                <a:latin typeface="Roboto Condensed"/>
                <a:ea typeface="Roboto Condensed"/>
                <a:cs typeface="Roboto Condensed"/>
                <a:sym typeface="Roboto Condensed"/>
              </a:rPr>
              <a:t>and </a:t>
            </a:r>
            <a:r>
              <a:rPr b="1" lang="en-US" sz="2400" strike="noStrike">
                <a:solidFill>
                  <a:srgbClr val="C00000"/>
                </a:solidFill>
                <a:latin typeface="Roboto Condensed"/>
                <a:ea typeface="Roboto Condensed"/>
                <a:cs typeface="Roboto Condensed"/>
                <a:sym typeface="Roboto Condensed"/>
              </a:rPr>
              <a:t>schedule</a:t>
            </a:r>
            <a:endParaRPr b="0" sz="2400" strike="noStrike">
              <a:solidFill>
                <a:srgbClr val="212121"/>
              </a:solidFill>
              <a:latin typeface="Roboto Condensed"/>
              <a:ea typeface="Roboto Condensed"/>
              <a:cs typeface="Roboto Condensed"/>
              <a:sym typeface="Roboto Condensed"/>
            </a:endParaRPr>
          </a:p>
          <a:p>
            <a:pPr indent="-264599" lvl="0" marL="264960" marR="0" rtl="0" algn="just">
              <a:lnSpc>
                <a:spcPct val="90000"/>
              </a:lnSpc>
              <a:spcBef>
                <a:spcPts val="1001"/>
              </a:spcBef>
              <a:spcAft>
                <a:spcPts val="0"/>
              </a:spcAft>
              <a:buClr>
                <a:srgbClr val="B84742"/>
              </a:buClr>
              <a:buSzPct val="100000"/>
              <a:buFont typeface="Noto Sans Symbols"/>
              <a:buChar char="🞂"/>
            </a:pPr>
            <a:r>
              <a:rPr b="1" lang="en-US" sz="2400" strike="noStrike">
                <a:solidFill>
                  <a:srgbClr val="212121"/>
                </a:solidFill>
                <a:latin typeface="Roboto Condensed"/>
                <a:ea typeface="Roboto Condensed"/>
                <a:cs typeface="Roboto Condensed"/>
                <a:sym typeface="Roboto Condensed"/>
              </a:rPr>
              <a:t>Customer demand</a:t>
            </a:r>
            <a:r>
              <a:rPr b="0" lang="en-US" sz="2400" strike="noStrike">
                <a:solidFill>
                  <a:srgbClr val="212121"/>
                </a:solidFill>
                <a:latin typeface="Roboto Condensed"/>
                <a:ea typeface="Roboto Condensed"/>
                <a:cs typeface="Roboto Condensed"/>
                <a:sym typeface="Roboto Condensed"/>
              </a:rPr>
              <a:t> that “</a:t>
            </a:r>
            <a:r>
              <a:rPr b="1" lang="en-US" sz="2400" strike="noStrike">
                <a:solidFill>
                  <a:srgbClr val="C00000"/>
                </a:solidFill>
                <a:latin typeface="Roboto Condensed"/>
                <a:ea typeface="Roboto Condensed"/>
                <a:cs typeface="Roboto Condensed"/>
                <a:sym typeface="Roboto Condensed"/>
              </a:rPr>
              <a:t>a few fixes</a:t>
            </a:r>
            <a:r>
              <a:rPr b="0" lang="en-US" sz="2400" strike="noStrike">
                <a:solidFill>
                  <a:srgbClr val="212121"/>
                </a:solidFill>
                <a:latin typeface="Roboto Condensed"/>
                <a:ea typeface="Roboto Condensed"/>
                <a:cs typeface="Roboto Condensed"/>
                <a:sym typeface="Roboto Condensed"/>
              </a:rPr>
              <a:t>” be applied to </a:t>
            </a:r>
            <a:r>
              <a:rPr b="1" lang="en-US" sz="2400" strike="noStrike">
                <a:solidFill>
                  <a:srgbClr val="212121"/>
                </a:solidFill>
                <a:latin typeface="Roboto Condensed"/>
                <a:ea typeface="Roboto Condensed"/>
                <a:cs typeface="Roboto Condensed"/>
                <a:sym typeface="Roboto Condensed"/>
              </a:rPr>
              <a:t>make</a:t>
            </a:r>
            <a:r>
              <a:rPr b="0" lang="en-US" sz="2400" strike="noStrike">
                <a:solidFill>
                  <a:srgbClr val="212121"/>
                </a:solidFill>
                <a:latin typeface="Roboto Condensed"/>
                <a:ea typeface="Roboto Condensed"/>
                <a:cs typeface="Roboto Condensed"/>
                <a:sym typeface="Roboto Condensed"/>
              </a:rPr>
              <a:t> the </a:t>
            </a:r>
            <a:r>
              <a:rPr b="1" lang="en-US" sz="2400" strike="noStrike">
                <a:solidFill>
                  <a:srgbClr val="212121"/>
                </a:solidFill>
                <a:latin typeface="Roboto Condensed"/>
                <a:ea typeface="Roboto Condensed"/>
                <a:cs typeface="Roboto Condensed"/>
                <a:sym typeface="Roboto Condensed"/>
              </a:rPr>
              <a:t>prototype a working product</a:t>
            </a:r>
            <a:r>
              <a:rPr b="0" lang="en-US" sz="2400" strike="noStrike">
                <a:solidFill>
                  <a:srgbClr val="212121"/>
                </a:solidFill>
                <a:latin typeface="Roboto Condensed"/>
                <a:ea typeface="Roboto Condensed"/>
                <a:cs typeface="Roboto Condensed"/>
                <a:sym typeface="Roboto Condensed"/>
              </a:rPr>
              <a:t>, due to that software quality suffers as a result</a:t>
            </a:r>
            <a:endParaRPr/>
          </a:p>
          <a:p>
            <a:pPr indent="-264599" lvl="0" marL="264960" marR="0" rtl="0" algn="just">
              <a:lnSpc>
                <a:spcPct val="90000"/>
              </a:lnSpc>
              <a:spcBef>
                <a:spcPts val="1001"/>
              </a:spcBef>
              <a:spcAft>
                <a:spcPts val="0"/>
              </a:spcAft>
              <a:buClr>
                <a:srgbClr val="B84742"/>
              </a:buClr>
              <a:buSzPct val="100000"/>
              <a:buFont typeface="Noto Sans Symbols"/>
              <a:buChar char="🞂"/>
            </a:pPr>
            <a:r>
              <a:rPr b="1" lang="en-US" sz="2400" strike="noStrike">
                <a:solidFill>
                  <a:srgbClr val="C00000"/>
                </a:solidFill>
                <a:latin typeface="Roboto Condensed"/>
                <a:ea typeface="Roboto Condensed"/>
                <a:cs typeface="Roboto Condensed"/>
                <a:sym typeface="Roboto Condensed"/>
              </a:rPr>
              <a:t>Developer</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often makes </a:t>
            </a:r>
            <a:r>
              <a:rPr b="1" lang="en-US" sz="2400" strike="noStrike">
                <a:solidFill>
                  <a:srgbClr val="C00000"/>
                </a:solidFill>
                <a:latin typeface="Roboto Condensed"/>
                <a:ea typeface="Roboto Condensed"/>
                <a:cs typeface="Roboto Condensed"/>
                <a:sym typeface="Roboto Condensed"/>
              </a:rPr>
              <a:t>implementation</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in order to get a prototype working quickly; </a:t>
            </a:r>
            <a:r>
              <a:rPr b="1" lang="en-US" sz="2400" strike="noStrike">
                <a:solidFill>
                  <a:srgbClr val="C00000"/>
                </a:solidFill>
                <a:latin typeface="Roboto Condensed"/>
                <a:ea typeface="Roboto Condensed"/>
                <a:cs typeface="Roboto Condensed"/>
                <a:sym typeface="Roboto Condensed"/>
              </a:rPr>
              <a:t>without considering other factors</a:t>
            </a:r>
            <a:r>
              <a:rPr b="0" lang="en-US" sz="2400" strike="noStrike">
                <a:solidFill>
                  <a:srgbClr val="212121"/>
                </a:solidFill>
                <a:latin typeface="Roboto Condensed"/>
                <a:ea typeface="Roboto Condensed"/>
                <a:cs typeface="Roboto Condensed"/>
                <a:sym typeface="Roboto Condensed"/>
              </a:rPr>
              <a:t> in mind like OS, Programming language, etc.</a:t>
            </a:r>
            <a:endParaRPr/>
          </a:p>
          <a:p>
            <a:pPr indent="-264599" lvl="0" marL="264960" marR="0" rtl="0" algn="just">
              <a:lnSpc>
                <a:spcPct val="90000"/>
              </a:lnSpc>
              <a:spcBef>
                <a:spcPts val="1001"/>
              </a:spcBef>
              <a:spcAft>
                <a:spcPts val="0"/>
              </a:spcAft>
              <a:buClr>
                <a:srgbClr val="B84742"/>
              </a:buClr>
              <a:buSzPct val="100000"/>
              <a:buFont typeface="Noto Sans Symbols"/>
              <a:buChar char="🞂"/>
            </a:pPr>
            <a:r>
              <a:rPr b="0" lang="en-US" sz="2400" strike="noStrike">
                <a:solidFill>
                  <a:srgbClr val="212121"/>
                </a:solidFill>
                <a:latin typeface="Roboto Condensed"/>
                <a:ea typeface="Roboto Condensed"/>
                <a:cs typeface="Roboto Condensed"/>
                <a:sym typeface="Roboto Condensed"/>
              </a:rPr>
              <a:t>Potential false sense of security if prototype does not focus on key (</a:t>
            </a:r>
            <a:r>
              <a:rPr b="1" lang="en-US" sz="2400" strike="noStrike">
                <a:solidFill>
                  <a:srgbClr val="C00000"/>
                </a:solidFill>
                <a:latin typeface="Roboto Condensed"/>
                <a:ea typeface="Roboto Condensed"/>
                <a:cs typeface="Roboto Condensed"/>
                <a:sym typeface="Roboto Condensed"/>
              </a:rPr>
              <a:t>high risk</a:t>
            </a:r>
            <a:r>
              <a:rPr b="0" lang="en-US" sz="2400" strike="noStrike">
                <a:solidFill>
                  <a:srgbClr val="212121"/>
                </a:solidFill>
                <a:latin typeface="Roboto Condensed"/>
                <a:ea typeface="Roboto Condensed"/>
                <a:cs typeface="Roboto Condensed"/>
                <a:sym typeface="Roboto Condensed"/>
              </a:rPr>
              <a:t>) issues</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
        <p:nvSpPr>
          <p:cNvPr id="820" name="Google Shape;820;p38"/>
          <p:cNvSpPr/>
          <p:nvPr/>
        </p:nvSpPr>
        <p:spPr>
          <a:xfrm>
            <a:off x="292680" y="4176000"/>
            <a:ext cx="240984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Advantages</a:t>
            </a:r>
            <a:endParaRPr b="0" sz="2400" strike="noStrike">
              <a:solidFill>
                <a:schemeClr val="dk1"/>
              </a:solidFill>
              <a:latin typeface="Arial"/>
              <a:ea typeface="Arial"/>
              <a:cs typeface="Arial"/>
              <a:sym typeface="Arial"/>
            </a:endParaRPr>
          </a:p>
        </p:txBody>
      </p:sp>
      <p:cxnSp>
        <p:nvCxnSpPr>
          <p:cNvPr id="821" name="Google Shape;821;p38"/>
          <p:cNvCxnSpPr/>
          <p:nvPr/>
        </p:nvCxnSpPr>
        <p:spPr>
          <a:xfrm>
            <a:off x="1387800" y="4637520"/>
            <a:ext cx="104454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22" name="Google Shape;822;p38"/>
          <p:cNvSpPr/>
          <p:nvPr/>
        </p:nvSpPr>
        <p:spPr>
          <a:xfrm>
            <a:off x="292680" y="4731840"/>
            <a:ext cx="11540160" cy="171396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Users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are actively </a:t>
            </a:r>
            <a:r>
              <a:rPr b="1" lang="en-US" sz="2400" strike="noStrike">
                <a:solidFill>
                  <a:srgbClr val="C00000"/>
                </a:solidFill>
                <a:latin typeface="Roboto Condensed"/>
                <a:ea typeface="Roboto Condensed"/>
                <a:cs typeface="Roboto Condensed"/>
                <a:sym typeface="Roboto Condensed"/>
              </a:rPr>
              <a:t>involved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in the </a:t>
            </a:r>
            <a:r>
              <a:rPr b="1" lang="en-US" sz="2400" strike="noStrike">
                <a:solidFill>
                  <a:srgbClr val="C00000"/>
                </a:solidFill>
                <a:latin typeface="Roboto Condensed"/>
                <a:ea typeface="Roboto Condensed"/>
                <a:cs typeface="Roboto Condensed"/>
                <a:sym typeface="Roboto Condensed"/>
              </a:rPr>
              <a:t>development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Since in this methodology a working model of the system is provided, the </a:t>
            </a:r>
            <a:r>
              <a:rPr b="1" lang="en-US" sz="2400" strike="noStrike">
                <a:solidFill>
                  <a:srgbClr val="C00000"/>
                </a:solidFill>
                <a:latin typeface="Roboto Condensed"/>
                <a:ea typeface="Roboto Condensed"/>
                <a:cs typeface="Roboto Condensed"/>
                <a:sym typeface="Roboto Condensed"/>
              </a:rPr>
              <a:t>users get a better understanding</a:t>
            </a:r>
            <a:r>
              <a:rPr b="0" lang="en-US" sz="2400" strike="noStrike">
                <a:solidFill>
                  <a:srgbClr val="212121"/>
                </a:solidFill>
                <a:latin typeface="Roboto Condensed"/>
                <a:ea typeface="Roboto Condensed"/>
                <a:cs typeface="Roboto Condensed"/>
                <a:sym typeface="Roboto Condensed"/>
              </a:rPr>
              <a:t> of the </a:t>
            </a:r>
            <a:r>
              <a:rPr b="1" lang="en-US" sz="2400" strike="noStrike">
                <a:solidFill>
                  <a:srgbClr val="C00000"/>
                </a:solidFill>
                <a:latin typeface="Roboto Condensed"/>
                <a:ea typeface="Roboto Condensed"/>
                <a:cs typeface="Roboto Condensed"/>
                <a:sym typeface="Roboto Condensed"/>
              </a:rPr>
              <a:t>system</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being developed</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Errors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can be </a:t>
            </a:r>
            <a:r>
              <a:rPr b="1" lang="en-US" sz="2400" strike="noStrike">
                <a:solidFill>
                  <a:srgbClr val="C00000"/>
                </a:solidFill>
                <a:latin typeface="Roboto Condensed"/>
                <a:ea typeface="Roboto Condensed"/>
                <a:cs typeface="Roboto Condensed"/>
                <a:sym typeface="Roboto Condensed"/>
              </a:rPr>
              <a:t>detected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much </a:t>
            </a:r>
            <a:r>
              <a:rPr b="1" lang="en-US" sz="2400" strike="noStrike">
                <a:solidFill>
                  <a:srgbClr val="C00000"/>
                </a:solidFill>
                <a:latin typeface="Roboto Condensed"/>
                <a:ea typeface="Roboto Condensed"/>
                <a:cs typeface="Roboto Condensed"/>
                <a:sym typeface="Roboto Condensed"/>
              </a:rPr>
              <a:t>earlier</a:t>
            </a:r>
            <a:endParaRPr b="0" sz="2400" strike="noStrike">
              <a:solidFill>
                <a:schemeClr val="dk1"/>
              </a:solidFill>
              <a:latin typeface="Arial"/>
              <a:ea typeface="Arial"/>
              <a:cs typeface="Arial"/>
              <a:sym typeface="Arial"/>
            </a:endParaRPr>
          </a:p>
          <a:p>
            <a:pPr indent="0" lvl="0" marL="0" marR="0" rtl="0" algn="just">
              <a:lnSpc>
                <a:spcPct val="90000"/>
              </a:lnSpc>
              <a:spcBef>
                <a:spcPts val="1001"/>
              </a:spcBef>
              <a:spcAft>
                <a:spcPts val="0"/>
              </a:spcAft>
              <a:buNone/>
            </a:pPr>
            <a:r>
              <a:t/>
            </a:r>
            <a:endParaRPr b="0" sz="24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18"/>
                                        </p:tgtEl>
                                        <p:attrNameLst>
                                          <p:attrName>style.visibility</p:attrName>
                                        </p:attrNameLst>
                                      </p:cBhvr>
                                      <p:to>
                                        <p:strVal val="visible"/>
                                      </p:to>
                                    </p:set>
                                    <p:animEffect filter="fade" transition="in">
                                      <p:cBhvr>
                                        <p:cTn dur="500"/>
                                        <p:tgtEl>
                                          <p:spTgt spid="8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39"/>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The Spiral Model</a:t>
            </a:r>
            <a:endParaRPr b="0" sz="3400" strike="noStrike">
              <a:solidFill>
                <a:srgbClr val="212121"/>
              </a:solidFill>
              <a:latin typeface="Roboto Condensed"/>
              <a:ea typeface="Roboto Condensed"/>
              <a:cs typeface="Roboto Condensed"/>
              <a:sym typeface="Roboto Condensed"/>
            </a:endParaRPr>
          </a:p>
        </p:txBody>
      </p:sp>
      <p:sp>
        <p:nvSpPr>
          <p:cNvPr id="828" name="Google Shape;828;p39"/>
          <p:cNvSpPr txBox="1"/>
          <p:nvPr/>
        </p:nvSpPr>
        <p:spPr>
          <a:xfrm>
            <a:off x="5862960" y="1075680"/>
            <a:ext cx="6212160" cy="513648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provides the </a:t>
            </a:r>
            <a:r>
              <a:rPr b="1" lang="en-US" sz="2400" strike="noStrike">
                <a:solidFill>
                  <a:srgbClr val="C00000"/>
                </a:solidFill>
                <a:latin typeface="Roboto Condensed"/>
                <a:ea typeface="Roboto Condensed"/>
                <a:cs typeface="Roboto Condensed"/>
                <a:sym typeface="Roboto Condensed"/>
              </a:rPr>
              <a:t>potential</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for </a:t>
            </a:r>
            <a:r>
              <a:rPr b="1" lang="en-US" sz="2400" strike="noStrike">
                <a:solidFill>
                  <a:srgbClr val="C00000"/>
                </a:solidFill>
                <a:latin typeface="Roboto Condensed"/>
                <a:ea typeface="Roboto Condensed"/>
                <a:cs typeface="Roboto Condensed"/>
                <a:sym typeface="Roboto Condensed"/>
              </a:rPr>
              <a:t>rapid development</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Software is developed in a series of evolutionary releases.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Early iteration </a:t>
            </a:r>
            <a:r>
              <a:rPr b="0" lang="en-US" sz="2400" strike="noStrike">
                <a:solidFill>
                  <a:srgbClr val="212121"/>
                </a:solidFill>
                <a:latin typeface="Roboto Condensed"/>
                <a:ea typeface="Roboto Condensed"/>
                <a:cs typeface="Roboto Condensed"/>
                <a:sym typeface="Roboto Condensed"/>
              </a:rPr>
              <a:t>release might be </a:t>
            </a:r>
            <a:r>
              <a:rPr b="1" lang="en-US" sz="2400" strike="noStrike">
                <a:solidFill>
                  <a:srgbClr val="C00000"/>
                </a:solidFill>
                <a:latin typeface="Roboto Condensed"/>
                <a:ea typeface="Roboto Condensed"/>
                <a:cs typeface="Roboto Condensed"/>
                <a:sym typeface="Roboto Condensed"/>
              </a:rPr>
              <a:t>prototype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but </a:t>
            </a:r>
            <a:r>
              <a:rPr b="1" lang="en-US" sz="2400" strike="noStrike">
                <a:solidFill>
                  <a:srgbClr val="C00000"/>
                </a:solidFill>
                <a:latin typeface="Roboto Condensed"/>
                <a:ea typeface="Roboto Condensed"/>
                <a:cs typeface="Roboto Condensed"/>
                <a:sym typeface="Roboto Condensed"/>
              </a:rPr>
              <a:t>later iterations</a:t>
            </a:r>
            <a:r>
              <a:rPr b="0" lang="en-US" sz="2400" strike="noStrike">
                <a:solidFill>
                  <a:srgbClr val="212121"/>
                </a:solidFill>
                <a:latin typeface="Roboto Condensed"/>
                <a:ea typeface="Roboto Condensed"/>
                <a:cs typeface="Roboto Condensed"/>
                <a:sym typeface="Roboto Condensed"/>
              </a:rPr>
              <a:t> provides more </a:t>
            </a:r>
            <a:r>
              <a:rPr b="1" lang="en-US" sz="2400" strike="noStrike">
                <a:solidFill>
                  <a:srgbClr val="C00000"/>
                </a:solidFill>
                <a:latin typeface="Roboto Condensed"/>
                <a:ea typeface="Roboto Condensed"/>
                <a:cs typeface="Roboto Condensed"/>
                <a:sym typeface="Roboto Condensed"/>
              </a:rPr>
              <a:t>complete version of software</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is divided into framework activities (C,P,M,C,D). Each activity represent one segment of the spiral</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Each pass</a:t>
            </a:r>
            <a:r>
              <a:rPr b="0" lang="en-US" sz="2400" strike="noStrike">
                <a:solidFill>
                  <a:srgbClr val="212121"/>
                </a:solidFill>
                <a:latin typeface="Roboto Condensed"/>
                <a:ea typeface="Roboto Condensed"/>
                <a:cs typeface="Roboto Condensed"/>
                <a:sym typeface="Roboto Condensed"/>
              </a:rPr>
              <a:t> through the </a:t>
            </a:r>
            <a:r>
              <a:rPr b="1" lang="en-US" sz="2400" strike="noStrike">
                <a:solidFill>
                  <a:srgbClr val="C00000"/>
                </a:solidFill>
                <a:latin typeface="Roboto Condensed"/>
                <a:ea typeface="Roboto Condensed"/>
                <a:cs typeface="Roboto Condensed"/>
                <a:sym typeface="Roboto Condensed"/>
              </a:rPr>
              <a:t>planning</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region results in  </a:t>
            </a:r>
            <a:r>
              <a:rPr b="1" lang="en-US" sz="2400" strike="noStrike">
                <a:solidFill>
                  <a:srgbClr val="C00000"/>
                </a:solidFill>
                <a:latin typeface="Roboto Condensed"/>
                <a:ea typeface="Roboto Condensed"/>
                <a:cs typeface="Roboto Condensed"/>
                <a:sym typeface="Roboto Condensed"/>
              </a:rPr>
              <a:t>adjustments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to</a:t>
            </a:r>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the </a:t>
            </a:r>
            <a:r>
              <a:rPr b="1" i="0" lang="en-US" sz="2000" u="none" cap="none" strike="noStrike">
                <a:solidFill>
                  <a:srgbClr val="212121"/>
                </a:solidFill>
                <a:latin typeface="Roboto Condensed"/>
                <a:ea typeface="Roboto Condensed"/>
                <a:cs typeface="Roboto Condensed"/>
                <a:sym typeface="Roboto Condensed"/>
              </a:rPr>
              <a:t>project plan</a:t>
            </a:r>
            <a:endParaRPr b="0" i="0" sz="2000" u="none" cap="none" strike="noStrike">
              <a:solidFill>
                <a:srgbClr val="212121"/>
              </a:solidFill>
              <a:latin typeface="Roboto Condensed"/>
              <a:ea typeface="Roboto Condensed"/>
              <a:cs typeface="Roboto Condensed"/>
              <a:sym typeface="Roboto Condensed"/>
            </a:endParaRPr>
          </a:p>
          <a:p>
            <a:pPr indent="-352080" lvl="1" marL="809640" marR="0" rtl="0" algn="just">
              <a:lnSpc>
                <a:spcPct val="90000"/>
              </a:lnSpc>
              <a:spcBef>
                <a:spcPts val="499"/>
              </a:spcBef>
              <a:spcAft>
                <a:spcPts val="0"/>
              </a:spcAft>
              <a:buClr>
                <a:srgbClr val="B84742"/>
              </a:buClr>
              <a:buSzPts val="2000"/>
              <a:buFont typeface="Noto Sans Symbols"/>
              <a:buChar char="⮩"/>
            </a:pPr>
            <a:r>
              <a:rPr b="1" i="0" lang="en-US" sz="2000" u="none" cap="none" strike="noStrike">
                <a:solidFill>
                  <a:srgbClr val="212121"/>
                </a:solidFill>
                <a:latin typeface="Roboto Condensed"/>
                <a:ea typeface="Roboto Condensed"/>
                <a:cs typeface="Roboto Condensed"/>
                <a:sym typeface="Roboto Condensed"/>
              </a:rPr>
              <a:t>Cost</a:t>
            </a:r>
            <a:r>
              <a:rPr b="0" i="0" lang="en-US" sz="2000" u="none" cap="none" strike="noStrike">
                <a:solidFill>
                  <a:srgbClr val="212121"/>
                </a:solidFill>
                <a:latin typeface="Roboto Condensed"/>
                <a:ea typeface="Roboto Condensed"/>
                <a:cs typeface="Roboto Condensed"/>
                <a:sym typeface="Roboto Condensed"/>
              </a:rPr>
              <a:t> &amp; </a:t>
            </a:r>
            <a:r>
              <a:rPr b="1" i="0" lang="en-US" sz="2000" u="none" cap="none" strike="noStrike">
                <a:solidFill>
                  <a:srgbClr val="212121"/>
                </a:solidFill>
                <a:latin typeface="Roboto Condensed"/>
                <a:ea typeface="Roboto Condensed"/>
                <a:cs typeface="Roboto Condensed"/>
                <a:sym typeface="Roboto Condensed"/>
              </a:rPr>
              <a:t>schedule </a:t>
            </a:r>
            <a:r>
              <a:rPr b="0" i="0" lang="en-US" sz="2000" u="none" cap="none" strike="noStrike">
                <a:solidFill>
                  <a:srgbClr val="212121"/>
                </a:solidFill>
                <a:latin typeface="Roboto Condensed"/>
                <a:ea typeface="Roboto Condensed"/>
                <a:cs typeface="Roboto Condensed"/>
                <a:sym typeface="Roboto Condensed"/>
              </a:rPr>
              <a:t>based on feedback</a:t>
            </a:r>
            <a:endParaRPr/>
          </a:p>
          <a:p>
            <a:pPr indent="0" lvl="0" marL="0" marR="0" rtl="0" algn="just">
              <a:lnSpc>
                <a:spcPct val="90000"/>
              </a:lnSpc>
              <a:spcBef>
                <a:spcPts val="1001"/>
              </a:spcBef>
              <a:spcAft>
                <a:spcPts val="0"/>
              </a:spcAft>
              <a:buNone/>
            </a:pPr>
            <a:r>
              <a:t/>
            </a:r>
            <a:endParaRPr b="0" sz="2000" strike="noStrike">
              <a:solidFill>
                <a:srgbClr val="212121"/>
              </a:solidFill>
              <a:latin typeface="Roboto Condensed"/>
              <a:ea typeface="Roboto Condensed"/>
              <a:cs typeface="Roboto Condensed"/>
              <a:sym typeface="Roboto Condensed"/>
            </a:endParaRPr>
          </a:p>
        </p:txBody>
      </p:sp>
      <p:pic>
        <p:nvPicPr>
          <p:cNvPr id="829" name="Google Shape;829;p39"/>
          <p:cNvPicPr preferRelativeResize="0"/>
          <p:nvPr/>
        </p:nvPicPr>
        <p:blipFill rotWithShape="1">
          <a:blip r:embed="rId3">
            <a:alphaModFix/>
          </a:blip>
          <a:srcRect b="0" l="0" r="0" t="0"/>
          <a:stretch/>
        </p:blipFill>
        <p:spPr>
          <a:xfrm>
            <a:off x="232200" y="1586880"/>
            <a:ext cx="5200200" cy="3443760"/>
          </a:xfrm>
          <a:prstGeom prst="rect">
            <a:avLst/>
          </a:prstGeom>
          <a:noFill/>
          <a:ln>
            <a:noFill/>
          </a:ln>
        </p:spPr>
      </p:pic>
      <p:cxnSp>
        <p:nvCxnSpPr>
          <p:cNvPr id="830" name="Google Shape;830;p39"/>
          <p:cNvCxnSpPr/>
          <p:nvPr/>
        </p:nvCxnSpPr>
        <p:spPr>
          <a:xfrm>
            <a:off x="5568120" y="711000"/>
            <a:ext cx="68760" cy="589284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0"/>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The Spiral Model Cont.</a:t>
            </a:r>
            <a:endParaRPr b="0" sz="3400" strike="noStrike">
              <a:solidFill>
                <a:srgbClr val="212121"/>
              </a:solidFill>
              <a:latin typeface="Roboto Condensed"/>
              <a:ea typeface="Roboto Condensed"/>
              <a:cs typeface="Roboto Condensed"/>
              <a:sym typeface="Roboto Condensed"/>
            </a:endParaRPr>
          </a:p>
        </p:txBody>
      </p:sp>
      <p:sp>
        <p:nvSpPr>
          <p:cNvPr id="836" name="Google Shape;836;p40"/>
          <p:cNvSpPr/>
          <p:nvPr/>
        </p:nvSpPr>
        <p:spPr>
          <a:xfrm>
            <a:off x="292680" y="849600"/>
            <a:ext cx="367380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When to use Spiral Model?</a:t>
            </a:r>
            <a:endParaRPr b="0" sz="2400" strike="noStrike">
              <a:solidFill>
                <a:schemeClr val="dk1"/>
              </a:solidFill>
              <a:latin typeface="Arial"/>
              <a:ea typeface="Arial"/>
              <a:cs typeface="Arial"/>
              <a:sym typeface="Arial"/>
            </a:endParaRPr>
          </a:p>
        </p:txBody>
      </p:sp>
      <p:cxnSp>
        <p:nvCxnSpPr>
          <p:cNvPr id="837" name="Google Shape;837;p40"/>
          <p:cNvCxnSpPr/>
          <p:nvPr/>
        </p:nvCxnSpPr>
        <p:spPr>
          <a:xfrm>
            <a:off x="1387800" y="1311120"/>
            <a:ext cx="32472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38" name="Google Shape;838;p40"/>
          <p:cNvSpPr txBox="1"/>
          <p:nvPr/>
        </p:nvSpPr>
        <p:spPr>
          <a:xfrm>
            <a:off x="279360" y="1391760"/>
            <a:ext cx="4451400" cy="436320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For development of </a:t>
            </a:r>
            <a:r>
              <a:rPr b="1" lang="en-US" sz="2400" strike="noStrike">
                <a:solidFill>
                  <a:srgbClr val="C00000"/>
                </a:solidFill>
                <a:latin typeface="Roboto Condensed"/>
                <a:ea typeface="Roboto Condensed"/>
                <a:cs typeface="Roboto Condensed"/>
                <a:sym typeface="Roboto Condensed"/>
              </a:rPr>
              <a:t>large scale /  high-risk projects</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When costs and </a:t>
            </a:r>
            <a:r>
              <a:rPr b="1" lang="en-US" sz="2400" strike="noStrike">
                <a:solidFill>
                  <a:srgbClr val="C00000"/>
                </a:solidFill>
                <a:latin typeface="Roboto Condensed"/>
                <a:ea typeface="Roboto Condensed"/>
                <a:cs typeface="Roboto Condensed"/>
                <a:sym typeface="Roboto Condensed"/>
              </a:rPr>
              <a:t>risk evaluation is important</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Users are </a:t>
            </a:r>
            <a:r>
              <a:rPr b="1" lang="en-US" sz="2400" strike="noStrike">
                <a:solidFill>
                  <a:srgbClr val="C00000"/>
                </a:solidFill>
                <a:latin typeface="Roboto Condensed"/>
                <a:ea typeface="Roboto Condensed"/>
                <a:cs typeface="Roboto Condensed"/>
                <a:sym typeface="Roboto Condensed"/>
              </a:rPr>
              <a:t>unsure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of their </a:t>
            </a:r>
            <a:r>
              <a:rPr b="1" lang="en-US" sz="2400" strike="noStrike">
                <a:solidFill>
                  <a:srgbClr val="C00000"/>
                </a:solidFill>
                <a:latin typeface="Roboto Condensed"/>
                <a:ea typeface="Roboto Condensed"/>
                <a:cs typeface="Roboto Condensed"/>
                <a:sym typeface="Roboto Condensed"/>
              </a:rPr>
              <a:t>needs</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Requirements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are </a:t>
            </a:r>
            <a:r>
              <a:rPr b="1" lang="en-US" sz="2400" strike="noStrike">
                <a:solidFill>
                  <a:srgbClr val="C00000"/>
                </a:solidFill>
                <a:latin typeface="Roboto Condensed"/>
                <a:ea typeface="Roboto Condensed"/>
                <a:cs typeface="Roboto Condensed"/>
                <a:sym typeface="Roboto Condensed"/>
              </a:rPr>
              <a:t>complex</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New product line.</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Significant (</a:t>
            </a:r>
            <a:r>
              <a:rPr b="1" lang="en-US" sz="2400" strike="noStrike">
                <a:solidFill>
                  <a:srgbClr val="C00000"/>
                </a:solidFill>
                <a:latin typeface="Roboto Condensed"/>
                <a:ea typeface="Roboto Condensed"/>
                <a:cs typeface="Roboto Condensed"/>
                <a:sym typeface="Roboto Condensed"/>
              </a:rPr>
              <a:t>considerable</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changes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are expected.</a:t>
            </a:r>
            <a:endParaRPr/>
          </a:p>
        </p:txBody>
      </p:sp>
      <p:cxnSp>
        <p:nvCxnSpPr>
          <p:cNvPr id="839" name="Google Shape;839;p40"/>
          <p:cNvCxnSpPr/>
          <p:nvPr/>
        </p:nvCxnSpPr>
        <p:spPr>
          <a:xfrm>
            <a:off x="4852080" y="717840"/>
            <a:ext cx="68760" cy="5892840"/>
          </a:xfrm>
          <a:prstGeom prst="straightConnector1">
            <a:avLst/>
          </a:prstGeom>
          <a:noFill/>
          <a:ln cap="flat" cmpd="sng" w="38150">
            <a:solidFill>
              <a:srgbClr val="8C8C8C"/>
            </a:solidFill>
            <a:prstDash val="solid"/>
            <a:miter lim="8000"/>
            <a:headEnd len="sm" w="sm" type="none"/>
            <a:tailEnd len="sm" w="sm" type="none"/>
          </a:ln>
        </p:spPr>
      </p:cxnSp>
      <p:sp>
        <p:nvSpPr>
          <p:cNvPr id="840" name="Google Shape;840;p40"/>
          <p:cNvSpPr/>
          <p:nvPr/>
        </p:nvSpPr>
        <p:spPr>
          <a:xfrm>
            <a:off x="5138280" y="849600"/>
            <a:ext cx="19882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Advantages</a:t>
            </a:r>
            <a:endParaRPr b="0" sz="2400" strike="noStrike">
              <a:solidFill>
                <a:schemeClr val="dk1"/>
              </a:solidFill>
              <a:latin typeface="Arial"/>
              <a:ea typeface="Arial"/>
              <a:cs typeface="Arial"/>
              <a:sym typeface="Arial"/>
            </a:endParaRPr>
          </a:p>
        </p:txBody>
      </p:sp>
      <p:sp>
        <p:nvSpPr>
          <p:cNvPr id="841" name="Google Shape;841;p40"/>
          <p:cNvSpPr/>
          <p:nvPr/>
        </p:nvSpPr>
        <p:spPr>
          <a:xfrm>
            <a:off x="5042520" y="1378440"/>
            <a:ext cx="6992280" cy="229680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8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High amount of risk analysis hence, </a:t>
            </a:r>
            <a:r>
              <a:rPr b="1" lang="en-US" sz="2400" strike="noStrike">
                <a:solidFill>
                  <a:srgbClr val="C00000"/>
                </a:solidFill>
                <a:latin typeface="Roboto Condensed"/>
                <a:ea typeface="Roboto Condensed"/>
                <a:cs typeface="Roboto Condensed"/>
                <a:sym typeface="Roboto Condensed"/>
              </a:rPr>
              <a:t>avoidance of Risk</a:t>
            </a:r>
            <a:r>
              <a:rPr b="0" lang="en-US" sz="2400" strike="noStrike">
                <a:solidFill>
                  <a:srgbClr val="212121"/>
                </a:solidFill>
                <a:latin typeface="Roboto Condensed"/>
                <a:ea typeface="Roboto Condensed"/>
                <a:cs typeface="Roboto Condensed"/>
                <a:sym typeface="Roboto Condensed"/>
              </a:rPr>
              <a:t> is enhanced.</a:t>
            </a:r>
            <a:endParaRPr b="0" sz="2400" strike="noStrike">
              <a:solidFill>
                <a:schemeClr val="dk1"/>
              </a:solidFill>
              <a:latin typeface="Arial"/>
              <a:ea typeface="Arial"/>
              <a:cs typeface="Arial"/>
              <a:sym typeface="Arial"/>
            </a:endParaRPr>
          </a:p>
          <a:p>
            <a:pPr indent="-264599" lvl="0" marL="264960" marR="0" rtl="0" algn="just">
              <a:lnSpc>
                <a:spcPct val="80000"/>
              </a:lnSpc>
              <a:spcBef>
                <a:spcPts val="1001"/>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Strong</a:t>
            </a:r>
            <a:r>
              <a:rPr b="0" lang="en-US" sz="2400" strike="noStrike">
                <a:solidFill>
                  <a:srgbClr val="212121"/>
                </a:solidFill>
                <a:latin typeface="Roboto Condensed"/>
                <a:ea typeface="Roboto Condensed"/>
                <a:cs typeface="Roboto Condensed"/>
                <a:sym typeface="Roboto Condensed"/>
              </a:rPr>
              <a:t> </a:t>
            </a:r>
            <a:r>
              <a:rPr b="1" lang="en-US" sz="2400" strike="noStrike">
                <a:solidFill>
                  <a:srgbClr val="C00000"/>
                </a:solidFill>
                <a:latin typeface="Roboto Condensed"/>
                <a:ea typeface="Roboto Condensed"/>
                <a:cs typeface="Roboto Condensed"/>
                <a:sym typeface="Roboto Condensed"/>
              </a:rPr>
              <a:t>approval</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and </a:t>
            </a:r>
            <a:r>
              <a:rPr b="1" lang="en-US" sz="2400" strike="noStrike">
                <a:solidFill>
                  <a:srgbClr val="C00000"/>
                </a:solidFill>
                <a:latin typeface="Roboto Condensed"/>
                <a:ea typeface="Roboto Condensed"/>
                <a:cs typeface="Roboto Condensed"/>
                <a:sym typeface="Roboto Condensed"/>
              </a:rPr>
              <a:t>documentation</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control.</a:t>
            </a:r>
            <a:endParaRPr b="0" sz="2400" strike="noStrike">
              <a:solidFill>
                <a:schemeClr val="dk1"/>
              </a:solidFill>
              <a:latin typeface="Arial"/>
              <a:ea typeface="Arial"/>
              <a:cs typeface="Arial"/>
              <a:sym typeface="Arial"/>
            </a:endParaRPr>
          </a:p>
          <a:p>
            <a:pPr indent="-264599" lvl="0" marL="264960" marR="0" rtl="0" algn="just">
              <a:lnSpc>
                <a:spcPct val="8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Additional functionality </a:t>
            </a:r>
            <a:r>
              <a:rPr b="0" lang="en-US" sz="2400" strike="noStrike">
                <a:solidFill>
                  <a:srgbClr val="212121"/>
                </a:solidFill>
                <a:latin typeface="Roboto Condensed"/>
                <a:ea typeface="Roboto Condensed"/>
                <a:cs typeface="Roboto Condensed"/>
                <a:sym typeface="Roboto Condensed"/>
              </a:rPr>
              <a:t>can be </a:t>
            </a:r>
            <a:r>
              <a:rPr b="1" lang="en-US" sz="2400" strike="noStrike">
                <a:solidFill>
                  <a:srgbClr val="C00000"/>
                </a:solidFill>
                <a:latin typeface="Roboto Condensed"/>
                <a:ea typeface="Roboto Condensed"/>
                <a:cs typeface="Roboto Condensed"/>
                <a:sym typeface="Roboto Condensed"/>
              </a:rPr>
              <a:t>added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later.</a:t>
            </a:r>
            <a:endParaRPr b="0" sz="2400" strike="noStrike">
              <a:solidFill>
                <a:schemeClr val="dk1"/>
              </a:solidFill>
              <a:latin typeface="Arial"/>
              <a:ea typeface="Arial"/>
              <a:cs typeface="Arial"/>
              <a:sym typeface="Arial"/>
            </a:endParaRPr>
          </a:p>
          <a:p>
            <a:pPr indent="-264599" lvl="0" marL="264960" marR="0" rtl="0" algn="just">
              <a:lnSpc>
                <a:spcPct val="8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Software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is </a:t>
            </a:r>
            <a:r>
              <a:rPr b="1" lang="en-US" sz="2400" strike="noStrike">
                <a:solidFill>
                  <a:srgbClr val="C00000"/>
                </a:solidFill>
                <a:latin typeface="Roboto Condensed"/>
                <a:ea typeface="Roboto Condensed"/>
                <a:cs typeface="Roboto Condensed"/>
                <a:sym typeface="Roboto Condensed"/>
              </a:rPr>
              <a:t>produced early </a:t>
            </a:r>
            <a:r>
              <a:rPr b="0" lang="en-US" sz="2400" strike="noStrike">
                <a:solidFill>
                  <a:srgbClr val="212121"/>
                </a:solidFill>
                <a:latin typeface="Roboto Condensed"/>
                <a:ea typeface="Roboto Condensed"/>
                <a:cs typeface="Roboto Condensed"/>
                <a:sym typeface="Roboto Condensed"/>
              </a:rPr>
              <a:t>in the Software Life Cycle.</a:t>
            </a:r>
            <a:endParaRPr b="0" sz="2400" strike="noStrike">
              <a:solidFill>
                <a:schemeClr val="dk1"/>
              </a:solidFill>
              <a:latin typeface="Arial"/>
              <a:ea typeface="Arial"/>
              <a:cs typeface="Arial"/>
              <a:sym typeface="Arial"/>
            </a:endParaRPr>
          </a:p>
        </p:txBody>
      </p:sp>
      <p:cxnSp>
        <p:nvCxnSpPr>
          <p:cNvPr id="842" name="Google Shape;842;p40"/>
          <p:cNvCxnSpPr/>
          <p:nvPr/>
        </p:nvCxnSpPr>
        <p:spPr>
          <a:xfrm>
            <a:off x="7115760" y="1307160"/>
            <a:ext cx="486216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43" name="Google Shape;843;p40"/>
          <p:cNvSpPr/>
          <p:nvPr/>
        </p:nvSpPr>
        <p:spPr>
          <a:xfrm>
            <a:off x="5134680" y="3540960"/>
            <a:ext cx="19882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Disadvantages</a:t>
            </a:r>
            <a:endParaRPr b="0" sz="2400" strike="noStrike">
              <a:solidFill>
                <a:schemeClr val="dk1"/>
              </a:solidFill>
              <a:latin typeface="Arial"/>
              <a:ea typeface="Arial"/>
              <a:cs typeface="Arial"/>
              <a:sym typeface="Arial"/>
            </a:endParaRPr>
          </a:p>
        </p:txBody>
      </p:sp>
      <p:cxnSp>
        <p:nvCxnSpPr>
          <p:cNvPr id="844" name="Google Shape;844;p40"/>
          <p:cNvCxnSpPr/>
          <p:nvPr/>
        </p:nvCxnSpPr>
        <p:spPr>
          <a:xfrm>
            <a:off x="7123320" y="4006440"/>
            <a:ext cx="466956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45" name="Google Shape;845;p40"/>
          <p:cNvSpPr/>
          <p:nvPr/>
        </p:nvSpPr>
        <p:spPr>
          <a:xfrm>
            <a:off x="5095080" y="4138920"/>
            <a:ext cx="6890400" cy="2924280"/>
          </a:xfrm>
          <a:prstGeom prst="rect">
            <a:avLst/>
          </a:prstGeom>
          <a:noFill/>
          <a:ln>
            <a:noFill/>
          </a:ln>
        </p:spPr>
        <p:txBody>
          <a:bodyPr anchorCtr="0" anchor="t" bIns="45700" lIns="91425" spcFirstLastPara="1" rIns="91425" wrap="square" tIns="45700">
            <a:norm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Can be </a:t>
            </a:r>
            <a:r>
              <a:rPr b="1" lang="en-US" sz="2400" strike="noStrike">
                <a:solidFill>
                  <a:srgbClr val="C00000"/>
                </a:solidFill>
                <a:latin typeface="Roboto Condensed"/>
                <a:ea typeface="Roboto Condensed"/>
                <a:cs typeface="Roboto Condensed"/>
                <a:sym typeface="Roboto Condensed"/>
              </a:rPr>
              <a:t>a costly model</a:t>
            </a:r>
            <a:r>
              <a:rPr b="0" lang="en-US" sz="2400" strike="noStrike">
                <a:solidFill>
                  <a:srgbClr val="212121"/>
                </a:solidFill>
                <a:latin typeface="Roboto Condensed"/>
                <a:ea typeface="Roboto Condensed"/>
                <a:cs typeface="Roboto Condensed"/>
                <a:sym typeface="Roboto Condensed"/>
              </a:rPr>
              <a:t> to use.</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Risk analysis </a:t>
            </a:r>
            <a:r>
              <a:rPr b="1" lang="en-US" sz="2400" strike="noStrike">
                <a:solidFill>
                  <a:srgbClr val="C00000"/>
                </a:solidFill>
                <a:latin typeface="Roboto Condensed"/>
                <a:ea typeface="Roboto Condensed"/>
                <a:cs typeface="Roboto Condensed"/>
                <a:sym typeface="Roboto Condensed"/>
              </a:rPr>
              <a:t>requires highly specific expertise</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Project’s success is highly dependent on the risk analysis phase.</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Doesn’t work well for smaller projects.</a:t>
            </a:r>
            <a:endParaRPr b="0" sz="24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5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xEl>
                                              <p:pRg end="5" st="5"/>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39"/>
                                        </p:tgtEl>
                                        <p:attrNameLst>
                                          <p:attrName>style.visibility</p:attrName>
                                        </p:attrNameLst>
                                      </p:cBhvr>
                                      <p:to>
                                        <p:strVal val="visible"/>
                                      </p:to>
                                    </p:set>
                                    <p:animEffect filter="fade" transition="in">
                                      <p:cBhvr>
                                        <p:cTn dur="500"/>
                                        <p:tgtEl>
                                          <p:spTgt spid="8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41"/>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Rapid Application Development Model (RAD)</a:t>
            </a:r>
            <a:endParaRPr b="0" sz="3400" strike="noStrike">
              <a:solidFill>
                <a:srgbClr val="212121"/>
              </a:solidFill>
              <a:latin typeface="Roboto Condensed"/>
              <a:ea typeface="Roboto Condensed"/>
              <a:cs typeface="Roboto Condensed"/>
              <a:sym typeface="Roboto Condensed"/>
            </a:endParaRPr>
          </a:p>
        </p:txBody>
      </p:sp>
      <p:sp>
        <p:nvSpPr>
          <p:cNvPr id="851" name="Google Shape;851;p41"/>
          <p:cNvSpPr/>
          <p:nvPr/>
        </p:nvSpPr>
        <p:spPr>
          <a:xfrm>
            <a:off x="140760" y="1229760"/>
            <a:ext cx="2209320" cy="53316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Communication</a:t>
            </a:r>
            <a:endParaRPr b="0" sz="2400" strike="noStrike">
              <a:solidFill>
                <a:schemeClr val="dk1"/>
              </a:solidFill>
              <a:latin typeface="Arial"/>
              <a:ea typeface="Arial"/>
              <a:cs typeface="Arial"/>
              <a:sym typeface="Arial"/>
            </a:endParaRPr>
          </a:p>
        </p:txBody>
      </p:sp>
      <p:sp>
        <p:nvSpPr>
          <p:cNvPr id="852" name="Google Shape;852;p41"/>
          <p:cNvSpPr/>
          <p:nvPr/>
        </p:nvSpPr>
        <p:spPr>
          <a:xfrm>
            <a:off x="140760" y="2220480"/>
            <a:ext cx="1899000" cy="53316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Planning</a:t>
            </a:r>
            <a:endParaRPr b="0" sz="2400" strike="noStrike">
              <a:solidFill>
                <a:schemeClr val="dk1"/>
              </a:solidFill>
              <a:latin typeface="Arial"/>
              <a:ea typeface="Arial"/>
              <a:cs typeface="Arial"/>
              <a:sym typeface="Arial"/>
            </a:endParaRPr>
          </a:p>
        </p:txBody>
      </p:sp>
      <p:sp>
        <p:nvSpPr>
          <p:cNvPr id="853" name="Google Shape;853;p41"/>
          <p:cNvSpPr/>
          <p:nvPr/>
        </p:nvSpPr>
        <p:spPr>
          <a:xfrm>
            <a:off x="7171920" y="3562200"/>
            <a:ext cx="1752120" cy="533160"/>
          </a:xfrm>
          <a:prstGeom prst="rect">
            <a:avLst/>
          </a:prstGeom>
          <a:solidFill>
            <a:schemeClr val="accent1"/>
          </a:solidFill>
          <a:ln cap="flat" cmpd="sng" w="25400">
            <a:solidFill>
              <a:srgbClr val="696969"/>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Deployment</a:t>
            </a:r>
            <a:endParaRPr b="0" sz="2400" strike="noStrike">
              <a:solidFill>
                <a:schemeClr val="dk1"/>
              </a:solidFill>
              <a:latin typeface="Arial"/>
              <a:ea typeface="Arial"/>
              <a:cs typeface="Arial"/>
              <a:sym typeface="Arial"/>
            </a:endParaRPr>
          </a:p>
        </p:txBody>
      </p:sp>
      <p:sp>
        <p:nvSpPr>
          <p:cNvPr id="854" name="Google Shape;854;p41"/>
          <p:cNvSpPr/>
          <p:nvPr/>
        </p:nvSpPr>
        <p:spPr>
          <a:xfrm>
            <a:off x="2752200" y="934200"/>
            <a:ext cx="4038120" cy="5409720"/>
          </a:xfrm>
          <a:prstGeom prst="rect">
            <a:avLst/>
          </a:prstGeom>
          <a:gradFill>
            <a:gsLst>
              <a:gs pos="0">
                <a:srgbClr val="C5C5C5"/>
              </a:gs>
              <a:gs pos="100000">
                <a:srgbClr val="BABABA"/>
              </a:gs>
            </a:gsLst>
            <a:lin ang="5400000" scaled="0"/>
          </a:gradFill>
          <a:ln cap="flat" cmpd="sng" w="9525">
            <a:solidFill>
              <a:srgbClr val="8C8C8C"/>
            </a:solidFill>
            <a:prstDash val="solid"/>
            <a:miter lim="8000"/>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1"/>
          <p:cNvSpPr/>
          <p:nvPr/>
        </p:nvSpPr>
        <p:spPr>
          <a:xfrm>
            <a:off x="2904480" y="1049040"/>
            <a:ext cx="3733560" cy="16909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1"/>
          <p:cNvSpPr/>
          <p:nvPr/>
        </p:nvSpPr>
        <p:spPr>
          <a:xfrm>
            <a:off x="2904480" y="1050120"/>
            <a:ext cx="3733560" cy="45684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Team - 1</a:t>
            </a:r>
            <a:endParaRPr b="0" sz="2400" strike="noStrike">
              <a:solidFill>
                <a:schemeClr val="dk1"/>
              </a:solidFill>
              <a:latin typeface="Arial"/>
              <a:ea typeface="Arial"/>
              <a:cs typeface="Arial"/>
              <a:sym typeface="Arial"/>
            </a:endParaRPr>
          </a:p>
        </p:txBody>
      </p:sp>
      <p:sp>
        <p:nvSpPr>
          <p:cNvPr id="857" name="Google Shape;857;p41"/>
          <p:cNvSpPr/>
          <p:nvPr/>
        </p:nvSpPr>
        <p:spPr>
          <a:xfrm>
            <a:off x="3168000" y="1621800"/>
            <a:ext cx="1333080" cy="41004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Modeling</a:t>
            </a:r>
            <a:endParaRPr b="0" sz="1800" strike="noStrike">
              <a:solidFill>
                <a:schemeClr val="dk1"/>
              </a:solidFill>
              <a:latin typeface="Arial"/>
              <a:ea typeface="Arial"/>
              <a:cs typeface="Arial"/>
              <a:sym typeface="Arial"/>
            </a:endParaRPr>
          </a:p>
        </p:txBody>
      </p:sp>
      <p:sp>
        <p:nvSpPr>
          <p:cNvPr id="858" name="Google Shape;858;p41"/>
          <p:cNvSpPr/>
          <p:nvPr/>
        </p:nvSpPr>
        <p:spPr>
          <a:xfrm>
            <a:off x="4797360" y="2130480"/>
            <a:ext cx="1485720" cy="41004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Construction</a:t>
            </a:r>
            <a:endParaRPr b="0" sz="1800" strike="noStrike">
              <a:solidFill>
                <a:schemeClr val="dk1"/>
              </a:solidFill>
              <a:latin typeface="Arial"/>
              <a:ea typeface="Arial"/>
              <a:cs typeface="Arial"/>
              <a:sym typeface="Arial"/>
            </a:endParaRPr>
          </a:p>
        </p:txBody>
      </p:sp>
      <p:sp>
        <p:nvSpPr>
          <p:cNvPr id="859" name="Google Shape;859;p41"/>
          <p:cNvSpPr/>
          <p:nvPr/>
        </p:nvSpPr>
        <p:spPr>
          <a:xfrm rot="5400000">
            <a:off x="4029480" y="1692720"/>
            <a:ext cx="402480" cy="1081080"/>
          </a:xfrm>
          <a:prstGeom prst="bentUpArrow">
            <a:avLst>
              <a:gd fmla="val 25000" name="adj1"/>
              <a:gd fmla="val 25000" name="adj2"/>
              <a:gd fmla="val 25000" name="adj3"/>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1"/>
          <p:cNvSpPr/>
          <p:nvPr/>
        </p:nvSpPr>
        <p:spPr>
          <a:xfrm>
            <a:off x="826560" y="1763280"/>
            <a:ext cx="228240" cy="456840"/>
          </a:xfrm>
          <a:prstGeom prst="downArrow">
            <a:avLst>
              <a:gd fmla="val 50000" name="adj1"/>
              <a:gd fmla="val 50000" name="adj2"/>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1"/>
          <p:cNvSpPr/>
          <p:nvPr/>
        </p:nvSpPr>
        <p:spPr>
          <a:xfrm>
            <a:off x="2009520" y="2332440"/>
            <a:ext cx="742320" cy="343080"/>
          </a:xfrm>
          <a:prstGeom prst="rightArrow">
            <a:avLst>
              <a:gd fmla="val 50000" name="adj1"/>
              <a:gd fmla="val 50000" name="adj2"/>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1"/>
          <p:cNvSpPr/>
          <p:nvPr/>
        </p:nvSpPr>
        <p:spPr>
          <a:xfrm>
            <a:off x="2904480" y="2816280"/>
            <a:ext cx="3733560" cy="16909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1"/>
          <p:cNvSpPr/>
          <p:nvPr/>
        </p:nvSpPr>
        <p:spPr>
          <a:xfrm>
            <a:off x="2904480" y="2817360"/>
            <a:ext cx="3733560" cy="45684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Team - 2</a:t>
            </a:r>
            <a:endParaRPr b="0" sz="2400" strike="noStrike">
              <a:solidFill>
                <a:schemeClr val="dk1"/>
              </a:solidFill>
              <a:latin typeface="Arial"/>
              <a:ea typeface="Arial"/>
              <a:cs typeface="Arial"/>
              <a:sym typeface="Arial"/>
            </a:endParaRPr>
          </a:p>
        </p:txBody>
      </p:sp>
      <p:sp>
        <p:nvSpPr>
          <p:cNvPr id="864" name="Google Shape;864;p41"/>
          <p:cNvSpPr/>
          <p:nvPr/>
        </p:nvSpPr>
        <p:spPr>
          <a:xfrm>
            <a:off x="3168000" y="3389040"/>
            <a:ext cx="1333080" cy="41004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Modeling</a:t>
            </a:r>
            <a:endParaRPr b="0" sz="1800" strike="noStrike">
              <a:solidFill>
                <a:schemeClr val="dk1"/>
              </a:solidFill>
              <a:latin typeface="Arial"/>
              <a:ea typeface="Arial"/>
              <a:cs typeface="Arial"/>
              <a:sym typeface="Arial"/>
            </a:endParaRPr>
          </a:p>
        </p:txBody>
      </p:sp>
      <p:sp>
        <p:nvSpPr>
          <p:cNvPr id="865" name="Google Shape;865;p41"/>
          <p:cNvSpPr/>
          <p:nvPr/>
        </p:nvSpPr>
        <p:spPr>
          <a:xfrm>
            <a:off x="4797360" y="3897720"/>
            <a:ext cx="1485720" cy="41004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Construction</a:t>
            </a:r>
            <a:endParaRPr b="0" sz="1800" strike="noStrike">
              <a:solidFill>
                <a:schemeClr val="dk1"/>
              </a:solidFill>
              <a:latin typeface="Arial"/>
              <a:ea typeface="Arial"/>
              <a:cs typeface="Arial"/>
              <a:sym typeface="Arial"/>
            </a:endParaRPr>
          </a:p>
        </p:txBody>
      </p:sp>
      <p:sp>
        <p:nvSpPr>
          <p:cNvPr id="866" name="Google Shape;866;p41"/>
          <p:cNvSpPr/>
          <p:nvPr/>
        </p:nvSpPr>
        <p:spPr>
          <a:xfrm rot="5400000">
            <a:off x="4029480" y="3459960"/>
            <a:ext cx="402480" cy="1081080"/>
          </a:xfrm>
          <a:prstGeom prst="bentUpArrow">
            <a:avLst>
              <a:gd fmla="val 25000" name="adj1"/>
              <a:gd fmla="val 25000" name="adj2"/>
              <a:gd fmla="val 25000" name="adj3"/>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1"/>
          <p:cNvSpPr/>
          <p:nvPr/>
        </p:nvSpPr>
        <p:spPr>
          <a:xfrm>
            <a:off x="2904480" y="4552920"/>
            <a:ext cx="3733560" cy="1690920"/>
          </a:xfrm>
          <a:prstGeom prst="rect">
            <a:avLst/>
          </a:prstGeom>
          <a:solidFill>
            <a:schemeClr val="lt1"/>
          </a:solidFill>
          <a:ln cap="flat" cmpd="sng" w="254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1"/>
          <p:cNvSpPr/>
          <p:nvPr/>
        </p:nvSpPr>
        <p:spPr>
          <a:xfrm>
            <a:off x="2904480" y="4567680"/>
            <a:ext cx="3733560" cy="45684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Team - 3</a:t>
            </a:r>
            <a:endParaRPr b="0" sz="2400" strike="noStrike">
              <a:solidFill>
                <a:schemeClr val="dk1"/>
              </a:solidFill>
              <a:latin typeface="Arial"/>
              <a:ea typeface="Arial"/>
              <a:cs typeface="Arial"/>
              <a:sym typeface="Arial"/>
            </a:endParaRPr>
          </a:p>
        </p:txBody>
      </p:sp>
      <p:sp>
        <p:nvSpPr>
          <p:cNvPr id="869" name="Google Shape;869;p41"/>
          <p:cNvSpPr/>
          <p:nvPr/>
        </p:nvSpPr>
        <p:spPr>
          <a:xfrm>
            <a:off x="3168000" y="5112000"/>
            <a:ext cx="1333080" cy="41004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Modeling</a:t>
            </a:r>
            <a:endParaRPr b="0" sz="1800" strike="noStrike">
              <a:solidFill>
                <a:schemeClr val="dk1"/>
              </a:solidFill>
              <a:latin typeface="Arial"/>
              <a:ea typeface="Arial"/>
              <a:cs typeface="Arial"/>
              <a:sym typeface="Arial"/>
            </a:endParaRPr>
          </a:p>
        </p:txBody>
      </p:sp>
      <p:sp>
        <p:nvSpPr>
          <p:cNvPr id="870" name="Google Shape;870;p41"/>
          <p:cNvSpPr/>
          <p:nvPr/>
        </p:nvSpPr>
        <p:spPr>
          <a:xfrm>
            <a:off x="4797360" y="5621040"/>
            <a:ext cx="1485720" cy="41004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Construction</a:t>
            </a:r>
            <a:endParaRPr b="0" sz="1800" strike="noStrike">
              <a:solidFill>
                <a:schemeClr val="dk1"/>
              </a:solidFill>
              <a:latin typeface="Arial"/>
              <a:ea typeface="Arial"/>
              <a:cs typeface="Arial"/>
              <a:sym typeface="Arial"/>
            </a:endParaRPr>
          </a:p>
        </p:txBody>
      </p:sp>
      <p:sp>
        <p:nvSpPr>
          <p:cNvPr id="871" name="Google Shape;871;p41"/>
          <p:cNvSpPr/>
          <p:nvPr/>
        </p:nvSpPr>
        <p:spPr>
          <a:xfrm rot="5400000">
            <a:off x="4029480" y="5183280"/>
            <a:ext cx="402480" cy="1081080"/>
          </a:xfrm>
          <a:prstGeom prst="bentUpArrow">
            <a:avLst>
              <a:gd fmla="val 25000" name="adj1"/>
              <a:gd fmla="val 25000" name="adj2"/>
              <a:gd fmla="val 25000" name="adj3"/>
            </a:avLst>
          </a:prstGeom>
          <a:solidFill>
            <a:schemeClr val="lt1"/>
          </a:solidFill>
          <a:ln cap="flat" cmpd="sng" w="2540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1"/>
          <p:cNvSpPr/>
          <p:nvPr/>
        </p:nvSpPr>
        <p:spPr>
          <a:xfrm>
            <a:off x="376560" y="3317760"/>
            <a:ext cx="1957320" cy="1555200"/>
          </a:xfrm>
          <a:prstGeom prst="wedgeRoundRectCallout">
            <a:avLst>
              <a:gd fmla="val 96921" name="adj1"/>
              <a:gd fmla="val 75663" name="adj2"/>
              <a:gd fmla="val 16667" name="adj3"/>
            </a:avLst>
          </a:prstGeom>
          <a:solidFill>
            <a:schemeClr val="lt1"/>
          </a:solidFill>
          <a:ln cap="flat" cmpd="sng" w="25400">
            <a:solidFill>
              <a:srgbClr val="7D4F07"/>
            </a:solidFill>
            <a:prstDash val="solid"/>
            <a:miter lim="8000"/>
            <a:headEnd len="sm" w="sm" type="none"/>
            <a:tailEnd len="sm" w="sm" type="none"/>
          </a:ln>
        </p:spPr>
        <p:txBody>
          <a:bodyPr anchorCtr="0" anchor="ctr" bIns="45000" lIns="90000" spcFirstLastPara="1" rIns="90000" wrap="square" tIns="45000">
            <a:noAutofit/>
          </a:bodyPr>
          <a:lstStyle/>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Business Modeling</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Data Modeling</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Process Modeling</a:t>
            </a:r>
            <a:endParaRPr b="0" sz="1800" strike="noStrike">
              <a:solidFill>
                <a:schemeClr val="dk1"/>
              </a:solidFill>
              <a:latin typeface="Arial"/>
              <a:ea typeface="Arial"/>
              <a:cs typeface="Arial"/>
              <a:sym typeface="Arial"/>
            </a:endParaRPr>
          </a:p>
        </p:txBody>
      </p:sp>
      <p:sp>
        <p:nvSpPr>
          <p:cNvPr id="873" name="Google Shape;873;p41"/>
          <p:cNvSpPr/>
          <p:nvPr/>
        </p:nvSpPr>
        <p:spPr>
          <a:xfrm>
            <a:off x="6901920" y="4917600"/>
            <a:ext cx="2073600" cy="1420920"/>
          </a:xfrm>
          <a:prstGeom prst="wedgeRoundRectCallout">
            <a:avLst>
              <a:gd fmla="val -78945" name="adj1"/>
              <a:gd fmla="val 13014" name="adj2"/>
              <a:gd fmla="val 16667" name="adj3"/>
            </a:avLst>
          </a:prstGeom>
          <a:solidFill>
            <a:schemeClr val="lt1"/>
          </a:solidFill>
          <a:ln cap="flat" cmpd="sng" w="25400">
            <a:solidFill>
              <a:srgbClr val="7D4F07"/>
            </a:solidFill>
            <a:prstDash val="solid"/>
            <a:miter lim="8000"/>
            <a:headEnd len="sm" w="sm" type="none"/>
            <a:tailEnd len="sm" w="sm" type="none"/>
          </a:ln>
        </p:spPr>
        <p:txBody>
          <a:bodyPr anchorCtr="0" anchor="ctr" bIns="45000" lIns="90000" spcFirstLastPara="1" rIns="90000" wrap="square" tIns="45000">
            <a:noAutofit/>
          </a:bodyPr>
          <a:lstStyle/>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Component Reuse</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Automatic Code Generation</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Testing</a:t>
            </a:r>
            <a:endParaRPr b="0" sz="1800" strike="noStrike">
              <a:solidFill>
                <a:schemeClr val="dk1"/>
              </a:solidFill>
              <a:latin typeface="Arial"/>
              <a:ea typeface="Arial"/>
              <a:cs typeface="Arial"/>
              <a:sym typeface="Arial"/>
            </a:endParaRPr>
          </a:p>
        </p:txBody>
      </p:sp>
      <p:sp>
        <p:nvSpPr>
          <p:cNvPr id="874" name="Google Shape;874;p41"/>
          <p:cNvSpPr/>
          <p:nvPr/>
        </p:nvSpPr>
        <p:spPr>
          <a:xfrm>
            <a:off x="7206480" y="2335680"/>
            <a:ext cx="1614240" cy="913680"/>
          </a:xfrm>
          <a:prstGeom prst="wedgeRoundRectCallout">
            <a:avLst>
              <a:gd fmla="val -28477" name="adj1"/>
              <a:gd fmla="val 97834" name="adj2"/>
              <a:gd fmla="val 16667" name="adj3"/>
            </a:avLst>
          </a:prstGeom>
          <a:solidFill>
            <a:schemeClr val="lt1"/>
          </a:solidFill>
          <a:ln cap="flat" cmpd="sng" w="25400">
            <a:solidFill>
              <a:srgbClr val="7D4F07"/>
            </a:solidFill>
            <a:prstDash val="solid"/>
            <a:miter lim="8000"/>
            <a:headEnd len="sm" w="sm" type="none"/>
            <a:tailEnd len="sm" w="sm" type="none"/>
          </a:ln>
        </p:spPr>
        <p:txBody>
          <a:bodyPr anchorCtr="0" anchor="ctr" bIns="45000" lIns="90000" spcFirstLastPara="1" rIns="90000" wrap="square" tIns="45000">
            <a:noAutofit/>
          </a:bodyPr>
          <a:lstStyle/>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Integration</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Delivery</a:t>
            </a:r>
            <a:endParaRPr b="0" sz="1800" strike="noStrike">
              <a:solidFill>
                <a:schemeClr val="dk1"/>
              </a:solidFill>
              <a:latin typeface="Arial"/>
              <a:ea typeface="Arial"/>
              <a:cs typeface="Arial"/>
              <a:sym typeface="Arial"/>
            </a:endParaRPr>
          </a:p>
          <a:p>
            <a:pPr indent="-285480" lvl="0" marL="285840" marR="0" rtl="0" algn="l">
              <a:lnSpc>
                <a:spcPct val="100000"/>
              </a:lnSpc>
              <a:spcBef>
                <a:spcPts val="0"/>
              </a:spcBef>
              <a:spcAft>
                <a:spcPts val="0"/>
              </a:spcAft>
              <a:buClr>
                <a:srgbClr val="212121"/>
              </a:buClr>
              <a:buSzPts val="1800"/>
              <a:buFont typeface="Arial"/>
              <a:buChar char="•"/>
            </a:pPr>
            <a:r>
              <a:rPr b="1" lang="en-US" sz="1800" strike="noStrike">
                <a:solidFill>
                  <a:srgbClr val="212121"/>
                </a:solidFill>
                <a:latin typeface="Roboto Condensed"/>
                <a:ea typeface="Roboto Condensed"/>
                <a:cs typeface="Roboto Condensed"/>
                <a:sym typeface="Roboto Condensed"/>
              </a:rPr>
              <a:t>Feedback</a:t>
            </a:r>
            <a:endParaRPr b="0" sz="1800" strike="noStrike">
              <a:solidFill>
                <a:schemeClr val="dk1"/>
              </a:solidFill>
              <a:latin typeface="Arial"/>
              <a:ea typeface="Arial"/>
              <a:cs typeface="Arial"/>
              <a:sym typeface="Arial"/>
            </a:endParaRPr>
          </a:p>
        </p:txBody>
      </p:sp>
      <p:sp>
        <p:nvSpPr>
          <p:cNvPr id="875" name="Google Shape;875;p41"/>
          <p:cNvSpPr/>
          <p:nvPr/>
        </p:nvSpPr>
        <p:spPr>
          <a:xfrm>
            <a:off x="6283080" y="2335680"/>
            <a:ext cx="888120" cy="1492920"/>
          </a:xfrm>
          <a:custGeom>
            <a:rect b="b" l="l" r="r" t="t"/>
            <a:pathLst>
              <a:path extrusionOk="0" h="21600" w="21600">
                <a:moveTo>
                  <a:pt x="0" y="0"/>
                </a:moveTo>
                <a:lnTo>
                  <a:pt x="21600" y="21600"/>
                </a:lnTo>
              </a:path>
            </a:pathLst>
          </a:custGeom>
          <a:noFill/>
          <a:ln cap="flat" cmpd="sng" w="38100">
            <a:solidFill>
              <a:schemeClr val="dk1"/>
            </a:solidFill>
            <a:prstDash val="solid"/>
            <a:miter lim="8000"/>
            <a:headEnd len="sm" w="sm" type="none"/>
            <a:tailEnd len="med" w="med" type="triangle"/>
          </a:ln>
          <a:effectLst>
            <a:outerShdw blurRad="40000" rotWithShape="0" dir="5400000" dist="23000">
              <a:srgbClr val="000000">
                <a:alpha val="34901"/>
              </a:srgbClr>
            </a:outerShdw>
          </a:effectLst>
        </p:spPr>
      </p:sp>
      <p:sp>
        <p:nvSpPr>
          <p:cNvPr id="876" name="Google Shape;876;p41"/>
          <p:cNvSpPr/>
          <p:nvPr/>
        </p:nvSpPr>
        <p:spPr>
          <a:xfrm flipH="1" rot="10800000">
            <a:off x="6283080" y="3828240"/>
            <a:ext cx="888120" cy="273960"/>
          </a:xfrm>
          <a:custGeom>
            <a:rect b="b" l="l" r="r" t="t"/>
            <a:pathLst>
              <a:path extrusionOk="0" h="21600" w="21600">
                <a:moveTo>
                  <a:pt x="0" y="0"/>
                </a:moveTo>
                <a:lnTo>
                  <a:pt x="21600" y="21600"/>
                </a:lnTo>
              </a:path>
            </a:pathLst>
          </a:custGeom>
          <a:noFill/>
          <a:ln cap="flat" cmpd="sng" w="38100">
            <a:solidFill>
              <a:schemeClr val="dk1"/>
            </a:solidFill>
            <a:prstDash val="solid"/>
            <a:miter lim="8000"/>
            <a:headEnd len="sm" w="sm" type="none"/>
            <a:tailEnd len="med" w="med" type="triangle"/>
          </a:ln>
          <a:effectLst>
            <a:outerShdw blurRad="40000" rotWithShape="0" dir="5400000" dist="23000">
              <a:srgbClr val="000000">
                <a:alpha val="34901"/>
              </a:srgbClr>
            </a:outerShdw>
          </a:effectLst>
        </p:spPr>
      </p:sp>
      <p:sp>
        <p:nvSpPr>
          <p:cNvPr id="877" name="Google Shape;877;p41"/>
          <p:cNvSpPr/>
          <p:nvPr/>
        </p:nvSpPr>
        <p:spPr>
          <a:xfrm flipH="1" rot="10800000">
            <a:off x="6638400" y="3828240"/>
            <a:ext cx="533160" cy="1569240"/>
          </a:xfrm>
          <a:custGeom>
            <a:rect b="b" l="l" r="r" t="t"/>
            <a:pathLst>
              <a:path extrusionOk="0" h="21600" w="21600">
                <a:moveTo>
                  <a:pt x="0" y="0"/>
                </a:moveTo>
                <a:lnTo>
                  <a:pt x="21600" y="21600"/>
                </a:lnTo>
              </a:path>
            </a:pathLst>
          </a:custGeom>
          <a:noFill/>
          <a:ln cap="flat" cmpd="sng" w="38100">
            <a:solidFill>
              <a:schemeClr val="dk1"/>
            </a:solidFill>
            <a:prstDash val="solid"/>
            <a:miter lim="8000"/>
            <a:headEnd len="sm" w="sm" type="none"/>
            <a:tailEnd len="med" w="med" type="triangle"/>
          </a:ln>
          <a:effectLst>
            <a:outerShdw blurRad="40000" rotWithShape="0" dir="5400000" dist="23000">
              <a:srgbClr val="000000">
                <a:alpha val="34901"/>
              </a:srgbClr>
            </a:outerShdw>
          </a:effectLst>
        </p:spPr>
      </p:sp>
      <p:sp>
        <p:nvSpPr>
          <p:cNvPr id="878" name="Google Shape;878;p41"/>
          <p:cNvSpPr/>
          <p:nvPr/>
        </p:nvSpPr>
        <p:spPr>
          <a:xfrm>
            <a:off x="8975880" y="190080"/>
            <a:ext cx="3094920" cy="2014920"/>
          </a:xfrm>
          <a:prstGeom prst="wedgeRoundRectCallout">
            <a:avLst>
              <a:gd fmla="val -82904" name="adj1"/>
              <a:gd fmla="val -37534" name="adj2"/>
              <a:gd fmla="val 16667" name="adj3"/>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It is a type of </a:t>
            </a:r>
            <a:r>
              <a:rPr b="1" lang="en-US" sz="2400" strike="noStrike">
                <a:solidFill>
                  <a:srgbClr val="C00000"/>
                </a:solidFill>
                <a:latin typeface="Roboto Condensed"/>
                <a:ea typeface="Roboto Condensed"/>
                <a:cs typeface="Roboto Condensed"/>
                <a:sym typeface="Roboto Condensed"/>
              </a:rPr>
              <a:t>incremental model</a:t>
            </a:r>
            <a:r>
              <a:rPr b="0" lang="en-US" sz="2400" strike="noStrike">
                <a:solidFill>
                  <a:srgbClr val="212121"/>
                </a:solidFill>
                <a:latin typeface="Roboto Condensed"/>
                <a:ea typeface="Roboto Condensed"/>
                <a:cs typeface="Roboto Condensed"/>
                <a:sym typeface="Roboto Condensed"/>
              </a:rPr>
              <a:t> in which; </a:t>
            </a:r>
            <a:r>
              <a:rPr b="1" lang="en-US" sz="2400" strike="noStrike">
                <a:solidFill>
                  <a:srgbClr val="C00000"/>
                </a:solidFill>
                <a:latin typeface="Roboto Condensed"/>
                <a:ea typeface="Roboto Condensed"/>
                <a:cs typeface="Roboto Condensed"/>
                <a:sym typeface="Roboto Condensed"/>
              </a:rPr>
              <a:t>components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or functions are </a:t>
            </a:r>
            <a:r>
              <a:rPr b="1" lang="en-US" sz="2400" strike="noStrike">
                <a:solidFill>
                  <a:srgbClr val="C00000"/>
                </a:solidFill>
                <a:latin typeface="Roboto Condensed"/>
                <a:ea typeface="Roboto Condensed"/>
                <a:cs typeface="Roboto Condensed"/>
                <a:sym typeface="Roboto Condensed"/>
              </a:rPr>
              <a:t>developed in parallel</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sp>
        <p:nvSpPr>
          <p:cNvPr id="879" name="Google Shape;879;p41"/>
          <p:cNvSpPr/>
          <p:nvPr/>
        </p:nvSpPr>
        <p:spPr>
          <a:xfrm>
            <a:off x="9305280" y="2331720"/>
            <a:ext cx="2765160" cy="1868760"/>
          </a:xfrm>
          <a:prstGeom prst="roundRect">
            <a:avLst>
              <a:gd fmla="val 16667" name="adj"/>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Rapid development is </a:t>
            </a:r>
            <a:r>
              <a:rPr b="1" lang="en-US" sz="2400" strike="noStrike">
                <a:solidFill>
                  <a:srgbClr val="C00000"/>
                </a:solidFill>
                <a:latin typeface="Roboto Condensed"/>
                <a:ea typeface="Roboto Condensed"/>
                <a:cs typeface="Roboto Condensed"/>
                <a:sym typeface="Roboto Condensed"/>
              </a:rPr>
              <a:t>achieved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by </a:t>
            </a:r>
            <a:r>
              <a:rPr b="1" lang="en-US" sz="2400" strike="noStrike">
                <a:solidFill>
                  <a:srgbClr val="212121"/>
                </a:solidFill>
                <a:latin typeface="Roboto Condensed"/>
                <a:ea typeface="Roboto Condensed"/>
                <a:cs typeface="Roboto Condensed"/>
                <a:sym typeface="Roboto Condensed"/>
              </a:rPr>
              <a:t>component based construction</a:t>
            </a:r>
            <a:endParaRPr b="0" sz="2400" strike="noStrike">
              <a:solidFill>
                <a:schemeClr val="dk1"/>
              </a:solidFill>
              <a:latin typeface="Arial"/>
              <a:ea typeface="Arial"/>
              <a:cs typeface="Arial"/>
              <a:sym typeface="Arial"/>
            </a:endParaRPr>
          </a:p>
        </p:txBody>
      </p:sp>
      <p:sp>
        <p:nvSpPr>
          <p:cNvPr id="880" name="Google Shape;880;p41"/>
          <p:cNvSpPr/>
          <p:nvPr/>
        </p:nvSpPr>
        <p:spPr>
          <a:xfrm>
            <a:off x="9308520" y="4327200"/>
            <a:ext cx="2766600" cy="2094120"/>
          </a:xfrm>
          <a:prstGeom prst="roundRect">
            <a:avLst>
              <a:gd fmla="val 16667" name="adj"/>
            </a:avLst>
          </a:prstGeom>
          <a:solidFill>
            <a:schemeClr val="lt1"/>
          </a:solidFill>
          <a:ln cap="flat" cmpd="sng" w="25400">
            <a:solidFill>
              <a:schemeClr val="accent6"/>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This can </a:t>
            </a:r>
            <a:r>
              <a:rPr b="1" lang="en-US" sz="2400" strike="noStrike">
                <a:solidFill>
                  <a:srgbClr val="C00000"/>
                </a:solidFill>
                <a:latin typeface="Roboto Condensed"/>
                <a:ea typeface="Roboto Condensed"/>
                <a:cs typeface="Roboto Condensed"/>
                <a:sym typeface="Roboto Condensed"/>
              </a:rPr>
              <a:t>quickly give</a:t>
            </a:r>
            <a:r>
              <a:rPr b="0" lang="en-US" sz="2400" strike="noStrike">
                <a:solidFill>
                  <a:srgbClr val="212121"/>
                </a:solidFill>
                <a:latin typeface="Roboto Condensed"/>
                <a:ea typeface="Roboto Condensed"/>
                <a:cs typeface="Roboto Condensed"/>
                <a:sym typeface="Roboto Condensed"/>
              </a:rPr>
              <a:t> the customer </a:t>
            </a:r>
            <a:r>
              <a:rPr b="1" lang="en-US" sz="2400" strike="noStrike">
                <a:solidFill>
                  <a:srgbClr val="C00000"/>
                </a:solidFill>
                <a:latin typeface="Roboto Condensed"/>
                <a:ea typeface="Roboto Condensed"/>
                <a:cs typeface="Roboto Condensed"/>
                <a:sym typeface="Roboto Condensed"/>
              </a:rPr>
              <a:t>something to see</a:t>
            </a:r>
            <a:r>
              <a:rPr b="0" lang="en-US" sz="2400" strike="noStrike">
                <a:solidFill>
                  <a:srgbClr val="212121"/>
                </a:solidFill>
                <a:latin typeface="Roboto Condensed"/>
                <a:ea typeface="Roboto Condensed"/>
                <a:cs typeface="Roboto Condensed"/>
                <a:sym typeface="Roboto Condensed"/>
              </a:rPr>
              <a:t> and use and to provide feedback.</a:t>
            </a:r>
            <a:endParaRPr b="0" sz="24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500"/>
                                        <p:tgtEl>
                                          <p:spTgt spid="8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1"/>
                                        </p:tgtEl>
                                        <p:attrNameLst>
                                          <p:attrName>style.visibility</p:attrName>
                                        </p:attrNameLst>
                                      </p:cBhvr>
                                      <p:to>
                                        <p:strVal val="visible"/>
                                      </p:to>
                                    </p:set>
                                    <p:animEffect filter="fade" transition="in">
                                      <p:cBhvr>
                                        <p:cTn dur="500"/>
                                        <p:tgtEl>
                                          <p:spTgt spid="8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par>
                                <p:cTn fill="hold" nodeType="with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500"/>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500"/>
                                        <p:tgtEl>
                                          <p:spTgt spid="877"/>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2"/>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Rapid Application Development Model (RAD) Cont.</a:t>
            </a:r>
            <a:endParaRPr b="0" sz="3400" strike="noStrike">
              <a:solidFill>
                <a:srgbClr val="212121"/>
              </a:solidFill>
              <a:latin typeface="Roboto Condensed"/>
              <a:ea typeface="Roboto Condensed"/>
              <a:cs typeface="Roboto Condensed"/>
              <a:sym typeface="Roboto Condensed"/>
            </a:endParaRPr>
          </a:p>
        </p:txBody>
      </p:sp>
      <p:sp>
        <p:nvSpPr>
          <p:cNvPr id="886" name="Google Shape;886;p42"/>
          <p:cNvSpPr/>
          <p:nvPr/>
        </p:nvSpPr>
        <p:spPr>
          <a:xfrm>
            <a:off x="310680" y="84708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Communication</a:t>
            </a:r>
            <a:endParaRPr b="0" sz="2400" strike="noStrike">
              <a:solidFill>
                <a:schemeClr val="dk1"/>
              </a:solidFill>
              <a:latin typeface="Arial"/>
              <a:ea typeface="Arial"/>
              <a:cs typeface="Arial"/>
              <a:sym typeface="Arial"/>
            </a:endParaRPr>
          </a:p>
        </p:txBody>
      </p:sp>
      <p:sp>
        <p:nvSpPr>
          <p:cNvPr id="887" name="Google Shape;887;p42"/>
          <p:cNvSpPr/>
          <p:nvPr/>
        </p:nvSpPr>
        <p:spPr>
          <a:xfrm>
            <a:off x="2587680" y="914400"/>
            <a:ext cx="6839640" cy="54648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This phase is used to understand business problem.</a:t>
            </a:r>
            <a:endParaRPr b="0" sz="2400" strike="noStrike">
              <a:solidFill>
                <a:schemeClr val="dk1"/>
              </a:solidFill>
              <a:latin typeface="Arial"/>
              <a:ea typeface="Arial"/>
              <a:cs typeface="Arial"/>
              <a:sym typeface="Arial"/>
            </a:endParaRPr>
          </a:p>
        </p:txBody>
      </p:sp>
      <p:sp>
        <p:nvSpPr>
          <p:cNvPr id="888" name="Google Shape;888;p42"/>
          <p:cNvSpPr/>
          <p:nvPr/>
        </p:nvSpPr>
        <p:spPr>
          <a:xfrm>
            <a:off x="310680" y="152676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Planning</a:t>
            </a:r>
            <a:endParaRPr b="0" sz="2400" strike="noStrike">
              <a:solidFill>
                <a:schemeClr val="dk1"/>
              </a:solidFill>
              <a:latin typeface="Arial"/>
              <a:ea typeface="Arial"/>
              <a:cs typeface="Arial"/>
              <a:sym typeface="Arial"/>
            </a:endParaRPr>
          </a:p>
        </p:txBody>
      </p:sp>
      <p:sp>
        <p:nvSpPr>
          <p:cNvPr id="889" name="Google Shape;889;p42"/>
          <p:cNvSpPr/>
          <p:nvPr/>
        </p:nvSpPr>
        <p:spPr>
          <a:xfrm>
            <a:off x="2631600" y="1586880"/>
            <a:ext cx="9385920" cy="51624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Multiple software teams work in parallel on different systems/modules.</a:t>
            </a:r>
            <a:endParaRPr b="0" sz="2400" strike="noStrike">
              <a:solidFill>
                <a:schemeClr val="dk1"/>
              </a:solidFill>
              <a:latin typeface="Arial"/>
              <a:ea typeface="Arial"/>
              <a:cs typeface="Arial"/>
              <a:sym typeface="Arial"/>
            </a:endParaRPr>
          </a:p>
        </p:txBody>
      </p:sp>
      <p:sp>
        <p:nvSpPr>
          <p:cNvPr id="890" name="Google Shape;890;p42"/>
          <p:cNvSpPr/>
          <p:nvPr/>
        </p:nvSpPr>
        <p:spPr>
          <a:xfrm>
            <a:off x="310680" y="223704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Modeling</a:t>
            </a:r>
            <a:endParaRPr b="0" sz="2400" strike="noStrike">
              <a:solidFill>
                <a:schemeClr val="dk1"/>
              </a:solidFill>
              <a:latin typeface="Arial"/>
              <a:ea typeface="Arial"/>
              <a:cs typeface="Arial"/>
              <a:sym typeface="Arial"/>
            </a:endParaRPr>
          </a:p>
        </p:txBody>
      </p:sp>
      <p:cxnSp>
        <p:nvCxnSpPr>
          <p:cNvPr id="891" name="Google Shape;891;p42"/>
          <p:cNvCxnSpPr/>
          <p:nvPr/>
        </p:nvCxnSpPr>
        <p:spPr>
          <a:xfrm>
            <a:off x="2420280" y="2698560"/>
            <a:ext cx="462276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92" name="Google Shape;892;p42"/>
          <p:cNvSpPr/>
          <p:nvPr/>
        </p:nvSpPr>
        <p:spPr>
          <a:xfrm>
            <a:off x="263160" y="2811600"/>
            <a:ext cx="6482160" cy="37839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Business Modeling:</a:t>
            </a:r>
            <a:r>
              <a:rPr b="0" lang="en-US" sz="2400" strike="noStrike">
                <a:solidFill>
                  <a:srgbClr val="212121"/>
                </a:solidFill>
                <a:latin typeface="Roboto Condensed"/>
                <a:ea typeface="Roboto Condensed"/>
                <a:cs typeface="Roboto Condensed"/>
                <a:sym typeface="Roboto Condensed"/>
              </a:rPr>
              <a:t> </a:t>
            </a:r>
            <a:r>
              <a:rPr b="0" i="1" lang="en-US" sz="2400" strike="noStrike">
                <a:solidFill>
                  <a:srgbClr val="C00000"/>
                </a:solidFill>
                <a:latin typeface="Roboto Condensed"/>
                <a:ea typeface="Roboto Condensed"/>
                <a:cs typeface="Roboto Condensed"/>
                <a:sym typeface="Roboto Condensed"/>
              </a:rPr>
              <a:t>Information flow </a:t>
            </a:r>
            <a:r>
              <a:rPr b="0" lang="en-US" sz="2400" strike="noStrike">
                <a:solidFill>
                  <a:srgbClr val="212121"/>
                </a:solidFill>
                <a:latin typeface="Roboto Condensed"/>
                <a:ea typeface="Roboto Condensed"/>
                <a:cs typeface="Roboto Condensed"/>
                <a:sym typeface="Roboto Condensed"/>
              </a:rPr>
              <a:t>among the business.</a:t>
            </a:r>
            <a:endParaRPr b="0" sz="2400"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Ex.  What kind of information drives (moves)?</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Who is going to generate information?</a:t>
            </a:r>
            <a:endParaRPr b="0" i="0" sz="2000" u="none" cap="none" strike="noStrike">
              <a:solidFill>
                <a:schemeClr val="dk1"/>
              </a:solidFill>
              <a:latin typeface="Arial"/>
              <a:ea typeface="Arial"/>
              <a:cs typeface="Arial"/>
              <a:sym typeface="Arial"/>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From where information comes and goes? </a:t>
            </a:r>
            <a:endParaRPr b="0" i="0" sz="2000" u="none" cap="none"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Data Modeling: </a:t>
            </a:r>
            <a:r>
              <a:rPr b="0" lang="en-US" sz="2400" strike="noStrike">
                <a:solidFill>
                  <a:srgbClr val="212121"/>
                </a:solidFill>
                <a:latin typeface="Roboto Condensed"/>
                <a:ea typeface="Roboto Condensed"/>
                <a:cs typeface="Roboto Condensed"/>
                <a:sym typeface="Roboto Condensed"/>
              </a:rPr>
              <a:t>Information refine into set of </a:t>
            </a:r>
            <a:r>
              <a:rPr b="0" i="1" lang="en-US" sz="2400" strike="noStrike">
                <a:solidFill>
                  <a:srgbClr val="C00000"/>
                </a:solidFill>
                <a:latin typeface="Roboto Condensed"/>
                <a:ea typeface="Roboto Condensed"/>
                <a:cs typeface="Roboto Condensed"/>
                <a:sym typeface="Roboto Condensed"/>
              </a:rPr>
              <a:t>data objects </a:t>
            </a:r>
            <a:r>
              <a:rPr b="0" lang="en-US" sz="2400" strike="noStrike">
                <a:solidFill>
                  <a:srgbClr val="212121"/>
                </a:solidFill>
                <a:latin typeface="Roboto Condensed"/>
                <a:ea typeface="Roboto Condensed"/>
                <a:cs typeface="Roboto Condensed"/>
                <a:sym typeface="Roboto Condensed"/>
              </a:rPr>
              <a:t>that are </a:t>
            </a:r>
            <a:r>
              <a:rPr b="0" i="1" lang="en-US" sz="2400" strike="noStrike">
                <a:solidFill>
                  <a:srgbClr val="C00000"/>
                </a:solidFill>
                <a:latin typeface="Roboto Condensed"/>
                <a:ea typeface="Roboto Condensed"/>
                <a:cs typeface="Roboto Condensed"/>
                <a:sym typeface="Roboto Condensed"/>
              </a:rPr>
              <a:t>needed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to support business.</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212121"/>
                </a:solidFill>
                <a:latin typeface="Roboto Condensed"/>
                <a:ea typeface="Roboto Condensed"/>
                <a:cs typeface="Roboto Condensed"/>
                <a:sym typeface="Roboto Condensed"/>
              </a:rPr>
              <a:t>Process Modeling: </a:t>
            </a:r>
            <a:r>
              <a:rPr b="0" i="1" lang="en-US" sz="2400" strike="noStrike">
                <a:solidFill>
                  <a:srgbClr val="212121"/>
                </a:solidFill>
                <a:latin typeface="Roboto Condensed"/>
                <a:ea typeface="Roboto Condensed"/>
                <a:cs typeface="Roboto Condensed"/>
                <a:sym typeface="Roboto Condensed"/>
              </a:rPr>
              <a:t>Data object </a:t>
            </a:r>
            <a:r>
              <a:rPr b="0" lang="en-US" sz="2400" strike="noStrike">
                <a:solidFill>
                  <a:srgbClr val="212121"/>
                </a:solidFill>
                <a:latin typeface="Roboto Condensed"/>
                <a:ea typeface="Roboto Condensed"/>
                <a:cs typeface="Roboto Condensed"/>
                <a:sym typeface="Roboto Condensed"/>
              </a:rPr>
              <a:t>transforms </a:t>
            </a:r>
            <a:r>
              <a:rPr b="1" lang="en-US" sz="2400" strike="noStrike">
                <a:solidFill>
                  <a:srgbClr val="212121"/>
                </a:solidFill>
                <a:latin typeface="Roboto Condensed"/>
                <a:ea typeface="Roboto Condensed"/>
                <a:cs typeface="Roboto Condensed"/>
                <a:sym typeface="Roboto Condensed"/>
              </a:rPr>
              <a:t>to</a:t>
            </a:r>
            <a:r>
              <a:rPr b="0" lang="en-US" sz="2400" strike="noStrike">
                <a:solidFill>
                  <a:srgbClr val="212121"/>
                </a:solidFill>
                <a:latin typeface="Roboto Condensed"/>
                <a:ea typeface="Roboto Condensed"/>
                <a:cs typeface="Roboto Condensed"/>
                <a:sym typeface="Roboto Condensed"/>
              </a:rPr>
              <a:t> </a:t>
            </a:r>
            <a:r>
              <a:rPr b="0" i="1" lang="en-US" sz="2400" strike="noStrike">
                <a:solidFill>
                  <a:srgbClr val="212121"/>
                </a:solidFill>
                <a:latin typeface="Roboto Condensed"/>
                <a:ea typeface="Roboto Condensed"/>
                <a:cs typeface="Roboto Condensed"/>
                <a:sym typeface="Roboto Condensed"/>
              </a:rPr>
              <a:t>information flow</a:t>
            </a:r>
            <a:r>
              <a:rPr b="0" lang="en-US" sz="2400" strike="noStrike">
                <a:solidFill>
                  <a:srgbClr val="212121"/>
                </a:solidFill>
                <a:latin typeface="Roboto Condensed"/>
                <a:ea typeface="Roboto Condensed"/>
                <a:cs typeface="Roboto Condensed"/>
                <a:sym typeface="Roboto Condensed"/>
              </a:rPr>
              <a:t> necessary to implement business.</a:t>
            </a:r>
            <a:endParaRPr b="0" sz="2400" strike="noStrike">
              <a:solidFill>
                <a:schemeClr val="dk1"/>
              </a:solidFill>
              <a:latin typeface="Arial"/>
              <a:ea typeface="Arial"/>
              <a:cs typeface="Arial"/>
              <a:sym typeface="Arial"/>
            </a:endParaRPr>
          </a:p>
        </p:txBody>
      </p:sp>
      <p:sp>
        <p:nvSpPr>
          <p:cNvPr id="893" name="Google Shape;893;p42"/>
          <p:cNvSpPr/>
          <p:nvPr/>
        </p:nvSpPr>
        <p:spPr>
          <a:xfrm>
            <a:off x="7538760" y="220176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Construction</a:t>
            </a:r>
            <a:endParaRPr b="0" sz="2400" strike="noStrike">
              <a:solidFill>
                <a:schemeClr val="dk1"/>
              </a:solidFill>
              <a:latin typeface="Arial"/>
              <a:ea typeface="Arial"/>
              <a:cs typeface="Arial"/>
              <a:sym typeface="Arial"/>
            </a:endParaRPr>
          </a:p>
        </p:txBody>
      </p:sp>
      <p:cxnSp>
        <p:nvCxnSpPr>
          <p:cNvPr id="894" name="Google Shape;894;p42"/>
          <p:cNvCxnSpPr/>
          <p:nvPr/>
        </p:nvCxnSpPr>
        <p:spPr>
          <a:xfrm>
            <a:off x="9755640" y="2656800"/>
            <a:ext cx="217548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95" name="Google Shape;895;p42"/>
          <p:cNvSpPr/>
          <p:nvPr/>
        </p:nvSpPr>
        <p:spPr>
          <a:xfrm>
            <a:off x="7485120" y="2782080"/>
            <a:ext cx="4446000" cy="8751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It highlighting the </a:t>
            </a:r>
            <a:r>
              <a:rPr b="0" i="1" lang="en-US" sz="2400" strike="noStrike">
                <a:solidFill>
                  <a:srgbClr val="C00000"/>
                </a:solidFill>
                <a:latin typeface="Roboto Condensed"/>
                <a:ea typeface="Roboto Condensed"/>
                <a:cs typeface="Roboto Condensed"/>
                <a:sym typeface="Roboto Condensed"/>
              </a:rPr>
              <a:t>use of pre-existing software component</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sp>
        <p:nvSpPr>
          <p:cNvPr id="896" name="Google Shape;896;p42"/>
          <p:cNvSpPr/>
          <p:nvPr/>
        </p:nvSpPr>
        <p:spPr>
          <a:xfrm>
            <a:off x="7538760" y="378288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Deployment</a:t>
            </a:r>
            <a:endParaRPr b="0" sz="2400" strike="noStrike">
              <a:solidFill>
                <a:schemeClr val="dk1"/>
              </a:solidFill>
              <a:latin typeface="Arial"/>
              <a:ea typeface="Arial"/>
              <a:cs typeface="Arial"/>
              <a:sym typeface="Arial"/>
            </a:endParaRPr>
          </a:p>
        </p:txBody>
      </p:sp>
      <p:cxnSp>
        <p:nvCxnSpPr>
          <p:cNvPr id="897" name="Google Shape;897;p42"/>
          <p:cNvCxnSpPr/>
          <p:nvPr/>
        </p:nvCxnSpPr>
        <p:spPr>
          <a:xfrm>
            <a:off x="9755640" y="4244400"/>
            <a:ext cx="217548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898" name="Google Shape;898;p42"/>
          <p:cNvSpPr/>
          <p:nvPr/>
        </p:nvSpPr>
        <p:spPr>
          <a:xfrm>
            <a:off x="7485120" y="4369680"/>
            <a:ext cx="4446000" cy="8751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Integration of modules</a:t>
            </a:r>
            <a:r>
              <a:rPr b="0" lang="en-US" sz="2400" strike="noStrike">
                <a:solidFill>
                  <a:srgbClr val="212121"/>
                </a:solidFill>
                <a:latin typeface="Roboto Condensed"/>
                <a:ea typeface="Roboto Condensed"/>
                <a:cs typeface="Roboto Condensed"/>
                <a:sym typeface="Roboto Condensed"/>
              </a:rPr>
              <a:t> developed by parallel teams,  </a:t>
            </a:r>
            <a:r>
              <a:rPr b="1" lang="en-US" sz="2400" strike="noStrike">
                <a:solidFill>
                  <a:srgbClr val="C00000"/>
                </a:solidFill>
                <a:latin typeface="Roboto Condensed"/>
                <a:ea typeface="Roboto Condensed"/>
                <a:cs typeface="Roboto Condensed"/>
                <a:sym typeface="Roboto Condensed"/>
              </a:rPr>
              <a:t>delivery</a:t>
            </a:r>
            <a:r>
              <a:rPr b="0" lang="en-US" sz="2400" strike="noStrike">
                <a:solidFill>
                  <a:srgbClr val="212121"/>
                </a:solidFill>
                <a:latin typeface="Roboto Condensed"/>
                <a:ea typeface="Roboto Condensed"/>
                <a:cs typeface="Roboto Condensed"/>
                <a:sym typeface="Roboto Condensed"/>
              </a:rPr>
              <a:t> of integrated software and </a:t>
            </a:r>
            <a:r>
              <a:rPr b="1" lang="en-US" sz="2400" strike="noStrike">
                <a:solidFill>
                  <a:srgbClr val="C00000"/>
                </a:solidFill>
                <a:latin typeface="Roboto Condensed"/>
                <a:ea typeface="Roboto Condensed"/>
                <a:cs typeface="Roboto Condensed"/>
                <a:sym typeface="Roboto Condensed"/>
              </a:rPr>
              <a:t>feedback</a:t>
            </a:r>
            <a:r>
              <a:rPr b="0" lang="en-US" sz="2400" strike="noStrike">
                <a:solidFill>
                  <a:srgbClr val="212121"/>
                </a:solidFill>
                <a:latin typeface="Roboto Condensed"/>
                <a:ea typeface="Roboto Condensed"/>
                <a:cs typeface="Roboto Condensed"/>
                <a:sym typeface="Roboto Condensed"/>
              </a:rPr>
              <a:t> comes under deployment phase.</a:t>
            </a:r>
            <a:endParaRPr b="0" sz="2400" strike="noStrike">
              <a:solidFill>
                <a:schemeClr val="dk1"/>
              </a:solidFill>
              <a:latin typeface="Arial"/>
              <a:ea typeface="Arial"/>
              <a:cs typeface="Arial"/>
              <a:sym typeface="Arial"/>
            </a:endParaRPr>
          </a:p>
        </p:txBody>
      </p:sp>
      <p:cxnSp>
        <p:nvCxnSpPr>
          <p:cNvPr id="899" name="Google Shape;899;p42"/>
          <p:cNvCxnSpPr/>
          <p:nvPr/>
        </p:nvCxnSpPr>
        <p:spPr>
          <a:xfrm>
            <a:off x="7242480" y="2236680"/>
            <a:ext cx="0" cy="436716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500"/>
                                        <p:tgtEl>
                                          <p:spTgt spid="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43"/>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Rapid Application Development Model (RAD) Cont.</a:t>
            </a:r>
            <a:endParaRPr b="0" sz="3400" strike="noStrike">
              <a:solidFill>
                <a:srgbClr val="212121"/>
              </a:solidFill>
              <a:latin typeface="Roboto Condensed"/>
              <a:ea typeface="Roboto Condensed"/>
              <a:cs typeface="Roboto Condensed"/>
              <a:sym typeface="Roboto Condensed"/>
            </a:endParaRPr>
          </a:p>
        </p:txBody>
      </p:sp>
      <p:sp>
        <p:nvSpPr>
          <p:cNvPr id="905" name="Google Shape;905;p43"/>
          <p:cNvSpPr/>
          <p:nvPr/>
        </p:nvSpPr>
        <p:spPr>
          <a:xfrm>
            <a:off x="284760" y="89136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When to Use?</a:t>
            </a:r>
            <a:endParaRPr b="0" sz="2400" strike="noStrike">
              <a:solidFill>
                <a:schemeClr val="dk1"/>
              </a:solidFill>
              <a:latin typeface="Arial"/>
              <a:ea typeface="Arial"/>
              <a:cs typeface="Arial"/>
              <a:sym typeface="Arial"/>
            </a:endParaRPr>
          </a:p>
        </p:txBody>
      </p:sp>
      <p:cxnSp>
        <p:nvCxnSpPr>
          <p:cNvPr id="906" name="Google Shape;906;p43"/>
          <p:cNvCxnSpPr/>
          <p:nvPr/>
        </p:nvCxnSpPr>
        <p:spPr>
          <a:xfrm>
            <a:off x="2394000" y="1352880"/>
            <a:ext cx="699804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907" name="Google Shape;907;p43"/>
          <p:cNvSpPr txBox="1"/>
          <p:nvPr/>
        </p:nvSpPr>
        <p:spPr>
          <a:xfrm>
            <a:off x="284760" y="1431360"/>
            <a:ext cx="11615040" cy="183060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There is a need to create a </a:t>
            </a:r>
            <a:r>
              <a:rPr b="1" lang="en-US" sz="2400" strike="noStrike">
                <a:solidFill>
                  <a:srgbClr val="C00000"/>
                </a:solidFill>
                <a:latin typeface="Roboto Condensed"/>
                <a:ea typeface="Roboto Condensed"/>
                <a:cs typeface="Roboto Condensed"/>
                <a:sym typeface="Roboto Condensed"/>
              </a:rPr>
              <a:t>system</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that can be </a:t>
            </a:r>
            <a:r>
              <a:rPr b="1" lang="en-US" sz="2400" strike="noStrike">
                <a:solidFill>
                  <a:srgbClr val="C00000"/>
                </a:solidFill>
                <a:latin typeface="Roboto Condensed"/>
                <a:ea typeface="Roboto Condensed"/>
                <a:cs typeface="Roboto Condensed"/>
                <a:sym typeface="Roboto Condensed"/>
              </a:rPr>
              <a:t>modularized in 2-3 months</a:t>
            </a:r>
            <a:r>
              <a:rPr b="0" lang="en-US" sz="2400" strike="noStrike">
                <a:solidFill>
                  <a:srgbClr val="212121"/>
                </a:solidFill>
                <a:latin typeface="Roboto Condensed"/>
                <a:ea typeface="Roboto Condensed"/>
                <a:cs typeface="Roboto Condensed"/>
                <a:sym typeface="Roboto Condensed"/>
              </a:rPr>
              <a:t> of time.</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High availability</a:t>
            </a:r>
            <a:r>
              <a:rPr b="0" lang="en-US" sz="2400" strike="noStrike">
                <a:solidFill>
                  <a:srgbClr val="212121"/>
                </a:solidFill>
                <a:latin typeface="Roboto Condensed"/>
                <a:ea typeface="Roboto Condensed"/>
                <a:cs typeface="Roboto Condensed"/>
                <a:sym typeface="Roboto Condensed"/>
              </a:rPr>
              <a:t> of </a:t>
            </a:r>
            <a:r>
              <a:rPr b="1" lang="en-US" sz="2400" strike="noStrike">
                <a:solidFill>
                  <a:srgbClr val="212121"/>
                </a:solidFill>
                <a:latin typeface="Roboto Condensed"/>
                <a:ea typeface="Roboto Condensed"/>
                <a:cs typeface="Roboto Condensed"/>
                <a:sym typeface="Roboto Condensed"/>
              </a:rPr>
              <a:t>designers</a:t>
            </a:r>
            <a:r>
              <a:rPr b="0" lang="en-US" sz="2400" strike="noStrike">
                <a:solidFill>
                  <a:srgbClr val="212121"/>
                </a:solidFill>
                <a:latin typeface="Roboto Condensed"/>
                <a:ea typeface="Roboto Condensed"/>
                <a:cs typeface="Roboto Condensed"/>
                <a:sym typeface="Roboto Condensed"/>
              </a:rPr>
              <a:t> and </a:t>
            </a:r>
            <a:r>
              <a:rPr b="1" lang="en-US" sz="2400" strike="noStrike">
                <a:solidFill>
                  <a:srgbClr val="C00000"/>
                </a:solidFill>
                <a:latin typeface="Roboto Condensed"/>
                <a:ea typeface="Roboto Condensed"/>
                <a:cs typeface="Roboto Condensed"/>
                <a:sym typeface="Roboto Condensed"/>
              </a:rPr>
              <a:t>budget</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for modeling along with the cost of automated code generating tools.</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Resources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with </a:t>
            </a:r>
            <a:r>
              <a:rPr b="1" lang="en-US" sz="2400" strike="noStrike">
                <a:solidFill>
                  <a:srgbClr val="C00000"/>
                </a:solidFill>
                <a:latin typeface="Roboto Condensed"/>
                <a:ea typeface="Roboto Condensed"/>
                <a:cs typeface="Roboto Condensed"/>
                <a:sym typeface="Roboto Condensed"/>
              </a:rPr>
              <a:t>high</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business </a:t>
            </a:r>
            <a:r>
              <a:rPr b="1" lang="en-US" sz="2400" strike="noStrike">
                <a:solidFill>
                  <a:srgbClr val="C00000"/>
                </a:solidFill>
                <a:latin typeface="Roboto Condensed"/>
                <a:ea typeface="Roboto Condensed"/>
                <a:cs typeface="Roboto Condensed"/>
                <a:sym typeface="Roboto Condensed"/>
              </a:rPr>
              <a:t>knowledge</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are available.</a:t>
            </a:r>
            <a:endParaRPr/>
          </a:p>
        </p:txBody>
      </p:sp>
      <p:sp>
        <p:nvSpPr>
          <p:cNvPr id="908" name="Google Shape;908;p43"/>
          <p:cNvSpPr/>
          <p:nvPr/>
        </p:nvSpPr>
        <p:spPr>
          <a:xfrm>
            <a:off x="284760" y="322344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Advantages</a:t>
            </a:r>
            <a:endParaRPr b="0" sz="2400" strike="noStrike">
              <a:solidFill>
                <a:schemeClr val="dk1"/>
              </a:solidFill>
              <a:latin typeface="Arial"/>
              <a:ea typeface="Arial"/>
              <a:cs typeface="Arial"/>
              <a:sym typeface="Arial"/>
            </a:endParaRPr>
          </a:p>
        </p:txBody>
      </p:sp>
      <p:sp>
        <p:nvSpPr>
          <p:cNvPr id="909" name="Google Shape;909;p43"/>
          <p:cNvSpPr/>
          <p:nvPr/>
        </p:nvSpPr>
        <p:spPr>
          <a:xfrm>
            <a:off x="284760" y="3763440"/>
            <a:ext cx="5175360" cy="183060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Reduced</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development </a:t>
            </a:r>
            <a:r>
              <a:rPr b="1" lang="en-US" sz="2400" strike="noStrike">
                <a:solidFill>
                  <a:srgbClr val="C00000"/>
                </a:solidFill>
                <a:latin typeface="Roboto Condensed"/>
                <a:ea typeface="Roboto Condensed"/>
                <a:cs typeface="Roboto Condensed"/>
                <a:sym typeface="Roboto Condensed"/>
              </a:rPr>
              <a:t>time</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Increases reusability </a:t>
            </a:r>
            <a:r>
              <a:rPr b="0" lang="en-US" sz="2400" strike="noStrike">
                <a:solidFill>
                  <a:srgbClr val="212121"/>
                </a:solidFill>
                <a:latin typeface="Roboto Condensed"/>
                <a:ea typeface="Roboto Condensed"/>
                <a:cs typeface="Roboto Condensed"/>
                <a:sym typeface="Roboto Condensed"/>
              </a:rPr>
              <a:t>of components.</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Quick</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initial </a:t>
            </a:r>
            <a:r>
              <a:rPr b="1" lang="en-US" sz="2400" strike="noStrike">
                <a:solidFill>
                  <a:srgbClr val="C00000"/>
                </a:solidFill>
                <a:latin typeface="Roboto Condensed"/>
                <a:ea typeface="Roboto Condensed"/>
                <a:cs typeface="Roboto Condensed"/>
                <a:sym typeface="Roboto Condensed"/>
              </a:rPr>
              <a:t>reviews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occur.</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Encourages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customer </a:t>
            </a:r>
            <a:r>
              <a:rPr b="1" lang="en-US" sz="2400" strike="noStrike">
                <a:solidFill>
                  <a:srgbClr val="C00000"/>
                </a:solidFill>
                <a:latin typeface="Roboto Condensed"/>
                <a:ea typeface="Roboto Condensed"/>
                <a:cs typeface="Roboto Condensed"/>
                <a:sym typeface="Roboto Condensed"/>
              </a:rPr>
              <a:t>feedback</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Integration from very beginning </a:t>
            </a:r>
            <a:r>
              <a:rPr b="1" lang="en-US" sz="2400" strike="noStrike">
                <a:solidFill>
                  <a:srgbClr val="C00000"/>
                </a:solidFill>
                <a:latin typeface="Roboto Condensed"/>
                <a:ea typeface="Roboto Condensed"/>
                <a:cs typeface="Roboto Condensed"/>
                <a:sym typeface="Roboto Condensed"/>
              </a:rPr>
              <a:t>solves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 lot </a:t>
            </a:r>
            <a:r>
              <a:rPr b="1" lang="en-US" sz="2400" strike="noStrike">
                <a:solidFill>
                  <a:srgbClr val="C00000"/>
                </a:solidFill>
                <a:latin typeface="Roboto Condensed"/>
                <a:ea typeface="Roboto Condensed"/>
                <a:cs typeface="Roboto Condensed"/>
                <a:sym typeface="Roboto Condensed"/>
              </a:rPr>
              <a:t>of integration issues</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p:txBody>
      </p:sp>
      <p:cxnSp>
        <p:nvCxnSpPr>
          <p:cNvPr id="910" name="Google Shape;910;p43"/>
          <p:cNvCxnSpPr/>
          <p:nvPr/>
        </p:nvCxnSpPr>
        <p:spPr>
          <a:xfrm>
            <a:off x="2501640" y="3684600"/>
            <a:ext cx="280188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sp>
        <p:nvSpPr>
          <p:cNvPr id="911" name="Google Shape;911;p43"/>
          <p:cNvSpPr/>
          <p:nvPr/>
        </p:nvSpPr>
        <p:spPr>
          <a:xfrm>
            <a:off x="5682240" y="3144960"/>
            <a:ext cx="2216880" cy="456120"/>
          </a:xfrm>
          <a:prstGeom prst="rect">
            <a:avLst/>
          </a:prstGeom>
          <a:solidFill>
            <a:schemeClr val="accent6"/>
          </a:solidFill>
          <a:ln cap="flat" cmpd="sng" w="25400">
            <a:solidFill>
              <a:srgbClr val="863330"/>
            </a:solidFill>
            <a:prstDash val="solid"/>
            <a:miter lim="8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lang="en-US" sz="2400" strike="noStrike">
                <a:solidFill>
                  <a:srgbClr val="FFFFFF"/>
                </a:solidFill>
                <a:latin typeface="Roboto Condensed"/>
                <a:ea typeface="Roboto Condensed"/>
                <a:cs typeface="Roboto Condensed"/>
                <a:sym typeface="Roboto Condensed"/>
              </a:rPr>
              <a:t>Drawback</a:t>
            </a:r>
            <a:endParaRPr b="0" sz="2400" strike="noStrike">
              <a:solidFill>
                <a:schemeClr val="dk1"/>
              </a:solidFill>
              <a:latin typeface="Arial"/>
              <a:ea typeface="Arial"/>
              <a:cs typeface="Arial"/>
              <a:sym typeface="Arial"/>
            </a:endParaRPr>
          </a:p>
        </p:txBody>
      </p:sp>
      <p:sp>
        <p:nvSpPr>
          <p:cNvPr id="912" name="Google Shape;912;p43"/>
          <p:cNvSpPr/>
          <p:nvPr/>
        </p:nvSpPr>
        <p:spPr>
          <a:xfrm>
            <a:off x="5643000" y="3684960"/>
            <a:ext cx="6256800" cy="183060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For </a:t>
            </a:r>
            <a:r>
              <a:rPr b="1" lang="en-US" sz="2400" strike="noStrike">
                <a:solidFill>
                  <a:srgbClr val="212121"/>
                </a:solidFill>
                <a:latin typeface="Roboto Condensed"/>
                <a:ea typeface="Roboto Condensed"/>
                <a:cs typeface="Roboto Condensed"/>
                <a:sym typeface="Roboto Condensed"/>
              </a:rPr>
              <a:t>large</a:t>
            </a:r>
            <a:r>
              <a:rPr b="0" lang="en-US" sz="2400" strike="noStrike">
                <a:solidFill>
                  <a:srgbClr val="212121"/>
                </a:solidFill>
                <a:latin typeface="Roboto Condensed"/>
                <a:ea typeface="Roboto Condensed"/>
                <a:cs typeface="Roboto Condensed"/>
                <a:sym typeface="Roboto Condensed"/>
              </a:rPr>
              <a:t> but scalable </a:t>
            </a:r>
            <a:r>
              <a:rPr b="1" lang="en-US" sz="2400" strike="noStrike">
                <a:solidFill>
                  <a:srgbClr val="212121"/>
                </a:solidFill>
                <a:latin typeface="Roboto Condensed"/>
                <a:ea typeface="Roboto Condensed"/>
                <a:cs typeface="Roboto Condensed"/>
                <a:sym typeface="Roboto Condensed"/>
              </a:rPr>
              <a:t>projects</a:t>
            </a:r>
            <a:r>
              <a:rPr b="0" lang="en-US" sz="2400" strike="noStrike">
                <a:solidFill>
                  <a:srgbClr val="212121"/>
                </a:solidFill>
                <a:latin typeface="Roboto Condensed"/>
                <a:ea typeface="Roboto Condensed"/>
                <a:cs typeface="Roboto Condensed"/>
                <a:sym typeface="Roboto Condensed"/>
              </a:rPr>
              <a:t>, RAD </a:t>
            </a:r>
            <a:r>
              <a:rPr b="1" lang="en-US" sz="2400" strike="noStrike">
                <a:solidFill>
                  <a:srgbClr val="C00000"/>
                </a:solidFill>
                <a:latin typeface="Roboto Condensed"/>
                <a:ea typeface="Roboto Condensed"/>
                <a:cs typeface="Roboto Condensed"/>
                <a:sym typeface="Roboto Condensed"/>
              </a:rPr>
              <a:t>requires sufficient human resources</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Projects </a:t>
            </a:r>
            <a:r>
              <a:rPr b="1" lang="en-US" sz="2400" strike="noStrike">
                <a:solidFill>
                  <a:srgbClr val="C00000"/>
                </a:solidFill>
                <a:latin typeface="Roboto Condensed"/>
                <a:ea typeface="Roboto Condensed"/>
                <a:cs typeface="Roboto Condensed"/>
                <a:sym typeface="Roboto Condensed"/>
              </a:rPr>
              <a:t>fail if </a:t>
            </a:r>
            <a:r>
              <a:rPr b="1" lang="en-US" sz="2400" strike="noStrike">
                <a:solidFill>
                  <a:srgbClr val="212121"/>
                </a:solidFill>
                <a:latin typeface="Roboto Condensed"/>
                <a:ea typeface="Roboto Condensed"/>
                <a:cs typeface="Roboto Condensed"/>
                <a:sym typeface="Roboto Condensed"/>
              </a:rPr>
              <a:t>developers</a:t>
            </a:r>
            <a:r>
              <a:rPr b="0" lang="en-US" sz="2400" strike="noStrike">
                <a:solidFill>
                  <a:srgbClr val="212121"/>
                </a:solidFill>
                <a:latin typeface="Roboto Condensed"/>
                <a:ea typeface="Roboto Condensed"/>
                <a:cs typeface="Roboto Condensed"/>
                <a:sym typeface="Roboto Condensed"/>
              </a:rPr>
              <a:t> and </a:t>
            </a:r>
            <a:r>
              <a:rPr b="1" lang="en-US" sz="2400" strike="noStrike">
                <a:solidFill>
                  <a:srgbClr val="212121"/>
                </a:solidFill>
                <a:latin typeface="Roboto Condensed"/>
                <a:ea typeface="Roboto Condensed"/>
                <a:cs typeface="Roboto Condensed"/>
                <a:sym typeface="Roboto Condensed"/>
              </a:rPr>
              <a:t>customers </a:t>
            </a:r>
            <a:r>
              <a:rPr b="0" lang="en-US" sz="2400" strike="noStrike">
                <a:solidFill>
                  <a:srgbClr val="212121"/>
                </a:solidFill>
                <a:latin typeface="Roboto Condensed"/>
                <a:ea typeface="Roboto Condensed"/>
                <a:cs typeface="Roboto Condensed"/>
                <a:sym typeface="Roboto Condensed"/>
              </a:rPr>
              <a:t>are </a:t>
            </a:r>
            <a:r>
              <a:rPr b="1" lang="en-US" sz="2400" strike="noStrike">
                <a:solidFill>
                  <a:srgbClr val="C00000"/>
                </a:solidFill>
                <a:latin typeface="Roboto Condensed"/>
                <a:ea typeface="Roboto Condensed"/>
                <a:cs typeface="Roboto Condensed"/>
                <a:sym typeface="Roboto Condensed"/>
              </a:rPr>
              <a:t>not committed</a:t>
            </a:r>
            <a:r>
              <a:rPr b="0" lang="en-US" sz="2400" strike="noStrike">
                <a:solidFill>
                  <a:srgbClr val="212121"/>
                </a:solidFill>
                <a:latin typeface="Roboto Condensed"/>
                <a:ea typeface="Roboto Condensed"/>
                <a:cs typeface="Roboto Condensed"/>
                <a:sym typeface="Roboto Condensed"/>
              </a:rPr>
              <a:t> in a much-shortened time-frame.</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Problematic</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if system </a:t>
            </a:r>
            <a:r>
              <a:rPr b="1" lang="en-US" sz="2400" strike="noStrike">
                <a:solidFill>
                  <a:srgbClr val="212121"/>
                </a:solidFill>
                <a:latin typeface="Roboto Condensed"/>
                <a:ea typeface="Roboto Condensed"/>
                <a:cs typeface="Roboto Condensed"/>
                <a:sym typeface="Roboto Condensed"/>
              </a:rPr>
              <a:t>can not be modularized</a:t>
            </a:r>
            <a:r>
              <a:rPr b="0" lang="en-US" sz="2400" strike="noStrike">
                <a:solidFill>
                  <a:srgbClr val="212121"/>
                </a:solidFill>
                <a:latin typeface="Roboto Condensed"/>
                <a:ea typeface="Roboto Condensed"/>
                <a:cs typeface="Roboto Condensed"/>
                <a:sym typeface="Roboto Condensed"/>
              </a:rPr>
              <a:t>.</a:t>
            </a:r>
            <a:endParaRPr b="0" sz="24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2400"/>
              <a:buFont typeface="Noto Sans Symbols"/>
              <a:buChar char="🞂"/>
            </a:pPr>
            <a:r>
              <a:rPr b="1" lang="en-US" sz="2400" strike="noStrike">
                <a:solidFill>
                  <a:srgbClr val="C00000"/>
                </a:solidFill>
                <a:latin typeface="Roboto Condensed"/>
                <a:ea typeface="Roboto Condensed"/>
                <a:cs typeface="Roboto Condensed"/>
                <a:sym typeface="Roboto Condensed"/>
              </a:rPr>
              <a:t>Not</a:t>
            </a:r>
            <a:r>
              <a:rPr b="1" lang="en-US" sz="2400" strike="noStrike">
                <a:solidFill>
                  <a:srgbClr val="212121"/>
                </a:solidFill>
                <a:latin typeface="Roboto Condensed"/>
                <a:ea typeface="Roboto Condensed"/>
                <a:cs typeface="Roboto Condensed"/>
                <a:sym typeface="Roboto Condensed"/>
              </a:rPr>
              <a:t> appropriate </a:t>
            </a:r>
            <a:r>
              <a:rPr b="1" lang="en-US" sz="2400" strike="noStrike">
                <a:solidFill>
                  <a:srgbClr val="C00000"/>
                </a:solidFill>
                <a:latin typeface="Roboto Condensed"/>
                <a:ea typeface="Roboto Condensed"/>
                <a:cs typeface="Roboto Condensed"/>
                <a:sym typeface="Roboto Condensed"/>
              </a:rPr>
              <a:t>when technical risks are high </a:t>
            </a:r>
            <a:r>
              <a:rPr b="0" lang="en-US" sz="2400" strike="noStrike">
                <a:solidFill>
                  <a:srgbClr val="212121"/>
                </a:solidFill>
                <a:latin typeface="Roboto Condensed"/>
                <a:ea typeface="Roboto Condensed"/>
                <a:cs typeface="Roboto Condensed"/>
                <a:sym typeface="Roboto Condensed"/>
              </a:rPr>
              <a:t>(heavy use of new technology).</a:t>
            </a:r>
            <a:endParaRPr b="0" sz="2400" strike="noStrike">
              <a:solidFill>
                <a:schemeClr val="dk1"/>
              </a:solidFill>
              <a:latin typeface="Arial"/>
              <a:ea typeface="Arial"/>
              <a:cs typeface="Arial"/>
              <a:sym typeface="Arial"/>
            </a:endParaRPr>
          </a:p>
        </p:txBody>
      </p:sp>
      <p:cxnSp>
        <p:nvCxnSpPr>
          <p:cNvPr id="913" name="Google Shape;913;p43"/>
          <p:cNvCxnSpPr/>
          <p:nvPr/>
        </p:nvCxnSpPr>
        <p:spPr>
          <a:xfrm>
            <a:off x="7899480" y="3592800"/>
            <a:ext cx="4251600" cy="0"/>
          </a:xfrm>
          <a:prstGeom prst="straightConnector1">
            <a:avLst/>
          </a:prstGeom>
          <a:noFill/>
          <a:ln cap="flat" cmpd="sng" w="25400">
            <a:solidFill>
              <a:schemeClr val="accent6"/>
            </a:solidFill>
            <a:prstDash val="solid"/>
            <a:miter lim="8000"/>
            <a:headEnd len="sm" w="sm" type="none"/>
            <a:tailEnd len="sm" w="sm" type="none"/>
          </a:ln>
          <a:effectLst>
            <a:outerShdw blurRad="40000" rotWithShape="0" dir="5400000" dist="20000">
              <a:srgbClr val="000000">
                <a:alpha val="37647"/>
              </a:srgbClr>
            </a:outerShdw>
          </a:effectLst>
        </p:spPr>
      </p:cxnSp>
      <p:cxnSp>
        <p:nvCxnSpPr>
          <p:cNvPr id="914" name="Google Shape;914;p43"/>
          <p:cNvCxnSpPr/>
          <p:nvPr/>
        </p:nvCxnSpPr>
        <p:spPr>
          <a:xfrm>
            <a:off x="5518080" y="3144600"/>
            <a:ext cx="0" cy="3459240"/>
          </a:xfrm>
          <a:prstGeom prst="straightConnector1">
            <a:avLst/>
          </a:prstGeom>
          <a:noFill/>
          <a:ln cap="flat" cmpd="sng" w="38150">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500"/>
                                        <p:tgtEl>
                                          <p:spTgt spid="9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500"/>
                                        <p:tgtEl>
                                          <p:spTgt spid="9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6"/>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Typical Effort Distribution</a:t>
            </a:r>
            <a:endParaRPr b="0" sz="3400" strike="noStrike">
              <a:solidFill>
                <a:srgbClr val="212121"/>
              </a:solidFill>
              <a:latin typeface="Roboto Condensed"/>
              <a:ea typeface="Roboto Condensed"/>
              <a:cs typeface="Roboto Condensed"/>
              <a:sym typeface="Roboto Condensed"/>
            </a:endParaRPr>
          </a:p>
        </p:txBody>
      </p:sp>
      <p:sp>
        <p:nvSpPr>
          <p:cNvPr id="920" name="Google Shape;920;p46"/>
          <p:cNvSpPr txBox="1"/>
          <p:nvPr/>
        </p:nvSpPr>
        <p:spPr>
          <a:xfrm>
            <a:off x="190440" y="990720"/>
            <a:ext cx="3424680" cy="28353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Req.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Design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Coding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Testing   -  ?</a:t>
            </a:r>
            <a:endParaRPr/>
          </a:p>
        </p:txBody>
      </p:sp>
      <p:sp>
        <p:nvSpPr>
          <p:cNvPr id="921" name="Google Shape;921;p46"/>
          <p:cNvSpPr/>
          <p:nvPr/>
        </p:nvSpPr>
        <p:spPr>
          <a:xfrm>
            <a:off x="6095880" y="1008360"/>
            <a:ext cx="4257360" cy="28353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Req.	-	15-20%</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Design	- 	25-30%</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Coding	-	25-30%</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Testing	-	20-30%</a:t>
            </a:r>
            <a:endParaRPr b="0" sz="3600" strike="noStrike">
              <a:solidFill>
                <a:schemeClr val="dk1"/>
              </a:solidFill>
              <a:latin typeface="Arial"/>
              <a:ea typeface="Arial"/>
              <a:cs typeface="Arial"/>
              <a:sym typeface="Arial"/>
            </a:endParaRPr>
          </a:p>
        </p:txBody>
      </p:sp>
      <p:sp>
        <p:nvSpPr>
          <p:cNvPr id="922" name="Google Shape;922;p46"/>
          <p:cNvSpPr/>
          <p:nvPr/>
        </p:nvSpPr>
        <p:spPr>
          <a:xfrm>
            <a:off x="2818080" y="4858560"/>
            <a:ext cx="6555240" cy="639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3600" strike="noStrike">
                <a:solidFill>
                  <a:srgbClr val="212121"/>
                </a:solidFill>
                <a:latin typeface="Roboto Condensed"/>
                <a:ea typeface="Roboto Condensed"/>
                <a:cs typeface="Roboto Condensed"/>
                <a:sym typeface="Roboto Condensed"/>
              </a:rPr>
              <a:t>Coding is not </a:t>
            </a:r>
            <a:r>
              <a:rPr b="1" lang="en-US" sz="3200" strike="noStrike">
                <a:solidFill>
                  <a:srgbClr val="C00000"/>
                </a:solidFill>
                <a:latin typeface="Roboto Condensed"/>
                <a:ea typeface="Roboto Condensed"/>
                <a:cs typeface="Roboto Condensed"/>
                <a:sym typeface="Roboto Condensed"/>
              </a:rPr>
              <a:t>the most </a:t>
            </a:r>
            <a:r>
              <a:rPr b="0" lang="en-US" sz="3600" strike="noStrike">
                <a:solidFill>
                  <a:srgbClr val="212121"/>
                </a:solidFill>
                <a:latin typeface="Roboto Condensed"/>
                <a:ea typeface="Roboto Condensed"/>
                <a:cs typeface="Roboto Condensed"/>
                <a:sym typeface="Roboto Condensed"/>
              </a:rPr>
              <a:t>expensive!</a:t>
            </a:r>
            <a:endParaRPr b="0" sz="36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500"/>
                                        <p:tgtEl>
                                          <p:spTgt spid="9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7"/>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600" strike="noStrike">
                <a:solidFill>
                  <a:srgbClr val="373737"/>
                </a:solidFill>
                <a:latin typeface="Roboto Condensed"/>
                <a:ea typeface="Roboto Condensed"/>
                <a:cs typeface="Roboto Condensed"/>
                <a:sym typeface="Roboto Condensed"/>
              </a:rPr>
              <a:t>How programmers spend their time?</a:t>
            </a:r>
            <a:endParaRPr b="0" sz="3600" strike="noStrike">
              <a:solidFill>
                <a:srgbClr val="212121"/>
              </a:solidFill>
              <a:latin typeface="Roboto Condensed"/>
              <a:ea typeface="Roboto Condensed"/>
              <a:cs typeface="Roboto Condensed"/>
              <a:sym typeface="Roboto Condensed"/>
            </a:endParaRPr>
          </a:p>
        </p:txBody>
      </p:sp>
      <p:sp>
        <p:nvSpPr>
          <p:cNvPr id="928" name="Google Shape;928;p47"/>
          <p:cNvSpPr txBox="1"/>
          <p:nvPr/>
        </p:nvSpPr>
        <p:spPr>
          <a:xfrm>
            <a:off x="190440" y="990720"/>
            <a:ext cx="8854560" cy="25401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Writing programs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Reading programs and manuals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Job communication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Others						- ?</a:t>
            </a:r>
            <a:endParaRPr/>
          </a:p>
        </p:txBody>
      </p:sp>
      <p:sp>
        <p:nvSpPr>
          <p:cNvPr id="929" name="Google Shape;929;p47"/>
          <p:cNvSpPr/>
          <p:nvPr/>
        </p:nvSpPr>
        <p:spPr>
          <a:xfrm>
            <a:off x="190440" y="3534480"/>
            <a:ext cx="7799760" cy="28353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Writing programs				- 13%</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Reading programs and manuals	- 16%</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Job communication			- 32%</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Others						- 39%</a:t>
            </a:r>
            <a:endParaRPr b="0" sz="3600" strike="noStrike">
              <a:solidFill>
                <a:schemeClr val="dk1"/>
              </a:solidFill>
              <a:latin typeface="Arial"/>
              <a:ea typeface="Arial"/>
              <a:cs typeface="Arial"/>
              <a:sym typeface="Arial"/>
            </a:endParaRPr>
          </a:p>
        </p:txBody>
      </p:sp>
      <p:sp>
        <p:nvSpPr>
          <p:cNvPr id="930" name="Google Shape;930;p47"/>
          <p:cNvSpPr/>
          <p:nvPr/>
        </p:nvSpPr>
        <p:spPr>
          <a:xfrm>
            <a:off x="7821720" y="1660680"/>
            <a:ext cx="4010760" cy="3076560"/>
          </a:xfrm>
          <a:prstGeom prst="rect">
            <a:avLst/>
          </a:prstGeom>
          <a:noFill/>
          <a:ln cap="flat" cmpd="sng" w="50750">
            <a:solidFill>
              <a:srgbClr val="CDCDCD"/>
            </a:solidFill>
            <a:prstDash val="solid"/>
            <a:round/>
            <a:headEnd len="sm" w="sm" type="none"/>
            <a:tailEnd len="sm" w="sm" type="none"/>
          </a:ln>
        </p:spPr>
        <p:txBody>
          <a:bodyPr anchorCtr="0" anchor="t" bIns="45000" lIns="90000" spcFirstLastPara="1" rIns="90000" wrap="square" tIns="45000">
            <a:spAutoFit/>
          </a:bodyPr>
          <a:lstStyle/>
          <a:p>
            <a:pPr indent="-456840" lvl="0" marL="457200" marR="0" rtl="0" algn="l">
              <a:lnSpc>
                <a:spcPct val="100000"/>
              </a:lnSpc>
              <a:spcBef>
                <a:spcPts val="0"/>
              </a:spcBef>
              <a:spcAft>
                <a:spcPts val="0"/>
              </a:spcAft>
              <a:buClr>
                <a:srgbClr val="212121"/>
              </a:buClr>
              <a:buSzPts val="2800"/>
              <a:buFont typeface="Arial"/>
              <a:buChar char="•"/>
            </a:pPr>
            <a:r>
              <a:rPr b="0" lang="en-US" sz="2800" strike="noStrike">
                <a:solidFill>
                  <a:srgbClr val="212121"/>
                </a:solidFill>
                <a:latin typeface="Roboto Condensed"/>
                <a:ea typeface="Roboto Condensed"/>
                <a:cs typeface="Roboto Condensed"/>
                <a:sym typeface="Roboto Condensed"/>
              </a:rPr>
              <a:t>Programmers spend </a:t>
            </a:r>
            <a:r>
              <a:rPr b="1" lang="en-US" sz="2800" strike="noStrike">
                <a:solidFill>
                  <a:srgbClr val="C00000"/>
                </a:solidFill>
                <a:latin typeface="Roboto Condensed"/>
                <a:ea typeface="Roboto Condensed"/>
                <a:cs typeface="Roboto Condensed"/>
                <a:sym typeface="Roboto Condensed"/>
              </a:rPr>
              <a:t>more time in reading programs</a:t>
            </a:r>
            <a:r>
              <a:rPr b="0" lang="en-US" sz="2800" strike="noStrike">
                <a:solidFill>
                  <a:srgbClr val="212121"/>
                </a:solidFill>
                <a:latin typeface="Roboto Condensed"/>
                <a:ea typeface="Roboto Condensed"/>
                <a:cs typeface="Roboto Condensed"/>
                <a:sym typeface="Roboto Condensed"/>
              </a:rPr>
              <a:t> than in writing them.</a:t>
            </a:r>
            <a:endParaRPr b="0" sz="2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2800" strike="noStrike">
              <a:solidFill>
                <a:schemeClr val="dk1"/>
              </a:solidFill>
              <a:latin typeface="Arial"/>
              <a:ea typeface="Arial"/>
              <a:cs typeface="Arial"/>
              <a:sym typeface="Arial"/>
            </a:endParaRPr>
          </a:p>
          <a:p>
            <a:pPr indent="-456840" lvl="0" marL="457200" marR="0" rtl="0" algn="l">
              <a:lnSpc>
                <a:spcPct val="100000"/>
              </a:lnSpc>
              <a:spcBef>
                <a:spcPts val="0"/>
              </a:spcBef>
              <a:spcAft>
                <a:spcPts val="0"/>
              </a:spcAft>
              <a:buClr>
                <a:srgbClr val="212121"/>
              </a:buClr>
              <a:buSzPts val="2800"/>
              <a:buFont typeface="Arial"/>
              <a:buChar char="•"/>
            </a:pPr>
            <a:r>
              <a:rPr b="0" lang="en-US" sz="2800" strike="noStrike">
                <a:solidFill>
                  <a:srgbClr val="212121"/>
                </a:solidFill>
                <a:latin typeface="Roboto Condensed"/>
                <a:ea typeface="Roboto Condensed"/>
                <a:cs typeface="Roboto Condensed"/>
                <a:sym typeface="Roboto Condensed"/>
              </a:rPr>
              <a:t>Writing programs is a small part of their lives.</a:t>
            </a:r>
            <a:endParaRPr b="0" sz="2800" strike="noStrike">
              <a:solidFill>
                <a:schemeClr val="dk1"/>
              </a:solidFill>
              <a:latin typeface="Arial"/>
              <a:ea typeface="Arial"/>
              <a:cs typeface="Arial"/>
              <a:sym typeface="Arial"/>
            </a:endParaRPr>
          </a:p>
        </p:txBody>
      </p:sp>
      <p:cxnSp>
        <p:nvCxnSpPr>
          <p:cNvPr id="931" name="Google Shape;931;p47"/>
          <p:cNvCxnSpPr/>
          <p:nvPr/>
        </p:nvCxnSpPr>
        <p:spPr>
          <a:xfrm>
            <a:off x="190440" y="3530880"/>
            <a:ext cx="7448040" cy="0"/>
          </a:xfrm>
          <a:prstGeom prst="straightConnector1">
            <a:avLst/>
          </a:prstGeom>
          <a:noFill/>
          <a:ln cap="flat" cmpd="sng" w="50750">
            <a:solidFill>
              <a:srgbClr val="CDCDCD"/>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500"/>
                                        <p:tgtEl>
                                          <p:spTgt spid="9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48"/>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600" strike="noStrike">
                <a:solidFill>
                  <a:srgbClr val="373737"/>
                </a:solidFill>
                <a:latin typeface="Roboto Condensed"/>
                <a:ea typeface="Roboto Condensed"/>
                <a:cs typeface="Roboto Condensed"/>
                <a:sym typeface="Roboto Condensed"/>
              </a:rPr>
              <a:t>When are defects introduced?</a:t>
            </a:r>
            <a:endParaRPr b="0" sz="3600" strike="noStrike">
              <a:solidFill>
                <a:srgbClr val="212121"/>
              </a:solidFill>
              <a:latin typeface="Roboto Condensed"/>
              <a:ea typeface="Roboto Condensed"/>
              <a:cs typeface="Roboto Condensed"/>
              <a:sym typeface="Roboto Condensed"/>
            </a:endParaRPr>
          </a:p>
        </p:txBody>
      </p:sp>
      <p:sp>
        <p:nvSpPr>
          <p:cNvPr id="937" name="Google Shape;937;p48"/>
          <p:cNvSpPr txBox="1"/>
          <p:nvPr/>
        </p:nvSpPr>
        <p:spPr>
          <a:xfrm>
            <a:off x="190440" y="990720"/>
            <a:ext cx="4010760" cy="190692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Requirement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Design		- ?</a:t>
            </a:r>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Coding		- ?</a:t>
            </a:r>
            <a:endParaRPr/>
          </a:p>
        </p:txBody>
      </p:sp>
      <p:sp>
        <p:nvSpPr>
          <p:cNvPr id="938" name="Google Shape;938;p48"/>
          <p:cNvSpPr/>
          <p:nvPr/>
        </p:nvSpPr>
        <p:spPr>
          <a:xfrm>
            <a:off x="190440" y="3534480"/>
            <a:ext cx="4971960" cy="190152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Requirement	- 20%</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Design		- 30%</a:t>
            </a:r>
            <a:endParaRPr b="0" sz="3600" strike="noStrike">
              <a:solidFill>
                <a:schemeClr val="dk1"/>
              </a:solidFill>
              <a:latin typeface="Arial"/>
              <a:ea typeface="Arial"/>
              <a:cs typeface="Arial"/>
              <a:sym typeface="Arial"/>
            </a:endParaRPr>
          </a:p>
          <a:p>
            <a:pPr indent="-264599" lvl="0" marL="264960" marR="0" rtl="0" algn="just">
              <a:lnSpc>
                <a:spcPct val="90000"/>
              </a:lnSpc>
              <a:spcBef>
                <a:spcPts val="1001"/>
              </a:spcBef>
              <a:spcAft>
                <a:spcPts val="0"/>
              </a:spcAft>
              <a:buClr>
                <a:srgbClr val="B84742"/>
              </a:buClr>
              <a:buSzPts val="3600"/>
              <a:buFont typeface="Noto Sans Symbols"/>
              <a:buChar char="🞂"/>
            </a:pPr>
            <a:r>
              <a:rPr b="0" lang="en-US" sz="3600" strike="noStrike">
                <a:solidFill>
                  <a:srgbClr val="212121"/>
                </a:solidFill>
                <a:latin typeface="Roboto Condensed"/>
                <a:ea typeface="Roboto Condensed"/>
                <a:cs typeface="Roboto Condensed"/>
                <a:sym typeface="Roboto Condensed"/>
              </a:rPr>
              <a:t>Coding		- 50%</a:t>
            </a:r>
            <a:endParaRPr b="0" sz="3600" strike="noStrike">
              <a:solidFill>
                <a:schemeClr val="dk1"/>
              </a:solidFill>
              <a:latin typeface="Arial"/>
              <a:ea typeface="Arial"/>
              <a:cs typeface="Arial"/>
              <a:sym typeface="Arial"/>
            </a:endParaRPr>
          </a:p>
        </p:txBody>
      </p:sp>
      <p:sp>
        <p:nvSpPr>
          <p:cNvPr id="939" name="Google Shape;939;p48"/>
          <p:cNvSpPr/>
          <p:nvPr/>
        </p:nvSpPr>
        <p:spPr>
          <a:xfrm>
            <a:off x="7821720" y="1660680"/>
            <a:ext cx="4010760" cy="3503160"/>
          </a:xfrm>
          <a:prstGeom prst="rect">
            <a:avLst/>
          </a:prstGeom>
          <a:noFill/>
          <a:ln cap="flat" cmpd="sng" w="50750">
            <a:solidFill>
              <a:srgbClr val="CDCDCD"/>
            </a:solidFill>
            <a:prstDash val="solid"/>
            <a:round/>
            <a:headEnd len="sm" w="sm" type="none"/>
            <a:tailEnd len="sm" w="sm" type="none"/>
          </a:ln>
        </p:spPr>
        <p:txBody>
          <a:bodyPr anchorCtr="0" anchor="t" bIns="45000" lIns="90000" spcFirstLastPara="1" rIns="90000" wrap="square" tIns="45000">
            <a:spAutoFit/>
          </a:bodyPr>
          <a:lstStyle/>
          <a:p>
            <a:pPr indent="-456840" lvl="0" marL="457200" marR="0" rtl="0" algn="l">
              <a:lnSpc>
                <a:spcPct val="100000"/>
              </a:lnSpc>
              <a:spcBef>
                <a:spcPts val="0"/>
              </a:spcBef>
              <a:spcAft>
                <a:spcPts val="0"/>
              </a:spcAft>
              <a:buClr>
                <a:srgbClr val="212121"/>
              </a:buClr>
              <a:buSzPts val="2800"/>
              <a:buFont typeface="Arial"/>
              <a:buChar char="•"/>
            </a:pPr>
            <a:r>
              <a:rPr b="0" lang="en-US" sz="2800" strike="noStrike">
                <a:solidFill>
                  <a:srgbClr val="212121"/>
                </a:solidFill>
                <a:latin typeface="Roboto Condensed"/>
                <a:ea typeface="Roboto Condensed"/>
                <a:cs typeface="Roboto Condensed"/>
                <a:sym typeface="Roboto Condensed"/>
              </a:rPr>
              <a:t>Defects can be injected at any of the major phases.</a:t>
            </a:r>
            <a:br>
              <a:rPr lang="en-US" sz="1800">
                <a:solidFill>
                  <a:schemeClr val="dk1"/>
                </a:solidFill>
                <a:latin typeface="Arial"/>
                <a:ea typeface="Arial"/>
                <a:cs typeface="Arial"/>
                <a:sym typeface="Arial"/>
              </a:rPr>
            </a:br>
            <a:r>
              <a:rPr b="0" lang="en-US" sz="2800" strike="noStrike">
                <a:solidFill>
                  <a:srgbClr val="212121"/>
                </a:solidFill>
                <a:latin typeface="Roboto Condensed"/>
                <a:ea typeface="Roboto Condensed"/>
                <a:cs typeface="Roboto Condensed"/>
                <a:sym typeface="Roboto Condensed"/>
              </a:rPr>
              <a:t> </a:t>
            </a:r>
            <a:endParaRPr b="0" sz="2800" strike="noStrike">
              <a:solidFill>
                <a:schemeClr val="dk1"/>
              </a:solidFill>
              <a:latin typeface="Arial"/>
              <a:ea typeface="Arial"/>
              <a:cs typeface="Arial"/>
              <a:sym typeface="Arial"/>
            </a:endParaRPr>
          </a:p>
          <a:p>
            <a:pPr indent="-456840" lvl="0" marL="457200" marR="0" rtl="0" algn="l">
              <a:lnSpc>
                <a:spcPct val="100000"/>
              </a:lnSpc>
              <a:spcBef>
                <a:spcPts val="0"/>
              </a:spcBef>
              <a:spcAft>
                <a:spcPts val="0"/>
              </a:spcAft>
              <a:buClr>
                <a:srgbClr val="C00000"/>
              </a:buClr>
              <a:buSzPts val="2800"/>
              <a:buFont typeface="Arial"/>
              <a:buChar char="•"/>
            </a:pPr>
            <a:r>
              <a:rPr b="1" lang="en-US" sz="2800" strike="noStrike">
                <a:solidFill>
                  <a:srgbClr val="C00000"/>
                </a:solidFill>
                <a:latin typeface="Roboto Condensed"/>
                <a:ea typeface="Roboto Condensed"/>
                <a:cs typeface="Roboto Condensed"/>
                <a:sym typeface="Roboto Condensed"/>
              </a:rPr>
              <a:t>Cost of latency: </a:t>
            </a:r>
            <a:r>
              <a:rPr b="0" lang="en-US" sz="2800" strike="noStrike">
                <a:solidFill>
                  <a:srgbClr val="212121"/>
                </a:solidFill>
                <a:latin typeface="Roboto Condensed"/>
                <a:ea typeface="Roboto Condensed"/>
                <a:cs typeface="Roboto Condensed"/>
                <a:sym typeface="Roboto Condensed"/>
              </a:rPr>
              <a:t>Cost of defect removal increases exponentially with latency time.</a:t>
            </a:r>
            <a:endParaRPr b="0" sz="2800" strike="noStrike">
              <a:solidFill>
                <a:schemeClr val="dk1"/>
              </a:solidFill>
              <a:latin typeface="Arial"/>
              <a:ea typeface="Arial"/>
              <a:cs typeface="Arial"/>
              <a:sym typeface="Arial"/>
            </a:endParaRPr>
          </a:p>
        </p:txBody>
      </p:sp>
      <p:cxnSp>
        <p:nvCxnSpPr>
          <p:cNvPr id="940" name="Google Shape;940;p48"/>
          <p:cNvCxnSpPr/>
          <p:nvPr/>
        </p:nvCxnSpPr>
        <p:spPr>
          <a:xfrm>
            <a:off x="190440" y="3249360"/>
            <a:ext cx="7448040" cy="0"/>
          </a:xfrm>
          <a:prstGeom prst="straightConnector1">
            <a:avLst/>
          </a:prstGeom>
          <a:noFill/>
          <a:ln cap="flat" cmpd="sng" w="50750">
            <a:solidFill>
              <a:srgbClr val="CDCDCD"/>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49"/>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600" strike="noStrike">
                <a:solidFill>
                  <a:srgbClr val="373737"/>
                </a:solidFill>
                <a:latin typeface="Roboto Condensed"/>
                <a:ea typeface="Roboto Condensed"/>
                <a:cs typeface="Roboto Condensed"/>
                <a:sym typeface="Roboto Condensed"/>
              </a:rPr>
              <a:t>When are defects introduced?</a:t>
            </a:r>
            <a:endParaRPr b="0" sz="3600" strike="noStrike">
              <a:solidFill>
                <a:srgbClr val="212121"/>
              </a:solidFill>
              <a:latin typeface="Roboto Condensed"/>
              <a:ea typeface="Roboto Condensed"/>
              <a:cs typeface="Roboto Condensed"/>
              <a:sym typeface="Roboto Condensed"/>
            </a:endParaRPr>
          </a:p>
        </p:txBody>
      </p:sp>
      <p:sp>
        <p:nvSpPr>
          <p:cNvPr id="946" name="Google Shape;946;p49"/>
          <p:cNvSpPr/>
          <p:nvPr/>
        </p:nvSpPr>
        <p:spPr>
          <a:xfrm>
            <a:off x="7821720" y="1660680"/>
            <a:ext cx="4010760" cy="3503160"/>
          </a:xfrm>
          <a:prstGeom prst="rect">
            <a:avLst/>
          </a:prstGeom>
          <a:noFill/>
          <a:ln cap="flat" cmpd="sng" w="50750">
            <a:solidFill>
              <a:srgbClr val="CDCDCD"/>
            </a:solidFill>
            <a:prstDash val="solid"/>
            <a:round/>
            <a:headEnd len="sm" w="sm" type="none"/>
            <a:tailEnd len="sm" w="sm" type="none"/>
          </a:ln>
        </p:spPr>
        <p:txBody>
          <a:bodyPr anchorCtr="0" anchor="t" bIns="45000" lIns="90000" spcFirstLastPara="1" rIns="90000" wrap="square" tIns="45000">
            <a:spAutoFit/>
          </a:bodyPr>
          <a:lstStyle/>
          <a:p>
            <a:pPr indent="-456840" lvl="0" marL="457200" marR="0" rtl="0" algn="l">
              <a:lnSpc>
                <a:spcPct val="100000"/>
              </a:lnSpc>
              <a:spcBef>
                <a:spcPts val="0"/>
              </a:spcBef>
              <a:spcAft>
                <a:spcPts val="0"/>
              </a:spcAft>
              <a:buClr>
                <a:srgbClr val="212121"/>
              </a:buClr>
              <a:buSzPts val="2800"/>
              <a:buFont typeface="Arial"/>
              <a:buChar char="•"/>
            </a:pPr>
            <a:r>
              <a:rPr b="0" lang="en-US" sz="2800" strike="noStrike">
                <a:solidFill>
                  <a:srgbClr val="212121"/>
                </a:solidFill>
                <a:latin typeface="Roboto Condensed"/>
                <a:ea typeface="Roboto Condensed"/>
                <a:cs typeface="Roboto Condensed"/>
                <a:sym typeface="Roboto Condensed"/>
              </a:rPr>
              <a:t>Cheapest way to detect and remove defects close to where it is injected.</a:t>
            </a:r>
            <a:br>
              <a:rPr lang="en-US" sz="1800">
                <a:solidFill>
                  <a:schemeClr val="dk1"/>
                </a:solidFill>
                <a:latin typeface="Arial"/>
                <a:ea typeface="Arial"/>
                <a:cs typeface="Arial"/>
                <a:sym typeface="Arial"/>
              </a:rPr>
            </a:br>
            <a:r>
              <a:rPr b="0" lang="en-US" sz="2800" strike="noStrike">
                <a:solidFill>
                  <a:srgbClr val="212121"/>
                </a:solidFill>
                <a:latin typeface="Roboto Condensed"/>
                <a:ea typeface="Roboto Condensed"/>
                <a:cs typeface="Roboto Condensed"/>
                <a:sym typeface="Roboto Condensed"/>
              </a:rPr>
              <a:t> </a:t>
            </a:r>
            <a:endParaRPr b="0" sz="2800" strike="noStrike">
              <a:solidFill>
                <a:schemeClr val="dk1"/>
              </a:solidFill>
              <a:latin typeface="Arial"/>
              <a:ea typeface="Arial"/>
              <a:cs typeface="Arial"/>
              <a:sym typeface="Arial"/>
            </a:endParaRPr>
          </a:p>
          <a:p>
            <a:pPr indent="-456840" lvl="0" marL="457200" marR="0" rtl="0" algn="l">
              <a:lnSpc>
                <a:spcPct val="100000"/>
              </a:lnSpc>
              <a:spcBef>
                <a:spcPts val="0"/>
              </a:spcBef>
              <a:spcAft>
                <a:spcPts val="0"/>
              </a:spcAft>
              <a:buClr>
                <a:srgbClr val="212121"/>
              </a:buClr>
              <a:buSzPts val="2800"/>
              <a:buFont typeface="Arial"/>
              <a:buChar char="•"/>
            </a:pPr>
            <a:r>
              <a:rPr b="0" lang="en-US" sz="2800" strike="noStrike">
                <a:solidFill>
                  <a:srgbClr val="212121"/>
                </a:solidFill>
                <a:latin typeface="Roboto Condensed"/>
                <a:ea typeface="Roboto Condensed"/>
                <a:cs typeface="Roboto Condensed"/>
                <a:sym typeface="Roboto Condensed"/>
              </a:rPr>
              <a:t>Hence must check for defects after every phase.</a:t>
            </a:r>
            <a:endParaRPr b="0" sz="2800" strike="noStrike">
              <a:solidFill>
                <a:schemeClr val="dk1"/>
              </a:solidFill>
              <a:latin typeface="Arial"/>
              <a:ea typeface="Arial"/>
              <a:cs typeface="Arial"/>
              <a:sym typeface="Arial"/>
            </a:endParaRPr>
          </a:p>
        </p:txBody>
      </p:sp>
      <p:sp>
        <p:nvSpPr>
          <p:cNvPr id="947" name="Google Shape;947;p49"/>
          <p:cNvSpPr txBox="1"/>
          <p:nvPr/>
        </p:nvSpPr>
        <p:spPr>
          <a:xfrm>
            <a:off x="131040" y="863280"/>
            <a:ext cx="12060360" cy="57391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sz="2800" strike="noStrike">
              <a:solidFill>
                <a:srgbClr val="212121"/>
              </a:solidFill>
              <a:latin typeface="Roboto Condensed"/>
              <a:ea typeface="Roboto Condensed"/>
              <a:cs typeface="Roboto Condensed"/>
              <a:sym typeface="Roboto Condensed"/>
            </a:endParaRPr>
          </a:p>
        </p:txBody>
      </p:sp>
      <p:cxnSp>
        <p:nvCxnSpPr>
          <p:cNvPr id="948" name="Google Shape;948;p49"/>
          <p:cNvCxnSpPr/>
          <p:nvPr/>
        </p:nvCxnSpPr>
        <p:spPr>
          <a:xfrm>
            <a:off x="1671480" y="2037600"/>
            <a:ext cx="0" cy="2950560"/>
          </a:xfrm>
          <a:prstGeom prst="straightConnector1">
            <a:avLst/>
          </a:prstGeom>
          <a:noFill/>
          <a:ln cap="flat" cmpd="sng" w="38150">
            <a:solidFill>
              <a:schemeClr val="dk1"/>
            </a:solidFill>
            <a:prstDash val="solid"/>
            <a:round/>
            <a:headEnd len="sm" w="sm" type="none"/>
            <a:tailEnd len="sm" w="sm" type="none"/>
          </a:ln>
        </p:spPr>
      </p:cxnSp>
      <p:cxnSp>
        <p:nvCxnSpPr>
          <p:cNvPr id="949" name="Google Shape;949;p49"/>
          <p:cNvCxnSpPr/>
          <p:nvPr/>
        </p:nvCxnSpPr>
        <p:spPr>
          <a:xfrm>
            <a:off x="1671480" y="4988160"/>
            <a:ext cx="4700880" cy="0"/>
          </a:xfrm>
          <a:prstGeom prst="straightConnector1">
            <a:avLst/>
          </a:prstGeom>
          <a:noFill/>
          <a:ln cap="flat" cmpd="sng" w="38150">
            <a:solidFill>
              <a:schemeClr val="dk1"/>
            </a:solidFill>
            <a:prstDash val="solid"/>
            <a:round/>
            <a:headEnd len="sm" w="sm" type="none"/>
            <a:tailEnd len="sm" w="sm" type="none"/>
          </a:ln>
        </p:spPr>
      </p:cxnSp>
      <p:cxnSp>
        <p:nvCxnSpPr>
          <p:cNvPr id="950" name="Google Shape;950;p49"/>
          <p:cNvCxnSpPr/>
          <p:nvPr/>
        </p:nvCxnSpPr>
        <p:spPr>
          <a:xfrm flipH="1" rot="10800000">
            <a:off x="1823760" y="2206440"/>
            <a:ext cx="3535920" cy="2553120"/>
          </a:xfrm>
          <a:prstGeom prst="straightConnector1">
            <a:avLst/>
          </a:prstGeom>
          <a:noFill/>
          <a:ln cap="flat" cmpd="sng" w="38150">
            <a:solidFill>
              <a:srgbClr val="FF0000"/>
            </a:solidFill>
            <a:prstDash val="solid"/>
            <a:round/>
            <a:headEnd len="sm" w="sm" type="none"/>
            <a:tailEnd len="sm" w="sm" type="none"/>
          </a:ln>
        </p:spPr>
      </p:cxnSp>
      <p:sp>
        <p:nvSpPr>
          <p:cNvPr id="951" name="Google Shape;951;p49"/>
          <p:cNvSpPr/>
          <p:nvPr/>
        </p:nvSpPr>
        <p:spPr>
          <a:xfrm>
            <a:off x="478440" y="3160080"/>
            <a:ext cx="1193040" cy="91332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Cost to fix </a:t>
            </a:r>
            <a:endParaRPr b="0" sz="18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Error</a:t>
            </a:r>
            <a:endParaRPr b="0" sz="18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(log scale)</a:t>
            </a:r>
            <a:endParaRPr b="0" sz="1800" strike="noStrike">
              <a:solidFill>
                <a:schemeClr val="dk1"/>
              </a:solidFill>
              <a:latin typeface="Arial"/>
              <a:ea typeface="Arial"/>
              <a:cs typeface="Arial"/>
              <a:sym typeface="Arial"/>
            </a:endParaRPr>
          </a:p>
        </p:txBody>
      </p:sp>
      <p:sp>
        <p:nvSpPr>
          <p:cNvPr id="952" name="Google Shape;952;p49"/>
          <p:cNvSpPr/>
          <p:nvPr/>
        </p:nvSpPr>
        <p:spPr>
          <a:xfrm>
            <a:off x="3450240" y="5241600"/>
            <a:ext cx="727560" cy="3646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Time</a:t>
            </a:r>
            <a:endParaRPr b="0" sz="1800"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6"/>
                                        </p:tgtEl>
                                        <p:attrNameLst>
                                          <p:attrName>style.visibility</p:attrName>
                                        </p:attrNameLst>
                                      </p:cBhvr>
                                      <p:to>
                                        <p:strVal val="visible"/>
                                      </p:to>
                                    </p:set>
                                    <p:animEffect filter="fade" transition="in">
                                      <p:cBhvr>
                                        <p:cTn dur="500"/>
                                        <p:tgtEl>
                                          <p:spTgt spid="9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1"/>
                                        </p:tgtEl>
                                        <p:attrNameLst>
                                          <p:attrName>style.visibility</p:attrName>
                                        </p:attrNameLst>
                                      </p:cBhvr>
                                      <p:to>
                                        <p:strVal val="visible"/>
                                      </p:to>
                                    </p:set>
                                    <p:animEffect filter="fade" transition="in">
                                      <p:cBhvr>
                                        <p:cTn dur="500"/>
                                        <p:tgtEl>
                                          <p:spTgt spid="951"/>
                                        </p:tgtEl>
                                      </p:cBhvr>
                                    </p:animEffect>
                                  </p:childTnLst>
                                </p:cTn>
                              </p:par>
                              <p:par>
                                <p:cTn fill="hold" nodeType="withEffect" presetClass="entr" presetID="10" presetSubtype="0">
                                  <p:stCondLst>
                                    <p:cond delay="0"/>
                                  </p:stCondLst>
                                  <p:childTnLst>
                                    <p:set>
                                      <p:cBhvr>
                                        <p:cTn dur="1" fill="hold">
                                          <p:stCondLst>
                                            <p:cond delay="0"/>
                                          </p:stCondLst>
                                        </p:cTn>
                                        <p:tgtEl>
                                          <p:spTgt spid="948"/>
                                        </p:tgtEl>
                                        <p:attrNameLst>
                                          <p:attrName>style.visibility</p:attrName>
                                        </p:attrNameLst>
                                      </p:cBhvr>
                                      <p:to>
                                        <p:strVal val="visible"/>
                                      </p:to>
                                    </p:set>
                                    <p:animEffect filter="fade" transition="in">
                                      <p:cBhvr>
                                        <p:cTn dur="500"/>
                                        <p:tgtEl>
                                          <p:spTgt spid="948"/>
                                        </p:tgtEl>
                                      </p:cBhvr>
                                    </p:animEffect>
                                  </p:childTnLst>
                                </p:cTn>
                              </p:par>
                              <p:par>
                                <p:cTn fill="hold" nodeType="withEffect" presetClass="entr" presetID="10" presetSubtype="0">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500"/>
                                        <p:tgtEl>
                                          <p:spTgt spid="950"/>
                                        </p:tgtEl>
                                      </p:cBhvr>
                                    </p:animEffect>
                                  </p:childTnLst>
                                </p:cTn>
                              </p:par>
                              <p:par>
                                <p:cTn fill="hold" nodeType="withEffect" presetClass="entr" presetID="10" presetSubtype="0">
                                  <p:stCondLst>
                                    <p:cond delay="0"/>
                                  </p:stCondLst>
                                  <p:childTnLst>
                                    <p:set>
                                      <p:cBhvr>
                                        <p:cTn dur="1" fill="hold">
                                          <p:stCondLst>
                                            <p:cond delay="0"/>
                                          </p:stCondLst>
                                        </p:cTn>
                                        <p:tgtEl>
                                          <p:spTgt spid="949"/>
                                        </p:tgtEl>
                                        <p:attrNameLst>
                                          <p:attrName>style.visibility</p:attrName>
                                        </p:attrNameLst>
                                      </p:cBhvr>
                                      <p:to>
                                        <p:strVal val="visible"/>
                                      </p:to>
                                    </p:set>
                                    <p:animEffect filter="fade" transition="in">
                                      <p:cBhvr>
                                        <p:cTn dur="500"/>
                                        <p:tgtEl>
                                          <p:spTgt spid="949"/>
                                        </p:tgtEl>
                                      </p:cBhvr>
                                    </p:animEffect>
                                  </p:childTnLst>
                                </p:cTn>
                              </p:par>
                              <p:par>
                                <p:cTn fill="hold" nodeType="withEffect" presetClass="entr" presetID="10" presetSubtype="0">
                                  <p:stCondLst>
                                    <p:cond delay="0"/>
                                  </p:stCondLst>
                                  <p:childTnLst>
                                    <p:set>
                                      <p:cBhvr>
                                        <p:cTn dur="1" fill="hold">
                                          <p:stCondLst>
                                            <p:cond delay="0"/>
                                          </p:stCondLst>
                                        </p:cTn>
                                        <p:tgtEl>
                                          <p:spTgt spid="952"/>
                                        </p:tgtEl>
                                        <p:attrNameLst>
                                          <p:attrName>style.visibility</p:attrName>
                                        </p:attrNameLst>
                                      </p:cBhvr>
                                      <p:to>
                                        <p:strVal val="visible"/>
                                      </p:to>
                                    </p:set>
                                    <p:animEffect filter="fade" transition="in">
                                      <p:cBhvr>
                                        <p:cTn dur="500"/>
                                        <p:tgtEl>
                                          <p:spTgt spid="9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ebb636fcf1_0_97"/>
          <p:cNvSpPr txBox="1"/>
          <p:nvPr/>
        </p:nvSpPr>
        <p:spPr>
          <a:xfrm>
            <a:off x="0" y="0"/>
            <a:ext cx="12191700" cy="711000"/>
          </a:xfrm>
          <a:prstGeom prst="rect">
            <a:avLst/>
          </a:prstGeom>
          <a:solidFill>
            <a:srgbClr val="C0C0C0">
              <a:alpha val="49800"/>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Characteristics of Software</a:t>
            </a:r>
            <a:endParaRPr b="0" sz="3400" strike="noStrike">
              <a:solidFill>
                <a:srgbClr val="212121"/>
              </a:solidFill>
              <a:latin typeface="Roboto Condensed"/>
              <a:ea typeface="Roboto Condensed"/>
              <a:cs typeface="Roboto Condensed"/>
              <a:sym typeface="Roboto Condensed"/>
            </a:endParaRPr>
          </a:p>
        </p:txBody>
      </p:sp>
      <p:sp>
        <p:nvSpPr>
          <p:cNvPr id="152" name="Google Shape;152;g2ebb636fcf1_0_97"/>
          <p:cNvSpPr txBox="1"/>
          <p:nvPr/>
        </p:nvSpPr>
        <p:spPr>
          <a:xfrm>
            <a:off x="190440" y="847800"/>
            <a:ext cx="11782200" cy="2590500"/>
          </a:xfrm>
          <a:prstGeom prst="rect">
            <a:avLst/>
          </a:prstGeom>
          <a:noFill/>
          <a:ln>
            <a:noFill/>
          </a:ln>
        </p:spPr>
        <p:txBody>
          <a:bodyPr anchorCtr="0" anchor="t" bIns="45700" lIns="91425" spcFirstLastPara="1" rIns="91425" wrap="square" tIns="45700">
            <a:noAutofit/>
          </a:bodyPr>
          <a:lstStyle/>
          <a:p>
            <a:pPr indent="-264600" lvl="0" marL="264960" marR="0" rtl="0" algn="just">
              <a:lnSpc>
                <a:spcPct val="90000"/>
              </a:lnSpc>
              <a:spcBef>
                <a:spcPts val="0"/>
              </a:spcBef>
              <a:spcAft>
                <a:spcPts val="0"/>
              </a:spcAft>
              <a:buClr>
                <a:srgbClr val="B84742"/>
              </a:buClr>
              <a:buSzPts val="2800"/>
              <a:buFont typeface="Noto Sans Symbols"/>
              <a:buChar char="🞂"/>
            </a:pPr>
            <a:r>
              <a:rPr b="1" lang="en-US" sz="2800" strike="noStrike">
                <a:solidFill>
                  <a:srgbClr val="B84742"/>
                </a:solidFill>
                <a:latin typeface="Roboto Condensed"/>
                <a:ea typeface="Roboto Condensed"/>
                <a:cs typeface="Roboto Condensed"/>
                <a:sym typeface="Roboto Condensed"/>
              </a:rPr>
              <a:t>Software is developed or engineered</a:t>
            </a:r>
            <a:endParaRPr b="0" sz="2800" strike="noStrike">
              <a:solidFill>
                <a:srgbClr val="212121"/>
              </a:solidFill>
              <a:latin typeface="Roboto Condensed"/>
              <a:ea typeface="Roboto Condensed"/>
              <a:cs typeface="Roboto Condensed"/>
              <a:sym typeface="Roboto Condensed"/>
            </a:endParaRPr>
          </a:p>
          <a:p>
            <a:pPr indent="-352080" lvl="1" marL="80964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It is not manufactured like hardware</a:t>
            </a:r>
            <a:endParaRPr/>
          </a:p>
          <a:p>
            <a:pPr indent="-228240" lvl="2" marL="114300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Manufacturing phase can introduce quality problem that are nonexistent (or easily corrected) for software</a:t>
            </a:r>
            <a:endParaRPr/>
          </a:p>
          <a:p>
            <a:pPr indent="-228240" lvl="2" marL="1143000" marR="0" rtl="0" algn="just">
              <a:lnSpc>
                <a:spcPct val="90000"/>
              </a:lnSpc>
              <a:spcBef>
                <a:spcPts val="499"/>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Both requires construction of “product” but approaches are different</a:t>
            </a:r>
            <a:endParaRPr/>
          </a:p>
          <a:p>
            <a:pPr indent="-264600" lvl="0" marL="264960" marR="0" rtl="0" algn="just">
              <a:lnSpc>
                <a:spcPct val="90000"/>
              </a:lnSpc>
              <a:spcBef>
                <a:spcPts val="1001"/>
              </a:spcBef>
              <a:spcAft>
                <a:spcPts val="0"/>
              </a:spcAft>
              <a:buClr>
                <a:srgbClr val="B84742"/>
              </a:buClr>
              <a:buSzPts val="2800"/>
              <a:buFont typeface="Noto Sans Symbols"/>
              <a:buChar char="🞂"/>
            </a:pPr>
            <a:r>
              <a:rPr b="1" lang="en-US" sz="2800" strike="noStrike">
                <a:solidFill>
                  <a:srgbClr val="B84742"/>
                </a:solidFill>
                <a:latin typeface="Roboto Condensed"/>
                <a:ea typeface="Roboto Condensed"/>
                <a:cs typeface="Roboto Condensed"/>
                <a:sym typeface="Roboto Condensed"/>
              </a:rPr>
              <a:t>Software doesn’t “wear-out”- </a:t>
            </a:r>
            <a:r>
              <a:rPr b="1" lang="en-US" sz="2600">
                <a:solidFill>
                  <a:srgbClr val="0570A6"/>
                </a:solidFill>
              </a:rPr>
              <a:t> But it does deteriorate!</a:t>
            </a:r>
            <a:endParaRPr b="1" sz="2600">
              <a:solidFill>
                <a:srgbClr val="0570A6"/>
              </a:solidFill>
            </a:endParaRPr>
          </a:p>
          <a:p>
            <a:pPr indent="-264600" lvl="0" marL="264960" marR="0" rtl="0" algn="just">
              <a:lnSpc>
                <a:spcPct val="90000"/>
              </a:lnSpc>
              <a:spcBef>
                <a:spcPts val="1001"/>
              </a:spcBef>
              <a:spcAft>
                <a:spcPts val="0"/>
              </a:spcAft>
              <a:buClr>
                <a:srgbClr val="B84742"/>
              </a:buClr>
              <a:buSzPts val="2800"/>
              <a:buFont typeface="Roboto Condensed"/>
              <a:buChar char="🞂"/>
            </a:pPr>
            <a:r>
              <a:t/>
            </a:r>
            <a:endParaRPr b="1" sz="2800">
              <a:solidFill>
                <a:srgbClr val="B84742"/>
              </a:solidFill>
              <a:latin typeface="Roboto Condensed"/>
              <a:ea typeface="Roboto Condensed"/>
              <a:cs typeface="Roboto Condensed"/>
              <a:sym typeface="Roboto Condensed"/>
            </a:endParaRPr>
          </a:p>
        </p:txBody>
      </p:sp>
      <p:grpSp>
        <p:nvGrpSpPr>
          <p:cNvPr id="153" name="Google Shape;153;g2ebb636fcf1_0_97"/>
          <p:cNvGrpSpPr/>
          <p:nvPr/>
        </p:nvGrpSpPr>
        <p:grpSpPr>
          <a:xfrm>
            <a:off x="320580" y="3656862"/>
            <a:ext cx="5394060" cy="2287116"/>
            <a:chOff x="320580" y="3656862"/>
            <a:chExt cx="5394060" cy="2287116"/>
          </a:xfrm>
        </p:grpSpPr>
        <p:grpSp>
          <p:nvGrpSpPr>
            <p:cNvPr id="154" name="Google Shape;154;g2ebb636fcf1_0_97"/>
            <p:cNvGrpSpPr/>
            <p:nvPr/>
          </p:nvGrpSpPr>
          <p:grpSpPr>
            <a:xfrm>
              <a:off x="747720" y="3656862"/>
              <a:ext cx="4966920" cy="2287116"/>
              <a:chOff x="747720" y="3656862"/>
              <a:chExt cx="4966920" cy="2287116"/>
            </a:xfrm>
          </p:grpSpPr>
          <p:sp>
            <p:nvSpPr>
              <p:cNvPr id="155" name="Google Shape;155;g2ebb636fcf1_0_97"/>
              <p:cNvSpPr/>
              <p:nvPr/>
            </p:nvSpPr>
            <p:spPr>
              <a:xfrm flipH="1" rot="10800000">
                <a:off x="747720" y="3656862"/>
                <a:ext cx="378" cy="2285658"/>
              </a:xfrm>
              <a:custGeom>
                <a:rect b="b" l="l" r="r" t="t"/>
                <a:pathLst>
                  <a:path extrusionOk="0" h="21600" w="21600">
                    <a:moveTo>
                      <a:pt x="0" y="0"/>
                    </a:moveTo>
                    <a:lnTo>
                      <a:pt x="21600" y="21600"/>
                    </a:lnTo>
                  </a:path>
                </a:pathLst>
              </a:custGeom>
              <a:noFill/>
              <a:ln cap="flat" cmpd="sng" w="25400">
                <a:solidFill>
                  <a:schemeClr val="accent6"/>
                </a:solidFill>
                <a:prstDash val="solid"/>
                <a:miter lim="8000"/>
                <a:headEnd len="sm" w="sm" type="none"/>
                <a:tailEnd len="med" w="med" type="triangle"/>
              </a:ln>
              <a:effectLst>
                <a:outerShdw blurRad="40000" rotWithShape="0" dir="5400000" dist="20000">
                  <a:srgbClr val="000000">
                    <a:alpha val="37650"/>
                  </a:srgbClr>
                </a:outerShdw>
              </a:effectLst>
            </p:spPr>
          </p:sp>
          <p:sp>
            <p:nvSpPr>
              <p:cNvPr id="156" name="Google Shape;156;g2ebb636fcf1_0_97"/>
              <p:cNvSpPr/>
              <p:nvPr/>
            </p:nvSpPr>
            <p:spPr>
              <a:xfrm>
                <a:off x="747720" y="5943600"/>
                <a:ext cx="4966920" cy="378"/>
              </a:xfrm>
              <a:custGeom>
                <a:rect b="b" l="l" r="r" t="t"/>
                <a:pathLst>
                  <a:path extrusionOk="0" h="21600" w="21600">
                    <a:moveTo>
                      <a:pt x="0" y="0"/>
                    </a:moveTo>
                    <a:lnTo>
                      <a:pt x="21600" y="21600"/>
                    </a:lnTo>
                  </a:path>
                </a:pathLst>
              </a:custGeom>
              <a:noFill/>
              <a:ln cap="flat" cmpd="sng" w="25400">
                <a:solidFill>
                  <a:schemeClr val="dk1"/>
                </a:solidFill>
                <a:prstDash val="solid"/>
                <a:miter lim="8000"/>
                <a:headEnd len="sm" w="sm" type="none"/>
                <a:tailEnd len="med" w="med" type="triangle"/>
              </a:ln>
              <a:effectLst>
                <a:outerShdw blurRad="40000" rotWithShape="0" dir="5400000" dist="20000">
                  <a:srgbClr val="000000">
                    <a:alpha val="37650"/>
                  </a:srgbClr>
                </a:outerShdw>
              </a:effectLst>
            </p:spPr>
          </p:sp>
          <p:sp>
            <p:nvSpPr>
              <p:cNvPr id="157" name="Google Shape;157;g2ebb636fcf1_0_97"/>
              <p:cNvSpPr/>
              <p:nvPr/>
            </p:nvSpPr>
            <p:spPr>
              <a:xfrm>
                <a:off x="1080000" y="4013640"/>
                <a:ext cx="4028792" cy="1839803"/>
              </a:xfrm>
              <a:custGeom>
                <a:rect b="b" l="l" r="r" t="t"/>
                <a:pathLst>
                  <a:path extrusionOk="0" h="1839803" w="4028792">
                    <a:moveTo>
                      <a:pt x="0" y="0"/>
                    </a:moveTo>
                    <a:cubicBezTo>
                      <a:pt x="153154" y="623935"/>
                      <a:pt x="306309" y="1247870"/>
                      <a:pt x="516048" y="1548143"/>
                    </a:cubicBezTo>
                    <a:cubicBezTo>
                      <a:pt x="725787" y="1848416"/>
                      <a:pt x="826884" y="1759391"/>
                      <a:pt x="1258432" y="1801640"/>
                    </a:cubicBezTo>
                    <a:cubicBezTo>
                      <a:pt x="1689981" y="1843890"/>
                      <a:pt x="2719058" y="1860488"/>
                      <a:pt x="3105339" y="1801640"/>
                    </a:cubicBezTo>
                    <a:cubicBezTo>
                      <a:pt x="3491620" y="1742792"/>
                      <a:pt x="3422210" y="1715631"/>
                      <a:pt x="3576119" y="1448554"/>
                    </a:cubicBezTo>
                    <a:cubicBezTo>
                      <a:pt x="3730028" y="1181477"/>
                      <a:pt x="3879410" y="690326"/>
                      <a:pt x="4028792" y="199176"/>
                    </a:cubicBezTo>
                  </a:path>
                </a:pathLst>
              </a:custGeom>
              <a:noFill/>
              <a:ln cap="flat" cmpd="sng" w="25400">
                <a:solidFill>
                  <a:srgbClr val="6969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ebb636fcf1_0_97"/>
              <p:cNvSpPr/>
              <p:nvPr/>
            </p:nvSpPr>
            <p:spPr>
              <a:xfrm>
                <a:off x="1740240" y="3751560"/>
                <a:ext cx="9078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Infant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morality</a:t>
                </a:r>
                <a:endParaRPr b="0" sz="1800" strike="noStrike">
                  <a:solidFill>
                    <a:schemeClr val="dk1"/>
                  </a:solidFill>
                  <a:latin typeface="Arial"/>
                  <a:ea typeface="Arial"/>
                  <a:cs typeface="Arial"/>
                  <a:sym typeface="Arial"/>
                </a:endParaRPr>
              </a:p>
            </p:txBody>
          </p:sp>
          <p:sp>
            <p:nvSpPr>
              <p:cNvPr id="159" name="Google Shape;159;g2ebb636fcf1_0_97"/>
              <p:cNvSpPr/>
              <p:nvPr/>
            </p:nvSpPr>
            <p:spPr>
              <a:xfrm flipH="1">
                <a:off x="1299618" y="4074840"/>
                <a:ext cx="412182" cy="584658"/>
              </a:xfrm>
              <a:custGeom>
                <a:rect b="b" l="l" r="r" t="t"/>
                <a:pathLst>
                  <a:path extrusionOk="0" h="21600" w="21600">
                    <a:moveTo>
                      <a:pt x="0" y="0"/>
                    </a:moveTo>
                    <a:lnTo>
                      <a:pt x="21600" y="21600"/>
                    </a:lnTo>
                  </a:path>
                </a:pathLst>
              </a:custGeom>
              <a:noFill/>
              <a:ln cap="flat" cmpd="sng" w="25400">
                <a:solidFill>
                  <a:schemeClr val="dk1"/>
                </a:solidFill>
                <a:prstDash val="solid"/>
                <a:miter lim="8000"/>
                <a:headEnd len="sm" w="sm" type="none"/>
                <a:tailEnd len="med" w="med" type="triangle"/>
              </a:ln>
              <a:effectLst>
                <a:outerShdw blurRad="40000" rotWithShape="0" dir="5400000" dist="20000">
                  <a:srgbClr val="000000">
                    <a:alpha val="37650"/>
                  </a:srgbClr>
                </a:outerShdw>
              </a:effectLst>
            </p:spPr>
          </p:sp>
          <p:sp>
            <p:nvSpPr>
              <p:cNvPr id="160" name="Google Shape;160;g2ebb636fcf1_0_97"/>
              <p:cNvSpPr/>
              <p:nvPr/>
            </p:nvSpPr>
            <p:spPr>
              <a:xfrm>
                <a:off x="3323880" y="3890160"/>
                <a:ext cx="11370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“Wear out”</a:t>
                </a:r>
                <a:endParaRPr b="0" sz="1800" strike="noStrike">
                  <a:solidFill>
                    <a:schemeClr val="dk1"/>
                  </a:solidFill>
                  <a:latin typeface="Arial"/>
                  <a:ea typeface="Arial"/>
                  <a:cs typeface="Arial"/>
                  <a:sym typeface="Arial"/>
                </a:endParaRPr>
              </a:p>
            </p:txBody>
          </p:sp>
          <p:sp>
            <p:nvSpPr>
              <p:cNvPr id="161" name="Google Shape;161;g2ebb636fcf1_0_97"/>
              <p:cNvSpPr/>
              <p:nvPr/>
            </p:nvSpPr>
            <p:spPr>
              <a:xfrm>
                <a:off x="4272120" y="4267080"/>
                <a:ext cx="533142" cy="533142"/>
              </a:xfrm>
              <a:custGeom>
                <a:rect b="b" l="l" r="r" t="t"/>
                <a:pathLst>
                  <a:path extrusionOk="0" h="21600" w="21600">
                    <a:moveTo>
                      <a:pt x="0" y="0"/>
                    </a:moveTo>
                    <a:lnTo>
                      <a:pt x="21600" y="21600"/>
                    </a:lnTo>
                  </a:path>
                </a:pathLst>
              </a:custGeom>
              <a:noFill/>
              <a:ln cap="flat" cmpd="sng" w="25400">
                <a:solidFill>
                  <a:schemeClr val="dk1"/>
                </a:solidFill>
                <a:prstDash val="solid"/>
                <a:miter lim="8000"/>
                <a:headEnd len="sm" w="sm" type="none"/>
                <a:tailEnd len="med" w="med" type="triangle"/>
              </a:ln>
              <a:effectLst>
                <a:outerShdw blurRad="40000" rotWithShape="0" dir="5400000" dist="20000">
                  <a:srgbClr val="000000">
                    <a:alpha val="37650"/>
                  </a:srgbClr>
                </a:outerShdw>
              </a:effectLst>
            </p:spPr>
          </p:sp>
          <p:sp>
            <p:nvSpPr>
              <p:cNvPr id="162" name="Google Shape;162;g2ebb636fcf1_0_97"/>
              <p:cNvSpPr/>
              <p:nvPr/>
            </p:nvSpPr>
            <p:spPr>
              <a:xfrm>
                <a:off x="4928760" y="5562720"/>
                <a:ext cx="6306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Time</a:t>
                </a:r>
                <a:endParaRPr b="0" sz="1800" strike="noStrike">
                  <a:solidFill>
                    <a:schemeClr val="dk1"/>
                  </a:solidFill>
                  <a:latin typeface="Arial"/>
                  <a:ea typeface="Arial"/>
                  <a:cs typeface="Arial"/>
                  <a:sym typeface="Arial"/>
                </a:endParaRPr>
              </a:p>
            </p:txBody>
          </p:sp>
        </p:grpSp>
        <p:sp>
          <p:nvSpPr>
            <p:cNvPr id="163" name="Google Shape;163;g2ebb636fcf1_0_97"/>
            <p:cNvSpPr/>
            <p:nvPr/>
          </p:nvSpPr>
          <p:spPr>
            <a:xfrm rot="-5400000">
              <a:off x="-251970" y="4532850"/>
              <a:ext cx="1600800" cy="455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Failure Rate</a:t>
              </a:r>
              <a:endParaRPr b="0" sz="2400" strike="noStrike">
                <a:solidFill>
                  <a:schemeClr val="dk1"/>
                </a:solidFill>
                <a:latin typeface="Arial"/>
                <a:ea typeface="Arial"/>
                <a:cs typeface="Arial"/>
                <a:sym typeface="Arial"/>
              </a:endParaRPr>
            </a:p>
          </p:txBody>
        </p:sp>
      </p:grpSp>
      <p:sp>
        <p:nvSpPr>
          <p:cNvPr id="164" name="Google Shape;164;g2ebb636fcf1_0_97"/>
          <p:cNvSpPr/>
          <p:nvPr/>
        </p:nvSpPr>
        <p:spPr>
          <a:xfrm>
            <a:off x="747720" y="6060600"/>
            <a:ext cx="4966800" cy="45600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Bathtub curve of hardware failure</a:t>
            </a:r>
            <a:endParaRPr b="0" sz="2400" strike="noStrike">
              <a:solidFill>
                <a:schemeClr val="dk1"/>
              </a:solidFill>
              <a:latin typeface="Arial"/>
              <a:ea typeface="Arial"/>
              <a:cs typeface="Arial"/>
              <a:sym typeface="Arial"/>
            </a:endParaRPr>
          </a:p>
        </p:txBody>
      </p:sp>
      <p:sp>
        <p:nvSpPr>
          <p:cNvPr id="165" name="Google Shape;165;g2ebb636fcf1_0_97"/>
          <p:cNvSpPr/>
          <p:nvPr/>
        </p:nvSpPr>
        <p:spPr>
          <a:xfrm flipH="1" rot="10800000">
            <a:off x="6810480" y="3656862"/>
            <a:ext cx="378" cy="2285658"/>
          </a:xfrm>
          <a:custGeom>
            <a:rect b="b" l="l" r="r" t="t"/>
            <a:pathLst>
              <a:path extrusionOk="0" h="21600" w="21600">
                <a:moveTo>
                  <a:pt x="0" y="0"/>
                </a:moveTo>
                <a:lnTo>
                  <a:pt x="21600" y="21600"/>
                </a:lnTo>
              </a:path>
            </a:pathLst>
          </a:custGeom>
          <a:noFill/>
          <a:ln cap="flat" cmpd="sng" w="25400">
            <a:solidFill>
              <a:schemeClr val="dk1"/>
            </a:solidFill>
            <a:prstDash val="solid"/>
            <a:miter lim="8000"/>
            <a:headEnd len="sm" w="sm" type="none"/>
            <a:tailEnd len="med" w="med" type="triangle"/>
          </a:ln>
          <a:effectLst>
            <a:outerShdw blurRad="40000" rotWithShape="0" dir="5400000" dist="20000">
              <a:srgbClr val="000000">
                <a:alpha val="37650"/>
              </a:srgbClr>
            </a:outerShdw>
          </a:effectLst>
        </p:spPr>
      </p:sp>
      <p:sp>
        <p:nvSpPr>
          <p:cNvPr id="166" name="Google Shape;166;g2ebb636fcf1_0_97"/>
          <p:cNvSpPr/>
          <p:nvPr/>
        </p:nvSpPr>
        <p:spPr>
          <a:xfrm>
            <a:off x="6810480" y="5943600"/>
            <a:ext cx="4704858" cy="378"/>
          </a:xfrm>
          <a:custGeom>
            <a:rect b="b" l="l" r="r" t="t"/>
            <a:pathLst>
              <a:path extrusionOk="0" h="21600" w="21600">
                <a:moveTo>
                  <a:pt x="0" y="0"/>
                </a:moveTo>
                <a:lnTo>
                  <a:pt x="21600" y="21600"/>
                </a:lnTo>
              </a:path>
            </a:pathLst>
          </a:custGeom>
          <a:noFill/>
          <a:ln cap="flat" cmpd="sng" w="25400">
            <a:solidFill>
              <a:schemeClr val="dk1"/>
            </a:solidFill>
            <a:prstDash val="solid"/>
            <a:miter lim="8000"/>
            <a:headEnd len="sm" w="sm" type="none"/>
            <a:tailEnd len="med" w="med" type="triangle"/>
          </a:ln>
          <a:effectLst>
            <a:outerShdw blurRad="40000" rotWithShape="0" dir="5400000" dist="20000">
              <a:srgbClr val="000000">
                <a:alpha val="37650"/>
              </a:srgbClr>
            </a:outerShdw>
          </a:effectLst>
        </p:spPr>
      </p:sp>
      <p:sp>
        <p:nvSpPr>
          <p:cNvPr id="167" name="Google Shape;167;g2ebb636fcf1_0_97"/>
          <p:cNvSpPr/>
          <p:nvPr/>
        </p:nvSpPr>
        <p:spPr>
          <a:xfrm>
            <a:off x="11080800" y="5592960"/>
            <a:ext cx="6306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Time</a:t>
            </a:r>
            <a:endParaRPr b="0" sz="1800" strike="noStrike">
              <a:solidFill>
                <a:schemeClr val="dk1"/>
              </a:solidFill>
              <a:latin typeface="Arial"/>
              <a:ea typeface="Arial"/>
              <a:cs typeface="Arial"/>
              <a:sym typeface="Arial"/>
            </a:endParaRPr>
          </a:p>
        </p:txBody>
      </p:sp>
      <p:sp>
        <p:nvSpPr>
          <p:cNvPr id="168" name="Google Shape;168;g2ebb636fcf1_0_97"/>
          <p:cNvSpPr/>
          <p:nvPr/>
        </p:nvSpPr>
        <p:spPr>
          <a:xfrm rot="-5400000">
            <a:off x="5734110" y="4532850"/>
            <a:ext cx="1600800" cy="455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Failure Rate</a:t>
            </a:r>
            <a:endParaRPr b="0" sz="2400" strike="noStrike">
              <a:solidFill>
                <a:schemeClr val="dk1"/>
              </a:solidFill>
              <a:latin typeface="Arial"/>
              <a:ea typeface="Arial"/>
              <a:cs typeface="Arial"/>
              <a:sym typeface="Arial"/>
            </a:endParaRPr>
          </a:p>
        </p:txBody>
      </p:sp>
      <p:sp>
        <p:nvSpPr>
          <p:cNvPr id="169" name="Google Shape;169;g2ebb636fcf1_0_97"/>
          <p:cNvSpPr/>
          <p:nvPr/>
        </p:nvSpPr>
        <p:spPr>
          <a:xfrm>
            <a:off x="7027200" y="3870360"/>
            <a:ext cx="3864962" cy="1938313"/>
          </a:xfrm>
          <a:custGeom>
            <a:rect b="b" l="l" r="r" t="t"/>
            <a:pathLst>
              <a:path extrusionOk="0" h="1938313" w="3864962">
                <a:moveTo>
                  <a:pt x="4165" y="0"/>
                </a:moveTo>
                <a:cubicBezTo>
                  <a:pt x="-1116" y="185596"/>
                  <a:pt x="-6397" y="371193"/>
                  <a:pt x="22272" y="534155"/>
                </a:cubicBezTo>
                <a:cubicBezTo>
                  <a:pt x="50941" y="697117"/>
                  <a:pt x="112807" y="848009"/>
                  <a:pt x="176181" y="977775"/>
                </a:cubicBezTo>
                <a:cubicBezTo>
                  <a:pt x="239555" y="1107541"/>
                  <a:pt x="318019" y="1196567"/>
                  <a:pt x="402518" y="1312753"/>
                </a:cubicBezTo>
                <a:cubicBezTo>
                  <a:pt x="487017" y="1428939"/>
                  <a:pt x="560953" y="1591902"/>
                  <a:pt x="683175" y="1674892"/>
                </a:cubicBezTo>
                <a:cubicBezTo>
                  <a:pt x="805397" y="1757882"/>
                  <a:pt x="969869" y="1779007"/>
                  <a:pt x="1135849" y="1810694"/>
                </a:cubicBezTo>
                <a:cubicBezTo>
                  <a:pt x="1301829" y="1842381"/>
                  <a:pt x="1484408" y="1848416"/>
                  <a:pt x="1679057" y="1865014"/>
                </a:cubicBezTo>
                <a:cubicBezTo>
                  <a:pt x="1873706" y="1881612"/>
                  <a:pt x="2092499" y="1899720"/>
                  <a:pt x="2303746" y="1910282"/>
                </a:cubicBezTo>
                <a:cubicBezTo>
                  <a:pt x="2514994" y="1920845"/>
                  <a:pt x="2789615" y="1925371"/>
                  <a:pt x="2946542" y="1928389"/>
                </a:cubicBezTo>
                <a:cubicBezTo>
                  <a:pt x="3103469" y="1931407"/>
                  <a:pt x="3245306" y="1928389"/>
                  <a:pt x="3245306" y="1928389"/>
                </a:cubicBezTo>
                <a:lnTo>
                  <a:pt x="3815674" y="1937442"/>
                </a:lnTo>
                <a:cubicBezTo>
                  <a:pt x="3907717" y="1938951"/>
                  <a:pt x="3852642" y="1938196"/>
                  <a:pt x="3797567" y="1937442"/>
                </a:cubicBezTo>
              </a:path>
            </a:pathLst>
          </a:custGeom>
          <a:noFill/>
          <a:ln cap="flat" cmpd="sng" w="38150">
            <a:solidFill>
              <a:schemeClr val="accent4"/>
            </a:solidFill>
            <a:prstDash val="solid"/>
            <a:miter lim="8000"/>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ebb636fcf1_0_97"/>
          <p:cNvSpPr/>
          <p:nvPr/>
        </p:nvSpPr>
        <p:spPr>
          <a:xfrm>
            <a:off x="7194240" y="3915720"/>
            <a:ext cx="4137433" cy="1376579"/>
          </a:xfrm>
          <a:custGeom>
            <a:rect b="b" l="l" r="r" t="t"/>
            <a:pathLst>
              <a:path extrusionOk="0" h="1376579" w="4137433">
                <a:moveTo>
                  <a:pt x="0" y="0"/>
                </a:moveTo>
                <a:cubicBezTo>
                  <a:pt x="16598" y="167489"/>
                  <a:pt x="33196" y="334978"/>
                  <a:pt x="72428" y="479833"/>
                </a:cubicBezTo>
                <a:cubicBezTo>
                  <a:pt x="111660" y="624688"/>
                  <a:pt x="175034" y="758982"/>
                  <a:pt x="235390" y="869132"/>
                </a:cubicBezTo>
                <a:cubicBezTo>
                  <a:pt x="295746" y="979282"/>
                  <a:pt x="362138" y="1069817"/>
                  <a:pt x="434566" y="1140736"/>
                </a:cubicBezTo>
                <a:cubicBezTo>
                  <a:pt x="506994" y="1211655"/>
                  <a:pt x="570368" y="1255413"/>
                  <a:pt x="669956" y="1294645"/>
                </a:cubicBezTo>
                <a:cubicBezTo>
                  <a:pt x="769544" y="1333877"/>
                  <a:pt x="894784" y="1371599"/>
                  <a:pt x="1032095" y="1376126"/>
                </a:cubicBezTo>
                <a:cubicBezTo>
                  <a:pt x="1169406" y="1380653"/>
                  <a:pt x="1342931" y="1350475"/>
                  <a:pt x="1493822" y="1321806"/>
                </a:cubicBezTo>
                <a:cubicBezTo>
                  <a:pt x="1644713" y="1293137"/>
                  <a:pt x="1748827" y="1262958"/>
                  <a:pt x="1937441" y="1204111"/>
                </a:cubicBezTo>
                <a:cubicBezTo>
                  <a:pt x="2126055" y="1145264"/>
                  <a:pt x="2403695" y="1047184"/>
                  <a:pt x="2625505" y="968721"/>
                </a:cubicBezTo>
                <a:cubicBezTo>
                  <a:pt x="2847315" y="890258"/>
                  <a:pt x="3079687" y="805758"/>
                  <a:pt x="3268301" y="733330"/>
                </a:cubicBezTo>
                <a:cubicBezTo>
                  <a:pt x="3456915" y="660902"/>
                  <a:pt x="3612333" y="608090"/>
                  <a:pt x="3757188" y="534154"/>
                </a:cubicBezTo>
                <a:cubicBezTo>
                  <a:pt x="3902043" y="460218"/>
                  <a:pt x="4019738" y="374964"/>
                  <a:pt x="4137433" y="289711"/>
                </a:cubicBezTo>
              </a:path>
            </a:pathLst>
          </a:custGeom>
          <a:noFill/>
          <a:ln cap="flat" cmpd="sng" w="38150">
            <a:solidFill>
              <a:schemeClr val="accent6"/>
            </a:solidFill>
            <a:prstDash val="solid"/>
            <a:miter lim="8000"/>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g2ebb636fcf1_0_97"/>
          <p:cNvCxnSpPr/>
          <p:nvPr/>
        </p:nvCxnSpPr>
        <p:spPr>
          <a:xfrm flipH="1" rot="10800000">
            <a:off x="7628760" y="3870000"/>
            <a:ext cx="19800" cy="1186200"/>
          </a:xfrm>
          <a:prstGeom prst="straightConnector1">
            <a:avLst/>
          </a:prstGeom>
          <a:noFill/>
          <a:ln cap="flat" cmpd="sng" w="28425">
            <a:solidFill>
              <a:schemeClr val="accent6"/>
            </a:solidFill>
            <a:prstDash val="solid"/>
            <a:miter lim="8000"/>
            <a:headEnd len="sm" w="sm" type="none"/>
            <a:tailEnd len="sm" w="sm" type="none"/>
          </a:ln>
          <a:effectLst>
            <a:outerShdw blurRad="40000" rotWithShape="0" dir="5400000" dist="23000">
              <a:srgbClr val="000000">
                <a:alpha val="34900"/>
              </a:srgbClr>
            </a:outerShdw>
          </a:effectLst>
        </p:spPr>
      </p:cxnSp>
      <p:sp>
        <p:nvSpPr>
          <p:cNvPr id="172" name="Google Shape;172;g2ebb636fcf1_0_97"/>
          <p:cNvSpPr/>
          <p:nvPr/>
        </p:nvSpPr>
        <p:spPr>
          <a:xfrm>
            <a:off x="7656120" y="3897360"/>
            <a:ext cx="506994" cy="1399118"/>
          </a:xfrm>
          <a:custGeom>
            <a:rect b="b" l="l" r="r" t="t"/>
            <a:pathLst>
              <a:path extrusionOk="0" h="1399118" w="506994">
                <a:moveTo>
                  <a:pt x="0" y="0"/>
                </a:moveTo>
                <a:cubicBezTo>
                  <a:pt x="13580" y="141083"/>
                  <a:pt x="27160" y="282167"/>
                  <a:pt x="45267" y="407406"/>
                </a:cubicBezTo>
                <a:cubicBezTo>
                  <a:pt x="63374" y="532646"/>
                  <a:pt x="92043" y="660902"/>
                  <a:pt x="108641" y="751437"/>
                </a:cubicBezTo>
                <a:cubicBezTo>
                  <a:pt x="125239" y="841972"/>
                  <a:pt x="125239" y="890258"/>
                  <a:pt x="144855" y="950614"/>
                </a:cubicBezTo>
                <a:cubicBezTo>
                  <a:pt x="164471" y="1010970"/>
                  <a:pt x="190122" y="1065291"/>
                  <a:pt x="226336" y="1113576"/>
                </a:cubicBezTo>
                <a:cubicBezTo>
                  <a:pt x="262550" y="1161861"/>
                  <a:pt x="322906" y="1195058"/>
                  <a:pt x="362138" y="1240325"/>
                </a:cubicBezTo>
                <a:cubicBezTo>
                  <a:pt x="401370" y="1285592"/>
                  <a:pt x="437583" y="1361038"/>
                  <a:pt x="461726" y="1385180"/>
                </a:cubicBezTo>
                <a:cubicBezTo>
                  <a:pt x="485869" y="1409322"/>
                  <a:pt x="496431" y="1397251"/>
                  <a:pt x="506994" y="1385180"/>
                </a:cubicBezTo>
              </a:path>
            </a:pathLst>
          </a:custGeom>
          <a:noFill/>
          <a:ln cap="flat" cmpd="sng" w="28425">
            <a:solidFill>
              <a:schemeClr val="accent6"/>
            </a:solidFill>
            <a:prstDash val="solid"/>
            <a:miter lim="8000"/>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g2ebb636fcf1_0_97"/>
          <p:cNvCxnSpPr/>
          <p:nvPr/>
        </p:nvCxnSpPr>
        <p:spPr>
          <a:xfrm rot="10800000">
            <a:off x="8163000" y="3809940"/>
            <a:ext cx="0" cy="1472700"/>
          </a:xfrm>
          <a:prstGeom prst="straightConnector1">
            <a:avLst/>
          </a:prstGeom>
          <a:noFill/>
          <a:ln cap="flat" cmpd="sng" w="28425">
            <a:solidFill>
              <a:schemeClr val="accent6"/>
            </a:solidFill>
            <a:prstDash val="solid"/>
            <a:miter lim="8000"/>
            <a:headEnd len="sm" w="sm" type="none"/>
            <a:tailEnd len="sm" w="sm" type="none"/>
          </a:ln>
          <a:effectLst>
            <a:outerShdw blurRad="40000" rotWithShape="0" dir="5400000" dist="23000">
              <a:srgbClr val="000000">
                <a:alpha val="34900"/>
              </a:srgbClr>
            </a:outerShdw>
          </a:effectLst>
        </p:spPr>
      </p:cxnSp>
      <p:sp>
        <p:nvSpPr>
          <p:cNvPr id="174" name="Google Shape;174;g2ebb636fcf1_0_97"/>
          <p:cNvSpPr/>
          <p:nvPr/>
        </p:nvSpPr>
        <p:spPr>
          <a:xfrm>
            <a:off x="8163000" y="3807000"/>
            <a:ext cx="679010" cy="1403287"/>
          </a:xfrm>
          <a:custGeom>
            <a:rect b="b" l="l" r="r" t="t"/>
            <a:pathLst>
              <a:path extrusionOk="0" h="1403287" w="679010">
                <a:moveTo>
                  <a:pt x="0" y="0"/>
                </a:moveTo>
                <a:cubicBezTo>
                  <a:pt x="9808" y="104115"/>
                  <a:pt x="19616" y="208230"/>
                  <a:pt x="45267" y="334978"/>
                </a:cubicBezTo>
                <a:cubicBezTo>
                  <a:pt x="70918" y="461726"/>
                  <a:pt x="105624" y="633743"/>
                  <a:pt x="153909" y="760491"/>
                </a:cubicBezTo>
                <a:cubicBezTo>
                  <a:pt x="202194" y="887240"/>
                  <a:pt x="270095" y="1000408"/>
                  <a:pt x="334978" y="1095469"/>
                </a:cubicBezTo>
                <a:cubicBezTo>
                  <a:pt x="399861" y="1190530"/>
                  <a:pt x="485869" y="1279557"/>
                  <a:pt x="543208" y="1330860"/>
                </a:cubicBezTo>
                <a:cubicBezTo>
                  <a:pt x="600547" y="1382163"/>
                  <a:pt x="639778" y="1392725"/>
                  <a:pt x="679010" y="1403287"/>
                </a:cubicBezTo>
              </a:path>
            </a:pathLst>
          </a:custGeom>
          <a:noFill/>
          <a:ln cap="flat" cmpd="sng" w="28425">
            <a:solidFill>
              <a:schemeClr val="accent6"/>
            </a:solidFill>
            <a:prstDash val="solid"/>
            <a:miter lim="8000"/>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g2ebb636fcf1_0_97"/>
          <p:cNvCxnSpPr/>
          <p:nvPr/>
        </p:nvCxnSpPr>
        <p:spPr>
          <a:xfrm rot="10800000">
            <a:off x="8841960" y="3733620"/>
            <a:ext cx="0" cy="1476300"/>
          </a:xfrm>
          <a:prstGeom prst="straightConnector1">
            <a:avLst/>
          </a:prstGeom>
          <a:noFill/>
          <a:ln cap="flat" cmpd="sng" w="28425">
            <a:solidFill>
              <a:schemeClr val="accent6"/>
            </a:solidFill>
            <a:prstDash val="solid"/>
            <a:miter lim="8000"/>
            <a:headEnd len="sm" w="sm" type="none"/>
            <a:tailEnd len="sm" w="sm" type="none"/>
          </a:ln>
          <a:effectLst>
            <a:outerShdw blurRad="40000" rotWithShape="0" dir="5400000" dist="23000">
              <a:srgbClr val="000000">
                <a:alpha val="34900"/>
              </a:srgbClr>
            </a:outerShdw>
          </a:effectLst>
        </p:spPr>
      </p:cxnSp>
      <p:sp>
        <p:nvSpPr>
          <p:cNvPr id="176" name="Google Shape;176;g2ebb636fcf1_0_97"/>
          <p:cNvSpPr/>
          <p:nvPr/>
        </p:nvSpPr>
        <p:spPr>
          <a:xfrm>
            <a:off x="8850240" y="3734640"/>
            <a:ext cx="716003" cy="1231272"/>
          </a:xfrm>
          <a:custGeom>
            <a:rect b="b" l="l" r="r" t="t"/>
            <a:pathLst>
              <a:path extrusionOk="0" h="1231272" w="716003">
                <a:moveTo>
                  <a:pt x="779" y="0"/>
                </a:moveTo>
                <a:cubicBezTo>
                  <a:pt x="-730" y="70919"/>
                  <a:pt x="-2239" y="141839"/>
                  <a:pt x="18886" y="235391"/>
                </a:cubicBezTo>
                <a:cubicBezTo>
                  <a:pt x="40011" y="328944"/>
                  <a:pt x="89804" y="458709"/>
                  <a:pt x="127527" y="561315"/>
                </a:cubicBezTo>
                <a:cubicBezTo>
                  <a:pt x="165250" y="663921"/>
                  <a:pt x="207500" y="772563"/>
                  <a:pt x="245223" y="851026"/>
                </a:cubicBezTo>
                <a:cubicBezTo>
                  <a:pt x="282946" y="929489"/>
                  <a:pt x="304070" y="977775"/>
                  <a:pt x="353864" y="1032096"/>
                </a:cubicBezTo>
                <a:cubicBezTo>
                  <a:pt x="403658" y="1086417"/>
                  <a:pt x="483631" y="1143755"/>
                  <a:pt x="543987" y="1176951"/>
                </a:cubicBezTo>
                <a:cubicBezTo>
                  <a:pt x="604343" y="1210147"/>
                  <a:pt x="660173" y="1220709"/>
                  <a:pt x="716003" y="1231272"/>
                </a:cubicBezTo>
              </a:path>
            </a:pathLst>
          </a:custGeom>
          <a:noFill/>
          <a:ln cap="flat" cmpd="sng" w="28425">
            <a:solidFill>
              <a:schemeClr val="accent6"/>
            </a:solidFill>
            <a:prstDash val="solid"/>
            <a:miter lim="8000"/>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ebb636fcf1_0_97"/>
          <p:cNvSpPr/>
          <p:nvPr/>
        </p:nvSpPr>
        <p:spPr>
          <a:xfrm>
            <a:off x="7579800" y="4998240"/>
            <a:ext cx="75900" cy="75900"/>
          </a:xfrm>
          <a:prstGeom prst="ellipse">
            <a:avLst/>
          </a:prstGeom>
          <a:solidFill>
            <a:schemeClr val="accent6"/>
          </a:solidFill>
          <a:ln cap="flat" cmpd="sng" w="38100">
            <a:solidFill>
              <a:schemeClr val="lt1"/>
            </a:solidFill>
            <a:prstDash val="solid"/>
            <a:miter lim="8000"/>
            <a:headEnd len="sm" w="sm" type="none"/>
            <a:tailEnd len="sm" w="sm" type="none"/>
          </a:ln>
          <a:effectLst>
            <a:outerShdw blurRad="40000" rotWithShape="0" dir="5400000" dist="20000">
              <a:srgbClr val="000000">
                <a:alpha val="3765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ebb636fcf1_0_97"/>
          <p:cNvSpPr/>
          <p:nvPr/>
        </p:nvSpPr>
        <p:spPr>
          <a:xfrm>
            <a:off x="9465120" y="3047040"/>
            <a:ext cx="2726700" cy="639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Increate failure rate due to side effect</a:t>
            </a:r>
            <a:endParaRPr b="0" sz="1800" strike="noStrike">
              <a:solidFill>
                <a:schemeClr val="dk1"/>
              </a:solidFill>
              <a:latin typeface="Arial"/>
              <a:ea typeface="Arial"/>
              <a:cs typeface="Arial"/>
              <a:sym typeface="Arial"/>
            </a:endParaRPr>
          </a:p>
        </p:txBody>
      </p:sp>
      <p:sp>
        <p:nvSpPr>
          <p:cNvPr id="179" name="Google Shape;179;g2ebb636fcf1_0_97"/>
          <p:cNvSpPr/>
          <p:nvPr/>
        </p:nvSpPr>
        <p:spPr>
          <a:xfrm flipH="1">
            <a:off x="8977320" y="3693600"/>
            <a:ext cx="1850040" cy="601938"/>
          </a:xfrm>
          <a:custGeom>
            <a:rect b="b" l="l" r="r" t="t"/>
            <a:pathLst>
              <a:path extrusionOk="0" h="21600" w="21600">
                <a:moveTo>
                  <a:pt x="0" y="0"/>
                </a:moveTo>
                <a:lnTo>
                  <a:pt x="21600" y="21600"/>
                </a:lnTo>
              </a:path>
            </a:pathLst>
          </a:custGeom>
          <a:noFill/>
          <a:ln cap="flat" cmpd="sng" w="9525">
            <a:solidFill>
              <a:schemeClr val="dk1"/>
            </a:solidFill>
            <a:prstDash val="solid"/>
            <a:miter lim="8000"/>
            <a:headEnd len="sm" w="sm" type="none"/>
            <a:tailEnd len="med" w="med" type="triangle"/>
          </a:ln>
        </p:spPr>
      </p:sp>
      <p:sp>
        <p:nvSpPr>
          <p:cNvPr id="180" name="Google Shape;180;g2ebb636fcf1_0_97"/>
          <p:cNvSpPr/>
          <p:nvPr/>
        </p:nvSpPr>
        <p:spPr>
          <a:xfrm>
            <a:off x="7033320" y="3232080"/>
            <a:ext cx="8607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Change</a:t>
            </a:r>
            <a:endParaRPr b="0" sz="1800" strike="noStrike">
              <a:solidFill>
                <a:schemeClr val="dk1"/>
              </a:solidFill>
              <a:latin typeface="Arial"/>
              <a:ea typeface="Arial"/>
              <a:cs typeface="Arial"/>
              <a:sym typeface="Arial"/>
            </a:endParaRPr>
          </a:p>
        </p:txBody>
      </p:sp>
      <p:sp>
        <p:nvSpPr>
          <p:cNvPr id="181" name="Google Shape;181;g2ebb636fcf1_0_97"/>
          <p:cNvSpPr/>
          <p:nvPr/>
        </p:nvSpPr>
        <p:spPr>
          <a:xfrm>
            <a:off x="7267680" y="3582000"/>
            <a:ext cx="312120" cy="1383480"/>
          </a:xfrm>
          <a:custGeom>
            <a:rect b="b" l="l" r="r" t="t"/>
            <a:pathLst>
              <a:path extrusionOk="0" h="21600" w="21600">
                <a:moveTo>
                  <a:pt x="0" y="0"/>
                </a:moveTo>
                <a:lnTo>
                  <a:pt x="21600" y="21600"/>
                </a:lnTo>
              </a:path>
            </a:pathLst>
          </a:custGeom>
          <a:noFill/>
          <a:ln cap="flat" cmpd="sng" w="9525">
            <a:solidFill>
              <a:schemeClr val="dk1"/>
            </a:solidFill>
            <a:prstDash val="solid"/>
            <a:miter lim="8000"/>
            <a:headEnd len="sm" w="sm" type="none"/>
            <a:tailEnd len="med" w="med" type="triangle"/>
          </a:ln>
        </p:spPr>
      </p:sp>
      <p:sp>
        <p:nvSpPr>
          <p:cNvPr id="182" name="Google Shape;182;g2ebb636fcf1_0_97"/>
          <p:cNvSpPr/>
          <p:nvPr/>
        </p:nvSpPr>
        <p:spPr>
          <a:xfrm>
            <a:off x="8873640" y="5402160"/>
            <a:ext cx="15573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Idealized Curve</a:t>
            </a:r>
            <a:endParaRPr b="0" sz="1800" strike="noStrike">
              <a:solidFill>
                <a:schemeClr val="dk1"/>
              </a:solidFill>
              <a:latin typeface="Arial"/>
              <a:ea typeface="Arial"/>
              <a:cs typeface="Arial"/>
              <a:sym typeface="Arial"/>
            </a:endParaRPr>
          </a:p>
        </p:txBody>
      </p:sp>
      <p:sp>
        <p:nvSpPr>
          <p:cNvPr id="183" name="Google Shape;183;g2ebb636fcf1_0_97"/>
          <p:cNvSpPr/>
          <p:nvPr/>
        </p:nvSpPr>
        <p:spPr>
          <a:xfrm>
            <a:off x="10598040" y="4516560"/>
            <a:ext cx="1324200" cy="36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212121"/>
                </a:solidFill>
                <a:latin typeface="Roboto Condensed"/>
                <a:ea typeface="Roboto Condensed"/>
                <a:cs typeface="Roboto Condensed"/>
                <a:sym typeface="Roboto Condensed"/>
              </a:rPr>
              <a:t>Actual Curve</a:t>
            </a:r>
            <a:endParaRPr b="0" sz="1800" strike="noStrike">
              <a:solidFill>
                <a:schemeClr val="dk1"/>
              </a:solidFill>
              <a:latin typeface="Arial"/>
              <a:ea typeface="Arial"/>
              <a:cs typeface="Arial"/>
              <a:sym typeface="Arial"/>
            </a:endParaRPr>
          </a:p>
        </p:txBody>
      </p:sp>
      <p:sp>
        <p:nvSpPr>
          <p:cNvPr id="184" name="Google Shape;184;g2ebb636fcf1_0_97"/>
          <p:cNvSpPr/>
          <p:nvPr/>
        </p:nvSpPr>
        <p:spPr>
          <a:xfrm>
            <a:off x="6810480" y="6077880"/>
            <a:ext cx="4704900" cy="456000"/>
          </a:xfrm>
          <a:prstGeom prst="rect">
            <a:avLst/>
          </a:prstGeom>
          <a:solidFill>
            <a:schemeClr val="lt1"/>
          </a:solidFill>
          <a:ln cap="flat" cmpd="sng" w="25400">
            <a:solidFill>
              <a:schemeClr val="accent6"/>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US" sz="2400" strike="noStrike">
                <a:solidFill>
                  <a:srgbClr val="212121"/>
                </a:solidFill>
                <a:latin typeface="Roboto Condensed"/>
                <a:ea typeface="Roboto Condensed"/>
                <a:cs typeface="Roboto Condensed"/>
                <a:sym typeface="Roboto Condensed"/>
              </a:rPr>
              <a:t>Software failure curve</a:t>
            </a:r>
            <a:endParaRPr b="0" sz="2400" strike="noStrike">
              <a:solidFill>
                <a:schemeClr val="dk1"/>
              </a:solidFill>
              <a:latin typeface="Arial"/>
              <a:ea typeface="Arial"/>
              <a:cs typeface="Arial"/>
              <a:sym typeface="Arial"/>
            </a:endParaRPr>
          </a:p>
        </p:txBody>
      </p:sp>
      <p:cxnSp>
        <p:nvCxnSpPr>
          <p:cNvPr id="185" name="Google Shape;185;g2ebb636fcf1_0_97"/>
          <p:cNvCxnSpPr/>
          <p:nvPr/>
        </p:nvCxnSpPr>
        <p:spPr>
          <a:xfrm>
            <a:off x="6114960" y="3480480"/>
            <a:ext cx="0" cy="3121500"/>
          </a:xfrm>
          <a:prstGeom prst="straightConnector1">
            <a:avLst/>
          </a:prstGeom>
          <a:noFill/>
          <a:ln cap="flat" cmpd="sng" w="38150">
            <a:solidFill>
              <a:schemeClr val="accent1"/>
            </a:solidFill>
            <a:prstDash val="solid"/>
            <a:miter lim="8000"/>
            <a:headEnd len="sm" w="sm" type="none"/>
            <a:tailEnd len="sm" w="sm" type="none"/>
          </a:ln>
          <a:effectLst>
            <a:outerShdw blurRad="40000" rotWithShape="0" dir="5400000" dist="23000">
              <a:srgbClr val="000000">
                <a:alpha val="34900"/>
              </a:srgbClr>
            </a:outerShdw>
          </a:effectLst>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50"/>
          <p:cNvSpPr txBox="1"/>
          <p:nvPr/>
        </p:nvSpPr>
        <p:spPr>
          <a:xfrm>
            <a:off x="0" y="0"/>
            <a:ext cx="12191760" cy="7110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Product &amp; Process</a:t>
            </a:r>
            <a:endParaRPr b="0" sz="3400" strike="noStrike">
              <a:solidFill>
                <a:srgbClr val="212121"/>
              </a:solidFill>
              <a:latin typeface="Roboto Condensed"/>
              <a:ea typeface="Roboto Condensed"/>
              <a:cs typeface="Roboto Condensed"/>
              <a:sym typeface="Roboto Condensed"/>
            </a:endParaRPr>
          </a:p>
        </p:txBody>
      </p:sp>
      <p:sp>
        <p:nvSpPr>
          <p:cNvPr id="958" name="Google Shape;958;p50"/>
          <p:cNvSpPr txBox="1"/>
          <p:nvPr/>
        </p:nvSpPr>
        <p:spPr>
          <a:xfrm>
            <a:off x="190440" y="990720"/>
            <a:ext cx="11817360" cy="5333760"/>
          </a:xfrm>
          <a:prstGeom prst="rect">
            <a:avLst/>
          </a:prstGeom>
          <a:noFill/>
          <a:ln>
            <a:noFill/>
          </a:ln>
        </p:spPr>
        <p:txBody>
          <a:bodyPr anchorCtr="0" anchor="t" bIns="45700" lIns="91425" spcFirstLastPara="1" rIns="91425" wrap="square" tIns="45700">
            <a:noAutofit/>
          </a:bodyPr>
          <a:lstStyle/>
          <a:p>
            <a:pPr indent="-264599" lvl="0" marL="264960" marR="0" rtl="0" algn="just">
              <a:lnSpc>
                <a:spcPct val="90000"/>
              </a:lnSpc>
              <a:spcBef>
                <a:spcPts val="0"/>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If the </a:t>
            </a:r>
            <a:r>
              <a:rPr b="1" lang="en-US" sz="2400" strike="noStrike">
                <a:solidFill>
                  <a:srgbClr val="C00000"/>
                </a:solidFill>
                <a:latin typeface="Roboto Condensed"/>
                <a:ea typeface="Roboto Condensed"/>
                <a:cs typeface="Roboto Condensed"/>
                <a:sym typeface="Roboto Condensed"/>
              </a:rPr>
              <a:t>process is weak</a:t>
            </a:r>
            <a:r>
              <a:rPr b="0" lang="en-US" sz="2400" strike="noStrike">
                <a:solidFill>
                  <a:srgbClr val="212121"/>
                </a:solidFill>
                <a:latin typeface="Roboto Condensed"/>
                <a:ea typeface="Roboto Condensed"/>
                <a:cs typeface="Roboto Condensed"/>
                <a:sym typeface="Roboto Condensed"/>
              </a:rPr>
              <a:t>, the end </a:t>
            </a:r>
            <a:r>
              <a:rPr b="1" lang="en-US" sz="2400" strike="noStrike">
                <a:solidFill>
                  <a:srgbClr val="C00000"/>
                </a:solidFill>
                <a:latin typeface="Roboto Condensed"/>
                <a:ea typeface="Roboto Condensed"/>
                <a:cs typeface="Roboto Condensed"/>
                <a:sym typeface="Roboto Condensed"/>
              </a:rPr>
              <a:t>product</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will </a:t>
            </a:r>
            <a:r>
              <a:rPr b="1" lang="en-US" sz="2400" strike="noStrike">
                <a:solidFill>
                  <a:srgbClr val="C00000"/>
                </a:solidFill>
                <a:latin typeface="Roboto Condensed"/>
                <a:ea typeface="Roboto Condensed"/>
                <a:cs typeface="Roboto Condensed"/>
                <a:sym typeface="Roboto Condensed"/>
              </a:rPr>
              <a:t>suffer</a:t>
            </a:r>
            <a:r>
              <a:rPr b="0" lang="en-US" sz="2400" strike="noStrike">
                <a:solidFill>
                  <a:srgbClr val="212121"/>
                </a:solidFill>
                <a:latin typeface="Roboto Condensed"/>
                <a:ea typeface="Roboto Condensed"/>
                <a:cs typeface="Roboto Condensed"/>
                <a:sym typeface="Roboto Condensed"/>
              </a:rPr>
              <a:t>. But </a:t>
            </a:r>
            <a:r>
              <a:rPr b="1" lang="en-US" sz="2400" strike="noStrike">
                <a:solidFill>
                  <a:srgbClr val="C00000"/>
                </a:solidFill>
                <a:latin typeface="Roboto Condensed"/>
                <a:ea typeface="Roboto Condensed"/>
                <a:cs typeface="Roboto Condensed"/>
                <a:sym typeface="Roboto Condensed"/>
              </a:rPr>
              <a:t>more confidence</a:t>
            </a:r>
            <a:r>
              <a:rPr b="0" lang="en-US" sz="2400" strike="noStrike">
                <a:solidFill>
                  <a:srgbClr val="212121"/>
                </a:solidFill>
                <a:latin typeface="Roboto Condensed"/>
                <a:ea typeface="Roboto Condensed"/>
                <a:cs typeface="Roboto Condensed"/>
                <a:sym typeface="Roboto Condensed"/>
              </a:rPr>
              <a:t> on </a:t>
            </a:r>
            <a:r>
              <a:rPr b="1" lang="en-US" sz="2400" strike="noStrike">
                <a:solidFill>
                  <a:srgbClr val="C00000"/>
                </a:solidFill>
                <a:latin typeface="Roboto Condensed"/>
                <a:ea typeface="Roboto Condensed"/>
                <a:cs typeface="Roboto Condensed"/>
                <a:sym typeface="Roboto Condensed"/>
              </a:rPr>
              <a:t>process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is also </a:t>
            </a:r>
            <a:r>
              <a:rPr b="1" lang="en-US" sz="2400" strike="noStrike">
                <a:solidFill>
                  <a:srgbClr val="C00000"/>
                </a:solidFill>
                <a:latin typeface="Roboto Condensed"/>
                <a:ea typeface="Roboto Condensed"/>
                <a:cs typeface="Roboto Condensed"/>
                <a:sym typeface="Roboto Condensed"/>
              </a:rPr>
              <a:t>dangerous</a:t>
            </a:r>
            <a:r>
              <a:rPr b="0" lang="en-US" sz="2400" strike="noStrike">
                <a:solidFill>
                  <a:srgbClr val="212121"/>
                </a:solidFill>
                <a:latin typeface="Roboto Condensed"/>
                <a:ea typeface="Roboto Condensed"/>
                <a:cs typeface="Roboto Condensed"/>
                <a:sym typeface="Roboto Condensed"/>
              </a:rPr>
              <a: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People </a:t>
            </a:r>
            <a:r>
              <a:rPr b="1" lang="en-US" sz="2400" strike="noStrike">
                <a:solidFill>
                  <a:srgbClr val="C00000"/>
                </a:solidFill>
                <a:latin typeface="Roboto Condensed"/>
                <a:ea typeface="Roboto Condensed"/>
                <a:cs typeface="Roboto Condensed"/>
                <a:sym typeface="Roboto Condensed"/>
              </a:rPr>
              <a:t>gain more satisfaction</a:t>
            </a:r>
            <a:r>
              <a:rPr b="0" lang="en-US" sz="2400" strike="noStrike">
                <a:solidFill>
                  <a:srgbClr val="212121"/>
                </a:solidFill>
                <a:latin typeface="Roboto Condensed"/>
                <a:ea typeface="Roboto Condensed"/>
                <a:cs typeface="Roboto Condensed"/>
                <a:sym typeface="Roboto Condensed"/>
              </a:rPr>
              <a:t> from the </a:t>
            </a:r>
            <a:r>
              <a:rPr b="1" lang="en-US" sz="2400" strike="noStrike">
                <a:solidFill>
                  <a:srgbClr val="C00000"/>
                </a:solidFill>
                <a:latin typeface="Roboto Condensed"/>
                <a:ea typeface="Roboto Condensed"/>
                <a:cs typeface="Roboto Condensed"/>
                <a:sym typeface="Roboto Condensed"/>
              </a:rPr>
              <a:t>creative process</a:t>
            </a:r>
            <a:r>
              <a:rPr b="0" lang="en-US" sz="2400" strike="noStrike">
                <a:solidFill>
                  <a:srgbClr val="212121"/>
                </a:solidFill>
                <a:latin typeface="Roboto Condensed"/>
                <a:ea typeface="Roboto Condensed"/>
                <a:cs typeface="Roboto Condensed"/>
                <a:sym typeface="Roboto Condensed"/>
              </a:rPr>
              <a:t> as they do from the end product. </a:t>
            </a:r>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Like an artist enjoys the brush strokes as much as the framed result.</a:t>
            </a:r>
            <a:endParaRPr/>
          </a:p>
          <a:p>
            <a:pPr indent="-352080" lvl="1" marL="809640" marR="0" rtl="0" algn="just">
              <a:lnSpc>
                <a:spcPct val="90000"/>
              </a:lnSpc>
              <a:spcBef>
                <a:spcPts val="499"/>
              </a:spcBef>
              <a:spcAft>
                <a:spcPts val="0"/>
              </a:spcAft>
              <a:buClr>
                <a:srgbClr val="B84742"/>
              </a:buClr>
              <a:buSzPts val="2000"/>
              <a:buFont typeface="Noto Sans Symbols"/>
              <a:buChar char="⮩"/>
            </a:pPr>
            <a:r>
              <a:rPr b="0" i="0" lang="en-US" sz="2000" u="none" cap="none" strike="noStrike">
                <a:solidFill>
                  <a:srgbClr val="212121"/>
                </a:solidFill>
                <a:latin typeface="Roboto Condensed"/>
                <a:ea typeface="Roboto Condensed"/>
                <a:cs typeface="Roboto Condensed"/>
                <a:sym typeface="Roboto Condensed"/>
              </a:rPr>
              <a:t>A writer enjoys the search for the proper metaphor (comparison) as much as the finished book.</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As </a:t>
            </a:r>
            <a:r>
              <a:rPr b="1" lang="en-US" sz="2400" strike="noStrike">
                <a:solidFill>
                  <a:srgbClr val="C00000"/>
                </a:solidFill>
                <a:latin typeface="Roboto Condensed"/>
                <a:ea typeface="Roboto Condensed"/>
                <a:cs typeface="Roboto Condensed"/>
                <a:sym typeface="Roboto Condensed"/>
              </a:rPr>
              <a:t>software professional</a:t>
            </a:r>
            <a:r>
              <a:rPr b="0" lang="en-US" sz="2400" strike="noStrike">
                <a:solidFill>
                  <a:srgbClr val="212121"/>
                </a:solidFill>
                <a:latin typeface="Roboto Condensed"/>
                <a:ea typeface="Roboto Condensed"/>
                <a:cs typeface="Roboto Condensed"/>
                <a:sym typeface="Roboto Condensed"/>
              </a:rPr>
              <a:t>, you should also </a:t>
            </a:r>
            <a:r>
              <a:rPr b="1" lang="en-US" sz="2400" strike="noStrike">
                <a:solidFill>
                  <a:srgbClr val="C00000"/>
                </a:solidFill>
                <a:latin typeface="Roboto Condensed"/>
                <a:ea typeface="Roboto Condensed"/>
                <a:cs typeface="Roboto Condensed"/>
                <a:sym typeface="Roboto Condensed"/>
              </a:rPr>
              <a:t>derive</a:t>
            </a:r>
            <a:r>
              <a:rPr b="0" lang="en-US" sz="2400" strike="noStrike">
                <a:solidFill>
                  <a:srgbClr val="212121"/>
                </a:solidFill>
                <a:latin typeface="Roboto Condensed"/>
                <a:ea typeface="Roboto Condensed"/>
                <a:cs typeface="Roboto Condensed"/>
                <a:sym typeface="Roboto Condensed"/>
              </a:rPr>
              <a:t> as much </a:t>
            </a:r>
            <a:r>
              <a:rPr b="1" lang="en-US" sz="2400" strike="noStrike">
                <a:solidFill>
                  <a:srgbClr val="C00000"/>
                </a:solidFill>
                <a:latin typeface="Roboto Condensed"/>
                <a:ea typeface="Roboto Condensed"/>
                <a:cs typeface="Roboto Condensed"/>
                <a:sym typeface="Roboto Condensed"/>
              </a:rPr>
              <a:t>satisfaction</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from the </a:t>
            </a:r>
            <a:r>
              <a:rPr b="1" lang="en-US" sz="2400" strike="noStrike">
                <a:solidFill>
                  <a:srgbClr val="C00000"/>
                </a:solidFill>
                <a:latin typeface="Roboto Condensed"/>
                <a:ea typeface="Roboto Condensed"/>
                <a:cs typeface="Roboto Condensed"/>
                <a:sym typeface="Roboto Condensed"/>
              </a:rPr>
              <a:t>process</a:t>
            </a:r>
            <a:r>
              <a:rPr b="0" lang="en-US" sz="2400" strike="noStrike">
                <a:solidFill>
                  <a:srgbClr val="C00000"/>
                </a:solidFill>
                <a:latin typeface="Roboto Condensed"/>
                <a:ea typeface="Roboto Condensed"/>
                <a:cs typeface="Roboto Condensed"/>
                <a:sym typeface="Roboto Condensed"/>
              </a:rPr>
              <a:t> </a:t>
            </a:r>
            <a:r>
              <a:rPr b="0" lang="en-US" sz="2400" strike="noStrike">
                <a:solidFill>
                  <a:srgbClr val="212121"/>
                </a:solidFill>
                <a:latin typeface="Roboto Condensed"/>
                <a:ea typeface="Roboto Condensed"/>
                <a:cs typeface="Roboto Condensed"/>
                <a:sym typeface="Roboto Condensed"/>
              </a:rPr>
              <a:t>as the end product.</a:t>
            </a:r>
            <a:endParaRPr/>
          </a:p>
          <a:p>
            <a:pPr indent="-264599" lvl="0" marL="264960" marR="0" rtl="0" algn="just">
              <a:lnSpc>
                <a:spcPct val="90000"/>
              </a:lnSpc>
              <a:spcBef>
                <a:spcPts val="1001"/>
              </a:spcBef>
              <a:spcAft>
                <a:spcPts val="0"/>
              </a:spcAft>
              <a:buClr>
                <a:srgbClr val="B84742"/>
              </a:buClr>
              <a:buSzPts val="2400"/>
              <a:buFont typeface="Noto Sans Symbols"/>
              <a:buChar char="🞂"/>
            </a:pPr>
            <a:r>
              <a:rPr b="0" lang="en-US" sz="2400" strike="noStrike">
                <a:solidFill>
                  <a:srgbClr val="212121"/>
                </a:solidFill>
                <a:latin typeface="Roboto Condensed"/>
                <a:ea typeface="Roboto Condensed"/>
                <a:cs typeface="Roboto Condensed"/>
                <a:sym typeface="Roboto Condensed"/>
              </a:rPr>
              <a:t>The duality (contrast) of product and process is one important element in keeping creative people engaged as software engineering continues to evolve.</a:t>
            </a:r>
            <a:endParaRPr/>
          </a:p>
          <a:p>
            <a:pPr indent="0" lvl="0" marL="0" marR="0" rtl="0" algn="just">
              <a:lnSpc>
                <a:spcPct val="90000"/>
              </a:lnSpc>
              <a:spcBef>
                <a:spcPts val="1001"/>
              </a:spcBef>
              <a:spcAft>
                <a:spcPts val="0"/>
              </a:spcAft>
              <a:buNone/>
            </a:pPr>
            <a:r>
              <a:t/>
            </a:r>
            <a:endParaRPr b="0" sz="240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51"/>
          <p:cNvSpPr txBox="1"/>
          <p:nvPr/>
        </p:nvSpPr>
        <p:spPr>
          <a:xfrm>
            <a:off x="2001100" y="2536975"/>
            <a:ext cx="9585000" cy="2112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400">
                <a:solidFill>
                  <a:srgbClr val="C00000"/>
                </a:solidFill>
                <a:latin typeface="Roboto Condensed"/>
                <a:ea typeface="Roboto Condensed"/>
                <a:cs typeface="Roboto Condensed"/>
                <a:sym typeface="Roboto Condensed"/>
              </a:rPr>
              <a:t>Thank You!</a:t>
            </a:r>
            <a:endParaRPr b="1" sz="11400">
              <a:solidFill>
                <a:srgbClr val="C00000"/>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g2ebb636fcf1_0_224"/>
          <p:cNvSpPr txBox="1"/>
          <p:nvPr>
            <p:ph idx="1" type="body"/>
          </p:nvPr>
        </p:nvSpPr>
        <p:spPr>
          <a:xfrm>
            <a:off x="517350" y="1092125"/>
            <a:ext cx="11360700" cy="4823100"/>
          </a:xfrm>
          <a:prstGeom prst="rect">
            <a:avLst/>
          </a:prstGeom>
        </p:spPr>
        <p:txBody>
          <a:bodyPr anchorCtr="0" anchor="t" bIns="121900" lIns="121900" spcFirstLastPara="1" rIns="121900" wrap="square" tIns="121900">
            <a:noAutofit/>
          </a:bodyPr>
          <a:lstStyle/>
          <a:p>
            <a:pPr indent="-495300" lvl="0" marL="609600" rtl="0" algn="l">
              <a:lnSpc>
                <a:spcPct val="100000"/>
              </a:lnSpc>
              <a:spcBef>
                <a:spcPts val="1500"/>
              </a:spcBef>
              <a:spcAft>
                <a:spcPts val="0"/>
              </a:spcAft>
              <a:buSzPts val="3000"/>
              <a:buChar char="●"/>
            </a:pPr>
            <a:r>
              <a:rPr b="1" lang="en-US" sz="3000"/>
              <a:t>Although the industry is moving toward component-based construction, most software continues to be </a:t>
            </a:r>
            <a:r>
              <a:rPr b="1" lang="en-US" sz="3000">
                <a:solidFill>
                  <a:srgbClr val="0077B3"/>
                </a:solidFill>
              </a:rPr>
              <a:t>custom built.</a:t>
            </a:r>
            <a:endParaRPr b="1" sz="3000">
              <a:solidFill>
                <a:srgbClr val="0077B3"/>
              </a:solidFill>
            </a:endParaRPr>
          </a:p>
          <a:p>
            <a:pPr indent="-495300" lvl="0" marL="609600" rtl="0" algn="l">
              <a:lnSpc>
                <a:spcPct val="100000"/>
              </a:lnSpc>
              <a:spcBef>
                <a:spcPts val="1500"/>
              </a:spcBef>
              <a:spcAft>
                <a:spcPts val="0"/>
              </a:spcAft>
              <a:buSzPts val="3000"/>
              <a:buChar char="●"/>
            </a:pPr>
            <a:r>
              <a:rPr b="1" lang="en-US" sz="3000"/>
              <a:t>It can be </a:t>
            </a:r>
            <a:r>
              <a:rPr b="1" lang="en-US" sz="3000">
                <a:solidFill>
                  <a:srgbClr val="0077B3"/>
                </a:solidFill>
              </a:rPr>
              <a:t>complex,</a:t>
            </a:r>
            <a:r>
              <a:rPr b="1" lang="en-US" sz="3000"/>
              <a:t> meaning it can have many interrelated parts and features.</a:t>
            </a:r>
            <a:endParaRPr b="1" sz="3000"/>
          </a:p>
          <a:p>
            <a:pPr indent="-495300" lvl="0" marL="609600" rtl="0" algn="l">
              <a:lnSpc>
                <a:spcPct val="100000"/>
              </a:lnSpc>
              <a:spcBef>
                <a:spcPts val="1500"/>
              </a:spcBef>
              <a:spcAft>
                <a:spcPts val="0"/>
              </a:spcAft>
              <a:buSzPts val="3000"/>
              <a:buChar char="●"/>
            </a:pPr>
            <a:r>
              <a:rPr b="1" lang="en-US" sz="3000"/>
              <a:t>It can be affected by changing requirements, meaning it may need to be </a:t>
            </a:r>
            <a:r>
              <a:rPr b="1" lang="en-US" sz="3000">
                <a:solidFill>
                  <a:srgbClr val="0077B3"/>
                </a:solidFill>
              </a:rPr>
              <a:t>updated or modified as the needs o</a:t>
            </a:r>
            <a:r>
              <a:rPr b="1" lang="en-US" sz="3000"/>
              <a:t>f users change.</a:t>
            </a:r>
            <a:endParaRPr b="1" sz="3000"/>
          </a:p>
          <a:p>
            <a:pPr indent="-495300" lvl="0" marL="609600" rtl="0" algn="l">
              <a:lnSpc>
                <a:spcPct val="100000"/>
              </a:lnSpc>
              <a:spcBef>
                <a:spcPts val="1500"/>
              </a:spcBef>
              <a:spcAft>
                <a:spcPts val="1500"/>
              </a:spcAft>
              <a:buSzPts val="3000"/>
              <a:buChar char="●"/>
            </a:pPr>
            <a:r>
              <a:rPr b="1" lang="en-US" sz="3000"/>
              <a:t>It can be affected by bugs and other issues, meaning it may need to be </a:t>
            </a:r>
            <a:r>
              <a:rPr b="1" lang="en-US" sz="3000">
                <a:solidFill>
                  <a:srgbClr val="0077B3"/>
                </a:solidFill>
              </a:rPr>
              <a:t>tested and debugged </a:t>
            </a:r>
            <a:r>
              <a:rPr b="1" lang="en-US" sz="3000"/>
              <a:t>to ensure it works as intended.</a:t>
            </a:r>
            <a:endParaRPr b="1" sz="3000"/>
          </a:p>
        </p:txBody>
      </p:sp>
      <p:sp>
        <p:nvSpPr>
          <p:cNvPr id="191" name="Google Shape;191;g2ebb636fcf1_0_224"/>
          <p:cNvSpPr txBox="1"/>
          <p:nvPr/>
        </p:nvSpPr>
        <p:spPr>
          <a:xfrm>
            <a:off x="169575" y="94975"/>
            <a:ext cx="11904900" cy="655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3400">
                <a:solidFill>
                  <a:srgbClr val="373737"/>
                </a:solidFill>
                <a:latin typeface="Roboto Condensed"/>
                <a:ea typeface="Roboto Condensed"/>
                <a:cs typeface="Roboto Condensed"/>
                <a:sym typeface="Roboto Condensed"/>
              </a:rPr>
              <a:t>Characterics of Software</a:t>
            </a:r>
            <a:endParaRPr sz="3400">
              <a:solidFill>
                <a:srgbClr val="212121"/>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ebb636fcf1_0_135"/>
          <p:cNvSpPr txBox="1"/>
          <p:nvPr/>
        </p:nvSpPr>
        <p:spPr>
          <a:xfrm>
            <a:off x="0" y="0"/>
            <a:ext cx="12191700" cy="711000"/>
          </a:xfrm>
          <a:prstGeom prst="rect">
            <a:avLst/>
          </a:prstGeom>
          <a:solidFill>
            <a:srgbClr val="C0C0C0">
              <a:alpha val="49800"/>
            </a:srgbClr>
          </a:solidFill>
          <a:ln>
            <a:noFill/>
          </a:ln>
        </p:spPr>
        <p:txBody>
          <a:bodyPr anchorCtr="0" anchor="ctr" bIns="108000" lIns="216000" spcFirstLastPara="1" rIns="216000" wrap="square" tIns="108000">
            <a:noAutofit/>
          </a:bodyPr>
          <a:lstStyle/>
          <a:p>
            <a:pPr indent="0" lvl="0" marL="0" marR="0" rtl="0" algn="l">
              <a:lnSpc>
                <a:spcPct val="90000"/>
              </a:lnSpc>
              <a:spcBef>
                <a:spcPts val="0"/>
              </a:spcBef>
              <a:spcAft>
                <a:spcPts val="0"/>
              </a:spcAft>
              <a:buNone/>
            </a:pPr>
            <a:r>
              <a:rPr b="1" lang="en-US" sz="3400" strike="noStrike">
                <a:solidFill>
                  <a:srgbClr val="373737"/>
                </a:solidFill>
                <a:latin typeface="Roboto Condensed"/>
                <a:ea typeface="Roboto Condensed"/>
                <a:cs typeface="Roboto Condensed"/>
                <a:sym typeface="Roboto Condensed"/>
              </a:rPr>
              <a:t>Software Application Domains</a:t>
            </a:r>
            <a:endParaRPr b="0" sz="3400" strike="noStrike">
              <a:solidFill>
                <a:srgbClr val="212121"/>
              </a:solidFill>
              <a:latin typeface="Roboto Condensed"/>
              <a:ea typeface="Roboto Condensed"/>
              <a:cs typeface="Roboto Condensed"/>
              <a:sym typeface="Roboto Condensed"/>
            </a:endParaRPr>
          </a:p>
        </p:txBody>
      </p:sp>
      <p:pic>
        <p:nvPicPr>
          <p:cNvPr id="197" name="Google Shape;197;g2ebb636fcf1_0_135"/>
          <p:cNvPicPr preferRelativeResize="0"/>
          <p:nvPr/>
        </p:nvPicPr>
        <p:blipFill rotWithShape="1">
          <a:blip r:embed="rId3">
            <a:alphaModFix/>
          </a:blip>
          <a:srcRect b="0" l="0" r="0" t="0"/>
          <a:stretch/>
        </p:blipFill>
        <p:spPr>
          <a:xfrm>
            <a:off x="3024840" y="820440"/>
            <a:ext cx="5638319" cy="5499001"/>
          </a:xfrm>
          <a:prstGeom prst="rect">
            <a:avLst/>
          </a:prstGeom>
          <a:noFill/>
          <a:ln>
            <a:noFill/>
          </a:ln>
        </p:spPr>
      </p:pic>
      <p:sp>
        <p:nvSpPr>
          <p:cNvPr id="198" name="Google Shape;198;g2ebb636fcf1_0_135"/>
          <p:cNvSpPr/>
          <p:nvPr/>
        </p:nvSpPr>
        <p:spPr>
          <a:xfrm>
            <a:off x="5233440" y="1062000"/>
            <a:ext cx="1142700" cy="700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000" strike="noStrike">
                <a:solidFill>
                  <a:srgbClr val="212121"/>
                </a:solidFill>
                <a:latin typeface="Roboto Condensed"/>
                <a:ea typeface="Roboto Condensed"/>
                <a:cs typeface="Roboto Condensed"/>
                <a:sym typeface="Roboto Condensed"/>
              </a:rPr>
              <a:t>System Software</a:t>
            </a:r>
            <a:endParaRPr b="0" sz="2000" strike="noStrike">
              <a:solidFill>
                <a:schemeClr val="dk1"/>
              </a:solidFill>
              <a:latin typeface="Arial"/>
              <a:ea typeface="Arial"/>
              <a:cs typeface="Arial"/>
              <a:sym typeface="Arial"/>
            </a:endParaRPr>
          </a:p>
        </p:txBody>
      </p:sp>
      <p:sp>
        <p:nvSpPr>
          <p:cNvPr id="199" name="Google Shape;199;g2ebb636fcf1_0_135"/>
          <p:cNvSpPr/>
          <p:nvPr/>
        </p:nvSpPr>
        <p:spPr>
          <a:xfrm>
            <a:off x="6606120" y="1976400"/>
            <a:ext cx="1447500" cy="700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US" sz="2000" strike="noStrike">
                <a:solidFill>
                  <a:srgbClr val="212121"/>
                </a:solidFill>
                <a:latin typeface="Roboto Condensed"/>
                <a:ea typeface="Roboto Condensed"/>
                <a:cs typeface="Roboto Condensed"/>
                <a:sym typeface="Roboto Condensed"/>
              </a:rPr>
              <a:t>Application</a:t>
            </a:r>
            <a:endParaRPr b="0" sz="2000"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1" lang="en-US" sz="2000" strike="noStrike">
                <a:solidFill>
                  <a:srgbClr val="212121"/>
                </a:solidFill>
                <a:latin typeface="Roboto Condensed"/>
                <a:ea typeface="Roboto Condensed"/>
                <a:cs typeface="Roboto Condensed"/>
                <a:sym typeface="Roboto Condensed"/>
              </a:rPr>
              <a:t>Software</a:t>
            </a:r>
            <a:endParaRPr b="0" sz="2000" strike="noStrike">
              <a:solidFill>
                <a:schemeClr val="dk1"/>
              </a:solidFill>
              <a:latin typeface="Arial"/>
              <a:ea typeface="Arial"/>
              <a:cs typeface="Arial"/>
              <a:sym typeface="Arial"/>
            </a:endParaRPr>
          </a:p>
        </p:txBody>
      </p:sp>
      <p:sp>
        <p:nvSpPr>
          <p:cNvPr id="200" name="Google Shape;200;g2ebb636fcf1_0_135"/>
          <p:cNvSpPr/>
          <p:nvPr/>
        </p:nvSpPr>
        <p:spPr>
          <a:xfrm>
            <a:off x="6987000" y="3515760"/>
            <a:ext cx="1447500" cy="1005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US" sz="2000" strike="noStrike">
                <a:solidFill>
                  <a:srgbClr val="FFFFFF"/>
                </a:solidFill>
                <a:latin typeface="Roboto Condensed"/>
                <a:ea typeface="Roboto Condensed"/>
                <a:cs typeface="Roboto Condensed"/>
                <a:sym typeface="Roboto Condensed"/>
              </a:rPr>
              <a:t>Engineering  / Scientific Software</a:t>
            </a:r>
            <a:endParaRPr b="0" sz="2000" strike="noStrike">
              <a:solidFill>
                <a:schemeClr val="dk1"/>
              </a:solidFill>
              <a:latin typeface="Arial"/>
              <a:ea typeface="Arial"/>
              <a:cs typeface="Arial"/>
              <a:sym typeface="Arial"/>
            </a:endParaRPr>
          </a:p>
        </p:txBody>
      </p:sp>
      <p:sp>
        <p:nvSpPr>
          <p:cNvPr id="201" name="Google Shape;201;g2ebb636fcf1_0_135"/>
          <p:cNvSpPr/>
          <p:nvPr/>
        </p:nvSpPr>
        <p:spPr>
          <a:xfrm>
            <a:off x="5996640" y="5230800"/>
            <a:ext cx="1447500" cy="7002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1" lang="en-US" sz="2000" strike="noStrike">
                <a:solidFill>
                  <a:srgbClr val="FFFFFF"/>
                </a:solidFill>
                <a:latin typeface="Roboto Condensed"/>
                <a:ea typeface="Roboto Condensed"/>
                <a:cs typeface="Roboto Condensed"/>
                <a:sym typeface="Roboto Condensed"/>
              </a:rPr>
              <a:t>Embedded Software</a:t>
            </a:r>
            <a:endParaRPr b="0" sz="2000" strike="noStrike">
              <a:solidFill>
                <a:schemeClr val="dk1"/>
              </a:solidFill>
              <a:latin typeface="Arial"/>
              <a:ea typeface="Arial"/>
              <a:cs typeface="Arial"/>
              <a:sym typeface="Arial"/>
            </a:endParaRPr>
          </a:p>
        </p:txBody>
      </p:sp>
      <p:sp>
        <p:nvSpPr>
          <p:cNvPr id="202" name="Google Shape;202;g2ebb636fcf1_0_135"/>
          <p:cNvSpPr/>
          <p:nvPr/>
        </p:nvSpPr>
        <p:spPr>
          <a:xfrm>
            <a:off x="4167840" y="5230800"/>
            <a:ext cx="1523400" cy="7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strike="noStrike">
                <a:solidFill>
                  <a:srgbClr val="FFFFFF"/>
                </a:solidFill>
                <a:latin typeface="Roboto Condensed"/>
                <a:ea typeface="Roboto Condensed"/>
                <a:cs typeface="Roboto Condensed"/>
                <a:sym typeface="Roboto Condensed"/>
              </a:rPr>
              <a:t>Product line Software</a:t>
            </a:r>
            <a:endParaRPr b="0" sz="2000" strike="noStrike">
              <a:solidFill>
                <a:schemeClr val="dk1"/>
              </a:solidFill>
              <a:latin typeface="Arial"/>
              <a:ea typeface="Arial"/>
              <a:cs typeface="Arial"/>
              <a:sym typeface="Arial"/>
            </a:endParaRPr>
          </a:p>
        </p:txBody>
      </p:sp>
      <p:sp>
        <p:nvSpPr>
          <p:cNvPr id="203" name="Google Shape;203;g2ebb636fcf1_0_135"/>
          <p:cNvSpPr/>
          <p:nvPr/>
        </p:nvSpPr>
        <p:spPr>
          <a:xfrm>
            <a:off x="3262440" y="3630600"/>
            <a:ext cx="1468800" cy="7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strike="noStrike">
                <a:solidFill>
                  <a:srgbClr val="212121"/>
                </a:solidFill>
                <a:latin typeface="Roboto Condensed"/>
                <a:ea typeface="Roboto Condensed"/>
                <a:cs typeface="Roboto Condensed"/>
                <a:sym typeface="Roboto Condensed"/>
              </a:rPr>
              <a:t>Web Application</a:t>
            </a:r>
            <a:endParaRPr b="0" sz="2000" strike="noStrike">
              <a:solidFill>
                <a:schemeClr val="dk1"/>
              </a:solidFill>
              <a:latin typeface="Arial"/>
              <a:ea typeface="Arial"/>
              <a:cs typeface="Arial"/>
              <a:sym typeface="Arial"/>
            </a:endParaRPr>
          </a:p>
        </p:txBody>
      </p:sp>
      <p:sp>
        <p:nvSpPr>
          <p:cNvPr id="204" name="Google Shape;204;g2ebb636fcf1_0_135"/>
          <p:cNvSpPr/>
          <p:nvPr/>
        </p:nvSpPr>
        <p:spPr>
          <a:xfrm>
            <a:off x="3460440" y="1824120"/>
            <a:ext cx="1545000" cy="1005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000" strike="noStrike">
                <a:solidFill>
                  <a:srgbClr val="212121"/>
                </a:solidFill>
                <a:latin typeface="Roboto Condensed"/>
                <a:ea typeface="Roboto Condensed"/>
                <a:cs typeface="Roboto Condensed"/>
                <a:sym typeface="Roboto Condensed"/>
              </a:rPr>
              <a:t>Artificial intelligence Software</a:t>
            </a:r>
            <a:endParaRPr b="0" sz="2000" strike="noStrike">
              <a:solidFill>
                <a:schemeClr val="dk1"/>
              </a:solidFill>
              <a:latin typeface="Arial"/>
              <a:ea typeface="Arial"/>
              <a:cs typeface="Arial"/>
              <a:sym typeface="Arial"/>
            </a:endParaRPr>
          </a:p>
        </p:txBody>
      </p:sp>
      <p:sp>
        <p:nvSpPr>
          <p:cNvPr id="205" name="Google Shape;205;g2ebb636fcf1_0_135"/>
          <p:cNvSpPr/>
          <p:nvPr/>
        </p:nvSpPr>
        <p:spPr>
          <a:xfrm>
            <a:off x="4955520" y="2764080"/>
            <a:ext cx="1650300" cy="1650300"/>
          </a:xfrm>
          <a:prstGeom prst="ellipse">
            <a:avLst/>
          </a:prstGeom>
          <a:solidFill>
            <a:schemeClr val="lt1"/>
          </a:solidFill>
          <a:ln cap="flat" cmpd="sng" w="25400">
            <a:solidFill>
              <a:schemeClr val="accent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ebb636fcf1_0_135"/>
          <p:cNvSpPr/>
          <p:nvPr/>
        </p:nvSpPr>
        <p:spPr>
          <a:xfrm>
            <a:off x="4929600" y="2985840"/>
            <a:ext cx="1714200" cy="11877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2400" strike="noStrike">
                <a:solidFill>
                  <a:srgbClr val="212121"/>
                </a:solidFill>
                <a:latin typeface="Roboto Condensed"/>
                <a:ea typeface="Roboto Condensed"/>
                <a:cs typeface="Roboto Condensed"/>
                <a:sym typeface="Roboto Condensed"/>
              </a:rPr>
              <a:t>Software Application Domains</a:t>
            </a:r>
            <a:endParaRPr b="0" sz="2400" strike="noStrike">
              <a:solidFill>
                <a:schemeClr val="dk1"/>
              </a:solidFill>
              <a:latin typeface="Arial"/>
              <a:ea typeface="Arial"/>
              <a:cs typeface="Arial"/>
              <a:sym typeface="Arial"/>
            </a:endParaRPr>
          </a:p>
        </p:txBody>
      </p:sp>
      <p:pic>
        <p:nvPicPr>
          <p:cNvPr descr="Image result for windows 10 logo" id="207" name="Google Shape;207;g2ebb636fcf1_0_135"/>
          <p:cNvPicPr preferRelativeResize="0"/>
          <p:nvPr/>
        </p:nvPicPr>
        <p:blipFill rotWithShape="1">
          <a:blip r:embed="rId4">
            <a:alphaModFix/>
          </a:blip>
          <a:srcRect b="0" l="0" r="0" t="0"/>
          <a:stretch/>
        </p:blipFill>
        <p:spPr>
          <a:xfrm>
            <a:off x="8258520" y="956160"/>
            <a:ext cx="1548360" cy="387360"/>
          </a:xfrm>
          <a:prstGeom prst="rect">
            <a:avLst/>
          </a:prstGeom>
          <a:noFill/>
          <a:ln>
            <a:noFill/>
          </a:ln>
        </p:spPr>
      </p:pic>
      <p:pic>
        <p:nvPicPr>
          <p:cNvPr descr="Image result for turbo c logo" id="208" name="Google Shape;208;g2ebb636fcf1_0_135"/>
          <p:cNvPicPr preferRelativeResize="0"/>
          <p:nvPr/>
        </p:nvPicPr>
        <p:blipFill rotWithShape="1">
          <a:blip r:embed="rId5">
            <a:alphaModFix/>
          </a:blip>
          <a:srcRect b="0" l="0" r="0" t="0"/>
          <a:stretch/>
        </p:blipFill>
        <p:spPr>
          <a:xfrm>
            <a:off x="9941160" y="844920"/>
            <a:ext cx="434160" cy="434160"/>
          </a:xfrm>
          <a:prstGeom prst="rect">
            <a:avLst/>
          </a:prstGeom>
          <a:noFill/>
          <a:ln>
            <a:noFill/>
          </a:ln>
        </p:spPr>
      </p:pic>
      <p:pic>
        <p:nvPicPr>
          <p:cNvPr descr="Image result for matlab logo" id="209" name="Google Shape;209;g2ebb636fcf1_0_135"/>
          <p:cNvPicPr preferRelativeResize="0"/>
          <p:nvPr/>
        </p:nvPicPr>
        <p:blipFill rotWithShape="1">
          <a:blip r:embed="rId6">
            <a:alphaModFix/>
          </a:blip>
          <a:srcRect b="0" l="0" r="0" t="0"/>
          <a:stretch/>
        </p:blipFill>
        <p:spPr>
          <a:xfrm>
            <a:off x="8734800" y="4603320"/>
            <a:ext cx="1351440" cy="510840"/>
          </a:xfrm>
          <a:prstGeom prst="rect">
            <a:avLst/>
          </a:prstGeom>
          <a:noFill/>
          <a:ln>
            <a:noFill/>
          </a:ln>
        </p:spPr>
      </p:pic>
      <p:pic>
        <p:nvPicPr>
          <p:cNvPr descr="Image result for autocad 2015 logo" id="210" name="Google Shape;210;g2ebb636fcf1_0_135"/>
          <p:cNvPicPr preferRelativeResize="0"/>
          <p:nvPr/>
        </p:nvPicPr>
        <p:blipFill rotWithShape="1">
          <a:blip r:embed="rId7">
            <a:alphaModFix/>
          </a:blip>
          <a:srcRect b="0" l="0" r="0" t="0"/>
          <a:stretch/>
        </p:blipFill>
        <p:spPr>
          <a:xfrm>
            <a:off x="8770440" y="3181320"/>
            <a:ext cx="1387440" cy="1251000"/>
          </a:xfrm>
          <a:prstGeom prst="rect">
            <a:avLst/>
          </a:prstGeom>
          <a:noFill/>
          <a:ln>
            <a:noFill/>
          </a:ln>
        </p:spPr>
      </p:pic>
      <p:pic>
        <p:nvPicPr>
          <p:cNvPr descr="Image result for linkedin logo" id="211" name="Google Shape;211;g2ebb636fcf1_0_135"/>
          <p:cNvPicPr preferRelativeResize="0"/>
          <p:nvPr/>
        </p:nvPicPr>
        <p:blipFill rotWithShape="1">
          <a:blip r:embed="rId8">
            <a:alphaModFix/>
          </a:blip>
          <a:srcRect b="0" l="0" r="0" t="0"/>
          <a:stretch/>
        </p:blipFill>
        <p:spPr>
          <a:xfrm>
            <a:off x="1909920" y="4695120"/>
            <a:ext cx="1213200" cy="329040"/>
          </a:xfrm>
          <a:prstGeom prst="rect">
            <a:avLst/>
          </a:prstGeom>
          <a:noFill/>
          <a:ln>
            <a:noFill/>
          </a:ln>
        </p:spPr>
      </p:pic>
      <p:pic>
        <p:nvPicPr>
          <p:cNvPr descr="Image result for facebook logo" id="212" name="Google Shape;212;g2ebb636fcf1_0_135"/>
          <p:cNvPicPr preferRelativeResize="0"/>
          <p:nvPr/>
        </p:nvPicPr>
        <p:blipFill rotWithShape="1">
          <a:blip r:embed="rId9">
            <a:alphaModFix/>
          </a:blip>
          <a:srcRect b="0" l="0" r="0" t="0"/>
          <a:stretch/>
        </p:blipFill>
        <p:spPr>
          <a:xfrm>
            <a:off x="1890840" y="4092840"/>
            <a:ext cx="993600" cy="344520"/>
          </a:xfrm>
          <a:prstGeom prst="rect">
            <a:avLst/>
          </a:prstGeom>
          <a:noFill/>
          <a:ln>
            <a:noFill/>
          </a:ln>
        </p:spPr>
      </p:pic>
      <p:pic>
        <p:nvPicPr>
          <p:cNvPr descr="Image result for siri logo" id="213" name="Google Shape;213;g2ebb636fcf1_0_135"/>
          <p:cNvPicPr preferRelativeResize="0"/>
          <p:nvPr/>
        </p:nvPicPr>
        <p:blipFill rotWithShape="1">
          <a:blip r:embed="rId10">
            <a:alphaModFix/>
          </a:blip>
          <a:srcRect b="0" l="0" r="0" t="0"/>
          <a:stretch/>
        </p:blipFill>
        <p:spPr>
          <a:xfrm>
            <a:off x="2169480" y="2399040"/>
            <a:ext cx="830880" cy="382320"/>
          </a:xfrm>
          <a:prstGeom prst="rect">
            <a:avLst/>
          </a:prstGeom>
          <a:noFill/>
          <a:ln>
            <a:noFill/>
          </a:ln>
        </p:spPr>
      </p:pic>
      <p:pic>
        <p:nvPicPr>
          <p:cNvPr descr="Image result for google self driving car" id="214" name="Google Shape;214;g2ebb636fcf1_0_135"/>
          <p:cNvPicPr preferRelativeResize="0"/>
          <p:nvPr/>
        </p:nvPicPr>
        <p:blipFill rotWithShape="1">
          <a:blip r:embed="rId11">
            <a:alphaModFix/>
          </a:blip>
          <a:srcRect b="0" l="0" r="0" t="0"/>
          <a:stretch/>
        </p:blipFill>
        <p:spPr>
          <a:xfrm>
            <a:off x="1966800" y="1605960"/>
            <a:ext cx="1206720" cy="678600"/>
          </a:xfrm>
          <a:prstGeom prst="rect">
            <a:avLst/>
          </a:prstGeom>
          <a:noFill/>
          <a:ln>
            <a:noFill/>
          </a:ln>
        </p:spPr>
      </p:pic>
      <p:pic>
        <p:nvPicPr>
          <p:cNvPr descr="Image result for Keypad Control for a Microwave Oven" id="215" name="Google Shape;215;g2ebb636fcf1_0_135"/>
          <p:cNvPicPr preferRelativeResize="0"/>
          <p:nvPr/>
        </p:nvPicPr>
        <p:blipFill rotWithShape="1">
          <a:blip r:embed="rId12">
            <a:alphaModFix/>
          </a:blip>
          <a:srcRect b="0" l="0" r="0" t="0"/>
          <a:stretch/>
        </p:blipFill>
        <p:spPr>
          <a:xfrm>
            <a:off x="7490280" y="5844960"/>
            <a:ext cx="621720" cy="391320"/>
          </a:xfrm>
          <a:prstGeom prst="rect">
            <a:avLst/>
          </a:prstGeom>
          <a:noFill/>
          <a:ln>
            <a:noFill/>
          </a:ln>
        </p:spPr>
      </p:pic>
      <p:pic>
        <p:nvPicPr>
          <p:cNvPr descr="Related image" id="216" name="Google Shape;216;g2ebb636fcf1_0_135"/>
          <p:cNvPicPr preferRelativeResize="0"/>
          <p:nvPr/>
        </p:nvPicPr>
        <p:blipFill rotWithShape="1">
          <a:blip r:embed="rId13">
            <a:alphaModFix/>
          </a:blip>
          <a:srcRect b="0" l="0" r="0" t="0"/>
          <a:stretch/>
        </p:blipFill>
        <p:spPr>
          <a:xfrm>
            <a:off x="8284080" y="5633640"/>
            <a:ext cx="1626480" cy="609840"/>
          </a:xfrm>
          <a:prstGeom prst="rect">
            <a:avLst/>
          </a:prstGeom>
          <a:noFill/>
          <a:ln>
            <a:noFill/>
          </a:ln>
        </p:spPr>
      </p:pic>
      <p:cxnSp>
        <p:nvCxnSpPr>
          <p:cNvPr id="217" name="Google Shape;217;g2ebb636fcf1_0_135"/>
          <p:cNvCxnSpPr/>
          <p:nvPr/>
        </p:nvCxnSpPr>
        <p:spPr>
          <a:xfrm>
            <a:off x="6996360" y="1304640"/>
            <a:ext cx="3476100" cy="0"/>
          </a:xfrm>
          <a:prstGeom prst="straightConnector1">
            <a:avLst/>
          </a:prstGeom>
          <a:noFill/>
          <a:ln cap="flat" cmpd="sng" w="9525">
            <a:solidFill>
              <a:srgbClr val="FF8C53"/>
            </a:solidFill>
            <a:prstDash val="solid"/>
            <a:miter lim="8000"/>
            <a:headEnd len="sm" w="sm" type="none"/>
            <a:tailEnd len="sm" w="sm" type="none"/>
          </a:ln>
        </p:spPr>
      </p:cxnSp>
      <p:cxnSp>
        <p:nvCxnSpPr>
          <p:cNvPr id="218" name="Google Shape;218;g2ebb636fcf1_0_135"/>
          <p:cNvCxnSpPr/>
          <p:nvPr/>
        </p:nvCxnSpPr>
        <p:spPr>
          <a:xfrm>
            <a:off x="8356440" y="2966760"/>
            <a:ext cx="2116200" cy="0"/>
          </a:xfrm>
          <a:prstGeom prst="straightConnector1">
            <a:avLst/>
          </a:prstGeom>
          <a:noFill/>
          <a:ln cap="flat" cmpd="sng" w="9525">
            <a:solidFill>
              <a:srgbClr val="FF8C53"/>
            </a:solidFill>
            <a:prstDash val="solid"/>
            <a:miter lim="8000"/>
            <a:headEnd len="sm" w="sm" type="none"/>
            <a:tailEnd len="sm" w="sm" type="none"/>
          </a:ln>
        </p:spPr>
      </p:cxnSp>
      <p:cxnSp>
        <p:nvCxnSpPr>
          <p:cNvPr id="219" name="Google Shape;219;g2ebb636fcf1_0_135"/>
          <p:cNvCxnSpPr/>
          <p:nvPr/>
        </p:nvCxnSpPr>
        <p:spPr>
          <a:xfrm>
            <a:off x="8366160" y="3081240"/>
            <a:ext cx="2116200" cy="0"/>
          </a:xfrm>
          <a:prstGeom prst="straightConnector1">
            <a:avLst/>
          </a:prstGeom>
          <a:noFill/>
          <a:ln cap="flat" cmpd="sng" w="9525">
            <a:solidFill>
              <a:srgbClr val="5A5476"/>
            </a:solidFill>
            <a:prstDash val="solid"/>
            <a:miter lim="8000"/>
            <a:headEnd len="sm" w="sm" type="none"/>
            <a:tailEnd len="sm" w="sm" type="none"/>
          </a:ln>
        </p:spPr>
      </p:cxnSp>
      <p:cxnSp>
        <p:nvCxnSpPr>
          <p:cNvPr id="220" name="Google Shape;220;g2ebb636fcf1_0_135"/>
          <p:cNvCxnSpPr/>
          <p:nvPr/>
        </p:nvCxnSpPr>
        <p:spPr>
          <a:xfrm>
            <a:off x="7936320" y="5226120"/>
            <a:ext cx="2609400" cy="0"/>
          </a:xfrm>
          <a:prstGeom prst="straightConnector1">
            <a:avLst/>
          </a:prstGeom>
          <a:noFill/>
          <a:ln cap="flat" cmpd="sng" w="9525">
            <a:solidFill>
              <a:srgbClr val="5A5476"/>
            </a:solidFill>
            <a:prstDash val="solid"/>
            <a:miter lim="8000"/>
            <a:headEnd len="sm" w="sm" type="none"/>
            <a:tailEnd len="sm" w="sm" type="none"/>
          </a:ln>
        </p:spPr>
      </p:cxnSp>
      <p:cxnSp>
        <p:nvCxnSpPr>
          <p:cNvPr id="221" name="Google Shape;221;g2ebb636fcf1_0_135"/>
          <p:cNvCxnSpPr/>
          <p:nvPr/>
        </p:nvCxnSpPr>
        <p:spPr>
          <a:xfrm>
            <a:off x="7853880" y="5329080"/>
            <a:ext cx="2691600" cy="0"/>
          </a:xfrm>
          <a:prstGeom prst="straightConnector1">
            <a:avLst/>
          </a:prstGeom>
          <a:noFill/>
          <a:ln cap="flat" cmpd="sng" w="9525">
            <a:solidFill>
              <a:srgbClr val="0570A6"/>
            </a:solidFill>
            <a:prstDash val="solid"/>
            <a:miter lim="8000"/>
            <a:headEnd len="sm" w="sm" type="none"/>
            <a:tailEnd len="sm" w="sm" type="none"/>
          </a:ln>
        </p:spPr>
      </p:cxnSp>
      <p:cxnSp>
        <p:nvCxnSpPr>
          <p:cNvPr id="222" name="Google Shape;222;g2ebb636fcf1_0_135"/>
          <p:cNvCxnSpPr/>
          <p:nvPr/>
        </p:nvCxnSpPr>
        <p:spPr>
          <a:xfrm>
            <a:off x="1661880" y="5324760"/>
            <a:ext cx="2119200" cy="0"/>
          </a:xfrm>
          <a:prstGeom prst="straightConnector1">
            <a:avLst/>
          </a:prstGeom>
          <a:noFill/>
          <a:ln cap="flat" cmpd="sng" w="9525">
            <a:solidFill>
              <a:srgbClr val="2590BA"/>
            </a:solidFill>
            <a:prstDash val="solid"/>
            <a:miter lim="8000"/>
            <a:headEnd len="sm" w="sm" type="none"/>
            <a:tailEnd len="sm" w="sm" type="none"/>
          </a:ln>
        </p:spPr>
      </p:cxnSp>
      <p:cxnSp>
        <p:nvCxnSpPr>
          <p:cNvPr id="223" name="Google Shape;223;g2ebb636fcf1_0_135"/>
          <p:cNvCxnSpPr/>
          <p:nvPr/>
        </p:nvCxnSpPr>
        <p:spPr>
          <a:xfrm>
            <a:off x="1661880" y="5232240"/>
            <a:ext cx="2043000" cy="0"/>
          </a:xfrm>
          <a:prstGeom prst="straightConnector1">
            <a:avLst/>
          </a:prstGeom>
          <a:noFill/>
          <a:ln cap="flat" cmpd="sng" w="9525">
            <a:solidFill>
              <a:srgbClr val="34BBD1"/>
            </a:solidFill>
            <a:prstDash val="solid"/>
            <a:miter lim="8000"/>
            <a:headEnd len="sm" w="sm" type="none"/>
            <a:tailEnd len="sm" w="sm" type="none"/>
          </a:ln>
        </p:spPr>
      </p:cxnSp>
      <p:cxnSp>
        <p:nvCxnSpPr>
          <p:cNvPr id="224" name="Google Shape;224;g2ebb636fcf1_0_135"/>
          <p:cNvCxnSpPr/>
          <p:nvPr/>
        </p:nvCxnSpPr>
        <p:spPr>
          <a:xfrm>
            <a:off x="1661880" y="3090240"/>
            <a:ext cx="1600200" cy="0"/>
          </a:xfrm>
          <a:prstGeom prst="straightConnector1">
            <a:avLst/>
          </a:prstGeom>
          <a:noFill/>
          <a:ln cap="flat" cmpd="sng" w="9525">
            <a:solidFill>
              <a:srgbClr val="34BBD1"/>
            </a:solidFill>
            <a:prstDash val="solid"/>
            <a:miter lim="8000"/>
            <a:headEnd len="sm" w="sm" type="none"/>
            <a:tailEnd len="sm" w="sm" type="none"/>
          </a:ln>
        </p:spPr>
      </p:cxnSp>
      <p:cxnSp>
        <p:nvCxnSpPr>
          <p:cNvPr id="225" name="Google Shape;225;g2ebb636fcf1_0_135"/>
          <p:cNvCxnSpPr/>
          <p:nvPr/>
        </p:nvCxnSpPr>
        <p:spPr>
          <a:xfrm>
            <a:off x="1661880" y="2957040"/>
            <a:ext cx="1620000" cy="0"/>
          </a:xfrm>
          <a:prstGeom prst="straightConnector1">
            <a:avLst/>
          </a:prstGeom>
          <a:noFill/>
          <a:ln cap="flat" cmpd="sng" w="9525">
            <a:solidFill>
              <a:srgbClr val="000000"/>
            </a:solidFill>
            <a:prstDash val="solid"/>
            <a:miter lim="8000"/>
            <a:headEnd len="sm" w="sm" type="none"/>
            <a:tailEnd len="sm" w="sm" type="none"/>
          </a:ln>
        </p:spPr>
      </p:cxnSp>
      <p:cxnSp>
        <p:nvCxnSpPr>
          <p:cNvPr id="226" name="Google Shape;226;g2ebb636fcf1_0_135"/>
          <p:cNvCxnSpPr/>
          <p:nvPr/>
        </p:nvCxnSpPr>
        <p:spPr>
          <a:xfrm>
            <a:off x="1661880" y="1309320"/>
            <a:ext cx="2983200" cy="0"/>
          </a:xfrm>
          <a:prstGeom prst="straightConnector1">
            <a:avLst/>
          </a:prstGeom>
          <a:noFill/>
          <a:ln cap="flat" cmpd="sng" w="9525">
            <a:solidFill>
              <a:srgbClr val="000000"/>
            </a:solidFill>
            <a:prstDash val="solid"/>
            <a:miter lim="8000"/>
            <a:headEnd len="sm" w="sm" type="none"/>
            <a:tailEnd len="sm" w="sm" type="none"/>
          </a:ln>
        </p:spPr>
      </p:cxnSp>
      <p:pic>
        <p:nvPicPr>
          <p:cNvPr id="227" name="Google Shape;227;g2ebb636fcf1_0_135"/>
          <p:cNvPicPr preferRelativeResize="0"/>
          <p:nvPr/>
        </p:nvPicPr>
        <p:blipFill rotWithShape="1">
          <a:blip r:embed="rId14">
            <a:alphaModFix/>
          </a:blip>
          <a:srcRect b="0" l="0" r="0" t="0"/>
          <a:stretch/>
        </p:blipFill>
        <p:spPr>
          <a:xfrm>
            <a:off x="2304840" y="5470920"/>
            <a:ext cx="757080" cy="696600"/>
          </a:xfrm>
          <a:prstGeom prst="rect">
            <a:avLst/>
          </a:prstGeom>
          <a:noFill/>
          <a:ln>
            <a:noFill/>
          </a:ln>
        </p:spPr>
      </p:pic>
      <p:sp>
        <p:nvSpPr>
          <p:cNvPr id="228" name="Google Shape;228;g2ebb636fcf1_0_135"/>
          <p:cNvSpPr/>
          <p:nvPr/>
        </p:nvSpPr>
        <p:spPr>
          <a:xfrm>
            <a:off x="8729400" y="1662840"/>
            <a:ext cx="1415400" cy="9132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Point of Sale,</a:t>
            </a:r>
            <a:endParaRPr b="0" sz="18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Customized </a:t>
            </a:r>
            <a:endParaRPr b="0" sz="1800"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1800" strike="noStrike">
                <a:solidFill>
                  <a:srgbClr val="212121"/>
                </a:solidFill>
                <a:latin typeface="Roboto Condensed"/>
                <a:ea typeface="Roboto Condensed"/>
                <a:cs typeface="Roboto Condensed"/>
                <a:sym typeface="Roboto Condensed"/>
              </a:rPr>
              <a:t>Software</a:t>
            </a:r>
            <a:endParaRPr b="0" sz="1800" strike="noStrike">
              <a:solidFill>
                <a:schemeClr val="dk1"/>
              </a:solidFill>
              <a:latin typeface="Arial"/>
              <a:ea typeface="Arial"/>
              <a:cs typeface="Arial"/>
              <a:sym typeface="Arial"/>
            </a:endParaRPr>
          </a:p>
        </p:txBody>
      </p:sp>
      <p:pic>
        <p:nvPicPr>
          <p:cNvPr id="229" name="Google Shape;229;g2ebb636fcf1_0_135"/>
          <p:cNvPicPr preferRelativeResize="0"/>
          <p:nvPr/>
        </p:nvPicPr>
        <p:blipFill rotWithShape="1">
          <a:blip r:embed="rId15">
            <a:alphaModFix/>
          </a:blip>
          <a:srcRect b="0" l="0" r="0" t="0"/>
          <a:stretch/>
        </p:blipFill>
        <p:spPr>
          <a:xfrm>
            <a:off x="2059680" y="3364560"/>
            <a:ext cx="604800" cy="442440"/>
          </a:xfrm>
          <a:prstGeom prst="rect">
            <a:avLst/>
          </a:prstGeom>
          <a:noFill/>
          <a:ln>
            <a:noFill/>
          </a:ln>
        </p:spPr>
      </p:pic>
      <p:cxnSp>
        <p:nvCxnSpPr>
          <p:cNvPr id="230" name="Google Shape;230;g2ebb636fcf1_0_135"/>
          <p:cNvCxnSpPr/>
          <p:nvPr/>
        </p:nvCxnSpPr>
        <p:spPr>
          <a:xfrm>
            <a:off x="1613640" y="5605200"/>
            <a:ext cx="0" cy="995400"/>
          </a:xfrm>
          <a:prstGeom prst="straightConnector1">
            <a:avLst/>
          </a:prstGeom>
          <a:noFill/>
          <a:ln cap="flat" cmpd="sng" w="9525">
            <a:solidFill>
              <a:srgbClr val="8C8C8C"/>
            </a:solidFill>
            <a:prstDash val="solid"/>
            <a:miter lim="8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212121"/>
      </a:dk2>
      <a:lt2>
        <a:srgbClr val="EEEEEE"/>
      </a:lt2>
      <a:accent1>
        <a:srgbClr val="0077B3"/>
      </a:accent1>
      <a:accent2>
        <a:srgbClr val="212121"/>
      </a:accent2>
      <a:accent3>
        <a:srgbClr val="78909C"/>
      </a:accent3>
      <a:accent4>
        <a:srgbClr val="FFAB40"/>
      </a:accent4>
      <a:accent5>
        <a:srgbClr val="0077B3"/>
      </a:accent5>
      <a:accent6>
        <a:srgbClr val="B0202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2020-05-01T05:09:15Z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51</vt:i4>
  </property>
</Properties>
</file>